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69" r:id="rId3"/>
    <p:sldId id="259" r:id="rId4"/>
    <p:sldId id="270" r:id="rId5"/>
    <p:sldId id="271" r:id="rId6"/>
    <p:sldId id="264" r:id="rId7"/>
    <p:sldId id="265" r:id="rId8"/>
    <p:sldId id="268"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94" autoAdjust="0"/>
    <p:restoredTop sz="94668"/>
  </p:normalViewPr>
  <p:slideViewPr>
    <p:cSldViewPr snapToGrid="0" snapToObjects="1">
      <p:cViewPr>
        <p:scale>
          <a:sx n="72" d="100"/>
          <a:sy n="72" d="100"/>
        </p:scale>
        <p:origin x="-436" y="2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2B69B6-2ACE-9340-8A47-75CA55B83E31}"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2B69B6-2ACE-9340-8A47-75CA55B83E31}"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2B69B6-2ACE-9340-8A47-75CA55B83E31}"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2B69B6-2ACE-9340-8A47-75CA55B83E31}"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2B69B6-2ACE-9340-8A47-75CA55B83E31}"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2B69B6-2ACE-9340-8A47-75CA55B83E31}"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2B69B6-2ACE-9340-8A47-75CA55B83E31}" type="datetimeFigureOut">
              <a:rPr lang="en-US" smtClean="0"/>
              <a:t>10/21/2019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2B69B6-2ACE-9340-8A47-75CA55B83E31}" type="datetimeFigureOut">
              <a:rPr lang="en-US" smtClean="0"/>
              <a:t>10/21/2019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2B69B6-2ACE-9340-8A47-75CA55B83E31}" type="datetimeFigureOut">
              <a:rPr lang="en-US" smtClean="0"/>
              <a:t>10/21/2019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2B69B6-2ACE-9340-8A47-75CA55B83E31}"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A03FB-9ADF-5C41-B86E-09EEC5299467}" type="slidenum">
              <a:rPr lang="en-US" smtClean="0"/>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B2B69B6-2ACE-9340-8A47-75CA55B83E31}" type="datetimeFigureOut">
              <a:rPr lang="en-US" smtClean="0"/>
              <a:t>10/21/2019</a:t>
            </a:fld>
            <a:endParaRPr lang="en-US"/>
          </a:p>
        </p:txBody>
      </p:sp>
      <p:sp>
        <p:nvSpPr>
          <p:cNvPr id="9" name="Slide Number Placeholder 8"/>
          <p:cNvSpPr>
            <a:spLocks noGrp="1"/>
          </p:cNvSpPr>
          <p:nvPr>
            <p:ph type="sldNum" sz="quarter" idx="11"/>
          </p:nvPr>
        </p:nvSpPr>
        <p:spPr/>
        <p:txBody>
          <a:bodyPr/>
          <a:lstStyle/>
          <a:p>
            <a:fld id="{9FFA03FB-9ADF-5C41-B86E-09EEC5299467}"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FFA03FB-9ADF-5C41-B86E-09EEC5299467}" type="slidenum">
              <a:rPr lang="en-US" smtClean="0"/>
              <a:t>‹#›</a:t>
            </a:fld>
            <a:endParaRPr lang="en-US"/>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5B2B69B6-2ACE-9340-8A47-75CA55B83E31}" type="datetimeFigureOut">
              <a:rPr lang="en-US" smtClean="0"/>
              <a:t>10/21/2019</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dropbox.com/s/9hsvpsrvufoli8o/eda.html?dl=0"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506633-3905-B141-AF2B-1EE2B53B698B}"/>
              </a:ext>
            </a:extLst>
          </p:cNvPr>
          <p:cNvSpPr>
            <a:spLocks noGrp="1"/>
          </p:cNvSpPr>
          <p:nvPr>
            <p:ph type="ctrTitle"/>
          </p:nvPr>
        </p:nvSpPr>
        <p:spPr/>
        <p:txBody>
          <a:bodyPr>
            <a:normAutofit fontScale="90000"/>
          </a:bodyPr>
          <a:lstStyle/>
          <a:p>
            <a:r>
              <a:rPr lang="en-US" dirty="0"/>
              <a:t>Doing Data Science - Midterm Project</a:t>
            </a:r>
            <a:br>
              <a:rPr lang="en-US" dirty="0"/>
            </a:br>
            <a:endParaRPr lang="en-US" dirty="0"/>
          </a:p>
        </p:txBody>
      </p:sp>
      <p:sp>
        <p:nvSpPr>
          <p:cNvPr id="3" name="Subtitle 2">
            <a:extLst>
              <a:ext uri="{FF2B5EF4-FFF2-40B4-BE49-F238E27FC236}">
                <a16:creationId xmlns:a16="http://schemas.microsoft.com/office/drawing/2014/main" xmlns="" id="{C91916C3-771D-EA42-A35B-9BA21D12A859}"/>
              </a:ext>
            </a:extLst>
          </p:cNvPr>
          <p:cNvSpPr>
            <a:spLocks noGrp="1"/>
          </p:cNvSpPr>
          <p:nvPr>
            <p:ph type="subTitle" idx="1"/>
          </p:nvPr>
        </p:nvSpPr>
        <p:spPr/>
        <p:txBody>
          <a:bodyPr>
            <a:normAutofit/>
          </a:bodyPr>
          <a:lstStyle/>
          <a:p>
            <a:r>
              <a:rPr lang="en-US" dirty="0"/>
              <a:t>Michael (Branum) Stephan and Yang Zhang</a:t>
            </a:r>
          </a:p>
          <a:p>
            <a:r>
              <a:rPr lang="en-US" sz="1600" i="1" dirty="0"/>
              <a:t>For a link to the </a:t>
            </a:r>
            <a:r>
              <a:rPr lang="en-US" sz="1600" i="1" dirty="0" err="1"/>
              <a:t>rmarkdown</a:t>
            </a:r>
            <a:r>
              <a:rPr lang="en-US" sz="1600" i="1" dirty="0"/>
              <a:t>, see </a:t>
            </a:r>
            <a:r>
              <a:rPr lang="en-US" sz="1600" i="1" dirty="0">
                <a:hlinkClick r:id="rId2"/>
              </a:rPr>
              <a:t>link</a:t>
            </a:r>
            <a:endParaRPr lang="en-US" sz="1600" i="1" dirty="0"/>
          </a:p>
          <a:p>
            <a:endParaRPr lang="en-US" dirty="0"/>
          </a:p>
        </p:txBody>
      </p:sp>
    </p:spTree>
    <p:extLst>
      <p:ext uri="{BB962C8B-B14F-4D97-AF65-F5344CB8AC3E}">
        <p14:creationId xmlns:p14="http://schemas.microsoft.com/office/powerpoint/2010/main" val="83726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Some states have apparent large number of breweries than others, “CO” is the state with largest number of breweries.</a:t>
            </a:r>
          </a:p>
          <a:p>
            <a:r>
              <a:rPr lang="en-US" dirty="0" smtClean="0"/>
              <a:t>IBU are missing in roughly half of the data collection. As we mainly analysis ABV and IBU we want to strategic on dealing with the missing values.</a:t>
            </a:r>
          </a:p>
          <a:p>
            <a:r>
              <a:rPr lang="en-US" dirty="0" smtClean="0"/>
              <a:t> We evaluate extreme points for both ABV and IBU.</a:t>
            </a:r>
          </a:p>
          <a:p>
            <a:r>
              <a:rPr lang="en-US" dirty="0" smtClean="0"/>
              <a:t>The scatterplot of ABV </a:t>
            </a:r>
            <a:r>
              <a:rPr lang="en-US" dirty="0" err="1" smtClean="0"/>
              <a:t>vs</a:t>
            </a:r>
            <a:r>
              <a:rPr lang="en-US" dirty="0" smtClean="0"/>
              <a:t> IBU shows positive correlation. We will conduct further work to explore their relationship.</a:t>
            </a:r>
            <a:endParaRPr lang="en-US" dirty="0"/>
          </a:p>
        </p:txBody>
      </p:sp>
    </p:spTree>
    <p:extLst>
      <p:ext uri="{BB962C8B-B14F-4D97-AF65-F5344CB8AC3E}">
        <p14:creationId xmlns:p14="http://schemas.microsoft.com/office/powerpoint/2010/main" val="557917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072353-A886-5A45-AD8E-A9D5DCB24FB4}"/>
              </a:ext>
            </a:extLst>
          </p:cNvPr>
          <p:cNvSpPr>
            <a:spLocks noGrp="1"/>
          </p:cNvSpPr>
          <p:nvPr>
            <p:ph type="title"/>
          </p:nvPr>
        </p:nvSpPr>
        <p:spPr/>
        <p:txBody>
          <a:bodyPr/>
          <a:lstStyle/>
          <a:p>
            <a:r>
              <a:rPr lang="en-US" dirty="0"/>
              <a:t>How many breweries exist per state?</a:t>
            </a:r>
          </a:p>
        </p:txBody>
      </p:sp>
      <p:pic>
        <p:nvPicPr>
          <p:cNvPr id="4" name="Content Placeholder 3">
            <a:extLst>
              <a:ext uri="{FF2B5EF4-FFF2-40B4-BE49-F238E27FC236}">
                <a16:creationId xmlns:a16="http://schemas.microsoft.com/office/drawing/2014/main" xmlns="" id="{5509C53F-AEBE-8C40-B457-6FB5CE7C4250}"/>
              </a:ext>
            </a:extLst>
          </p:cNvPr>
          <p:cNvPicPr>
            <a:picLocks noGrp="1" noChangeAspect="1"/>
          </p:cNvPicPr>
          <p:nvPr>
            <p:ph idx="1"/>
          </p:nvPr>
        </p:nvPicPr>
        <p:blipFill>
          <a:blip r:embed="rId2"/>
          <a:stretch>
            <a:fillRect/>
          </a:stretch>
        </p:blipFill>
        <p:spPr>
          <a:xfrm>
            <a:off x="2335083" y="1600200"/>
            <a:ext cx="6709034" cy="4800600"/>
          </a:xfrm>
          <a:prstGeom prst="rect">
            <a:avLst/>
          </a:prstGeom>
        </p:spPr>
      </p:pic>
    </p:spTree>
    <p:extLst>
      <p:ext uri="{BB962C8B-B14F-4D97-AF65-F5344CB8AC3E}">
        <p14:creationId xmlns:p14="http://schemas.microsoft.com/office/powerpoint/2010/main" val="799594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the breweries and beer data</a:t>
            </a:r>
          </a:p>
        </p:txBody>
      </p:sp>
      <p:sp>
        <p:nvSpPr>
          <p:cNvPr id="3" name="Content Placeholder 2"/>
          <p:cNvSpPr>
            <a:spLocks noGrp="1"/>
          </p:cNvSpPr>
          <p:nvPr>
            <p:ph idx="1"/>
          </p:nvPr>
        </p:nvSpPr>
        <p:spPr/>
        <p:txBody>
          <a:bodyPr>
            <a:normAutofit/>
          </a:bodyPr>
          <a:lstStyle/>
          <a:p>
            <a:r>
              <a:rPr lang="en-US" dirty="0" smtClean="0"/>
              <a:t>Merge two datasets together indexed by </a:t>
            </a:r>
            <a:r>
              <a:rPr lang="en-US" dirty="0" err="1" smtClean="0"/>
              <a:t>brewery_id</a:t>
            </a:r>
            <a:r>
              <a:rPr lang="en-US" dirty="0" smtClean="0"/>
              <a:t>.</a:t>
            </a:r>
          </a:p>
          <a:p>
            <a:r>
              <a:rPr lang="en-US" dirty="0" smtClean="0"/>
              <a:t>The merged dataset share the following columns:</a:t>
            </a:r>
          </a:p>
          <a:p>
            <a:pPr lvl="1"/>
            <a:r>
              <a:rPr lang="en-US" dirty="0" err="1" smtClean="0"/>
              <a:t>brewery_id</a:t>
            </a:r>
            <a:endParaRPr lang="en-US" dirty="0" smtClean="0"/>
          </a:p>
          <a:p>
            <a:pPr lvl="1"/>
            <a:r>
              <a:rPr lang="en-US" dirty="0" err="1" smtClean="0"/>
              <a:t>beer_name</a:t>
            </a:r>
            <a:endParaRPr lang="en-US" dirty="0" smtClean="0"/>
          </a:p>
          <a:p>
            <a:pPr lvl="1"/>
            <a:r>
              <a:rPr lang="en-US" dirty="0" err="1" smtClean="0"/>
              <a:t>beer_id</a:t>
            </a:r>
            <a:endParaRPr lang="en-US" dirty="0" smtClean="0"/>
          </a:p>
          <a:p>
            <a:pPr lvl="1"/>
            <a:r>
              <a:rPr lang="en-US" dirty="0" err="1"/>
              <a:t>a</a:t>
            </a:r>
            <a:r>
              <a:rPr lang="en-US" dirty="0" err="1" smtClean="0"/>
              <a:t>bv</a:t>
            </a:r>
            <a:endParaRPr lang="en-US" dirty="0" smtClean="0"/>
          </a:p>
          <a:p>
            <a:pPr lvl="1"/>
            <a:r>
              <a:rPr lang="en-US" dirty="0" err="1" smtClean="0"/>
              <a:t>Ibu</a:t>
            </a:r>
            <a:endParaRPr lang="en-US" dirty="0" smtClean="0"/>
          </a:p>
          <a:p>
            <a:pPr lvl="1"/>
            <a:r>
              <a:rPr lang="en-US" dirty="0" err="1" smtClean="0"/>
              <a:t>beer_style</a:t>
            </a:r>
            <a:endParaRPr lang="en-US" dirty="0" smtClean="0"/>
          </a:p>
          <a:p>
            <a:pPr lvl="1"/>
            <a:r>
              <a:rPr lang="en-US" dirty="0" err="1" smtClean="0"/>
              <a:t>serving_ounces</a:t>
            </a:r>
            <a:endParaRPr lang="en-US" dirty="0" smtClean="0"/>
          </a:p>
          <a:p>
            <a:pPr lvl="1"/>
            <a:r>
              <a:rPr lang="en-US" dirty="0" err="1" smtClean="0"/>
              <a:t>brewery_name</a:t>
            </a:r>
            <a:endParaRPr lang="en-US" dirty="0" smtClean="0"/>
          </a:p>
          <a:p>
            <a:pPr lvl="1"/>
            <a:r>
              <a:rPr lang="en-US" dirty="0" smtClean="0"/>
              <a:t>City</a:t>
            </a:r>
          </a:p>
          <a:p>
            <a:pPr lvl="1"/>
            <a:r>
              <a:rPr lang="en-US" dirty="0" smtClean="0"/>
              <a:t>state</a:t>
            </a:r>
          </a:p>
        </p:txBody>
      </p:sp>
    </p:spTree>
    <p:extLst>
      <p:ext uri="{BB962C8B-B14F-4D97-AF65-F5344CB8AC3E}">
        <p14:creationId xmlns:p14="http://schemas.microsoft.com/office/powerpoint/2010/main" val="2662983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Statistics of </a:t>
            </a:r>
            <a:r>
              <a:rPr lang="en-US" sz="4400" dirty="0"/>
              <a:t>”NA” </a:t>
            </a:r>
            <a:r>
              <a:rPr lang="en-US" sz="4400" dirty="0" smtClean="0"/>
              <a:t>values within the Dataset</a:t>
            </a:r>
            <a:endParaRPr lang="en-US" sz="4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06631438"/>
              </p:ext>
            </p:extLst>
          </p:nvPr>
        </p:nvGraphicFramePr>
        <p:xfrm>
          <a:off x="504092" y="1600200"/>
          <a:ext cx="3962400" cy="4820920"/>
        </p:xfrm>
        <a:graphic>
          <a:graphicData uri="http://schemas.openxmlformats.org/drawingml/2006/table">
            <a:tbl>
              <a:tblPr firstRow="1" bandRow="1">
                <a:tableStyleId>{5C22544A-7EE6-4342-B048-85BDC9FD1C3A}</a:tableStyleId>
              </a:tblPr>
              <a:tblGrid>
                <a:gridCol w="1981200"/>
                <a:gridCol w="1981200"/>
              </a:tblGrid>
              <a:tr h="370840">
                <a:tc>
                  <a:txBody>
                    <a:bodyPr/>
                    <a:lstStyle/>
                    <a:p>
                      <a:r>
                        <a:rPr lang="en-US" dirty="0" smtClean="0"/>
                        <a:t>Column</a:t>
                      </a:r>
                      <a:endParaRPr lang="en-US" dirty="0"/>
                    </a:p>
                  </a:txBody>
                  <a:tcPr/>
                </a:tc>
                <a:tc>
                  <a:txBody>
                    <a:bodyPr/>
                    <a:lstStyle/>
                    <a:p>
                      <a:r>
                        <a:rPr lang="en-US" dirty="0" smtClean="0"/>
                        <a:t>NAs</a:t>
                      </a:r>
                      <a:endParaRPr lang="en-US" dirty="0"/>
                    </a:p>
                  </a:txBody>
                  <a:tcPr/>
                </a:tc>
              </a:tr>
              <a:tr h="370840">
                <a:tc>
                  <a:txBody>
                    <a:bodyPr/>
                    <a:lstStyle/>
                    <a:p>
                      <a:r>
                        <a:rPr lang="en-US" dirty="0" err="1" smtClean="0"/>
                        <a:t>brewery_id</a:t>
                      </a:r>
                      <a:endParaRPr lang="en-US" dirty="0"/>
                    </a:p>
                  </a:txBody>
                  <a:tcPr/>
                </a:tc>
                <a:tc>
                  <a:txBody>
                    <a:bodyPr/>
                    <a:lstStyle/>
                    <a:p>
                      <a:r>
                        <a:rPr lang="en-US" dirty="0" smtClean="0"/>
                        <a:t>0</a:t>
                      </a:r>
                      <a:endParaRPr lang="en-US" dirty="0"/>
                    </a:p>
                  </a:txBody>
                  <a:tcPr/>
                </a:tc>
              </a:tr>
              <a:tr h="370840">
                <a:tc>
                  <a:txBody>
                    <a:bodyPr/>
                    <a:lstStyle/>
                    <a:p>
                      <a:r>
                        <a:rPr lang="en-US" dirty="0" err="1" smtClean="0"/>
                        <a:t>beer_name</a:t>
                      </a:r>
                      <a:endParaRPr lang="en-US" dirty="0"/>
                    </a:p>
                  </a:txBody>
                  <a:tcPr/>
                </a:tc>
                <a:tc>
                  <a:txBody>
                    <a:bodyPr/>
                    <a:lstStyle/>
                    <a:p>
                      <a:r>
                        <a:rPr lang="en-US" dirty="0" smtClean="0"/>
                        <a:t>0</a:t>
                      </a:r>
                      <a:endParaRPr lang="en-US" dirty="0"/>
                    </a:p>
                  </a:txBody>
                  <a:tcPr/>
                </a:tc>
              </a:tr>
              <a:tr h="370840">
                <a:tc>
                  <a:txBody>
                    <a:bodyPr/>
                    <a:lstStyle/>
                    <a:p>
                      <a:r>
                        <a:rPr lang="en-US" dirty="0" err="1" smtClean="0"/>
                        <a:t>beer_id</a:t>
                      </a:r>
                      <a:endParaRPr lang="en-US" dirty="0"/>
                    </a:p>
                  </a:txBody>
                  <a:tcPr/>
                </a:tc>
                <a:tc>
                  <a:txBody>
                    <a:bodyPr/>
                    <a:lstStyle/>
                    <a:p>
                      <a:r>
                        <a:rPr lang="en-US" dirty="0" smtClean="0"/>
                        <a:t>0</a:t>
                      </a:r>
                      <a:endParaRPr lang="en-US" dirty="0"/>
                    </a:p>
                  </a:txBody>
                  <a:tcPr/>
                </a:tc>
              </a:tr>
              <a:tr h="370840">
                <a:tc>
                  <a:txBody>
                    <a:bodyPr/>
                    <a:lstStyle/>
                    <a:p>
                      <a:r>
                        <a:rPr lang="en-US" dirty="0" err="1" smtClean="0"/>
                        <a:t>abv</a:t>
                      </a:r>
                      <a:endParaRPr lang="en-US" dirty="0"/>
                    </a:p>
                  </a:txBody>
                  <a:tcPr/>
                </a:tc>
                <a:tc>
                  <a:txBody>
                    <a:bodyPr/>
                    <a:lstStyle/>
                    <a:p>
                      <a:r>
                        <a:rPr lang="en-US" dirty="0" smtClean="0"/>
                        <a:t>62/2410</a:t>
                      </a:r>
                      <a:endParaRPr lang="en-US" dirty="0"/>
                    </a:p>
                  </a:txBody>
                  <a:tcPr/>
                </a:tc>
              </a:tr>
              <a:tr h="370840">
                <a:tc>
                  <a:txBody>
                    <a:bodyPr/>
                    <a:lstStyle/>
                    <a:p>
                      <a:r>
                        <a:rPr lang="en-US" dirty="0" err="1" smtClean="0"/>
                        <a:t>ibu</a:t>
                      </a:r>
                      <a:endParaRPr lang="en-US" dirty="0"/>
                    </a:p>
                  </a:txBody>
                  <a:tcPr/>
                </a:tc>
                <a:tc>
                  <a:txBody>
                    <a:bodyPr/>
                    <a:lstStyle/>
                    <a:p>
                      <a:r>
                        <a:rPr lang="en-US" dirty="0" smtClean="0"/>
                        <a:t>1005/2410</a:t>
                      </a:r>
                      <a:endParaRPr lang="en-US" dirty="0"/>
                    </a:p>
                  </a:txBody>
                  <a:tcPr/>
                </a:tc>
              </a:tr>
              <a:tr h="370840">
                <a:tc>
                  <a:txBody>
                    <a:bodyPr/>
                    <a:lstStyle/>
                    <a:p>
                      <a:r>
                        <a:rPr lang="en-US" dirty="0" err="1" smtClean="0"/>
                        <a:t>beer_style</a:t>
                      </a:r>
                      <a:endParaRPr lang="en-US" dirty="0"/>
                    </a:p>
                  </a:txBody>
                  <a:tcPr/>
                </a:tc>
                <a:tc>
                  <a:txBody>
                    <a:bodyPr/>
                    <a:lstStyle/>
                    <a:p>
                      <a:r>
                        <a:rPr lang="en-US" dirty="0" smtClean="0"/>
                        <a:t>0</a:t>
                      </a:r>
                      <a:endParaRPr lang="en-US" dirty="0"/>
                    </a:p>
                  </a:txBody>
                  <a:tcPr/>
                </a:tc>
              </a:tr>
              <a:tr h="370840">
                <a:tc>
                  <a:txBody>
                    <a:bodyPr/>
                    <a:lstStyle/>
                    <a:p>
                      <a:r>
                        <a:rPr lang="en-US" dirty="0" err="1" smtClean="0"/>
                        <a:t>serving_ounces</a:t>
                      </a:r>
                      <a:endParaRPr lang="en-US" dirty="0"/>
                    </a:p>
                  </a:txBody>
                  <a:tcPr/>
                </a:tc>
                <a:tc>
                  <a:txBody>
                    <a:bodyPr/>
                    <a:lstStyle/>
                    <a:p>
                      <a:r>
                        <a:rPr lang="en-US" dirty="0" smtClean="0"/>
                        <a:t>0</a:t>
                      </a:r>
                      <a:endParaRPr lang="en-US" dirty="0"/>
                    </a:p>
                  </a:txBody>
                  <a:tcPr/>
                </a:tc>
              </a:tr>
              <a:tr h="370840">
                <a:tc>
                  <a:txBody>
                    <a:bodyPr/>
                    <a:lstStyle/>
                    <a:p>
                      <a:r>
                        <a:rPr lang="en-US" dirty="0" err="1" smtClean="0"/>
                        <a:t>brewery_name</a:t>
                      </a:r>
                      <a:endParaRPr lang="en-US" dirty="0"/>
                    </a:p>
                  </a:txBody>
                  <a:tcPr/>
                </a:tc>
                <a:tc>
                  <a:txBody>
                    <a:bodyPr/>
                    <a:lstStyle/>
                    <a:p>
                      <a:r>
                        <a:rPr lang="en-US" dirty="0" smtClean="0"/>
                        <a:t>0</a:t>
                      </a:r>
                      <a:endParaRPr lang="en-US" dirty="0"/>
                    </a:p>
                  </a:txBody>
                  <a:tcPr/>
                </a:tc>
              </a:tr>
              <a:tr h="370840">
                <a:tc>
                  <a:txBody>
                    <a:bodyPr/>
                    <a:lstStyle/>
                    <a:p>
                      <a:r>
                        <a:rPr lang="en-US" dirty="0" smtClean="0"/>
                        <a:t>city</a:t>
                      </a:r>
                      <a:endParaRPr lang="en-US" dirty="0"/>
                    </a:p>
                  </a:txBody>
                  <a:tcPr/>
                </a:tc>
                <a:tc>
                  <a:txBody>
                    <a:bodyPr/>
                    <a:lstStyle/>
                    <a:p>
                      <a:r>
                        <a:rPr lang="en-US" dirty="0" smtClean="0"/>
                        <a:t>0</a:t>
                      </a:r>
                      <a:endParaRPr lang="en-US" dirty="0"/>
                    </a:p>
                  </a:txBody>
                  <a:tcPr/>
                </a:tc>
              </a:tr>
              <a:tr h="370840">
                <a:tc>
                  <a:txBody>
                    <a:bodyPr/>
                    <a:lstStyle/>
                    <a:p>
                      <a:r>
                        <a:rPr lang="en-US" dirty="0" smtClean="0"/>
                        <a:t>state</a:t>
                      </a:r>
                      <a:endParaRPr lang="en-US" dirty="0"/>
                    </a:p>
                  </a:txBody>
                  <a:tcPr/>
                </a:tc>
                <a:tc>
                  <a:txBody>
                    <a:bodyPr/>
                    <a:lstStyle/>
                    <a:p>
                      <a:r>
                        <a:rPr lang="en-US" dirty="0" smtClean="0"/>
                        <a:t>0</a:t>
                      </a:r>
                      <a:endParaRPr lang="en-US" dirty="0"/>
                    </a:p>
                  </a:txBody>
                  <a:tcPr/>
                </a:tc>
              </a:tr>
              <a:tr h="370840">
                <a:tc>
                  <a:txBody>
                    <a:bodyPr/>
                    <a:lstStyle/>
                    <a:p>
                      <a:r>
                        <a:rPr lang="en-US" dirty="0" smtClean="0"/>
                        <a:t>*</a:t>
                      </a:r>
                      <a:r>
                        <a:rPr lang="en-US" dirty="0" err="1" smtClean="0"/>
                        <a:t>abv_corr</a:t>
                      </a:r>
                      <a:endParaRPr lang="en-US" dirty="0"/>
                    </a:p>
                  </a:txBody>
                  <a:tcPr/>
                </a:tc>
                <a:tc>
                  <a:txBody>
                    <a:bodyPr/>
                    <a:lstStyle/>
                    <a:p>
                      <a:r>
                        <a:rPr lang="en-US" dirty="0" smtClean="0"/>
                        <a:t>0</a:t>
                      </a:r>
                      <a:endParaRPr lang="en-US" dirty="0"/>
                    </a:p>
                  </a:txBody>
                  <a:tcPr/>
                </a:tc>
              </a:tr>
              <a:tr h="370840">
                <a:tc>
                  <a:txBody>
                    <a:bodyPr/>
                    <a:lstStyle/>
                    <a:p>
                      <a:r>
                        <a:rPr lang="en-US" dirty="0" smtClean="0"/>
                        <a:t>*</a:t>
                      </a:r>
                      <a:r>
                        <a:rPr lang="en-US" dirty="0" err="1" smtClean="0"/>
                        <a:t>Ibu_corr</a:t>
                      </a:r>
                      <a:endParaRPr lang="en-US" dirty="0"/>
                    </a:p>
                  </a:txBody>
                  <a:tcPr/>
                </a:tc>
                <a:tc>
                  <a:txBody>
                    <a:bodyPr/>
                    <a:lstStyle/>
                    <a:p>
                      <a:r>
                        <a:rPr lang="en-US" dirty="0" smtClean="0"/>
                        <a:t>52/2410</a:t>
                      </a:r>
                      <a:endParaRPr lang="en-US" dirty="0"/>
                    </a:p>
                  </a:txBody>
                  <a:tcPr/>
                </a:tc>
              </a:tr>
            </a:tbl>
          </a:graphicData>
        </a:graphic>
      </p:graphicFrame>
      <p:sp>
        <p:nvSpPr>
          <p:cNvPr id="9" name="TextBox 8"/>
          <p:cNvSpPr txBox="1"/>
          <p:nvPr/>
        </p:nvSpPr>
        <p:spPr>
          <a:xfrm>
            <a:off x="4747846" y="1899139"/>
            <a:ext cx="5881077" cy="4247317"/>
          </a:xfrm>
          <a:prstGeom prst="rect">
            <a:avLst/>
          </a:prstGeom>
          <a:noFill/>
        </p:spPr>
        <p:txBody>
          <a:bodyPr wrap="square" rtlCol="0">
            <a:spAutoFit/>
          </a:bodyPr>
          <a:lstStyle/>
          <a:p>
            <a:pPr marL="285750" indent="-285750">
              <a:buFont typeface="Arial" pitchFamily="34" charset="0"/>
              <a:buChar char="•"/>
            </a:pPr>
            <a:r>
              <a:rPr lang="en-US" dirty="0" smtClean="0"/>
              <a:t>The dataset only have missing information in ABV and IBU values, while IBU has a big portion of NAs almost half of the dataset!</a:t>
            </a:r>
          </a:p>
          <a:p>
            <a:pPr marL="285750" indent="-285750">
              <a:buFont typeface="Arial" pitchFamily="34" charset="0"/>
              <a:buChar char="•"/>
            </a:pPr>
            <a:endParaRPr lang="en-US" dirty="0" smtClean="0"/>
          </a:p>
          <a:p>
            <a:pPr marL="285750" indent="-285750">
              <a:buFont typeface="Arial" pitchFamily="34" charset="0"/>
              <a:buChar char="•"/>
            </a:pPr>
            <a:r>
              <a:rPr lang="en-US" dirty="0" smtClean="0"/>
              <a:t>As ABV and IBU are the main features we are analyzing we proceed with two tracks:</a:t>
            </a:r>
          </a:p>
          <a:p>
            <a:pPr marL="742950" lvl="1" indent="-285750">
              <a:buFont typeface="Arial" pitchFamily="34" charset="0"/>
              <a:buChar char="•"/>
            </a:pPr>
            <a:r>
              <a:rPr lang="en-US" dirty="0" smtClean="0"/>
              <a:t>Remove all the items with NAs exist, items in total will be reduced to 1405</a:t>
            </a:r>
          </a:p>
          <a:p>
            <a:pPr marL="742950" lvl="1" indent="-285750">
              <a:buFont typeface="Arial" pitchFamily="34" charset="0"/>
              <a:buChar char="•"/>
            </a:pPr>
            <a:r>
              <a:rPr lang="en-US" dirty="0" smtClean="0"/>
              <a:t>We think </a:t>
            </a:r>
            <a:r>
              <a:rPr lang="en-US" dirty="0" err="1" smtClean="0"/>
              <a:t>beer_style</a:t>
            </a:r>
            <a:r>
              <a:rPr lang="en-US" dirty="0" smtClean="0"/>
              <a:t> is the key variable—by each style beers are sharing common features. So we assign median value of each style to the ones with missing values in ABV and IBU. After the filling action, we have no NAs in ABU and just 52 (reduced 95%) NAs from previous dataset.</a:t>
            </a:r>
          </a:p>
          <a:p>
            <a:pPr marL="285750" indent="-285750">
              <a:buFont typeface="Arial" pitchFamily="34" charset="0"/>
              <a:buChar char="•"/>
            </a:pPr>
            <a:endParaRPr lang="en-US" dirty="0"/>
          </a:p>
        </p:txBody>
      </p:sp>
    </p:spTree>
    <p:extLst>
      <p:ext uri="{BB962C8B-B14F-4D97-AF65-F5344CB8AC3E}">
        <p14:creationId xmlns:p14="http://schemas.microsoft.com/office/powerpoint/2010/main" val="944873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AD81DF-D9E4-A34B-BDCF-D73D3F89BDCF}"/>
              </a:ext>
            </a:extLst>
          </p:cNvPr>
          <p:cNvSpPr>
            <a:spLocks noGrp="1"/>
          </p:cNvSpPr>
          <p:nvPr>
            <p:ph type="title"/>
          </p:nvPr>
        </p:nvSpPr>
        <p:spPr/>
        <p:txBody>
          <a:bodyPr/>
          <a:lstStyle/>
          <a:p>
            <a:r>
              <a:rPr lang="en-US" dirty="0"/>
              <a:t>Median ABV and IBU per State</a:t>
            </a:r>
          </a:p>
        </p:txBody>
      </p:sp>
      <p:pic>
        <p:nvPicPr>
          <p:cNvPr id="4" name="Content Placeholder 3">
            <a:extLst>
              <a:ext uri="{FF2B5EF4-FFF2-40B4-BE49-F238E27FC236}">
                <a16:creationId xmlns:a16="http://schemas.microsoft.com/office/drawing/2014/main" xmlns="" id="{D9E182BE-8976-0341-B8B3-FF0D06513D47}"/>
              </a:ext>
            </a:extLst>
          </p:cNvPr>
          <p:cNvPicPr>
            <a:picLocks noGrp="1" noChangeAspect="1"/>
          </p:cNvPicPr>
          <p:nvPr>
            <p:ph idx="1"/>
          </p:nvPr>
        </p:nvPicPr>
        <p:blipFill>
          <a:blip r:embed="rId2"/>
          <a:stretch>
            <a:fillRect/>
          </a:stretch>
        </p:blipFill>
        <p:spPr>
          <a:xfrm>
            <a:off x="241434" y="2136807"/>
            <a:ext cx="5754191" cy="4146033"/>
          </a:xfrm>
          <a:prstGeom prst="rect">
            <a:avLst/>
          </a:prstGeom>
        </p:spPr>
      </p:pic>
      <p:pic>
        <p:nvPicPr>
          <p:cNvPr id="5" name="Picture 4">
            <a:extLst>
              <a:ext uri="{FF2B5EF4-FFF2-40B4-BE49-F238E27FC236}">
                <a16:creationId xmlns:a16="http://schemas.microsoft.com/office/drawing/2014/main" xmlns="" id="{AD0AB084-BB27-5548-884F-F369C88260B3}"/>
              </a:ext>
            </a:extLst>
          </p:cNvPr>
          <p:cNvPicPr>
            <a:picLocks noChangeAspect="1"/>
          </p:cNvPicPr>
          <p:nvPr/>
        </p:nvPicPr>
        <p:blipFill>
          <a:blip r:embed="rId3"/>
          <a:stretch>
            <a:fillRect/>
          </a:stretch>
        </p:blipFill>
        <p:spPr>
          <a:xfrm>
            <a:off x="6196377" y="2136807"/>
            <a:ext cx="5760716" cy="4146033"/>
          </a:xfrm>
          <a:prstGeom prst="rect">
            <a:avLst/>
          </a:prstGeom>
        </p:spPr>
      </p:pic>
    </p:spTree>
    <p:extLst>
      <p:ext uri="{BB962C8B-B14F-4D97-AF65-F5344CB8AC3E}">
        <p14:creationId xmlns:p14="http://schemas.microsoft.com/office/powerpoint/2010/main" val="3797352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0F0405-8617-554A-91C9-5F54B626E238}"/>
              </a:ext>
            </a:extLst>
          </p:cNvPr>
          <p:cNvSpPr>
            <a:spLocks noGrp="1"/>
          </p:cNvSpPr>
          <p:nvPr>
            <p:ph type="title"/>
          </p:nvPr>
        </p:nvSpPr>
        <p:spPr/>
        <p:txBody>
          <a:bodyPr/>
          <a:lstStyle/>
          <a:p>
            <a:r>
              <a:rPr lang="en-US" dirty="0"/>
              <a:t>Maximum ABV and IBU per State</a:t>
            </a:r>
          </a:p>
        </p:txBody>
      </p:sp>
      <p:graphicFrame>
        <p:nvGraphicFramePr>
          <p:cNvPr id="3" name="Table 2"/>
          <p:cNvGraphicFramePr>
            <a:graphicFrameLocks noGrp="1"/>
          </p:cNvGraphicFramePr>
          <p:nvPr>
            <p:extLst>
              <p:ext uri="{D42A27DB-BD31-4B8C-83A1-F6EECF244321}">
                <p14:modId xmlns:p14="http://schemas.microsoft.com/office/powerpoint/2010/main" val="2243164272"/>
              </p:ext>
            </p:extLst>
          </p:nvPr>
        </p:nvGraphicFramePr>
        <p:xfrm>
          <a:off x="818661" y="2162908"/>
          <a:ext cx="6654801" cy="872356"/>
        </p:xfrm>
        <a:graphic>
          <a:graphicData uri="http://schemas.openxmlformats.org/drawingml/2006/table">
            <a:tbl>
              <a:tblPr firstRow="1" bandRow="1">
                <a:tableStyleId>{5C22544A-7EE6-4342-B048-85BDC9FD1C3A}</a:tableStyleId>
              </a:tblPr>
              <a:tblGrid>
                <a:gridCol w="2218267"/>
                <a:gridCol w="2218267"/>
                <a:gridCol w="2218267"/>
              </a:tblGrid>
              <a:tr h="293504">
                <a:tc>
                  <a:txBody>
                    <a:bodyPr/>
                    <a:lstStyle/>
                    <a:p>
                      <a:r>
                        <a:rPr lang="en-US" dirty="0" smtClean="0"/>
                        <a:t>State</a:t>
                      </a:r>
                      <a:endParaRPr lang="en-US" dirty="0"/>
                    </a:p>
                  </a:txBody>
                  <a:tcPr/>
                </a:tc>
                <a:tc>
                  <a:txBody>
                    <a:bodyPr/>
                    <a:lstStyle/>
                    <a:p>
                      <a:r>
                        <a:rPr lang="en-US" dirty="0" err="1" smtClean="0"/>
                        <a:t>Beer_name</a:t>
                      </a:r>
                      <a:endParaRPr lang="en-US" dirty="0"/>
                    </a:p>
                  </a:txBody>
                  <a:tcPr/>
                </a:tc>
                <a:tc>
                  <a:txBody>
                    <a:bodyPr/>
                    <a:lstStyle/>
                    <a:p>
                      <a:r>
                        <a:rPr lang="en-US" dirty="0" err="1" smtClean="0"/>
                        <a:t>Max_ABV</a:t>
                      </a:r>
                      <a:endParaRPr lang="en-US" dirty="0"/>
                    </a:p>
                  </a:txBody>
                  <a:tcPr/>
                </a:tc>
              </a:tr>
              <a:tr h="506596">
                <a:tc>
                  <a:txBody>
                    <a:bodyPr/>
                    <a:lstStyle/>
                    <a:p>
                      <a:r>
                        <a:rPr lang="en-US" dirty="0" smtClean="0"/>
                        <a:t>CO</a:t>
                      </a:r>
                      <a:endParaRPr lang="en-US" dirty="0"/>
                    </a:p>
                  </a:txBody>
                  <a:tcPr/>
                </a:tc>
                <a:tc>
                  <a:txBody>
                    <a:bodyPr/>
                    <a:lstStyle/>
                    <a:p>
                      <a:r>
                        <a:rPr lang="en-US" dirty="0" smtClean="0">
                          <a:effectLst/>
                        </a:rPr>
                        <a:t>Lee Hill Series Vol. 5</a:t>
                      </a:r>
                      <a:endParaRPr lang="en-US" dirty="0"/>
                    </a:p>
                  </a:txBody>
                  <a:tcPr/>
                </a:tc>
                <a:tc>
                  <a:txBody>
                    <a:bodyPr/>
                    <a:lstStyle/>
                    <a:p>
                      <a:r>
                        <a:rPr lang="en-US" dirty="0" smtClean="0"/>
                        <a:t>0.128</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53781649"/>
              </p:ext>
            </p:extLst>
          </p:nvPr>
        </p:nvGraphicFramePr>
        <p:xfrm>
          <a:off x="818661" y="3555024"/>
          <a:ext cx="6654801" cy="872356"/>
        </p:xfrm>
        <a:graphic>
          <a:graphicData uri="http://schemas.openxmlformats.org/drawingml/2006/table">
            <a:tbl>
              <a:tblPr firstRow="1" bandRow="1">
                <a:tableStyleId>{5C22544A-7EE6-4342-B048-85BDC9FD1C3A}</a:tableStyleId>
              </a:tblPr>
              <a:tblGrid>
                <a:gridCol w="2218267"/>
                <a:gridCol w="2218267"/>
                <a:gridCol w="2218267"/>
              </a:tblGrid>
              <a:tr h="293504">
                <a:tc>
                  <a:txBody>
                    <a:bodyPr/>
                    <a:lstStyle/>
                    <a:p>
                      <a:r>
                        <a:rPr lang="en-US" dirty="0" smtClean="0"/>
                        <a:t>State</a:t>
                      </a:r>
                      <a:endParaRPr lang="en-US" dirty="0"/>
                    </a:p>
                  </a:txBody>
                  <a:tcPr/>
                </a:tc>
                <a:tc>
                  <a:txBody>
                    <a:bodyPr/>
                    <a:lstStyle/>
                    <a:p>
                      <a:r>
                        <a:rPr lang="en-US" dirty="0" err="1" smtClean="0"/>
                        <a:t>Beer_name</a:t>
                      </a:r>
                      <a:endParaRPr lang="en-US" dirty="0"/>
                    </a:p>
                  </a:txBody>
                  <a:tcPr/>
                </a:tc>
                <a:tc>
                  <a:txBody>
                    <a:bodyPr/>
                    <a:lstStyle/>
                    <a:p>
                      <a:r>
                        <a:rPr lang="en-US" dirty="0" err="1" smtClean="0"/>
                        <a:t>Max_IBU</a:t>
                      </a:r>
                      <a:endParaRPr lang="en-US" dirty="0"/>
                    </a:p>
                  </a:txBody>
                  <a:tcPr/>
                </a:tc>
              </a:tr>
              <a:tr h="506596">
                <a:tc>
                  <a:txBody>
                    <a:bodyPr/>
                    <a:lstStyle/>
                    <a:p>
                      <a:r>
                        <a:rPr lang="en-US" dirty="0" smtClean="0"/>
                        <a:t>OR</a:t>
                      </a:r>
                      <a:endParaRPr lang="en-US" dirty="0"/>
                    </a:p>
                  </a:txBody>
                  <a:tcPr/>
                </a:tc>
                <a:tc>
                  <a:txBody>
                    <a:bodyPr/>
                    <a:lstStyle/>
                    <a:p>
                      <a:r>
                        <a:rPr lang="en-US" dirty="0" smtClean="0">
                          <a:effectLst/>
                        </a:rPr>
                        <a:t>Bitter B*</a:t>
                      </a:r>
                      <a:r>
                        <a:rPr lang="en-US" dirty="0" err="1" smtClean="0">
                          <a:effectLst/>
                        </a:rPr>
                        <a:t>tch</a:t>
                      </a:r>
                      <a:endParaRPr lang="en-US" dirty="0"/>
                    </a:p>
                  </a:txBody>
                  <a:tcPr/>
                </a:tc>
                <a:tc>
                  <a:txBody>
                    <a:bodyPr/>
                    <a:lstStyle/>
                    <a:p>
                      <a:r>
                        <a:rPr lang="en-US" dirty="0" smtClean="0"/>
                        <a:t>138</a:t>
                      </a:r>
                      <a:endParaRPr lang="en-US" dirty="0"/>
                    </a:p>
                  </a:txBody>
                  <a:tcPr/>
                </a:tc>
              </a:tr>
            </a:tbl>
          </a:graphicData>
        </a:graphic>
      </p:graphicFrame>
    </p:spTree>
    <p:extLst>
      <p:ext uri="{BB962C8B-B14F-4D97-AF65-F5344CB8AC3E}">
        <p14:creationId xmlns:p14="http://schemas.microsoft.com/office/powerpoint/2010/main" val="3991600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EE1ED7-307C-434A-B3EB-1503B25A57EE}"/>
              </a:ext>
            </a:extLst>
          </p:cNvPr>
          <p:cNvSpPr>
            <a:spLocks noGrp="1"/>
          </p:cNvSpPr>
          <p:nvPr>
            <p:ph type="title"/>
          </p:nvPr>
        </p:nvSpPr>
        <p:spPr/>
        <p:txBody>
          <a:bodyPr/>
          <a:lstStyle/>
          <a:p>
            <a:r>
              <a:rPr lang="en-US" dirty="0"/>
              <a:t>Distribution of ABV</a:t>
            </a:r>
          </a:p>
        </p:txBody>
      </p:sp>
      <p:pic>
        <p:nvPicPr>
          <p:cNvPr id="5" name="Picture 4">
            <a:extLst>
              <a:ext uri="{FF2B5EF4-FFF2-40B4-BE49-F238E27FC236}">
                <a16:creationId xmlns:a16="http://schemas.microsoft.com/office/drawing/2014/main" xmlns="" id="{CE8AEA63-3015-9949-90AE-0DC435029EF5}"/>
              </a:ext>
            </a:extLst>
          </p:cNvPr>
          <p:cNvPicPr>
            <a:picLocks noChangeAspect="1"/>
          </p:cNvPicPr>
          <p:nvPr/>
        </p:nvPicPr>
        <p:blipFill>
          <a:blip r:embed="rId2"/>
          <a:stretch>
            <a:fillRect/>
          </a:stretch>
        </p:blipFill>
        <p:spPr>
          <a:xfrm>
            <a:off x="2635935" y="1690688"/>
            <a:ext cx="6920129" cy="4940063"/>
          </a:xfrm>
          <a:prstGeom prst="rect">
            <a:avLst/>
          </a:prstGeom>
        </p:spPr>
      </p:pic>
      <p:pic>
        <p:nvPicPr>
          <p:cNvPr id="4" name="Content Placeholder 3">
            <a:extLst>
              <a:ext uri="{FF2B5EF4-FFF2-40B4-BE49-F238E27FC236}">
                <a16:creationId xmlns:a16="http://schemas.microsoft.com/office/drawing/2014/main" xmlns="" id="{B2C64142-8D89-E244-9D15-5902DD346076}"/>
              </a:ext>
            </a:extLst>
          </p:cNvPr>
          <p:cNvPicPr>
            <a:picLocks noGrp="1" noChangeAspect="1"/>
          </p:cNvPicPr>
          <p:nvPr>
            <p:ph idx="1"/>
          </p:nvPr>
        </p:nvPicPr>
        <p:blipFill rotWithShape="1">
          <a:blip r:embed="rId3"/>
          <a:srcRect t="42805" r="53723" b="37753"/>
          <a:stretch/>
        </p:blipFill>
        <p:spPr>
          <a:xfrm>
            <a:off x="3713286" y="1140680"/>
            <a:ext cx="4296508" cy="553916"/>
          </a:xfrm>
          <a:prstGeom prst="rect">
            <a:avLst/>
          </a:prstGeom>
        </p:spPr>
      </p:pic>
    </p:spTree>
    <p:extLst>
      <p:ext uri="{BB962C8B-B14F-4D97-AF65-F5344CB8AC3E}">
        <p14:creationId xmlns:p14="http://schemas.microsoft.com/office/powerpoint/2010/main" val="2656693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3217BA-8AC8-8745-A024-BA134A37F298}"/>
              </a:ext>
            </a:extLst>
          </p:cNvPr>
          <p:cNvSpPr>
            <a:spLocks noGrp="1"/>
          </p:cNvSpPr>
          <p:nvPr>
            <p:ph type="title"/>
          </p:nvPr>
        </p:nvSpPr>
        <p:spPr/>
        <p:txBody>
          <a:bodyPr/>
          <a:lstStyle/>
          <a:p>
            <a:r>
              <a:rPr lang="en-US" dirty="0"/>
              <a:t>Correlation – ABV vs. IBU</a:t>
            </a:r>
          </a:p>
        </p:txBody>
      </p:sp>
      <p:pic>
        <p:nvPicPr>
          <p:cNvPr id="5" name="Picture 4">
            <a:extLst>
              <a:ext uri="{FF2B5EF4-FFF2-40B4-BE49-F238E27FC236}">
                <a16:creationId xmlns:a16="http://schemas.microsoft.com/office/drawing/2014/main" xmlns="" id="{58EFD2C9-DE27-E346-861A-08B0B7C71A00}"/>
              </a:ext>
            </a:extLst>
          </p:cNvPr>
          <p:cNvPicPr>
            <a:picLocks noChangeAspect="1"/>
          </p:cNvPicPr>
          <p:nvPr/>
        </p:nvPicPr>
        <p:blipFill>
          <a:blip r:embed="rId2"/>
          <a:stretch>
            <a:fillRect/>
          </a:stretch>
        </p:blipFill>
        <p:spPr>
          <a:xfrm>
            <a:off x="2963377" y="1528955"/>
            <a:ext cx="5885448" cy="4208830"/>
          </a:xfrm>
          <a:prstGeom prst="rect">
            <a:avLst/>
          </a:prstGeom>
        </p:spPr>
      </p:pic>
      <p:sp>
        <p:nvSpPr>
          <p:cNvPr id="3" name="TextBox 2"/>
          <p:cNvSpPr txBox="1"/>
          <p:nvPr/>
        </p:nvSpPr>
        <p:spPr>
          <a:xfrm>
            <a:off x="1817076" y="5827776"/>
            <a:ext cx="8417170" cy="646331"/>
          </a:xfrm>
          <a:prstGeom prst="rect">
            <a:avLst/>
          </a:prstGeom>
          <a:noFill/>
        </p:spPr>
        <p:txBody>
          <a:bodyPr wrap="square" rtlCol="0">
            <a:spAutoFit/>
          </a:bodyPr>
          <a:lstStyle/>
          <a:p>
            <a:r>
              <a:rPr lang="en-US" dirty="0" smtClean="0"/>
              <a:t>It appears that there’s a linear relationship between IBU and ABV in this dataset.</a:t>
            </a:r>
          </a:p>
          <a:p>
            <a:pPr marL="285750" indent="-285750">
              <a:buFont typeface="Arial" pitchFamily="34" charset="0"/>
              <a:buChar char="•"/>
            </a:pPr>
            <a:r>
              <a:rPr lang="en-US" dirty="0" smtClean="0"/>
              <a:t>With higher alcohol content the beer tend to taste more bitterness.</a:t>
            </a:r>
            <a:endParaRPr lang="en-US" dirty="0"/>
          </a:p>
        </p:txBody>
      </p:sp>
    </p:spTree>
    <p:extLst>
      <p:ext uri="{BB962C8B-B14F-4D97-AF65-F5344CB8AC3E}">
        <p14:creationId xmlns:p14="http://schemas.microsoft.com/office/powerpoint/2010/main" val="32254171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187</TotalTime>
  <Words>365</Words>
  <Application>Microsoft Office PowerPoint</Application>
  <PresentationFormat>Custom</PresentationFormat>
  <Paragraphs>72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Adjacency</vt:lpstr>
      <vt:lpstr>Doing Data Science - Midterm Project </vt:lpstr>
      <vt:lpstr>Overview</vt:lpstr>
      <vt:lpstr>How many breweries exist per state?</vt:lpstr>
      <vt:lpstr>Combining the breweries and beer data</vt:lpstr>
      <vt:lpstr>Statistics of ”NA” values within the Dataset</vt:lpstr>
      <vt:lpstr>Median ABV and IBU per State</vt:lpstr>
      <vt:lpstr>Maximum ABV and IBU per State</vt:lpstr>
      <vt:lpstr>Distribution of ABV</vt:lpstr>
      <vt:lpstr>Correlation – ABV vs. IBU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Doing Data Science - Midterm Project</dc:title>
  <dc:creator>Branum Stephan</dc:creator>
  <cp:lastModifiedBy>taniat470s</cp:lastModifiedBy>
  <cp:revision>11</cp:revision>
  <dcterms:created xsi:type="dcterms:W3CDTF">2019-10-21T04:17:59Z</dcterms:created>
  <dcterms:modified xsi:type="dcterms:W3CDTF">2019-10-22T03:55:42Z</dcterms:modified>
</cp:coreProperties>
</file>