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1"/>
  </p:notesMasterIdLst>
  <p:sldIdLst>
    <p:sldId id="256" r:id="rId2"/>
    <p:sldId id="269" r:id="rId3"/>
    <p:sldId id="259" r:id="rId4"/>
    <p:sldId id="270" r:id="rId5"/>
    <p:sldId id="271" r:id="rId6"/>
    <p:sldId id="264" r:id="rId7"/>
    <p:sldId id="265" r:id="rId8"/>
    <p:sldId id="268" r:id="rId9"/>
    <p:sldId id="267" r:id="rId10"/>
    <p:sldId id="272" r:id="rId11"/>
    <p:sldId id="273" r:id="rId12"/>
    <p:sldId id="274" r:id="rId13"/>
    <p:sldId id="275" r:id="rId14"/>
    <p:sldId id="276" r:id="rId15"/>
    <p:sldId id="281"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0" autoAdjust="0"/>
    <p:restoredTop sz="94668"/>
  </p:normalViewPr>
  <p:slideViewPr>
    <p:cSldViewPr snapToGrid="0" snapToObjects="1">
      <p:cViewPr varScale="1">
        <p:scale>
          <a:sx n="160" d="100"/>
          <a:sy n="160" d="100"/>
        </p:scale>
        <p:origin x="-40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2AB28E-086B-43C0-A1B2-AB56B01C55C3}" type="datetimeFigureOut">
              <a:rPr lang="en-US" smtClean="0"/>
              <a:t>10/25/2019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9711B-556D-4546-BF5C-4E46C60F1314}" type="slidenum">
              <a:rPr lang="en-US" smtClean="0"/>
              <a:t>‹#›</a:t>
            </a:fld>
            <a:endParaRPr lang="en-US"/>
          </a:p>
        </p:txBody>
      </p:sp>
    </p:spTree>
    <p:extLst>
      <p:ext uri="{BB962C8B-B14F-4D97-AF65-F5344CB8AC3E}">
        <p14:creationId xmlns:p14="http://schemas.microsoft.com/office/powerpoint/2010/main" val="303818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9711B-556D-4546-BF5C-4E46C60F1314}" type="slidenum">
              <a:rPr lang="en-US" smtClean="0"/>
              <a:t>13</a:t>
            </a:fld>
            <a:endParaRPr lang="en-US"/>
          </a:p>
        </p:txBody>
      </p:sp>
    </p:spTree>
    <p:extLst>
      <p:ext uri="{BB962C8B-B14F-4D97-AF65-F5344CB8AC3E}">
        <p14:creationId xmlns:p14="http://schemas.microsoft.com/office/powerpoint/2010/main" val="342545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B69B6-2ACE-9340-8A47-75CA55B83E31}"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2B69B6-2ACE-9340-8A47-75CA55B83E31}"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2B69B6-2ACE-9340-8A47-75CA55B83E31}"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2B69B6-2ACE-9340-8A47-75CA55B83E31}"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69B6-2ACE-9340-8A47-75CA55B83E31}"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2B69B6-2ACE-9340-8A47-75CA55B83E31}"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B2B69B6-2ACE-9340-8A47-75CA55B83E31}" type="datetimeFigureOut">
              <a:rPr lang="en-US" smtClean="0"/>
              <a:t>10/25/2019</a:t>
            </a:fld>
            <a:endParaRPr lang="en-US"/>
          </a:p>
        </p:txBody>
      </p:sp>
      <p:sp>
        <p:nvSpPr>
          <p:cNvPr id="9" name="Slide Number Placeholder 8"/>
          <p:cNvSpPr>
            <a:spLocks noGrp="1"/>
          </p:cNvSpPr>
          <p:nvPr>
            <p:ph type="sldNum" sz="quarter" idx="11"/>
          </p:nvPr>
        </p:nvSpPr>
        <p:spPr/>
        <p:txBody>
          <a:bodyPr/>
          <a:lstStyle/>
          <a:p>
            <a:fld id="{9FFA03FB-9ADF-5C41-B86E-09EEC529946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FFA03FB-9ADF-5C41-B86E-09EEC5299467}"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5B2B69B6-2ACE-9340-8A47-75CA55B83E31}" type="datetimeFigureOut">
              <a:rPr lang="en-US" smtClean="0"/>
              <a:t>10/25/2019</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ropbox.com/s/9hsvpsrvufoli8o/eda.html?dl=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Desktop/SMU_course/DS6306/Project1/test1.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Desktop/SMU_course/DS6306/Project1/test3_abu.html" TargetMode="External"/><Relationship Id="rId4" Type="http://schemas.openxmlformats.org/officeDocument/2006/relationships/hyperlink" Target="../Desktop/SMU_course/DS6306/Project1/test2_ibu.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06633-3905-B141-AF2B-1EE2B53B698B}"/>
              </a:ext>
            </a:extLst>
          </p:cNvPr>
          <p:cNvSpPr>
            <a:spLocks noGrp="1"/>
          </p:cNvSpPr>
          <p:nvPr>
            <p:ph type="ctrTitle"/>
          </p:nvPr>
        </p:nvSpPr>
        <p:spPr/>
        <p:txBody>
          <a:bodyPr>
            <a:normAutofit fontScale="90000"/>
          </a:bodyPr>
          <a:lstStyle/>
          <a:p>
            <a:r>
              <a:rPr lang="en-US" dirty="0"/>
              <a:t>Doing Data Science - Midterm Project</a:t>
            </a:r>
            <a:br>
              <a:rPr lang="en-US" dirty="0"/>
            </a:br>
            <a:endParaRPr lang="en-US" dirty="0"/>
          </a:p>
        </p:txBody>
      </p:sp>
      <p:sp>
        <p:nvSpPr>
          <p:cNvPr id="3" name="Subtitle 2">
            <a:extLst>
              <a:ext uri="{FF2B5EF4-FFF2-40B4-BE49-F238E27FC236}">
                <a16:creationId xmlns="" xmlns:a16="http://schemas.microsoft.com/office/drawing/2014/main" id="{C91916C3-771D-EA42-A35B-9BA21D12A859}"/>
              </a:ext>
            </a:extLst>
          </p:cNvPr>
          <p:cNvSpPr>
            <a:spLocks noGrp="1"/>
          </p:cNvSpPr>
          <p:nvPr>
            <p:ph type="subTitle" idx="1"/>
          </p:nvPr>
        </p:nvSpPr>
        <p:spPr/>
        <p:txBody>
          <a:bodyPr>
            <a:normAutofit/>
          </a:bodyPr>
          <a:lstStyle/>
          <a:p>
            <a:r>
              <a:rPr lang="en-US" dirty="0"/>
              <a:t>Michael (Branum) Stephan and Yang Zhang</a:t>
            </a:r>
          </a:p>
          <a:p>
            <a:r>
              <a:rPr lang="en-US" sz="1600" i="1" dirty="0"/>
              <a:t>For a link to the </a:t>
            </a:r>
            <a:r>
              <a:rPr lang="en-US" sz="1600" i="1" dirty="0" err="1"/>
              <a:t>rmarkdown</a:t>
            </a:r>
            <a:r>
              <a:rPr lang="en-US" sz="1600" i="1" dirty="0"/>
              <a:t>, see </a:t>
            </a:r>
            <a:r>
              <a:rPr lang="en-US" sz="1600" i="1" dirty="0">
                <a:hlinkClick r:id="rId2"/>
              </a:rPr>
              <a:t>link</a:t>
            </a:r>
            <a:endParaRPr lang="en-US" sz="1600" i="1" dirty="0"/>
          </a:p>
          <a:p>
            <a:endParaRPr lang="en-US" dirty="0"/>
          </a:p>
        </p:txBody>
      </p:sp>
    </p:spTree>
    <p:extLst>
      <p:ext uri="{BB962C8B-B14F-4D97-AF65-F5344CB8AC3E}">
        <p14:creationId xmlns:p14="http://schemas.microsoft.com/office/powerpoint/2010/main" val="8372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a:t>
            </a:r>
            <a:r>
              <a:rPr lang="en-US" dirty="0" smtClean="0"/>
              <a:t>IBU</a:t>
            </a:r>
            <a:br>
              <a:rPr lang="en-US" dirty="0" smtClean="0"/>
            </a:br>
            <a:r>
              <a:rPr lang="en-US" sz="3200" dirty="0" smtClean="0"/>
              <a:t>For Beer style</a:t>
            </a:r>
            <a:r>
              <a:rPr lang="zh-CN" altLang="en-US" sz="3200" dirty="0" smtClean="0"/>
              <a:t>：</a:t>
            </a:r>
            <a:r>
              <a:rPr lang="en-US" altLang="zh-CN" sz="3200" dirty="0" smtClean="0"/>
              <a:t>IPA and Ale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4030641"/>
              </p:ext>
            </p:extLst>
          </p:nvPr>
        </p:nvGraphicFramePr>
        <p:xfrm>
          <a:off x="339158" y="1806069"/>
          <a:ext cx="3396502" cy="1097280"/>
        </p:xfrm>
        <a:graphic>
          <a:graphicData uri="http://schemas.openxmlformats.org/drawingml/2006/table">
            <a:tbl>
              <a:tblPr firstRow="1" bandRow="1">
                <a:tableStyleId>{5C22544A-7EE6-4342-B048-85BDC9FD1C3A}</a:tableStyleId>
              </a:tblPr>
              <a:tblGrid>
                <a:gridCol w="1698251"/>
                <a:gridCol w="1698251"/>
              </a:tblGrid>
              <a:tr h="227864">
                <a:tc>
                  <a:txBody>
                    <a:bodyPr/>
                    <a:lstStyle/>
                    <a:p>
                      <a:r>
                        <a:rPr lang="en-US" dirty="0" smtClean="0"/>
                        <a:t>Beer style</a:t>
                      </a:r>
                      <a:endParaRPr lang="en-US" dirty="0"/>
                    </a:p>
                  </a:txBody>
                  <a:tcPr/>
                </a:tc>
                <a:tc>
                  <a:txBody>
                    <a:bodyPr/>
                    <a:lstStyle/>
                    <a:p>
                      <a:r>
                        <a:rPr lang="en-US" dirty="0" smtClean="0"/>
                        <a:t>Number</a:t>
                      </a:r>
                      <a:endParaRPr lang="en-US" dirty="0"/>
                    </a:p>
                  </a:txBody>
                  <a:tcPr/>
                </a:tc>
              </a:tr>
              <a:tr h="315604">
                <a:tc>
                  <a:txBody>
                    <a:bodyPr/>
                    <a:lstStyle/>
                    <a:p>
                      <a:r>
                        <a:rPr lang="en-US" dirty="0" smtClean="0"/>
                        <a:t>IPA</a:t>
                      </a:r>
                      <a:endParaRPr lang="en-US" dirty="0"/>
                    </a:p>
                  </a:txBody>
                  <a:tcPr/>
                </a:tc>
                <a:tc>
                  <a:txBody>
                    <a:bodyPr/>
                    <a:lstStyle/>
                    <a:p>
                      <a:r>
                        <a:rPr lang="en-US" dirty="0" smtClean="0">
                          <a:effectLst/>
                        </a:rPr>
                        <a:t>385</a:t>
                      </a:r>
                      <a:endParaRPr lang="en-US" dirty="0"/>
                    </a:p>
                  </a:txBody>
                  <a:tcPr/>
                </a:tc>
              </a:tr>
              <a:tr h="315604">
                <a:tc>
                  <a:txBody>
                    <a:bodyPr/>
                    <a:lstStyle/>
                    <a:p>
                      <a:r>
                        <a:rPr lang="en-US" dirty="0" smtClean="0"/>
                        <a:t>Ale</a:t>
                      </a:r>
                      <a:endParaRPr lang="en-US" dirty="0"/>
                    </a:p>
                  </a:txBody>
                  <a:tcPr/>
                </a:tc>
                <a:tc>
                  <a:txBody>
                    <a:bodyPr/>
                    <a:lstStyle/>
                    <a:p>
                      <a:r>
                        <a:rPr lang="en-US" dirty="0" smtClean="0"/>
                        <a:t>552</a:t>
                      </a:r>
                      <a:endParaRPr lang="en-US" dirty="0"/>
                    </a:p>
                  </a:txBody>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61" y="3318769"/>
            <a:ext cx="3296969" cy="321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307" y="3318769"/>
            <a:ext cx="3300984" cy="318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68945" y="1958302"/>
            <a:ext cx="7538031" cy="923330"/>
          </a:xfrm>
          <a:prstGeom prst="rect">
            <a:avLst/>
          </a:prstGeom>
          <a:noFill/>
        </p:spPr>
        <p:txBody>
          <a:bodyPr wrap="square" rtlCol="0">
            <a:spAutoFit/>
          </a:bodyPr>
          <a:lstStyle/>
          <a:p>
            <a:pPr marL="285750" indent="-285750">
              <a:buFont typeface="Arial" pitchFamily="34" charset="0"/>
              <a:buChar char="•"/>
            </a:pPr>
            <a:r>
              <a:rPr lang="en-US" dirty="0" smtClean="0"/>
              <a:t>From visual IPA has higher ABV and IBU values and has better correlation.</a:t>
            </a:r>
          </a:p>
          <a:p>
            <a:pPr marL="285750" indent="-285750">
              <a:buFont typeface="Arial" pitchFamily="34" charset="0"/>
              <a:buChar char="•"/>
            </a:pPr>
            <a:r>
              <a:rPr lang="en-US" dirty="0" smtClean="0"/>
              <a:t>The majority of Ale beers have both low but has more beers that has higher ABV but lower IBU.</a:t>
            </a:r>
            <a:endParaRPr lang="en-US" dirty="0"/>
          </a:p>
        </p:txBody>
      </p:sp>
    </p:spTree>
    <p:extLst>
      <p:ext uri="{BB962C8B-B14F-4D97-AF65-F5344CB8AC3E}">
        <p14:creationId xmlns:p14="http://schemas.microsoft.com/office/powerpoint/2010/main" val="256250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IBU</a:t>
            </a:r>
            <a:br>
              <a:rPr lang="en-US" dirty="0"/>
            </a:br>
            <a:r>
              <a:rPr lang="en-US" sz="3200" dirty="0" smtClean="0"/>
              <a:t>Plot Two Beer style</a:t>
            </a:r>
            <a:r>
              <a:rPr lang="en-US" altLang="zh-CN" sz="3200" dirty="0" smtClean="0"/>
              <a:t>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4337" y="2743587"/>
            <a:ext cx="681355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85832" y="1496637"/>
            <a:ext cx="7538031" cy="923330"/>
          </a:xfrm>
          <a:prstGeom prst="rect">
            <a:avLst/>
          </a:prstGeom>
          <a:noFill/>
        </p:spPr>
        <p:txBody>
          <a:bodyPr wrap="square" rtlCol="0">
            <a:spAutoFit/>
          </a:bodyPr>
          <a:lstStyle/>
          <a:p>
            <a:pPr marL="285750" indent="-285750">
              <a:buFont typeface="Arial" pitchFamily="34" charset="0"/>
              <a:buChar char="•"/>
            </a:pPr>
            <a:r>
              <a:rPr lang="en-US" dirty="0" smtClean="0"/>
              <a:t>Further visual evidences reflect that the correlation ABV vs. IBU are different with Ale and IPA styles. </a:t>
            </a:r>
            <a:r>
              <a:rPr lang="en-US" dirty="0" smtClean="0"/>
              <a:t>Majority of data points are clustered in different regions too.</a:t>
            </a:r>
            <a:endParaRPr lang="en-US" dirty="0"/>
          </a:p>
        </p:txBody>
      </p:sp>
    </p:spTree>
    <p:extLst>
      <p:ext uri="{BB962C8B-B14F-4D97-AF65-F5344CB8AC3E}">
        <p14:creationId xmlns:p14="http://schemas.microsoft.com/office/powerpoint/2010/main" val="410074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ABV vs. IBU relationship Investigation on Two Beer Styles</a:t>
            </a:r>
            <a:r>
              <a:rPr lang="en-US" dirty="0"/>
              <a:t/>
            </a:r>
            <a:br>
              <a:rPr lang="en-US" dirty="0"/>
            </a:br>
            <a:r>
              <a:rPr lang="en-US" sz="2400" dirty="0" smtClean="0"/>
              <a:t>Using KNN Clustering</a:t>
            </a:r>
            <a:endParaRPr lang="en-US" sz="4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2344" y="4375444"/>
            <a:ext cx="3657600" cy="227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749" y="4387835"/>
            <a:ext cx="3657600" cy="226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84" y="1656438"/>
            <a:ext cx="3229807" cy="16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03120" y="4039263"/>
            <a:ext cx="3192448" cy="307777"/>
          </a:xfrm>
          <a:prstGeom prst="rect">
            <a:avLst/>
          </a:prstGeom>
          <a:noFill/>
        </p:spPr>
        <p:txBody>
          <a:bodyPr wrap="square" rtlCol="0">
            <a:spAutoFit/>
          </a:bodyPr>
          <a:lstStyle/>
          <a:p>
            <a:r>
              <a:rPr lang="en-US" sz="1400" dirty="0" smtClean="0"/>
              <a:t>Training Data: ABV Distribution </a:t>
            </a:r>
            <a:endParaRPr lang="en-US" sz="1400" dirty="0"/>
          </a:p>
        </p:txBody>
      </p:sp>
      <p:sp>
        <p:nvSpPr>
          <p:cNvPr id="9" name="TextBox 8"/>
          <p:cNvSpPr txBox="1"/>
          <p:nvPr/>
        </p:nvSpPr>
        <p:spPr>
          <a:xfrm>
            <a:off x="6020463" y="4067667"/>
            <a:ext cx="3192448" cy="307777"/>
          </a:xfrm>
          <a:prstGeom prst="rect">
            <a:avLst/>
          </a:prstGeom>
          <a:noFill/>
        </p:spPr>
        <p:txBody>
          <a:bodyPr wrap="square" rtlCol="0">
            <a:spAutoFit/>
          </a:bodyPr>
          <a:lstStyle/>
          <a:p>
            <a:r>
              <a:rPr lang="en-US" sz="1400" dirty="0" smtClean="0"/>
              <a:t>Training Data: IBU Distribution </a:t>
            </a:r>
            <a:endParaRPr lang="en-US" sz="1400" dirty="0"/>
          </a:p>
        </p:txBody>
      </p:sp>
      <p:sp>
        <p:nvSpPr>
          <p:cNvPr id="10" name="TextBox 9"/>
          <p:cNvSpPr txBox="1"/>
          <p:nvPr/>
        </p:nvSpPr>
        <p:spPr>
          <a:xfrm>
            <a:off x="3966925" y="1656438"/>
            <a:ext cx="6914436" cy="1477328"/>
          </a:xfrm>
          <a:prstGeom prst="rect">
            <a:avLst/>
          </a:prstGeom>
          <a:noFill/>
        </p:spPr>
        <p:txBody>
          <a:bodyPr wrap="square" rtlCol="0">
            <a:spAutoFit/>
          </a:bodyPr>
          <a:lstStyle/>
          <a:p>
            <a:pPr marL="285750" indent="-285750">
              <a:buFont typeface="Arial" pitchFamily="34" charset="0"/>
              <a:buChar char="•"/>
            </a:pPr>
            <a:r>
              <a:rPr lang="en-US" dirty="0" smtClean="0"/>
              <a:t>Preparation for KNN clustering: Data Split into Training/Testing groups.</a:t>
            </a:r>
          </a:p>
          <a:p>
            <a:pPr marL="285750" indent="-285750">
              <a:buFont typeface="Arial" pitchFamily="34" charset="0"/>
              <a:buChar char="•"/>
            </a:pPr>
            <a:r>
              <a:rPr lang="en-US" dirty="0" smtClean="0"/>
              <a:t>Observed from histograms the distributions of Ale and IPA have apparent differences. The graphs increase our confidences to successfully differentiate the two groups.</a:t>
            </a:r>
            <a:endParaRPr lang="en-US" dirty="0"/>
          </a:p>
        </p:txBody>
      </p:sp>
    </p:spTree>
    <p:extLst>
      <p:ext uri="{BB962C8B-B14F-4D97-AF65-F5344CB8AC3E}">
        <p14:creationId xmlns:p14="http://schemas.microsoft.com/office/powerpoint/2010/main" val="393075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675E47"/>
                </a:solidFill>
              </a:rPr>
              <a:t>ABV vs. IBU relationship Investigation on Two Beer Styles</a:t>
            </a:r>
            <a:r>
              <a:rPr lang="en-US" dirty="0">
                <a:solidFill>
                  <a:srgbClr val="675E47"/>
                </a:solidFill>
              </a:rPr>
              <a:t/>
            </a:r>
            <a:br>
              <a:rPr lang="en-US" dirty="0">
                <a:solidFill>
                  <a:srgbClr val="675E47"/>
                </a:solidFill>
              </a:rPr>
            </a:br>
            <a:r>
              <a:rPr lang="en-US" sz="2400" dirty="0" smtClean="0">
                <a:solidFill>
                  <a:srgbClr val="675E47"/>
                </a:solidFill>
              </a:rPr>
              <a:t>KNN Clustering Confusion Matrix</a:t>
            </a:r>
            <a:endParaRPr lang="en-US" dirty="0"/>
          </a:p>
        </p:txBody>
      </p:sp>
      <p:pic>
        <p:nvPicPr>
          <p:cNvPr id="4101"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1122" y="1536700"/>
            <a:ext cx="4700155"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721661" y="1536700"/>
            <a:ext cx="4652678"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09600" y="5973460"/>
            <a:ext cx="10459940" cy="830997"/>
          </a:xfrm>
          <a:prstGeom prst="rect">
            <a:avLst/>
          </a:prstGeom>
          <a:noFill/>
        </p:spPr>
        <p:txBody>
          <a:bodyPr wrap="square" rtlCol="0">
            <a:spAutoFit/>
          </a:bodyPr>
          <a:lstStyle/>
          <a:p>
            <a:pPr marL="285750" indent="-285750">
              <a:buFont typeface="Arial" pitchFamily="34" charset="0"/>
              <a:buChar char="•"/>
            </a:pPr>
            <a:r>
              <a:rPr lang="en-US" sz="1600" dirty="0" smtClean="0"/>
              <a:t>We conduct KNN with different selection of k on the dataset and evaluate the results with confusion matrix.</a:t>
            </a:r>
            <a:endParaRPr lang="en-US" sz="1600" dirty="0"/>
          </a:p>
          <a:p>
            <a:pPr marL="285750" indent="-285750">
              <a:buFont typeface="Arial" pitchFamily="34" charset="0"/>
              <a:buChar char="•"/>
            </a:pPr>
            <a:r>
              <a:rPr lang="en-US" sz="1600" dirty="0" smtClean="0"/>
              <a:t>Accuracy(k=5) is 0.861</a:t>
            </a:r>
            <a:r>
              <a:rPr lang="en-US" sz="1600" dirty="0"/>
              <a:t>, </a:t>
            </a:r>
            <a:r>
              <a:rPr lang="en-US" sz="1600" dirty="0" smtClean="0"/>
              <a:t>Accuracy(k=10) </a:t>
            </a:r>
            <a:r>
              <a:rPr lang="en-US" sz="1600" dirty="0"/>
              <a:t>is </a:t>
            </a:r>
            <a:r>
              <a:rPr lang="en-US" sz="1600" dirty="0" smtClean="0"/>
              <a:t>0.85</a:t>
            </a:r>
          </a:p>
          <a:p>
            <a:pPr marL="285750" indent="-285750">
              <a:buFont typeface="Arial" pitchFamily="34" charset="0"/>
              <a:buChar char="•"/>
            </a:pPr>
            <a:r>
              <a:rPr lang="en-US" sz="1600" dirty="0" smtClean="0"/>
              <a:t>Both have gain good results regarding accuracy, sensitivity and specificity. The selection of k=5 slightly better. </a:t>
            </a:r>
            <a:endParaRPr lang="en-US" sz="1600" dirty="0"/>
          </a:p>
        </p:txBody>
      </p:sp>
    </p:spTree>
    <p:extLst>
      <p:ext uri="{BB962C8B-B14F-4D97-AF65-F5344CB8AC3E}">
        <p14:creationId xmlns:p14="http://schemas.microsoft.com/office/powerpoint/2010/main" val="226705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675E47"/>
                </a:solidFill>
              </a:rPr>
              <a:t>ABV vs. IBU relationship Investigation on Two Beer Styles</a:t>
            </a:r>
            <a:r>
              <a:rPr lang="en-US" dirty="0">
                <a:solidFill>
                  <a:srgbClr val="675E47"/>
                </a:solidFill>
              </a:rPr>
              <a:t/>
            </a:r>
            <a:br>
              <a:rPr lang="en-US" dirty="0">
                <a:solidFill>
                  <a:srgbClr val="675E47"/>
                </a:solidFill>
              </a:rPr>
            </a:br>
            <a:r>
              <a:rPr lang="en-US" sz="2400" dirty="0">
                <a:solidFill>
                  <a:srgbClr val="675E47"/>
                </a:solidFill>
              </a:rPr>
              <a:t>KNN </a:t>
            </a:r>
            <a:r>
              <a:rPr lang="en-US" sz="2400" dirty="0" smtClean="0">
                <a:solidFill>
                  <a:srgbClr val="675E47"/>
                </a:solidFill>
              </a:rPr>
              <a:t>Clustering optimal 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0277" y="1468345"/>
            <a:ext cx="6718645" cy="4165814"/>
          </a:xfrm>
        </p:spPr>
      </p:pic>
      <p:sp>
        <p:nvSpPr>
          <p:cNvPr id="8" name="TextBox 7"/>
          <p:cNvSpPr txBox="1"/>
          <p:nvPr/>
        </p:nvSpPr>
        <p:spPr>
          <a:xfrm>
            <a:off x="637430" y="5754799"/>
            <a:ext cx="10459940" cy="584775"/>
          </a:xfrm>
          <a:prstGeom prst="rect">
            <a:avLst/>
          </a:prstGeom>
          <a:noFill/>
        </p:spPr>
        <p:txBody>
          <a:bodyPr wrap="square" rtlCol="0">
            <a:spAutoFit/>
          </a:bodyPr>
          <a:lstStyle/>
          <a:p>
            <a:pPr marL="285750" indent="-285750">
              <a:buFont typeface="Arial" pitchFamily="34" charset="0"/>
              <a:buChar char="•"/>
            </a:pPr>
            <a:r>
              <a:rPr lang="en-US" sz="1600" dirty="0" smtClean="0"/>
              <a:t>The plot is generated </a:t>
            </a:r>
            <a:r>
              <a:rPr lang="en-US" sz="1600" dirty="0"/>
              <a:t>from the different k-values based on the 100 different random samples</a:t>
            </a:r>
            <a:r>
              <a:rPr lang="en-US" sz="1600" dirty="0" smtClean="0"/>
              <a:t>.</a:t>
            </a:r>
          </a:p>
          <a:p>
            <a:pPr marL="285750" indent="-285750">
              <a:buFont typeface="Arial" pitchFamily="34" charset="0"/>
              <a:buChar char="•"/>
            </a:pPr>
            <a:r>
              <a:rPr lang="en-US" sz="1600" dirty="0" smtClean="0"/>
              <a:t>The optimal k with this sampling group is 5.</a:t>
            </a:r>
            <a:endParaRPr lang="en-US" sz="1600" dirty="0"/>
          </a:p>
        </p:txBody>
      </p:sp>
    </p:spTree>
    <p:extLst>
      <p:ext uri="{BB962C8B-B14F-4D97-AF65-F5344CB8AC3E}">
        <p14:creationId xmlns:p14="http://schemas.microsoft.com/office/powerpoint/2010/main" val="219944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675E47"/>
                </a:solidFill>
              </a:rPr>
              <a:t>ABV vs. IBU relationship Investigation on Two Beer Styles</a:t>
            </a:r>
            <a:r>
              <a:rPr lang="en-US" dirty="0">
                <a:solidFill>
                  <a:srgbClr val="675E47"/>
                </a:solidFill>
              </a:rPr>
              <a:t/>
            </a:r>
            <a:br>
              <a:rPr lang="en-US" dirty="0">
                <a:solidFill>
                  <a:srgbClr val="675E47"/>
                </a:solidFill>
              </a:rPr>
            </a:br>
            <a:r>
              <a:rPr lang="en-US" sz="2400" dirty="0" smtClean="0">
                <a:solidFill>
                  <a:srgbClr val="675E47"/>
                </a:solidFill>
              </a:rPr>
              <a:t>Performance Comparisons of other Methods</a:t>
            </a:r>
            <a:endParaRPr lang="en-US" dirty="0"/>
          </a:p>
        </p:txBody>
      </p:sp>
      <p:sp>
        <p:nvSpPr>
          <p:cNvPr id="3" name="Content Placeholder 2"/>
          <p:cNvSpPr>
            <a:spLocks noGrp="1"/>
          </p:cNvSpPr>
          <p:nvPr>
            <p:ph idx="1"/>
          </p:nvPr>
        </p:nvSpPr>
        <p:spPr>
          <a:xfrm>
            <a:off x="5303520" y="2154804"/>
            <a:ext cx="5466080" cy="3681454"/>
          </a:xfrm>
        </p:spPr>
        <p:txBody>
          <a:bodyPr>
            <a:normAutofit/>
          </a:bodyPr>
          <a:lstStyle/>
          <a:p>
            <a:r>
              <a:rPr lang="en-US" sz="1800" dirty="0" smtClean="0"/>
              <a:t>The classification with different methods does not show significant differences due to high accuracy levels.</a:t>
            </a:r>
          </a:p>
          <a:p>
            <a:r>
              <a:rPr lang="en-US" sz="1800" dirty="0" smtClean="0"/>
              <a:t>Above all methods conducted,  </a:t>
            </a:r>
            <a:r>
              <a:rPr lang="en-US" sz="1800" dirty="0" err="1" smtClean="0"/>
              <a:t>svm</a:t>
            </a:r>
            <a:r>
              <a:rPr lang="en-US" sz="1800" dirty="0" smtClean="0"/>
              <a:t> and random forest shows the highest accuracy, random forest and </a:t>
            </a:r>
            <a:r>
              <a:rPr lang="en-US" sz="1800" dirty="0" err="1" smtClean="0"/>
              <a:t>naïveBayes</a:t>
            </a:r>
            <a:r>
              <a:rPr lang="en-US" sz="1800" dirty="0" smtClean="0"/>
              <a:t> show highest sensitivity, </a:t>
            </a:r>
            <a:r>
              <a:rPr lang="en-US" sz="1800" dirty="0" err="1" smtClean="0"/>
              <a:t>svm</a:t>
            </a:r>
            <a:r>
              <a:rPr lang="en-US" sz="1800" dirty="0" smtClean="0"/>
              <a:t> shows highest specificity.</a:t>
            </a:r>
          </a:p>
          <a:p>
            <a:r>
              <a:rPr lang="en-US" sz="1800" dirty="0" smtClean="0"/>
              <a:t>By clustering the dataset with </a:t>
            </a:r>
            <a:r>
              <a:rPr lang="en-US" sz="1800" dirty="0" err="1" smtClean="0"/>
              <a:t>Kmeans</a:t>
            </a:r>
            <a:r>
              <a:rPr lang="en-US" sz="1800" dirty="0" smtClean="0"/>
              <a:t> we can also get a high accuracy which indicate further the two groups are easy to differentiate. </a:t>
            </a:r>
            <a:endParaRPr lang="en-US" sz="1800" dirty="0"/>
          </a:p>
        </p:txBody>
      </p:sp>
      <p:graphicFrame>
        <p:nvGraphicFramePr>
          <p:cNvPr id="4" name="Content Placeholder 3"/>
          <p:cNvGraphicFramePr>
            <a:graphicFrameLocks/>
          </p:cNvGraphicFramePr>
          <p:nvPr>
            <p:extLst>
              <p:ext uri="{D42A27DB-BD31-4B8C-83A1-F6EECF244321}">
                <p14:modId xmlns:p14="http://schemas.microsoft.com/office/powerpoint/2010/main" val="3982872951"/>
              </p:ext>
            </p:extLst>
          </p:nvPr>
        </p:nvGraphicFramePr>
        <p:xfrm>
          <a:off x="270344" y="1750704"/>
          <a:ext cx="4738977" cy="3703890"/>
        </p:xfrm>
        <a:graphic>
          <a:graphicData uri="http://schemas.openxmlformats.org/drawingml/2006/table">
            <a:tbl>
              <a:tblPr firstRow="1" bandRow="1">
                <a:tableStyleId>{5C22544A-7EE6-4342-B048-85BDC9FD1C3A}</a:tableStyleId>
              </a:tblPr>
              <a:tblGrid>
                <a:gridCol w="1218594"/>
                <a:gridCol w="1218594"/>
                <a:gridCol w="1218594"/>
                <a:gridCol w="1083195"/>
              </a:tblGrid>
              <a:tr h="484746">
                <a:tc>
                  <a:txBody>
                    <a:bodyPr/>
                    <a:lstStyle/>
                    <a:p>
                      <a:r>
                        <a:rPr lang="en-US" sz="1600" dirty="0" smtClean="0"/>
                        <a:t>Method</a:t>
                      </a:r>
                      <a:endParaRPr lang="en-US" sz="1600" dirty="0"/>
                    </a:p>
                  </a:txBody>
                  <a:tcPr/>
                </a:tc>
                <a:tc>
                  <a:txBody>
                    <a:bodyPr/>
                    <a:lstStyle/>
                    <a:p>
                      <a:r>
                        <a:rPr lang="en-US" sz="1600" dirty="0" smtClean="0"/>
                        <a:t>Accuracy</a:t>
                      </a:r>
                      <a:endParaRPr lang="en-US" sz="1600" dirty="0"/>
                    </a:p>
                  </a:txBody>
                  <a:tcPr/>
                </a:tc>
                <a:tc>
                  <a:txBody>
                    <a:bodyPr/>
                    <a:lstStyle/>
                    <a:p>
                      <a:r>
                        <a:rPr lang="en-US" sz="1600" dirty="0" smtClean="0"/>
                        <a:t>Sensitivity</a:t>
                      </a:r>
                      <a:endParaRPr lang="en-US" sz="1600" dirty="0"/>
                    </a:p>
                  </a:txBody>
                  <a:tcPr/>
                </a:tc>
                <a:tc>
                  <a:txBody>
                    <a:bodyPr/>
                    <a:lstStyle/>
                    <a:p>
                      <a:r>
                        <a:rPr lang="en-US" sz="1600" dirty="0" smtClean="0"/>
                        <a:t>Specificity</a:t>
                      </a:r>
                      <a:endParaRPr lang="en-US" sz="1600" dirty="0"/>
                    </a:p>
                  </a:txBody>
                  <a:tcPr/>
                </a:tc>
              </a:tr>
              <a:tr h="484746">
                <a:tc>
                  <a:txBody>
                    <a:bodyPr/>
                    <a:lstStyle/>
                    <a:p>
                      <a:r>
                        <a:rPr lang="en-US" dirty="0" smtClean="0"/>
                        <a:t>KNN</a:t>
                      </a:r>
                      <a:endParaRPr lang="en-US" dirty="0"/>
                    </a:p>
                  </a:txBody>
                  <a:tcPr/>
                </a:tc>
                <a:tc>
                  <a:txBody>
                    <a:bodyPr/>
                    <a:lstStyle/>
                    <a:p>
                      <a:r>
                        <a:rPr lang="en-US" dirty="0" smtClean="0">
                          <a:effectLst/>
                        </a:rPr>
                        <a:t>0.861</a:t>
                      </a:r>
                      <a:endParaRPr lang="en-US" dirty="0"/>
                    </a:p>
                  </a:txBody>
                  <a:tcPr/>
                </a:tc>
                <a:tc>
                  <a:txBody>
                    <a:bodyPr/>
                    <a:lstStyle/>
                    <a:p>
                      <a:r>
                        <a:rPr lang="en-US" dirty="0" smtClean="0">
                          <a:effectLst/>
                        </a:rPr>
                        <a:t>0.867</a:t>
                      </a:r>
                      <a:endParaRPr lang="en-US" dirty="0"/>
                    </a:p>
                  </a:txBody>
                  <a:tcPr/>
                </a:tc>
                <a:tc>
                  <a:txBody>
                    <a:bodyPr/>
                    <a:lstStyle/>
                    <a:p>
                      <a:r>
                        <a:rPr lang="en-US" dirty="0" smtClean="0">
                          <a:effectLst/>
                        </a:rPr>
                        <a:t>0.85</a:t>
                      </a:r>
                      <a:endParaRPr lang="en-US" dirty="0"/>
                    </a:p>
                  </a:txBody>
                  <a:tcPr/>
                </a:tc>
              </a:tr>
              <a:tr h="484746">
                <a:tc>
                  <a:txBody>
                    <a:bodyPr/>
                    <a:lstStyle/>
                    <a:p>
                      <a:r>
                        <a:rPr lang="en-US" dirty="0" err="1" smtClean="0"/>
                        <a:t>naiveBayes</a:t>
                      </a:r>
                      <a:endParaRPr lang="en-US" dirty="0"/>
                    </a:p>
                  </a:txBody>
                  <a:tcPr/>
                </a:tc>
                <a:tc>
                  <a:txBody>
                    <a:bodyPr/>
                    <a:lstStyle/>
                    <a:p>
                      <a:r>
                        <a:rPr lang="en-US" dirty="0" smtClean="0">
                          <a:effectLst/>
                        </a:rPr>
                        <a:t>0.871</a:t>
                      </a:r>
                      <a:endParaRPr lang="en-US" dirty="0"/>
                    </a:p>
                  </a:txBody>
                  <a:tcPr/>
                </a:tc>
                <a:tc>
                  <a:txBody>
                    <a:bodyPr/>
                    <a:lstStyle/>
                    <a:p>
                      <a:r>
                        <a:rPr lang="en-US" dirty="0" smtClean="0">
                          <a:effectLst/>
                        </a:rPr>
                        <a:t>0.907</a:t>
                      </a:r>
                      <a:endParaRPr lang="en-US" dirty="0"/>
                    </a:p>
                  </a:txBody>
                  <a:tcPr/>
                </a:tc>
                <a:tc>
                  <a:txBody>
                    <a:bodyPr/>
                    <a:lstStyle/>
                    <a:p>
                      <a:r>
                        <a:rPr lang="en-US" dirty="0" smtClean="0">
                          <a:effectLst/>
                        </a:rPr>
                        <a:t>0.817</a:t>
                      </a:r>
                      <a:endParaRPr lang="en-US" dirty="0"/>
                    </a:p>
                  </a:txBody>
                  <a:tcPr/>
                </a:tc>
              </a:tr>
              <a:tr h="484746">
                <a:tc>
                  <a:txBody>
                    <a:bodyPr/>
                    <a:lstStyle/>
                    <a:p>
                      <a:r>
                        <a:rPr lang="en-US" dirty="0" err="1" smtClean="0"/>
                        <a:t>svm</a:t>
                      </a:r>
                      <a:endParaRPr lang="en-US" dirty="0"/>
                    </a:p>
                  </a:txBody>
                  <a:tcPr/>
                </a:tc>
                <a:tc>
                  <a:txBody>
                    <a:bodyPr/>
                    <a:lstStyle/>
                    <a:p>
                      <a:r>
                        <a:rPr lang="en-US" dirty="0" smtClean="0">
                          <a:effectLst/>
                        </a:rPr>
                        <a:t>0.882</a:t>
                      </a:r>
                      <a:endParaRPr lang="en-US" dirty="0"/>
                    </a:p>
                  </a:txBody>
                  <a:tcPr/>
                </a:tc>
                <a:tc>
                  <a:txBody>
                    <a:bodyPr/>
                    <a:lstStyle/>
                    <a:p>
                      <a:r>
                        <a:rPr lang="en-US" dirty="0" smtClean="0">
                          <a:effectLst/>
                        </a:rPr>
                        <a:t>0.884</a:t>
                      </a:r>
                      <a:endParaRPr lang="en-US" dirty="0"/>
                    </a:p>
                  </a:txBody>
                  <a:tcPr/>
                </a:tc>
                <a:tc>
                  <a:txBody>
                    <a:bodyPr/>
                    <a:lstStyle/>
                    <a:p>
                      <a:r>
                        <a:rPr lang="en-US" dirty="0" smtClean="0">
                          <a:effectLst/>
                        </a:rPr>
                        <a:t>0.878</a:t>
                      </a:r>
                      <a:endParaRPr lang="en-US" dirty="0"/>
                    </a:p>
                  </a:txBody>
                  <a:tcPr/>
                </a:tc>
              </a:tr>
              <a:tr h="484746">
                <a:tc>
                  <a:txBody>
                    <a:bodyPr/>
                    <a:lstStyle/>
                    <a:p>
                      <a:r>
                        <a:rPr lang="en-US" dirty="0" smtClean="0"/>
                        <a:t>Random forest</a:t>
                      </a:r>
                      <a:endParaRPr lang="en-US" dirty="0"/>
                    </a:p>
                  </a:txBody>
                  <a:tcPr/>
                </a:tc>
                <a:tc>
                  <a:txBody>
                    <a:bodyPr/>
                    <a:lstStyle/>
                    <a:p>
                      <a:r>
                        <a:rPr lang="en-US" dirty="0" smtClean="0">
                          <a:effectLst/>
                        </a:rPr>
                        <a:t>0.875</a:t>
                      </a:r>
                      <a:endParaRPr lang="en-US" dirty="0"/>
                    </a:p>
                  </a:txBody>
                  <a:tcPr/>
                </a:tc>
                <a:tc>
                  <a:txBody>
                    <a:bodyPr/>
                    <a:lstStyle/>
                    <a:p>
                      <a:r>
                        <a:rPr lang="en-US" dirty="0" smtClean="0">
                          <a:effectLst/>
                        </a:rPr>
                        <a:t>0.907</a:t>
                      </a:r>
                      <a:endParaRPr lang="en-US" dirty="0"/>
                    </a:p>
                  </a:txBody>
                  <a:tcPr/>
                </a:tc>
                <a:tc>
                  <a:txBody>
                    <a:bodyPr/>
                    <a:lstStyle/>
                    <a:p>
                      <a:r>
                        <a:rPr lang="en-US" dirty="0" smtClean="0">
                          <a:effectLst/>
                        </a:rPr>
                        <a:t>0.826</a:t>
                      </a:r>
                      <a:endParaRPr lang="en-US" dirty="0"/>
                    </a:p>
                  </a:txBody>
                  <a:tcPr/>
                </a:tc>
              </a:tr>
              <a:tr h="484746">
                <a:tc>
                  <a:txBody>
                    <a:bodyPr/>
                    <a:lstStyle/>
                    <a:p>
                      <a:r>
                        <a:rPr lang="en-US" dirty="0" err="1" smtClean="0"/>
                        <a:t>xgboost</a:t>
                      </a:r>
                      <a:endParaRPr lang="en-US" dirty="0"/>
                    </a:p>
                  </a:txBody>
                  <a:tcPr/>
                </a:tc>
                <a:tc>
                  <a:txBody>
                    <a:bodyPr/>
                    <a:lstStyle/>
                    <a:p>
                      <a:r>
                        <a:rPr lang="en-US" dirty="0" smtClean="0">
                          <a:effectLst/>
                        </a:rPr>
                        <a:t>0.861</a:t>
                      </a:r>
                      <a:endParaRPr lang="en-US" dirty="0"/>
                    </a:p>
                  </a:txBody>
                  <a:tcPr/>
                </a:tc>
                <a:tc>
                  <a:txBody>
                    <a:bodyPr/>
                    <a:lstStyle/>
                    <a:p>
                      <a:r>
                        <a:rPr lang="en-US" dirty="0" smtClean="0">
                          <a:effectLst/>
                        </a:rPr>
                        <a:t>0.855 </a:t>
                      </a:r>
                      <a:endParaRPr lang="en-US" dirty="0"/>
                    </a:p>
                  </a:txBody>
                  <a:tcPr/>
                </a:tc>
                <a:tc>
                  <a:txBody>
                    <a:bodyPr/>
                    <a:lstStyle/>
                    <a:p>
                      <a:r>
                        <a:rPr lang="en-US" dirty="0" smtClean="0">
                          <a:effectLst/>
                        </a:rPr>
                        <a:t>0.87 </a:t>
                      </a:r>
                      <a:endParaRPr lang="en-US" dirty="0"/>
                    </a:p>
                  </a:txBody>
                  <a:tcPr/>
                </a:tc>
              </a:tr>
              <a:tr h="484746">
                <a:tc>
                  <a:txBody>
                    <a:bodyPr/>
                    <a:lstStyle/>
                    <a:p>
                      <a:r>
                        <a:rPr lang="en-US" dirty="0" err="1" smtClean="0"/>
                        <a:t>Kmeans</a:t>
                      </a:r>
                      <a:endParaRPr lang="en-US" dirty="0" smtClean="0"/>
                    </a:p>
                    <a:p>
                      <a:r>
                        <a:rPr lang="en-US" dirty="0" smtClean="0"/>
                        <a:t>Cluster</a:t>
                      </a:r>
                      <a:endParaRPr lang="en-US" dirty="0"/>
                    </a:p>
                  </a:txBody>
                  <a:tcPr/>
                </a:tc>
                <a:tc>
                  <a:txBody>
                    <a:bodyPr/>
                    <a:lstStyle/>
                    <a:p>
                      <a:r>
                        <a:rPr lang="en-US" dirty="0" smtClean="0"/>
                        <a:t>0.841</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9532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Which state to launch our next </a:t>
            </a:r>
            <a:r>
              <a:rPr lang="en-US" sz="3600" dirty="0" err="1" smtClean="0"/>
              <a:t>Budeweiser</a:t>
            </a:r>
            <a:r>
              <a:rPr lang="en-US" sz="3600" dirty="0" smtClean="0"/>
              <a:t> IPA?</a:t>
            </a:r>
            <a:r>
              <a:rPr lang="en-US" sz="3600" dirty="0"/>
              <a:t/>
            </a:r>
            <a:br>
              <a:rPr lang="en-US" sz="3600" dirty="0"/>
            </a:br>
            <a:r>
              <a:rPr lang="en-US" sz="2800" dirty="0" smtClean="0"/>
              <a:t> </a:t>
            </a:r>
            <a:r>
              <a:rPr lang="en-US" sz="2800" dirty="0"/>
              <a:t>C</a:t>
            </a:r>
            <a:r>
              <a:rPr lang="en-US" sz="2800" dirty="0" smtClean="0"/>
              <a:t>ount </a:t>
            </a:r>
            <a:r>
              <a:rPr lang="en-US" sz="2800" dirty="0"/>
              <a:t>% IPA per total craft beers in each </a:t>
            </a:r>
            <a:r>
              <a:rPr lang="en-US" sz="2800" dirty="0" smtClean="0"/>
              <a:t>state</a:t>
            </a:r>
            <a:endParaRPr lang="en-US" sz="2800" dirty="0"/>
          </a:p>
        </p:txBody>
      </p:sp>
      <p:sp>
        <p:nvSpPr>
          <p:cNvPr id="3" name="Content Placeholder 2"/>
          <p:cNvSpPr>
            <a:spLocks noGrp="1"/>
          </p:cNvSpPr>
          <p:nvPr>
            <p:ph idx="1"/>
          </p:nvPr>
        </p:nvSpPr>
        <p:spPr>
          <a:xfrm>
            <a:off x="4595854" y="2858494"/>
            <a:ext cx="6118529" cy="2560320"/>
          </a:xfrm>
        </p:spPr>
        <p:txBody>
          <a:bodyPr/>
          <a:lstStyle/>
          <a:p>
            <a:r>
              <a:rPr lang="en-US" dirty="0" smtClean="0"/>
              <a:t>By counting the IPA style out of all styles we can get the information regional fondness of style and recognize the states with highest IPA percentages.</a:t>
            </a:r>
          </a:p>
          <a:p>
            <a:r>
              <a:rPr lang="en-US" dirty="0" smtClean="0"/>
              <a:t>However some states has very few counts of styles, maybe due to less population. We need to include this factor into our consideration.</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581041961"/>
              </p:ext>
            </p:extLst>
          </p:nvPr>
        </p:nvGraphicFramePr>
        <p:xfrm>
          <a:off x="504092" y="2063362"/>
          <a:ext cx="3606732" cy="4023360"/>
        </p:xfrm>
        <a:graphic>
          <a:graphicData uri="http://schemas.openxmlformats.org/drawingml/2006/table">
            <a:tbl>
              <a:tblPr firstRow="1" bandRow="1">
                <a:tableStyleId>{5C22544A-7EE6-4342-B048-85BDC9FD1C3A}</a:tableStyleId>
              </a:tblPr>
              <a:tblGrid>
                <a:gridCol w="1202244"/>
                <a:gridCol w="1202244"/>
                <a:gridCol w="1202244"/>
              </a:tblGrid>
              <a:tr h="335212">
                <a:tc>
                  <a:txBody>
                    <a:bodyPr/>
                    <a:lstStyle/>
                    <a:p>
                      <a:r>
                        <a:rPr lang="en-US" dirty="0" smtClean="0"/>
                        <a:t>State</a:t>
                      </a:r>
                      <a:endParaRPr lang="en-US" dirty="0"/>
                    </a:p>
                  </a:txBody>
                  <a:tcPr/>
                </a:tc>
                <a:tc>
                  <a:txBody>
                    <a:bodyPr/>
                    <a:lstStyle/>
                    <a:p>
                      <a:r>
                        <a:rPr lang="en-US" dirty="0" smtClean="0"/>
                        <a:t>%</a:t>
                      </a:r>
                      <a:endParaRPr lang="en-US" dirty="0"/>
                    </a:p>
                  </a:txBody>
                  <a:tcPr/>
                </a:tc>
                <a:tc>
                  <a:txBody>
                    <a:bodyPr/>
                    <a:lstStyle/>
                    <a:p>
                      <a:r>
                        <a:rPr lang="en-US" dirty="0" smtClean="0"/>
                        <a:t>Count</a:t>
                      </a:r>
                      <a:endParaRPr lang="en-US" dirty="0"/>
                    </a:p>
                  </a:txBody>
                  <a:tcPr/>
                </a:tc>
              </a:tr>
              <a:tr h="335212">
                <a:tc>
                  <a:txBody>
                    <a:bodyPr/>
                    <a:lstStyle/>
                    <a:p>
                      <a:r>
                        <a:rPr lang="en-US" dirty="0" smtClean="0"/>
                        <a:t>DE</a:t>
                      </a:r>
                      <a:endParaRPr lang="en-US" dirty="0"/>
                    </a:p>
                  </a:txBody>
                  <a:tcPr/>
                </a:tc>
                <a:tc>
                  <a:txBody>
                    <a:bodyPr/>
                    <a:lstStyle/>
                    <a:p>
                      <a:r>
                        <a:rPr lang="en-US" dirty="0" smtClean="0"/>
                        <a:t>50</a:t>
                      </a:r>
                      <a:endParaRPr lang="en-US" dirty="0"/>
                    </a:p>
                  </a:txBody>
                  <a:tcPr/>
                </a:tc>
                <a:tc>
                  <a:txBody>
                    <a:bodyPr/>
                    <a:lstStyle/>
                    <a:p>
                      <a:r>
                        <a:rPr lang="en-US" dirty="0" smtClean="0"/>
                        <a:t>1</a:t>
                      </a:r>
                      <a:endParaRPr lang="en-US" dirty="0"/>
                    </a:p>
                  </a:txBody>
                  <a:tcPr/>
                </a:tc>
              </a:tr>
              <a:tr h="335212">
                <a:tc>
                  <a:txBody>
                    <a:bodyPr/>
                    <a:lstStyle/>
                    <a:p>
                      <a:r>
                        <a:rPr lang="en-US" dirty="0" smtClean="0"/>
                        <a:t>NJ</a:t>
                      </a:r>
                      <a:endParaRPr lang="en-US" dirty="0"/>
                    </a:p>
                  </a:txBody>
                  <a:tcPr/>
                </a:tc>
                <a:tc>
                  <a:txBody>
                    <a:bodyPr/>
                    <a:lstStyle/>
                    <a:p>
                      <a:r>
                        <a:rPr lang="en-US" dirty="0" smtClean="0"/>
                        <a:t>50</a:t>
                      </a:r>
                      <a:endParaRPr lang="en-US" dirty="0"/>
                    </a:p>
                  </a:txBody>
                  <a:tcPr/>
                </a:tc>
                <a:tc>
                  <a:txBody>
                    <a:bodyPr/>
                    <a:lstStyle/>
                    <a:p>
                      <a:r>
                        <a:rPr lang="en-US" dirty="0" smtClean="0"/>
                        <a:t>4</a:t>
                      </a:r>
                      <a:endParaRPr lang="en-US" dirty="0"/>
                    </a:p>
                  </a:txBody>
                  <a:tcPr/>
                </a:tc>
              </a:tr>
              <a:tr h="335212">
                <a:tc>
                  <a:txBody>
                    <a:bodyPr/>
                    <a:lstStyle/>
                    <a:p>
                      <a:r>
                        <a:rPr lang="en-US" dirty="0" smtClean="0"/>
                        <a:t>VT</a:t>
                      </a:r>
                      <a:endParaRPr lang="en-US" dirty="0"/>
                    </a:p>
                  </a:txBody>
                  <a:tcPr/>
                </a:tc>
                <a:tc>
                  <a:txBody>
                    <a:bodyPr/>
                    <a:lstStyle/>
                    <a:p>
                      <a:r>
                        <a:rPr lang="en-US" dirty="0" smtClean="0"/>
                        <a:t>44.44</a:t>
                      </a:r>
                      <a:endParaRPr lang="en-US" dirty="0"/>
                    </a:p>
                  </a:txBody>
                  <a:tcPr/>
                </a:tc>
                <a:tc>
                  <a:txBody>
                    <a:bodyPr/>
                    <a:lstStyle/>
                    <a:p>
                      <a:r>
                        <a:rPr lang="en-US" dirty="0" smtClean="0"/>
                        <a:t>12</a:t>
                      </a:r>
                      <a:endParaRPr lang="en-US" dirty="0"/>
                    </a:p>
                  </a:txBody>
                  <a:tcPr/>
                </a:tc>
              </a:tr>
              <a:tr h="335212">
                <a:tc>
                  <a:txBody>
                    <a:bodyPr/>
                    <a:lstStyle/>
                    <a:p>
                      <a:r>
                        <a:rPr lang="en-US" dirty="0" smtClean="0"/>
                        <a:t>CT</a:t>
                      </a:r>
                      <a:endParaRPr lang="en-US" dirty="0"/>
                    </a:p>
                  </a:txBody>
                  <a:tcPr/>
                </a:tc>
                <a:tc>
                  <a:txBody>
                    <a:bodyPr/>
                    <a:lstStyle/>
                    <a:p>
                      <a:r>
                        <a:rPr lang="en-US" dirty="0" smtClean="0"/>
                        <a:t>33.33</a:t>
                      </a:r>
                      <a:endParaRPr lang="en-US" dirty="0"/>
                    </a:p>
                  </a:txBody>
                  <a:tcPr/>
                </a:tc>
                <a:tc>
                  <a:txBody>
                    <a:bodyPr/>
                    <a:lstStyle/>
                    <a:p>
                      <a:r>
                        <a:rPr lang="en-US" dirty="0" smtClean="0"/>
                        <a:t>9</a:t>
                      </a:r>
                      <a:endParaRPr lang="en-US" dirty="0"/>
                    </a:p>
                  </a:txBody>
                  <a:tcPr/>
                </a:tc>
              </a:tr>
              <a:tr h="335212">
                <a:tc>
                  <a:txBody>
                    <a:bodyPr/>
                    <a:lstStyle/>
                    <a:p>
                      <a:r>
                        <a:rPr lang="en-US" dirty="0" smtClean="0"/>
                        <a:t>ND</a:t>
                      </a:r>
                      <a:endParaRPr lang="en-US" dirty="0"/>
                    </a:p>
                  </a:txBody>
                  <a:tcPr/>
                </a:tc>
                <a:tc>
                  <a:txBody>
                    <a:bodyPr/>
                    <a:lstStyle/>
                    <a:p>
                      <a:r>
                        <a:rPr lang="en-US" dirty="0" smtClean="0"/>
                        <a:t>33.33</a:t>
                      </a:r>
                      <a:endParaRPr lang="en-US" dirty="0"/>
                    </a:p>
                  </a:txBody>
                  <a:tcPr/>
                </a:tc>
                <a:tc>
                  <a:txBody>
                    <a:bodyPr/>
                    <a:lstStyle/>
                    <a:p>
                      <a:r>
                        <a:rPr lang="en-US" dirty="0" smtClean="0"/>
                        <a:t>1</a:t>
                      </a:r>
                      <a:endParaRPr lang="en-US" dirty="0"/>
                    </a:p>
                  </a:txBody>
                  <a:tcPr/>
                </a:tc>
              </a:tr>
              <a:tr h="335212">
                <a:tc>
                  <a:txBody>
                    <a:bodyPr/>
                    <a:lstStyle/>
                    <a:p>
                      <a:r>
                        <a:rPr lang="en-US" dirty="0" smtClean="0"/>
                        <a:t>TN</a:t>
                      </a:r>
                      <a:endParaRPr lang="en-US" dirty="0"/>
                    </a:p>
                  </a:txBody>
                  <a:tcPr/>
                </a:tc>
                <a:tc>
                  <a:txBody>
                    <a:bodyPr/>
                    <a:lstStyle/>
                    <a:p>
                      <a:r>
                        <a:rPr lang="en-US" dirty="0" smtClean="0"/>
                        <a:t>33.33</a:t>
                      </a:r>
                      <a:endParaRPr lang="en-US" dirty="0"/>
                    </a:p>
                  </a:txBody>
                  <a:tcPr/>
                </a:tc>
                <a:tc>
                  <a:txBody>
                    <a:bodyPr/>
                    <a:lstStyle/>
                    <a:p>
                      <a:r>
                        <a:rPr lang="en-US" dirty="0" smtClean="0"/>
                        <a:t>2</a:t>
                      </a:r>
                      <a:endParaRPr lang="en-US" dirty="0"/>
                    </a:p>
                  </a:txBody>
                  <a:tcPr/>
                </a:tc>
              </a:tr>
              <a:tr h="335212">
                <a:tc>
                  <a:txBody>
                    <a:bodyPr/>
                    <a:lstStyle/>
                    <a:p>
                      <a:r>
                        <a:rPr lang="en-US" dirty="0" smtClean="0"/>
                        <a:t>FL</a:t>
                      </a:r>
                      <a:endParaRPr lang="en-US" dirty="0"/>
                    </a:p>
                  </a:txBody>
                  <a:tcPr/>
                </a:tc>
                <a:tc>
                  <a:txBody>
                    <a:bodyPr/>
                    <a:lstStyle/>
                    <a:p>
                      <a:r>
                        <a:rPr lang="en-US" dirty="0" smtClean="0">
                          <a:effectLst/>
                        </a:rPr>
                        <a:t>32.76</a:t>
                      </a:r>
                      <a:endParaRPr lang="en-US" dirty="0"/>
                    </a:p>
                  </a:txBody>
                  <a:tcPr/>
                </a:tc>
                <a:tc>
                  <a:txBody>
                    <a:bodyPr/>
                    <a:lstStyle/>
                    <a:p>
                      <a:r>
                        <a:rPr lang="en-US" dirty="0" smtClean="0"/>
                        <a:t>19</a:t>
                      </a:r>
                      <a:endParaRPr lang="en-US" dirty="0"/>
                    </a:p>
                  </a:txBody>
                  <a:tcPr/>
                </a:tc>
              </a:tr>
              <a:tr h="335212">
                <a:tc>
                  <a:txBody>
                    <a:bodyPr/>
                    <a:lstStyle/>
                    <a:p>
                      <a:r>
                        <a:rPr lang="en-US" dirty="0" smtClean="0"/>
                        <a:t>WA</a:t>
                      </a:r>
                      <a:endParaRPr lang="en-US" dirty="0"/>
                    </a:p>
                  </a:txBody>
                  <a:tcPr/>
                </a:tc>
                <a:tc>
                  <a:txBody>
                    <a:bodyPr/>
                    <a:lstStyle/>
                    <a:p>
                      <a:r>
                        <a:rPr lang="en-US" dirty="0" smtClean="0">
                          <a:effectLst/>
                        </a:rPr>
                        <a:t>32.35</a:t>
                      </a:r>
                      <a:endParaRPr lang="en-US" dirty="0"/>
                    </a:p>
                  </a:txBody>
                  <a:tcPr/>
                </a:tc>
                <a:tc>
                  <a:txBody>
                    <a:bodyPr/>
                    <a:lstStyle/>
                    <a:p>
                      <a:r>
                        <a:rPr lang="en-US" dirty="0" smtClean="0"/>
                        <a:t>22</a:t>
                      </a:r>
                      <a:endParaRPr lang="en-US" dirty="0"/>
                    </a:p>
                  </a:txBody>
                  <a:tcPr/>
                </a:tc>
              </a:tr>
              <a:tr h="335212">
                <a:tc>
                  <a:txBody>
                    <a:bodyPr/>
                    <a:lstStyle/>
                    <a:p>
                      <a:r>
                        <a:rPr lang="en-US" dirty="0" smtClean="0"/>
                        <a:t>CA</a:t>
                      </a:r>
                      <a:endParaRPr lang="en-US" dirty="0"/>
                    </a:p>
                  </a:txBody>
                  <a:tcPr/>
                </a:tc>
                <a:tc>
                  <a:txBody>
                    <a:bodyPr/>
                    <a:lstStyle/>
                    <a:p>
                      <a:r>
                        <a:rPr lang="en-US" dirty="0" smtClean="0">
                          <a:effectLst/>
                        </a:rPr>
                        <a:t>31.69</a:t>
                      </a:r>
                      <a:endParaRPr lang="en-US" dirty="0"/>
                    </a:p>
                  </a:txBody>
                  <a:tcPr/>
                </a:tc>
                <a:tc>
                  <a:txBody>
                    <a:bodyPr/>
                    <a:lstStyle/>
                    <a:p>
                      <a:r>
                        <a:rPr lang="en-US" dirty="0" smtClean="0"/>
                        <a:t>58</a:t>
                      </a:r>
                      <a:endParaRPr lang="en-US" dirty="0"/>
                    </a:p>
                  </a:txBody>
                  <a:tcPr/>
                </a:tc>
              </a:tr>
              <a:tr h="335212">
                <a:tc>
                  <a:txBody>
                    <a:bodyPr/>
                    <a:lstStyle/>
                    <a:p>
                      <a:r>
                        <a:rPr lang="en-US" dirty="0" smtClean="0"/>
                        <a:t>UT</a:t>
                      </a:r>
                      <a:endParaRPr lang="en-US" dirty="0"/>
                    </a:p>
                  </a:txBody>
                  <a:tcPr/>
                </a:tc>
                <a:tc>
                  <a:txBody>
                    <a:bodyPr/>
                    <a:lstStyle/>
                    <a:p>
                      <a:r>
                        <a:rPr lang="en-US" dirty="0" smtClean="0">
                          <a:effectLst/>
                        </a:rPr>
                        <a:t>30.77</a:t>
                      </a:r>
                      <a:endParaRPr lang="en-US" dirty="0"/>
                    </a:p>
                  </a:txBody>
                  <a:tcPr/>
                </a:tc>
                <a:tc>
                  <a:txBody>
                    <a:bodyPr/>
                    <a:lstStyle/>
                    <a:p>
                      <a:r>
                        <a:rPr lang="en-US" dirty="0" smtClean="0"/>
                        <a:t>8</a:t>
                      </a:r>
                      <a:endParaRPr lang="en-US" dirty="0"/>
                    </a:p>
                  </a:txBody>
                  <a:tcPr/>
                </a:tc>
              </a:tr>
            </a:tbl>
          </a:graphicData>
        </a:graphic>
      </p:graphicFrame>
      <p:sp>
        <p:nvSpPr>
          <p:cNvPr id="5" name="TextBox 4"/>
          <p:cNvSpPr txBox="1"/>
          <p:nvPr/>
        </p:nvSpPr>
        <p:spPr>
          <a:xfrm>
            <a:off x="910424" y="1641944"/>
            <a:ext cx="2981739" cy="369332"/>
          </a:xfrm>
          <a:prstGeom prst="rect">
            <a:avLst/>
          </a:prstGeom>
          <a:noFill/>
        </p:spPr>
        <p:txBody>
          <a:bodyPr wrap="square" rtlCol="0">
            <a:spAutoFit/>
          </a:bodyPr>
          <a:lstStyle/>
          <a:p>
            <a:r>
              <a:rPr lang="en-US" dirty="0" smtClean="0"/>
              <a:t>10 States with High %IPA</a:t>
            </a:r>
            <a:endParaRPr lang="en-US" dirty="0"/>
          </a:p>
        </p:txBody>
      </p:sp>
    </p:spTree>
    <p:extLst>
      <p:ext uri="{BB962C8B-B14F-4D97-AF65-F5344CB8AC3E}">
        <p14:creationId xmlns:p14="http://schemas.microsoft.com/office/powerpoint/2010/main" val="171803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state to launch our next </a:t>
            </a:r>
            <a:r>
              <a:rPr lang="en-US" sz="3600" dirty="0" err="1">
                <a:solidFill>
                  <a:srgbClr val="675E47"/>
                </a:solidFill>
              </a:rPr>
              <a:t>Budeweiser</a:t>
            </a:r>
            <a:r>
              <a:rPr lang="en-US" sz="3600" dirty="0">
                <a:solidFill>
                  <a:srgbClr val="675E47"/>
                </a:solidFill>
              </a:rPr>
              <a:t> IPA?</a:t>
            </a:r>
            <a:br>
              <a:rPr lang="en-US" sz="3600" dirty="0">
                <a:solidFill>
                  <a:srgbClr val="675E47"/>
                </a:solidFill>
              </a:rPr>
            </a:br>
            <a:r>
              <a:rPr lang="en-US" sz="2800" dirty="0">
                <a:solidFill>
                  <a:srgbClr val="675E47"/>
                </a:solidFill>
              </a:rPr>
              <a:t> </a:t>
            </a:r>
            <a:r>
              <a:rPr lang="en-US" sz="2800" dirty="0" smtClean="0">
                <a:solidFill>
                  <a:srgbClr val="675E47"/>
                </a:solidFill>
              </a:rPr>
              <a:t>Normalized IPA by population</a:t>
            </a:r>
            <a:endParaRPr lang="en-US" dirty="0"/>
          </a:p>
        </p:txBody>
      </p:sp>
      <p:sp>
        <p:nvSpPr>
          <p:cNvPr id="3" name="Content Placeholder 2"/>
          <p:cNvSpPr>
            <a:spLocks noGrp="1"/>
          </p:cNvSpPr>
          <p:nvPr>
            <p:ph idx="1"/>
          </p:nvPr>
        </p:nvSpPr>
        <p:spPr>
          <a:xfrm>
            <a:off x="5685183" y="2651558"/>
            <a:ext cx="4925834" cy="2878574"/>
          </a:xfrm>
        </p:spPr>
        <p:txBody>
          <a:bodyPr/>
          <a:lstStyle/>
          <a:p>
            <a:r>
              <a:rPr lang="en-US" dirty="0" smtClean="0"/>
              <a:t>By considering the population factor, we further recognize the potential top 5 markets: Vermont, Colorado, Alaska, Montana and Oregon.</a:t>
            </a:r>
            <a:endParaRPr lang="en-US" dirty="0"/>
          </a:p>
        </p:txBody>
      </p:sp>
      <p:sp>
        <p:nvSpPr>
          <p:cNvPr id="6" name="Rectangle 1"/>
          <p:cNvSpPr>
            <a:spLocks noChangeArrowheads="1"/>
          </p:cNvSpPr>
          <p:nvPr/>
        </p:nvSpPr>
        <p:spPr bwMode="auto">
          <a:xfrm>
            <a:off x="3459163" y="2835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44242593"/>
              </p:ext>
            </p:extLst>
          </p:nvPr>
        </p:nvGraphicFramePr>
        <p:xfrm>
          <a:off x="954600" y="2819932"/>
          <a:ext cx="3867867" cy="2833230"/>
        </p:xfrm>
        <a:graphic>
          <a:graphicData uri="http://schemas.openxmlformats.org/drawingml/2006/table">
            <a:tbl>
              <a:tblPr firstRow="1" bandRow="1">
                <a:tableStyleId>{5C22544A-7EE6-4342-B048-85BDC9FD1C3A}</a:tableStyleId>
              </a:tblPr>
              <a:tblGrid>
                <a:gridCol w="1289289"/>
                <a:gridCol w="1289289"/>
                <a:gridCol w="1289289"/>
              </a:tblGrid>
              <a:tr h="598065">
                <a:tc>
                  <a:txBody>
                    <a:bodyPr/>
                    <a:lstStyle/>
                    <a:p>
                      <a:pPr algn="l"/>
                      <a:r>
                        <a:rPr lang="en-US" sz="1600" dirty="0" smtClean="0">
                          <a:effectLst/>
                        </a:rPr>
                        <a:t>State</a:t>
                      </a:r>
                    </a:p>
                  </a:txBody>
                  <a:tcPr marL="38100" marR="38100" marB="19050" anchor="ctr"/>
                </a:tc>
                <a:tc>
                  <a:txBody>
                    <a:bodyPr/>
                    <a:lstStyle/>
                    <a:p>
                      <a:pPr algn="r"/>
                      <a:r>
                        <a:rPr lang="en-US" sz="1600" dirty="0" smtClean="0">
                          <a:effectLst/>
                        </a:rPr>
                        <a:t>Population</a:t>
                      </a:r>
                    </a:p>
                    <a:p>
                      <a:pPr algn="r"/>
                      <a:r>
                        <a:rPr lang="en-US" sz="1600" dirty="0" smtClean="0">
                          <a:effectLst/>
                        </a:rPr>
                        <a:t>(in million)</a:t>
                      </a:r>
                      <a:endParaRPr lang="en-US" sz="1600" dirty="0">
                        <a:effectLst/>
                      </a:endParaRPr>
                    </a:p>
                  </a:txBody>
                  <a:tcPr marL="38100" marR="38100" marB="19050" anchor="ctr"/>
                </a:tc>
                <a:tc>
                  <a:txBody>
                    <a:bodyPr/>
                    <a:lstStyle/>
                    <a:p>
                      <a:pPr algn="r"/>
                      <a:r>
                        <a:rPr lang="en-US" sz="1600" dirty="0" smtClean="0">
                          <a:effectLst/>
                        </a:rPr>
                        <a:t>IPA_per_100k</a:t>
                      </a:r>
                      <a:endParaRPr lang="en-US" sz="1600" dirty="0">
                        <a:effectLst/>
                      </a:endParaRPr>
                    </a:p>
                  </a:txBody>
                  <a:tcPr marL="38100" marR="38100" marB="19050" anchor="ctr"/>
                </a:tc>
              </a:tr>
              <a:tr h="447033">
                <a:tc>
                  <a:txBody>
                    <a:bodyPr/>
                    <a:lstStyle/>
                    <a:p>
                      <a:pPr algn="l"/>
                      <a:r>
                        <a:rPr lang="en-US" sz="1600" dirty="0">
                          <a:effectLst/>
                        </a:rPr>
                        <a:t>Vermont</a:t>
                      </a:r>
                    </a:p>
                  </a:txBody>
                  <a:tcPr marL="38100" marR="38100" marT="12700" marB="12700" anchor="ctr"/>
                </a:tc>
                <a:tc>
                  <a:txBody>
                    <a:bodyPr/>
                    <a:lstStyle/>
                    <a:p>
                      <a:pPr algn="r"/>
                      <a:r>
                        <a:rPr lang="en-US" sz="1600" dirty="0" smtClean="0">
                          <a:effectLst/>
                        </a:rPr>
                        <a:t>0.6</a:t>
                      </a:r>
                      <a:endParaRPr lang="en-US" sz="1600" dirty="0">
                        <a:effectLst/>
                      </a:endParaRPr>
                    </a:p>
                  </a:txBody>
                  <a:tcPr marL="38100" marR="38100" marT="12700" marB="12700" anchor="ctr"/>
                </a:tc>
                <a:tc>
                  <a:txBody>
                    <a:bodyPr/>
                    <a:lstStyle/>
                    <a:p>
                      <a:pPr algn="r"/>
                      <a:r>
                        <a:rPr lang="en-US" sz="1600" dirty="0" smtClean="0">
                          <a:effectLst/>
                        </a:rPr>
                        <a:t>1.91</a:t>
                      </a:r>
                      <a:endParaRPr lang="en-US" sz="1600" dirty="0">
                        <a:effectLst/>
                      </a:endParaRPr>
                    </a:p>
                  </a:txBody>
                  <a:tcPr marL="38100" marR="38100" marT="12700" marB="12700" anchor="ctr"/>
                </a:tc>
              </a:tr>
              <a:tr h="447033">
                <a:tc>
                  <a:txBody>
                    <a:bodyPr/>
                    <a:lstStyle/>
                    <a:p>
                      <a:pPr algn="l"/>
                      <a:r>
                        <a:rPr lang="en-US" sz="1600">
                          <a:effectLst/>
                        </a:rPr>
                        <a:t>Colorado</a:t>
                      </a:r>
                    </a:p>
                  </a:txBody>
                  <a:tcPr marL="38100" marR="38100" marT="12700" marB="12700" anchor="ctr"/>
                </a:tc>
                <a:tc>
                  <a:txBody>
                    <a:bodyPr/>
                    <a:lstStyle/>
                    <a:p>
                      <a:pPr algn="r"/>
                      <a:r>
                        <a:rPr lang="en-US" sz="1600" dirty="0" smtClean="0">
                          <a:effectLst/>
                        </a:rPr>
                        <a:t>5.8</a:t>
                      </a:r>
                      <a:endParaRPr lang="en-US" sz="1600" dirty="0">
                        <a:effectLst/>
                      </a:endParaRPr>
                    </a:p>
                  </a:txBody>
                  <a:tcPr marL="38100" marR="38100" marT="12700" marB="12700" anchor="ctr"/>
                </a:tc>
                <a:tc>
                  <a:txBody>
                    <a:bodyPr/>
                    <a:lstStyle/>
                    <a:p>
                      <a:pPr algn="r"/>
                      <a:r>
                        <a:rPr lang="en-US" sz="1600" dirty="0" smtClean="0">
                          <a:effectLst/>
                        </a:rPr>
                        <a:t>0.99</a:t>
                      </a:r>
                      <a:endParaRPr lang="en-US" sz="1600" dirty="0">
                        <a:effectLst/>
                      </a:endParaRPr>
                    </a:p>
                  </a:txBody>
                  <a:tcPr marL="38100" marR="38100" marT="12700" marB="12700" anchor="ctr"/>
                </a:tc>
              </a:tr>
              <a:tr h="447033">
                <a:tc>
                  <a:txBody>
                    <a:bodyPr/>
                    <a:lstStyle/>
                    <a:p>
                      <a:pPr algn="l"/>
                      <a:r>
                        <a:rPr lang="en-US" sz="1600">
                          <a:effectLst/>
                        </a:rPr>
                        <a:t>Alaska</a:t>
                      </a:r>
                    </a:p>
                  </a:txBody>
                  <a:tcPr marL="38100" marR="38100" marT="12700" marB="12700" anchor="ctr"/>
                </a:tc>
                <a:tc>
                  <a:txBody>
                    <a:bodyPr/>
                    <a:lstStyle/>
                    <a:p>
                      <a:pPr algn="r"/>
                      <a:r>
                        <a:rPr lang="en-US" sz="1600" dirty="0" smtClean="0">
                          <a:effectLst/>
                        </a:rPr>
                        <a:t>0.7</a:t>
                      </a:r>
                      <a:endParaRPr lang="en-US" sz="1600" dirty="0">
                        <a:effectLst/>
                      </a:endParaRPr>
                    </a:p>
                  </a:txBody>
                  <a:tcPr marL="38100" marR="38100" marT="12700" marB="12700" anchor="ctr"/>
                </a:tc>
                <a:tc>
                  <a:txBody>
                    <a:bodyPr/>
                    <a:lstStyle/>
                    <a:p>
                      <a:pPr algn="r"/>
                      <a:r>
                        <a:rPr lang="en-US" sz="1600" dirty="0" smtClean="0">
                          <a:effectLst/>
                        </a:rPr>
                        <a:t>0.95</a:t>
                      </a:r>
                      <a:endParaRPr lang="en-US" sz="1600" dirty="0">
                        <a:effectLst/>
                      </a:endParaRPr>
                    </a:p>
                  </a:txBody>
                  <a:tcPr marL="38100" marR="38100" marT="12700" marB="12700" anchor="ctr"/>
                </a:tc>
              </a:tr>
              <a:tr h="447033">
                <a:tc>
                  <a:txBody>
                    <a:bodyPr/>
                    <a:lstStyle/>
                    <a:p>
                      <a:pPr algn="l"/>
                      <a:r>
                        <a:rPr lang="en-US" sz="1600">
                          <a:effectLst/>
                        </a:rPr>
                        <a:t>Montana</a:t>
                      </a:r>
                    </a:p>
                  </a:txBody>
                  <a:tcPr marL="38100" marR="38100" marT="12700" marB="12700" anchor="ctr"/>
                </a:tc>
                <a:tc>
                  <a:txBody>
                    <a:bodyPr/>
                    <a:lstStyle/>
                    <a:p>
                      <a:pPr algn="r"/>
                      <a:r>
                        <a:rPr lang="en-US" sz="1600" dirty="0" smtClean="0">
                          <a:effectLst/>
                        </a:rPr>
                        <a:t>1.1</a:t>
                      </a:r>
                      <a:endParaRPr lang="en-US" sz="1600" dirty="0">
                        <a:effectLst/>
                      </a:endParaRPr>
                    </a:p>
                  </a:txBody>
                  <a:tcPr marL="38100" marR="38100" marT="12700" marB="12700" anchor="ctr"/>
                </a:tc>
                <a:tc>
                  <a:txBody>
                    <a:bodyPr/>
                    <a:lstStyle/>
                    <a:p>
                      <a:pPr algn="r"/>
                      <a:r>
                        <a:rPr lang="en-US" sz="1600" dirty="0" smtClean="0">
                          <a:effectLst/>
                        </a:rPr>
                        <a:t>0.74</a:t>
                      </a:r>
                      <a:endParaRPr lang="en-US" sz="1600" dirty="0">
                        <a:effectLst/>
                      </a:endParaRPr>
                    </a:p>
                  </a:txBody>
                  <a:tcPr marL="38100" marR="38100" marT="12700" marB="12700" anchor="ctr"/>
                </a:tc>
              </a:tr>
              <a:tr h="447033">
                <a:tc>
                  <a:txBody>
                    <a:bodyPr/>
                    <a:lstStyle/>
                    <a:p>
                      <a:pPr algn="l"/>
                      <a:r>
                        <a:rPr lang="en-US" sz="1600" dirty="0">
                          <a:effectLst/>
                        </a:rPr>
                        <a:t>Oregon</a:t>
                      </a:r>
                    </a:p>
                  </a:txBody>
                  <a:tcPr marL="38100" marR="38100" marT="12700" marB="12700" anchor="ctr"/>
                </a:tc>
                <a:tc>
                  <a:txBody>
                    <a:bodyPr/>
                    <a:lstStyle/>
                    <a:p>
                      <a:pPr algn="r"/>
                      <a:r>
                        <a:rPr lang="en-US" sz="1600" dirty="0" smtClean="0">
                          <a:effectLst/>
                        </a:rPr>
                        <a:t>4.2</a:t>
                      </a:r>
                      <a:endParaRPr lang="en-US" sz="1600" dirty="0">
                        <a:effectLst/>
                      </a:endParaRPr>
                    </a:p>
                  </a:txBody>
                  <a:tcPr marL="38100" marR="38100" marT="12700" marB="12700" anchor="ctr"/>
                </a:tc>
                <a:tc>
                  <a:txBody>
                    <a:bodyPr/>
                    <a:lstStyle/>
                    <a:p>
                      <a:pPr algn="r"/>
                      <a:r>
                        <a:rPr lang="en-US" sz="1600" dirty="0" smtClean="0">
                          <a:effectLst/>
                        </a:rPr>
                        <a:t>0.73</a:t>
                      </a:r>
                      <a:endParaRPr lang="en-US" sz="1600" dirty="0">
                        <a:effectLst/>
                      </a:endParaRPr>
                    </a:p>
                  </a:txBody>
                  <a:tcPr marL="38100" marR="38100" marT="12700" marB="12700" anchor="ctr"/>
                </a:tc>
              </a:tr>
            </a:tbl>
          </a:graphicData>
        </a:graphic>
      </p:graphicFrame>
    </p:spTree>
    <p:extLst>
      <p:ext uri="{BB962C8B-B14F-4D97-AF65-F5344CB8AC3E}">
        <p14:creationId xmlns:p14="http://schemas.microsoft.com/office/powerpoint/2010/main" val="242210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state to launch our next </a:t>
            </a:r>
            <a:r>
              <a:rPr lang="en-US" sz="3600" dirty="0" err="1">
                <a:solidFill>
                  <a:srgbClr val="675E47"/>
                </a:solidFill>
              </a:rPr>
              <a:t>Budeweiser</a:t>
            </a:r>
            <a:r>
              <a:rPr lang="en-US" sz="3600" dirty="0">
                <a:solidFill>
                  <a:srgbClr val="675E47"/>
                </a:solidFill>
              </a:rPr>
              <a:t> IPA?</a:t>
            </a:r>
            <a:br>
              <a:rPr lang="en-US" sz="3600" dirty="0">
                <a:solidFill>
                  <a:srgbClr val="675E47"/>
                </a:solidFill>
              </a:rPr>
            </a:br>
            <a:r>
              <a:rPr lang="en-US" sz="2800" dirty="0">
                <a:solidFill>
                  <a:srgbClr val="675E47"/>
                </a:solidFill>
              </a:rPr>
              <a:t> </a:t>
            </a:r>
            <a:r>
              <a:rPr lang="en-US" sz="2800" dirty="0" smtClean="0">
                <a:solidFill>
                  <a:srgbClr val="675E47"/>
                </a:solidFill>
              </a:rPr>
              <a:t>Where else are the markets?</a:t>
            </a:r>
            <a:endParaRPr lang="en-US" dirty="0"/>
          </a:p>
        </p:txBody>
      </p:sp>
      <p:sp>
        <p:nvSpPr>
          <p:cNvPr id="3" name="Content Placeholder 2"/>
          <p:cNvSpPr>
            <a:spLocks noGrp="1"/>
          </p:cNvSpPr>
          <p:nvPr>
            <p:ph idx="1"/>
          </p:nvPr>
        </p:nvSpPr>
        <p:spPr>
          <a:xfrm>
            <a:off x="6011186" y="1840727"/>
            <a:ext cx="4758414" cy="4560073"/>
          </a:xfrm>
        </p:spPr>
        <p:txBody>
          <a:bodyPr/>
          <a:lstStyle/>
          <a:p>
            <a:r>
              <a:rPr lang="en-US" dirty="0" smtClean="0"/>
              <a:t>The map show the locations of the states </a:t>
            </a:r>
            <a:r>
              <a:rPr lang="en-US" dirty="0"/>
              <a:t>with the best potential for the IPA release. </a:t>
            </a:r>
            <a:endParaRPr lang="en-US" dirty="0" smtClean="0"/>
          </a:p>
          <a:p>
            <a:r>
              <a:rPr lang="en-US" dirty="0" smtClean="0"/>
              <a:t>If </a:t>
            </a:r>
            <a:r>
              <a:rPr lang="en-US" dirty="0"/>
              <a:t>we were to pick a region for the release instead of isolating to only the top five consumer states, </a:t>
            </a:r>
            <a:r>
              <a:rPr lang="en-US" dirty="0" smtClean="0"/>
              <a:t>the </a:t>
            </a:r>
            <a:r>
              <a:rPr lang="en-US" b="1" dirty="0"/>
              <a:t>Pacific Northwest </a:t>
            </a:r>
            <a:r>
              <a:rPr lang="en-US" dirty="0"/>
              <a:t>to Colorado may be the best market to enter with hard initial avoidance in the </a:t>
            </a:r>
            <a:r>
              <a:rPr lang="en-US" b="1" dirty="0"/>
              <a:t>Southeast Region</a:t>
            </a:r>
            <a:r>
              <a:rPr lang="en-US"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79" y="2001699"/>
            <a:ext cx="5486400" cy="337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Point Star 5"/>
          <p:cNvSpPr/>
          <p:nvPr/>
        </p:nvSpPr>
        <p:spPr>
          <a:xfrm>
            <a:off x="711642" y="3110775"/>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1682361" y="3752418"/>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4064442" y="3044486"/>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711642" y="4743681"/>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1623720" y="2910905"/>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6977" y="2672726"/>
            <a:ext cx="1587947" cy="12313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63363" y="3904090"/>
            <a:ext cx="2026257" cy="10184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443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Recommendations</a:t>
            </a:r>
            <a:endParaRPr lang="en-US" dirty="0"/>
          </a:p>
        </p:txBody>
      </p:sp>
      <p:sp>
        <p:nvSpPr>
          <p:cNvPr id="3" name="Content Placeholder 2"/>
          <p:cNvSpPr>
            <a:spLocks noGrp="1"/>
          </p:cNvSpPr>
          <p:nvPr>
            <p:ph idx="1"/>
          </p:nvPr>
        </p:nvSpPr>
        <p:spPr/>
        <p:txBody>
          <a:bodyPr/>
          <a:lstStyle/>
          <a:p>
            <a:r>
              <a:rPr lang="en-US" dirty="0" smtClean="0"/>
              <a:t>By investing the IPA fondness across the nation, we recognize </a:t>
            </a:r>
            <a:r>
              <a:rPr lang="en-US" dirty="0"/>
              <a:t>the potential top 5 markets: Vermont, Colorado, Alaska, Montana and Oregon</a:t>
            </a:r>
            <a:r>
              <a:rPr lang="en-US" dirty="0" smtClean="0"/>
              <a:t>.</a:t>
            </a:r>
          </a:p>
          <a:p>
            <a:endParaRPr lang="en-US" dirty="0"/>
          </a:p>
          <a:p>
            <a:r>
              <a:rPr lang="en-US" dirty="0" smtClean="0"/>
              <a:t>Considering regional release preferences, we recommend the </a:t>
            </a:r>
            <a:r>
              <a:rPr lang="en-US" b="1" dirty="0"/>
              <a:t>Pacific Northwest </a:t>
            </a:r>
            <a:r>
              <a:rPr lang="en-US" dirty="0" smtClean="0"/>
              <a:t>as the </a:t>
            </a:r>
            <a:r>
              <a:rPr lang="en-US" dirty="0"/>
              <a:t>best market to </a:t>
            </a:r>
            <a:r>
              <a:rPr lang="en-US" dirty="0" smtClean="0"/>
              <a:t>enter, and wouldn’t  recommend the </a:t>
            </a:r>
            <a:r>
              <a:rPr lang="en-US" b="1" dirty="0"/>
              <a:t>Southeast Region</a:t>
            </a:r>
            <a:r>
              <a:rPr lang="en-US" dirty="0"/>
              <a:t>.</a:t>
            </a:r>
          </a:p>
        </p:txBody>
      </p:sp>
    </p:spTree>
    <p:extLst>
      <p:ext uri="{BB962C8B-B14F-4D97-AF65-F5344CB8AC3E}">
        <p14:creationId xmlns:p14="http://schemas.microsoft.com/office/powerpoint/2010/main" val="323379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idx="1"/>
          </p:nvPr>
        </p:nvSpPr>
        <p:spPr/>
        <p:txBody>
          <a:bodyPr/>
          <a:lstStyle/>
          <a:p>
            <a:r>
              <a:rPr lang="en-US" dirty="0" smtClean="0"/>
              <a:t>Some states have apparent large number of breweries than others, “CO” is the state with largest number of breweries.</a:t>
            </a:r>
          </a:p>
          <a:p>
            <a:r>
              <a:rPr lang="en-US" dirty="0" smtClean="0"/>
              <a:t>IBU are missing in roughly half of the data collection. As we mainly analysis ABV and IBU we want to strategic on dealing with the missing values.</a:t>
            </a:r>
          </a:p>
          <a:p>
            <a:r>
              <a:rPr lang="en-US" dirty="0" smtClean="0"/>
              <a:t>The </a:t>
            </a:r>
            <a:r>
              <a:rPr lang="en-US" dirty="0" smtClean="0"/>
              <a:t>scatterplot of ABV </a:t>
            </a:r>
            <a:r>
              <a:rPr lang="en-US" dirty="0" err="1" smtClean="0"/>
              <a:t>vs</a:t>
            </a:r>
            <a:r>
              <a:rPr lang="en-US" dirty="0" smtClean="0"/>
              <a:t> IBU shows positive correlation. </a:t>
            </a:r>
            <a:r>
              <a:rPr lang="en-US" dirty="0" smtClean="0"/>
              <a:t>Further investigation </a:t>
            </a:r>
            <a:r>
              <a:rPr lang="en-US" dirty="0" smtClean="0"/>
              <a:t>reflect that these two factors can be used to indicate the beer styles IPA and Ale. </a:t>
            </a:r>
          </a:p>
          <a:p>
            <a:r>
              <a:rPr lang="en-US" dirty="0" smtClean="0"/>
              <a:t>KNN clustering conducted on the two Beer styles can get an accuracy &gt;0.85, which means with ABV and IBU data, the two styles are easy to differentiated.  The style IPA appear to be higher in both ABV and IBU values.</a:t>
            </a:r>
          </a:p>
          <a:p>
            <a:r>
              <a:rPr lang="en-US" dirty="0" smtClean="0"/>
              <a:t>We conduct an investigation on </a:t>
            </a:r>
            <a:r>
              <a:rPr lang="en-US" dirty="0"/>
              <a:t>% IPA per total craft beers in each </a:t>
            </a:r>
            <a:r>
              <a:rPr lang="en-US" dirty="0" smtClean="0"/>
              <a:t>state normalized by </a:t>
            </a:r>
            <a:r>
              <a:rPr lang="en-US" dirty="0"/>
              <a:t>state </a:t>
            </a:r>
            <a:r>
              <a:rPr lang="en-US" dirty="0" smtClean="0"/>
              <a:t>population, and identified states XX, XX and XX scored highest. We recommend them as the best </a:t>
            </a:r>
            <a:r>
              <a:rPr lang="en-US" dirty="0"/>
              <a:t>candidates for a trial run of </a:t>
            </a:r>
            <a:r>
              <a:rPr lang="en-US" dirty="0" err="1"/>
              <a:t>Budeweiser</a:t>
            </a:r>
            <a:r>
              <a:rPr lang="en-US" dirty="0"/>
              <a:t> </a:t>
            </a:r>
            <a:r>
              <a:rPr lang="en-US" dirty="0" smtClean="0"/>
              <a:t>IPA.</a:t>
            </a:r>
            <a:endParaRPr lang="en-US" dirty="0"/>
          </a:p>
        </p:txBody>
      </p:sp>
    </p:spTree>
    <p:extLst>
      <p:ext uri="{BB962C8B-B14F-4D97-AF65-F5344CB8AC3E}">
        <p14:creationId xmlns:p14="http://schemas.microsoft.com/office/powerpoint/2010/main" val="557917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72353-A886-5A45-AD8E-A9D5DCB24FB4}"/>
              </a:ext>
            </a:extLst>
          </p:cNvPr>
          <p:cNvSpPr>
            <a:spLocks noGrp="1"/>
          </p:cNvSpPr>
          <p:nvPr>
            <p:ph type="title"/>
          </p:nvPr>
        </p:nvSpPr>
        <p:spPr/>
        <p:txBody>
          <a:bodyPr/>
          <a:lstStyle/>
          <a:p>
            <a:r>
              <a:rPr lang="en-US" dirty="0"/>
              <a:t>How many breweries exist per state?</a:t>
            </a:r>
          </a:p>
        </p:txBody>
      </p:sp>
      <p:pic>
        <p:nvPicPr>
          <p:cNvPr id="4" name="Content Placeholder 3">
            <a:extLst>
              <a:ext uri="{FF2B5EF4-FFF2-40B4-BE49-F238E27FC236}">
                <a16:creationId xmlns="" xmlns:a16="http://schemas.microsoft.com/office/drawing/2014/main" id="{5509C53F-AEBE-8C40-B457-6FB5CE7C4250}"/>
              </a:ext>
            </a:extLst>
          </p:cNvPr>
          <p:cNvPicPr>
            <a:picLocks noGrp="1" noChangeAspect="1"/>
          </p:cNvPicPr>
          <p:nvPr>
            <p:ph idx="1"/>
          </p:nvPr>
        </p:nvPicPr>
        <p:blipFill>
          <a:blip r:embed="rId2"/>
          <a:stretch>
            <a:fillRect/>
          </a:stretch>
        </p:blipFill>
        <p:spPr>
          <a:xfrm>
            <a:off x="708506" y="1600200"/>
            <a:ext cx="6709034" cy="48006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3904556638"/>
              </p:ext>
            </p:extLst>
          </p:nvPr>
        </p:nvGraphicFramePr>
        <p:xfrm>
          <a:off x="8086120" y="1685010"/>
          <a:ext cx="1948428" cy="1828800"/>
        </p:xfrm>
        <a:graphic>
          <a:graphicData uri="http://schemas.openxmlformats.org/drawingml/2006/table">
            <a:tbl>
              <a:tblPr firstRow="1" bandRow="1">
                <a:tableStyleId>{5C22544A-7EE6-4342-B048-85BDC9FD1C3A}</a:tableStyleId>
              </a:tblPr>
              <a:tblGrid>
                <a:gridCol w="974214"/>
                <a:gridCol w="974214"/>
              </a:tblGrid>
              <a:tr h="239424">
                <a:tc>
                  <a:txBody>
                    <a:bodyPr/>
                    <a:lstStyle/>
                    <a:p>
                      <a:r>
                        <a:rPr lang="en-US" sz="1400" dirty="0" smtClean="0"/>
                        <a:t>State</a:t>
                      </a:r>
                      <a:endParaRPr lang="en-US" sz="1400" dirty="0"/>
                    </a:p>
                  </a:txBody>
                  <a:tcPr/>
                </a:tc>
                <a:tc>
                  <a:txBody>
                    <a:bodyPr/>
                    <a:lstStyle/>
                    <a:p>
                      <a:r>
                        <a:rPr lang="en-US" sz="1400" dirty="0" err="1" smtClean="0"/>
                        <a:t>Num</a:t>
                      </a:r>
                      <a:endParaRPr lang="en-US" sz="1400" dirty="0"/>
                    </a:p>
                  </a:txBody>
                  <a:tcPr/>
                </a:tc>
              </a:tr>
              <a:tr h="258033">
                <a:tc>
                  <a:txBody>
                    <a:bodyPr/>
                    <a:lstStyle/>
                    <a:p>
                      <a:r>
                        <a:rPr lang="en-US" sz="1400" dirty="0" smtClean="0"/>
                        <a:t>CO</a:t>
                      </a:r>
                      <a:endParaRPr lang="en-US" sz="1400" dirty="0"/>
                    </a:p>
                  </a:txBody>
                  <a:tcPr/>
                </a:tc>
                <a:tc>
                  <a:txBody>
                    <a:bodyPr/>
                    <a:lstStyle/>
                    <a:p>
                      <a:r>
                        <a:rPr lang="en-US" sz="1400" dirty="0" smtClean="0"/>
                        <a:t>47</a:t>
                      </a:r>
                      <a:endParaRPr lang="en-US" sz="1400" dirty="0"/>
                    </a:p>
                  </a:txBody>
                  <a:tcPr/>
                </a:tc>
              </a:tr>
              <a:tr h="258033">
                <a:tc>
                  <a:txBody>
                    <a:bodyPr/>
                    <a:lstStyle/>
                    <a:p>
                      <a:r>
                        <a:rPr lang="en-US" sz="1400" dirty="0" smtClean="0"/>
                        <a:t>CA</a:t>
                      </a:r>
                      <a:endParaRPr lang="en-US" sz="1400" dirty="0"/>
                    </a:p>
                  </a:txBody>
                  <a:tcPr/>
                </a:tc>
                <a:tc>
                  <a:txBody>
                    <a:bodyPr/>
                    <a:lstStyle/>
                    <a:p>
                      <a:r>
                        <a:rPr lang="en-US" sz="1400" dirty="0" smtClean="0"/>
                        <a:t>39</a:t>
                      </a:r>
                      <a:endParaRPr lang="en-US" sz="1400" dirty="0"/>
                    </a:p>
                  </a:txBody>
                  <a:tcPr/>
                </a:tc>
              </a:tr>
              <a:tr h="258033">
                <a:tc>
                  <a:txBody>
                    <a:bodyPr/>
                    <a:lstStyle/>
                    <a:p>
                      <a:r>
                        <a:rPr lang="en-US" sz="1400" dirty="0" smtClean="0"/>
                        <a:t>MI</a:t>
                      </a:r>
                      <a:endParaRPr lang="en-US" sz="1400" dirty="0"/>
                    </a:p>
                  </a:txBody>
                  <a:tcPr/>
                </a:tc>
                <a:tc>
                  <a:txBody>
                    <a:bodyPr/>
                    <a:lstStyle/>
                    <a:p>
                      <a:r>
                        <a:rPr lang="en-US" sz="1400" dirty="0" smtClean="0"/>
                        <a:t>32</a:t>
                      </a:r>
                      <a:endParaRPr lang="en-US" sz="1400" dirty="0"/>
                    </a:p>
                  </a:txBody>
                  <a:tcPr/>
                </a:tc>
              </a:tr>
              <a:tr h="258033">
                <a:tc>
                  <a:txBody>
                    <a:bodyPr/>
                    <a:lstStyle/>
                    <a:p>
                      <a:r>
                        <a:rPr lang="en-US" sz="1400" dirty="0" smtClean="0"/>
                        <a:t>OR</a:t>
                      </a:r>
                      <a:endParaRPr lang="en-US" sz="1400" dirty="0"/>
                    </a:p>
                  </a:txBody>
                  <a:tcPr/>
                </a:tc>
                <a:tc>
                  <a:txBody>
                    <a:bodyPr/>
                    <a:lstStyle/>
                    <a:p>
                      <a:r>
                        <a:rPr lang="en-US" sz="1400" dirty="0" smtClean="0"/>
                        <a:t>29</a:t>
                      </a:r>
                      <a:endParaRPr lang="en-US" sz="1400" dirty="0"/>
                    </a:p>
                  </a:txBody>
                  <a:tcPr/>
                </a:tc>
              </a:tr>
              <a:tr h="258033">
                <a:tc>
                  <a:txBody>
                    <a:bodyPr/>
                    <a:lstStyle/>
                    <a:p>
                      <a:r>
                        <a:rPr lang="en-US" sz="1400" dirty="0" smtClean="0"/>
                        <a:t>TX</a:t>
                      </a:r>
                      <a:endParaRPr lang="en-US" sz="1400" dirty="0"/>
                    </a:p>
                  </a:txBody>
                  <a:tcPr/>
                </a:tc>
                <a:tc>
                  <a:txBody>
                    <a:bodyPr/>
                    <a:lstStyle/>
                    <a:p>
                      <a:r>
                        <a:rPr lang="en-US" sz="1400" dirty="0" smtClean="0"/>
                        <a:t>28</a:t>
                      </a:r>
                      <a:endParaRPr lang="en-US" sz="1400" dirty="0"/>
                    </a:p>
                  </a:txBody>
                  <a:tcPr/>
                </a:tc>
              </a:tr>
            </a:tbl>
          </a:graphicData>
        </a:graphic>
      </p:graphicFrame>
      <p:sp>
        <p:nvSpPr>
          <p:cNvPr id="3" name="TextBox 2"/>
          <p:cNvSpPr txBox="1"/>
          <p:nvPr/>
        </p:nvSpPr>
        <p:spPr>
          <a:xfrm>
            <a:off x="8399257" y="1298738"/>
            <a:ext cx="2250831" cy="369332"/>
          </a:xfrm>
          <a:prstGeom prst="rect">
            <a:avLst/>
          </a:prstGeom>
          <a:noFill/>
        </p:spPr>
        <p:txBody>
          <a:bodyPr wrap="square" rtlCol="0">
            <a:spAutoFit/>
          </a:bodyPr>
          <a:lstStyle/>
          <a:p>
            <a:r>
              <a:rPr lang="en-US" dirty="0" smtClean="0"/>
              <a:t>Top 5 States</a:t>
            </a:r>
            <a:endParaRPr lang="en-US" dirty="0"/>
          </a:p>
        </p:txBody>
      </p:sp>
      <p:sp>
        <p:nvSpPr>
          <p:cNvPr id="6" name="Rectangle 5"/>
          <p:cNvSpPr/>
          <p:nvPr/>
        </p:nvSpPr>
        <p:spPr>
          <a:xfrm>
            <a:off x="7907215" y="6178058"/>
            <a:ext cx="2955477" cy="369332"/>
          </a:xfrm>
          <a:prstGeom prst="rect">
            <a:avLst/>
          </a:prstGeom>
        </p:spPr>
        <p:txBody>
          <a:bodyPr wrap="square">
            <a:spAutoFit/>
          </a:bodyPr>
          <a:lstStyle/>
          <a:p>
            <a:r>
              <a:rPr lang="en-US" dirty="0" smtClean="0">
                <a:hlinkClick r:id="rId3" action="ppaction://hlinkfile"/>
              </a:rPr>
              <a:t>Breweries per State by Map</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297" y="3772728"/>
            <a:ext cx="3657600" cy="237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94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breweries and beer data</a:t>
            </a:r>
          </a:p>
        </p:txBody>
      </p:sp>
      <p:sp>
        <p:nvSpPr>
          <p:cNvPr id="3" name="Content Placeholder 2"/>
          <p:cNvSpPr>
            <a:spLocks noGrp="1"/>
          </p:cNvSpPr>
          <p:nvPr>
            <p:ph idx="1"/>
          </p:nvPr>
        </p:nvSpPr>
        <p:spPr/>
        <p:txBody>
          <a:bodyPr>
            <a:normAutofit/>
          </a:bodyPr>
          <a:lstStyle/>
          <a:p>
            <a:r>
              <a:rPr lang="en-US" dirty="0" smtClean="0"/>
              <a:t>Merge two datasets together indexed by </a:t>
            </a:r>
            <a:r>
              <a:rPr lang="en-US" dirty="0" err="1" smtClean="0"/>
              <a:t>brewery_id</a:t>
            </a:r>
            <a:r>
              <a:rPr lang="en-US" dirty="0" smtClean="0"/>
              <a:t>.</a:t>
            </a:r>
          </a:p>
          <a:p>
            <a:r>
              <a:rPr lang="en-US" dirty="0" smtClean="0"/>
              <a:t>The merged dataset share the following columns:</a:t>
            </a:r>
          </a:p>
          <a:p>
            <a:pPr lvl="1"/>
            <a:r>
              <a:rPr lang="en-US" dirty="0" err="1" smtClean="0"/>
              <a:t>brewery_id</a:t>
            </a:r>
            <a:endParaRPr lang="en-US" dirty="0" smtClean="0"/>
          </a:p>
          <a:p>
            <a:pPr lvl="1"/>
            <a:r>
              <a:rPr lang="en-US" dirty="0" err="1" smtClean="0"/>
              <a:t>beer_name</a:t>
            </a:r>
            <a:endParaRPr lang="en-US" dirty="0" smtClean="0"/>
          </a:p>
          <a:p>
            <a:pPr lvl="1"/>
            <a:r>
              <a:rPr lang="en-US" dirty="0" err="1" smtClean="0"/>
              <a:t>beer_id</a:t>
            </a:r>
            <a:endParaRPr lang="en-US" dirty="0" smtClean="0"/>
          </a:p>
          <a:p>
            <a:pPr lvl="1"/>
            <a:r>
              <a:rPr lang="en-US" dirty="0" err="1"/>
              <a:t>a</a:t>
            </a:r>
            <a:r>
              <a:rPr lang="en-US" dirty="0" err="1" smtClean="0"/>
              <a:t>bv</a:t>
            </a:r>
            <a:endParaRPr lang="en-US" dirty="0" smtClean="0"/>
          </a:p>
          <a:p>
            <a:pPr lvl="1"/>
            <a:r>
              <a:rPr lang="en-US" dirty="0" err="1" smtClean="0"/>
              <a:t>Ibu</a:t>
            </a:r>
            <a:endParaRPr lang="en-US" dirty="0" smtClean="0"/>
          </a:p>
          <a:p>
            <a:pPr lvl="1"/>
            <a:r>
              <a:rPr lang="en-US" dirty="0" err="1" smtClean="0"/>
              <a:t>beer_style</a:t>
            </a:r>
            <a:endParaRPr lang="en-US" dirty="0" smtClean="0"/>
          </a:p>
          <a:p>
            <a:pPr lvl="1"/>
            <a:r>
              <a:rPr lang="en-US" dirty="0" err="1" smtClean="0"/>
              <a:t>serving_ounces</a:t>
            </a:r>
            <a:endParaRPr lang="en-US" dirty="0" smtClean="0"/>
          </a:p>
          <a:p>
            <a:pPr lvl="1"/>
            <a:r>
              <a:rPr lang="en-US" dirty="0" err="1" smtClean="0"/>
              <a:t>brewery_name</a:t>
            </a:r>
            <a:endParaRPr lang="en-US" dirty="0" smtClean="0"/>
          </a:p>
          <a:p>
            <a:pPr lvl="1"/>
            <a:r>
              <a:rPr lang="en-US" dirty="0" smtClean="0"/>
              <a:t>City</a:t>
            </a:r>
          </a:p>
          <a:p>
            <a:pPr lvl="1"/>
            <a:r>
              <a:rPr lang="en-US" dirty="0" smtClean="0"/>
              <a:t>state</a:t>
            </a:r>
          </a:p>
        </p:txBody>
      </p:sp>
    </p:spTree>
    <p:extLst>
      <p:ext uri="{BB962C8B-B14F-4D97-AF65-F5344CB8AC3E}">
        <p14:creationId xmlns:p14="http://schemas.microsoft.com/office/powerpoint/2010/main" val="2662983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Statistics of </a:t>
            </a:r>
            <a:r>
              <a:rPr lang="en-US" sz="4400" dirty="0"/>
              <a:t>”NA” </a:t>
            </a:r>
            <a:r>
              <a:rPr lang="en-US" sz="4400" dirty="0" smtClean="0"/>
              <a:t>values within the Dataset</a:t>
            </a:r>
            <a:endParaRPr lang="en-US" sz="4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6631438"/>
              </p:ext>
            </p:extLst>
          </p:nvPr>
        </p:nvGraphicFramePr>
        <p:xfrm>
          <a:off x="504092" y="1600200"/>
          <a:ext cx="3962400" cy="4820920"/>
        </p:xfrm>
        <a:graphic>
          <a:graphicData uri="http://schemas.openxmlformats.org/drawingml/2006/table">
            <a:tbl>
              <a:tblPr firstRow="1" bandRow="1">
                <a:tableStyleId>{5C22544A-7EE6-4342-B048-85BDC9FD1C3A}</a:tableStyleId>
              </a:tblPr>
              <a:tblGrid>
                <a:gridCol w="1981200"/>
                <a:gridCol w="1981200"/>
              </a:tblGrid>
              <a:tr h="370840">
                <a:tc>
                  <a:txBody>
                    <a:bodyPr/>
                    <a:lstStyle/>
                    <a:p>
                      <a:r>
                        <a:rPr lang="en-US" dirty="0" smtClean="0"/>
                        <a:t>Column</a:t>
                      </a:r>
                      <a:endParaRPr lang="en-US" dirty="0"/>
                    </a:p>
                  </a:txBody>
                  <a:tcPr/>
                </a:tc>
                <a:tc>
                  <a:txBody>
                    <a:bodyPr/>
                    <a:lstStyle/>
                    <a:p>
                      <a:r>
                        <a:rPr lang="en-US" dirty="0" smtClean="0"/>
                        <a:t>NAs</a:t>
                      </a:r>
                      <a:endParaRPr lang="en-US" dirty="0"/>
                    </a:p>
                  </a:txBody>
                  <a:tcPr/>
                </a:tc>
              </a:tr>
              <a:tr h="370840">
                <a:tc>
                  <a:txBody>
                    <a:bodyPr/>
                    <a:lstStyle/>
                    <a:p>
                      <a:r>
                        <a:rPr lang="en-US" dirty="0" err="1" smtClean="0"/>
                        <a:t>brewery_id</a:t>
                      </a:r>
                      <a:endParaRPr lang="en-US" dirty="0"/>
                    </a:p>
                  </a:txBody>
                  <a:tcPr/>
                </a:tc>
                <a:tc>
                  <a:txBody>
                    <a:bodyPr/>
                    <a:lstStyle/>
                    <a:p>
                      <a:r>
                        <a:rPr lang="en-US" dirty="0" smtClean="0"/>
                        <a:t>0</a:t>
                      </a:r>
                      <a:endParaRPr lang="en-US" dirty="0"/>
                    </a:p>
                  </a:txBody>
                  <a:tcPr/>
                </a:tc>
              </a:tr>
              <a:tr h="370840">
                <a:tc>
                  <a:txBody>
                    <a:bodyPr/>
                    <a:lstStyle/>
                    <a:p>
                      <a:r>
                        <a:rPr lang="en-US" dirty="0" err="1" smtClean="0"/>
                        <a:t>beer_name</a:t>
                      </a:r>
                      <a:endParaRPr lang="en-US" dirty="0"/>
                    </a:p>
                  </a:txBody>
                  <a:tcPr/>
                </a:tc>
                <a:tc>
                  <a:txBody>
                    <a:bodyPr/>
                    <a:lstStyle/>
                    <a:p>
                      <a:r>
                        <a:rPr lang="en-US" dirty="0" smtClean="0"/>
                        <a:t>0</a:t>
                      </a:r>
                      <a:endParaRPr lang="en-US" dirty="0"/>
                    </a:p>
                  </a:txBody>
                  <a:tcPr/>
                </a:tc>
              </a:tr>
              <a:tr h="370840">
                <a:tc>
                  <a:txBody>
                    <a:bodyPr/>
                    <a:lstStyle/>
                    <a:p>
                      <a:r>
                        <a:rPr lang="en-US" dirty="0" err="1" smtClean="0"/>
                        <a:t>beer_id</a:t>
                      </a:r>
                      <a:endParaRPr lang="en-US" dirty="0"/>
                    </a:p>
                  </a:txBody>
                  <a:tcPr/>
                </a:tc>
                <a:tc>
                  <a:txBody>
                    <a:bodyPr/>
                    <a:lstStyle/>
                    <a:p>
                      <a:r>
                        <a:rPr lang="en-US" dirty="0" smtClean="0"/>
                        <a:t>0</a:t>
                      </a:r>
                      <a:endParaRPr lang="en-US" dirty="0"/>
                    </a:p>
                  </a:txBody>
                  <a:tcPr/>
                </a:tc>
              </a:tr>
              <a:tr h="370840">
                <a:tc>
                  <a:txBody>
                    <a:bodyPr/>
                    <a:lstStyle/>
                    <a:p>
                      <a:r>
                        <a:rPr lang="en-US" dirty="0" err="1" smtClean="0"/>
                        <a:t>abv</a:t>
                      </a:r>
                      <a:endParaRPr lang="en-US" dirty="0"/>
                    </a:p>
                  </a:txBody>
                  <a:tcPr/>
                </a:tc>
                <a:tc>
                  <a:txBody>
                    <a:bodyPr/>
                    <a:lstStyle/>
                    <a:p>
                      <a:r>
                        <a:rPr lang="en-US" dirty="0" smtClean="0"/>
                        <a:t>62/2410</a:t>
                      </a:r>
                      <a:endParaRPr lang="en-US" dirty="0"/>
                    </a:p>
                  </a:txBody>
                  <a:tcPr/>
                </a:tc>
              </a:tr>
              <a:tr h="370840">
                <a:tc>
                  <a:txBody>
                    <a:bodyPr/>
                    <a:lstStyle/>
                    <a:p>
                      <a:r>
                        <a:rPr lang="en-US" dirty="0" err="1" smtClean="0"/>
                        <a:t>ibu</a:t>
                      </a:r>
                      <a:endParaRPr lang="en-US" dirty="0"/>
                    </a:p>
                  </a:txBody>
                  <a:tcPr/>
                </a:tc>
                <a:tc>
                  <a:txBody>
                    <a:bodyPr/>
                    <a:lstStyle/>
                    <a:p>
                      <a:r>
                        <a:rPr lang="en-US" dirty="0" smtClean="0"/>
                        <a:t>1005/2410</a:t>
                      </a:r>
                      <a:endParaRPr lang="en-US" dirty="0"/>
                    </a:p>
                  </a:txBody>
                  <a:tcPr/>
                </a:tc>
              </a:tr>
              <a:tr h="370840">
                <a:tc>
                  <a:txBody>
                    <a:bodyPr/>
                    <a:lstStyle/>
                    <a:p>
                      <a:r>
                        <a:rPr lang="en-US" dirty="0" err="1" smtClean="0"/>
                        <a:t>beer_style</a:t>
                      </a:r>
                      <a:endParaRPr lang="en-US" dirty="0"/>
                    </a:p>
                  </a:txBody>
                  <a:tcPr/>
                </a:tc>
                <a:tc>
                  <a:txBody>
                    <a:bodyPr/>
                    <a:lstStyle/>
                    <a:p>
                      <a:r>
                        <a:rPr lang="en-US" dirty="0" smtClean="0"/>
                        <a:t>0</a:t>
                      </a:r>
                      <a:endParaRPr lang="en-US" dirty="0"/>
                    </a:p>
                  </a:txBody>
                  <a:tcPr/>
                </a:tc>
              </a:tr>
              <a:tr h="370840">
                <a:tc>
                  <a:txBody>
                    <a:bodyPr/>
                    <a:lstStyle/>
                    <a:p>
                      <a:r>
                        <a:rPr lang="en-US" dirty="0" err="1" smtClean="0"/>
                        <a:t>serving_ounces</a:t>
                      </a:r>
                      <a:endParaRPr lang="en-US" dirty="0"/>
                    </a:p>
                  </a:txBody>
                  <a:tcPr/>
                </a:tc>
                <a:tc>
                  <a:txBody>
                    <a:bodyPr/>
                    <a:lstStyle/>
                    <a:p>
                      <a:r>
                        <a:rPr lang="en-US" dirty="0" smtClean="0"/>
                        <a:t>0</a:t>
                      </a:r>
                      <a:endParaRPr lang="en-US" dirty="0"/>
                    </a:p>
                  </a:txBody>
                  <a:tcPr/>
                </a:tc>
              </a:tr>
              <a:tr h="370840">
                <a:tc>
                  <a:txBody>
                    <a:bodyPr/>
                    <a:lstStyle/>
                    <a:p>
                      <a:r>
                        <a:rPr lang="en-US" dirty="0" err="1" smtClean="0"/>
                        <a:t>brewery_name</a:t>
                      </a:r>
                      <a:endParaRPr lang="en-US" dirty="0"/>
                    </a:p>
                  </a:txBody>
                  <a:tcPr/>
                </a:tc>
                <a:tc>
                  <a:txBody>
                    <a:bodyPr/>
                    <a:lstStyle/>
                    <a:p>
                      <a:r>
                        <a:rPr lang="en-US" dirty="0" smtClean="0"/>
                        <a:t>0</a:t>
                      </a:r>
                      <a:endParaRPr lang="en-US" dirty="0"/>
                    </a:p>
                  </a:txBody>
                  <a:tcPr/>
                </a:tc>
              </a:tr>
              <a:tr h="370840">
                <a:tc>
                  <a:txBody>
                    <a:bodyPr/>
                    <a:lstStyle/>
                    <a:p>
                      <a:r>
                        <a:rPr lang="en-US" dirty="0" smtClean="0"/>
                        <a:t>city</a:t>
                      </a:r>
                      <a:endParaRPr lang="en-US" dirty="0"/>
                    </a:p>
                  </a:txBody>
                  <a:tcPr/>
                </a:tc>
                <a:tc>
                  <a:txBody>
                    <a:bodyPr/>
                    <a:lstStyle/>
                    <a:p>
                      <a:r>
                        <a:rPr lang="en-US" dirty="0" smtClean="0"/>
                        <a:t>0</a:t>
                      </a:r>
                      <a:endParaRPr lang="en-US" dirty="0"/>
                    </a:p>
                  </a:txBody>
                  <a:tcPr/>
                </a:tc>
              </a:tr>
              <a:tr h="370840">
                <a:tc>
                  <a:txBody>
                    <a:bodyPr/>
                    <a:lstStyle/>
                    <a:p>
                      <a:r>
                        <a:rPr lang="en-US" dirty="0" smtClean="0"/>
                        <a:t>state</a:t>
                      </a:r>
                      <a:endParaRPr lang="en-US" dirty="0"/>
                    </a:p>
                  </a:txBody>
                  <a:tcPr/>
                </a:tc>
                <a:tc>
                  <a:txBody>
                    <a:bodyPr/>
                    <a:lstStyle/>
                    <a:p>
                      <a:r>
                        <a:rPr lang="en-US" dirty="0" smtClean="0"/>
                        <a:t>0</a:t>
                      </a:r>
                      <a:endParaRPr lang="en-US" dirty="0"/>
                    </a:p>
                  </a:txBody>
                  <a:tcPr/>
                </a:tc>
              </a:tr>
              <a:tr h="370840">
                <a:tc>
                  <a:txBody>
                    <a:bodyPr/>
                    <a:lstStyle/>
                    <a:p>
                      <a:r>
                        <a:rPr lang="en-US" dirty="0" smtClean="0"/>
                        <a:t>*</a:t>
                      </a:r>
                      <a:r>
                        <a:rPr lang="en-US" dirty="0" err="1" smtClean="0"/>
                        <a:t>abv_corr</a:t>
                      </a:r>
                      <a:endParaRPr lang="en-US" dirty="0"/>
                    </a:p>
                  </a:txBody>
                  <a:tcPr/>
                </a:tc>
                <a:tc>
                  <a:txBody>
                    <a:bodyPr/>
                    <a:lstStyle/>
                    <a:p>
                      <a:r>
                        <a:rPr lang="en-US" dirty="0" smtClean="0"/>
                        <a:t>0</a:t>
                      </a:r>
                      <a:endParaRPr lang="en-US" dirty="0"/>
                    </a:p>
                  </a:txBody>
                  <a:tcPr/>
                </a:tc>
              </a:tr>
              <a:tr h="370840">
                <a:tc>
                  <a:txBody>
                    <a:bodyPr/>
                    <a:lstStyle/>
                    <a:p>
                      <a:r>
                        <a:rPr lang="en-US" dirty="0" smtClean="0"/>
                        <a:t>*</a:t>
                      </a:r>
                      <a:r>
                        <a:rPr lang="en-US" dirty="0" err="1" smtClean="0"/>
                        <a:t>Ibu_corr</a:t>
                      </a:r>
                      <a:endParaRPr lang="en-US" dirty="0"/>
                    </a:p>
                  </a:txBody>
                  <a:tcPr/>
                </a:tc>
                <a:tc>
                  <a:txBody>
                    <a:bodyPr/>
                    <a:lstStyle/>
                    <a:p>
                      <a:r>
                        <a:rPr lang="en-US" dirty="0" smtClean="0"/>
                        <a:t>52/2410</a:t>
                      </a:r>
                      <a:endParaRPr lang="en-US" dirty="0"/>
                    </a:p>
                  </a:txBody>
                  <a:tcPr/>
                </a:tc>
              </a:tr>
            </a:tbl>
          </a:graphicData>
        </a:graphic>
      </p:graphicFrame>
      <p:sp>
        <p:nvSpPr>
          <p:cNvPr id="9" name="TextBox 8"/>
          <p:cNvSpPr txBox="1"/>
          <p:nvPr/>
        </p:nvSpPr>
        <p:spPr>
          <a:xfrm>
            <a:off x="4747846" y="1899139"/>
            <a:ext cx="5881077" cy="4247317"/>
          </a:xfrm>
          <a:prstGeom prst="rect">
            <a:avLst/>
          </a:prstGeom>
          <a:noFill/>
        </p:spPr>
        <p:txBody>
          <a:bodyPr wrap="square" rtlCol="0">
            <a:spAutoFit/>
          </a:bodyPr>
          <a:lstStyle/>
          <a:p>
            <a:pPr marL="285750" indent="-285750">
              <a:buFont typeface="Arial" pitchFamily="34" charset="0"/>
              <a:buChar char="•"/>
            </a:pPr>
            <a:r>
              <a:rPr lang="en-US" dirty="0" smtClean="0"/>
              <a:t>The dataset only have missing information in ABV and IBU values, while IBU has a big portion of NAs almost half of the dataset!</a:t>
            </a:r>
          </a:p>
          <a:p>
            <a:pPr marL="285750" indent="-285750">
              <a:buFont typeface="Arial" pitchFamily="34" charset="0"/>
              <a:buChar char="•"/>
            </a:pPr>
            <a:endParaRPr lang="en-US" dirty="0" smtClean="0"/>
          </a:p>
          <a:p>
            <a:pPr marL="285750" indent="-285750">
              <a:buFont typeface="Arial" pitchFamily="34" charset="0"/>
              <a:buChar char="•"/>
            </a:pPr>
            <a:r>
              <a:rPr lang="en-US" dirty="0" smtClean="0"/>
              <a:t>As ABV and IBU are the main features we are analyzing we proceed with two tracks:</a:t>
            </a:r>
          </a:p>
          <a:p>
            <a:pPr marL="742950" lvl="1" indent="-285750">
              <a:buFont typeface="Arial" pitchFamily="34" charset="0"/>
              <a:buChar char="•"/>
            </a:pPr>
            <a:r>
              <a:rPr lang="en-US" dirty="0" smtClean="0"/>
              <a:t>Remove all the items with NAs exist, items in total will be reduced to 1405</a:t>
            </a:r>
          </a:p>
          <a:p>
            <a:pPr marL="742950" lvl="1" indent="-285750">
              <a:buFont typeface="Arial" pitchFamily="34" charset="0"/>
              <a:buChar char="•"/>
            </a:pPr>
            <a:r>
              <a:rPr lang="en-US" dirty="0" smtClean="0"/>
              <a:t>We think </a:t>
            </a:r>
            <a:r>
              <a:rPr lang="en-US" dirty="0" err="1" smtClean="0"/>
              <a:t>beer_style</a:t>
            </a:r>
            <a:r>
              <a:rPr lang="en-US" dirty="0" smtClean="0"/>
              <a:t> is the key variable—by each style beers are sharing common features. So we assign median value of each style to the ones with missing values in ABV and IBU. After the filling action, we have no NAs in ABU and just 52 (reduced 95%) NAs from previous dataset.</a:t>
            </a:r>
          </a:p>
          <a:p>
            <a:pPr marL="285750" indent="-285750">
              <a:buFont typeface="Arial" pitchFamily="34" charset="0"/>
              <a:buChar char="•"/>
            </a:pPr>
            <a:endParaRPr lang="en-US" dirty="0"/>
          </a:p>
        </p:txBody>
      </p:sp>
    </p:spTree>
    <p:extLst>
      <p:ext uri="{BB962C8B-B14F-4D97-AF65-F5344CB8AC3E}">
        <p14:creationId xmlns:p14="http://schemas.microsoft.com/office/powerpoint/2010/main" val="944873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AD81DF-D9E4-A34B-BDCF-D73D3F89BDCF}"/>
              </a:ext>
            </a:extLst>
          </p:cNvPr>
          <p:cNvSpPr>
            <a:spLocks noGrp="1"/>
          </p:cNvSpPr>
          <p:nvPr>
            <p:ph type="title"/>
          </p:nvPr>
        </p:nvSpPr>
        <p:spPr/>
        <p:txBody>
          <a:bodyPr/>
          <a:lstStyle/>
          <a:p>
            <a:r>
              <a:rPr lang="en-US" dirty="0"/>
              <a:t>Median ABV and IBU per State</a:t>
            </a:r>
          </a:p>
        </p:txBody>
      </p:sp>
      <p:pic>
        <p:nvPicPr>
          <p:cNvPr id="4" name="Content Placeholder 3">
            <a:extLst>
              <a:ext uri="{FF2B5EF4-FFF2-40B4-BE49-F238E27FC236}">
                <a16:creationId xmlns="" xmlns:a16="http://schemas.microsoft.com/office/drawing/2014/main" id="{D9E182BE-8976-0341-B8B3-FF0D06513D47}"/>
              </a:ext>
            </a:extLst>
          </p:cNvPr>
          <p:cNvPicPr>
            <a:picLocks noGrp="1" noChangeAspect="1"/>
          </p:cNvPicPr>
          <p:nvPr>
            <p:ph idx="1"/>
          </p:nvPr>
        </p:nvPicPr>
        <p:blipFill>
          <a:blip r:embed="rId2"/>
          <a:stretch>
            <a:fillRect/>
          </a:stretch>
        </p:blipFill>
        <p:spPr>
          <a:xfrm>
            <a:off x="1116077" y="1417639"/>
            <a:ext cx="4048295" cy="2916894"/>
          </a:xfrm>
          <a:prstGeom prst="rect">
            <a:avLst/>
          </a:prstGeom>
        </p:spPr>
      </p:pic>
      <p:pic>
        <p:nvPicPr>
          <p:cNvPr id="5" name="Picture 4">
            <a:extLst>
              <a:ext uri="{FF2B5EF4-FFF2-40B4-BE49-F238E27FC236}">
                <a16:creationId xmlns="" xmlns:a16="http://schemas.microsoft.com/office/drawing/2014/main" id="{AD0AB084-BB27-5548-884F-F369C88260B3}"/>
              </a:ext>
            </a:extLst>
          </p:cNvPr>
          <p:cNvPicPr>
            <a:picLocks noChangeAspect="1"/>
          </p:cNvPicPr>
          <p:nvPr/>
        </p:nvPicPr>
        <p:blipFill>
          <a:blip r:embed="rId3"/>
          <a:stretch>
            <a:fillRect/>
          </a:stretch>
        </p:blipFill>
        <p:spPr>
          <a:xfrm>
            <a:off x="6498525" y="1365955"/>
            <a:ext cx="4052886" cy="2916894"/>
          </a:xfrm>
          <a:prstGeom prst="rect">
            <a:avLst/>
          </a:prstGeom>
        </p:spPr>
      </p:pic>
      <p:sp>
        <p:nvSpPr>
          <p:cNvPr id="3" name="TextBox 2"/>
          <p:cNvSpPr txBox="1"/>
          <p:nvPr/>
        </p:nvSpPr>
        <p:spPr>
          <a:xfrm>
            <a:off x="1585138" y="6484234"/>
            <a:ext cx="3903785" cy="369332"/>
          </a:xfrm>
          <a:prstGeom prst="rect">
            <a:avLst/>
          </a:prstGeom>
          <a:noFill/>
        </p:spPr>
        <p:txBody>
          <a:bodyPr wrap="square" rtlCol="0">
            <a:spAutoFit/>
          </a:bodyPr>
          <a:lstStyle/>
          <a:p>
            <a:r>
              <a:rPr lang="en-US" dirty="0" smtClean="0">
                <a:hlinkClick r:id="rId4" action="ppaction://hlinkfile"/>
              </a:rPr>
              <a:t>Median IBU per State by Map</a:t>
            </a:r>
            <a:endParaRPr lang="en-US" dirty="0"/>
          </a:p>
        </p:txBody>
      </p:sp>
      <p:sp>
        <p:nvSpPr>
          <p:cNvPr id="6" name="TextBox 5"/>
          <p:cNvSpPr txBox="1"/>
          <p:nvPr/>
        </p:nvSpPr>
        <p:spPr>
          <a:xfrm>
            <a:off x="7309338" y="6484234"/>
            <a:ext cx="3903785" cy="369332"/>
          </a:xfrm>
          <a:prstGeom prst="rect">
            <a:avLst/>
          </a:prstGeom>
          <a:noFill/>
        </p:spPr>
        <p:txBody>
          <a:bodyPr wrap="square" rtlCol="0">
            <a:spAutoFit/>
          </a:bodyPr>
          <a:lstStyle/>
          <a:p>
            <a:r>
              <a:rPr lang="en-US" dirty="0" smtClean="0">
                <a:hlinkClick r:id="rId5" action="ppaction://hlinkfile"/>
              </a:rPr>
              <a:t>Median ABV per State by Map</a:t>
            </a:r>
            <a:endParaRPr lang="en-US" dirty="0"/>
          </a:p>
        </p:txBody>
      </p:sp>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2268" b="21813"/>
          <a:stretch/>
        </p:blipFill>
        <p:spPr>
          <a:xfrm>
            <a:off x="1034886" y="4307300"/>
            <a:ext cx="4232854" cy="2176934"/>
          </a:xfrm>
          <a:prstGeom prst="rect">
            <a:avLst/>
          </a:prstGeom>
        </p:spPr>
      </p:pic>
      <p:pic>
        <p:nvPicPr>
          <p:cNvPr id="8" name="Picture 7"/>
          <p:cNvPicPr>
            <a:picLocks noChangeAspect="1"/>
          </p:cNvPicPr>
          <p:nvPr/>
        </p:nvPicPr>
        <p:blipFill rotWithShape="1">
          <a:blip r:embed="rId7">
            <a:extLst>
              <a:ext uri="{28A0092B-C50C-407E-A947-70E740481C1C}">
                <a14:useLocalDpi xmlns:a14="http://schemas.microsoft.com/office/drawing/2010/main" val="0"/>
              </a:ext>
            </a:extLst>
          </a:blip>
          <a:srcRect r="1731" b="22072"/>
          <a:stretch/>
        </p:blipFill>
        <p:spPr>
          <a:xfrm>
            <a:off x="6371304" y="4236445"/>
            <a:ext cx="4368028" cy="2226784"/>
          </a:xfrm>
          <a:prstGeom prst="rect">
            <a:avLst/>
          </a:prstGeom>
        </p:spPr>
      </p:pic>
    </p:spTree>
    <p:extLst>
      <p:ext uri="{BB962C8B-B14F-4D97-AF65-F5344CB8AC3E}">
        <p14:creationId xmlns:p14="http://schemas.microsoft.com/office/powerpoint/2010/main" val="3797352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0F0405-8617-554A-91C9-5F54B626E238}"/>
              </a:ext>
            </a:extLst>
          </p:cNvPr>
          <p:cNvSpPr>
            <a:spLocks noGrp="1"/>
          </p:cNvSpPr>
          <p:nvPr>
            <p:ph type="title"/>
          </p:nvPr>
        </p:nvSpPr>
        <p:spPr/>
        <p:txBody>
          <a:bodyPr/>
          <a:lstStyle/>
          <a:p>
            <a:r>
              <a:rPr lang="en-US" dirty="0"/>
              <a:t>Maximum ABV and IBU per State</a:t>
            </a:r>
          </a:p>
        </p:txBody>
      </p:sp>
      <p:graphicFrame>
        <p:nvGraphicFramePr>
          <p:cNvPr id="3" name="Table 2"/>
          <p:cNvGraphicFramePr>
            <a:graphicFrameLocks noGrp="1"/>
          </p:cNvGraphicFramePr>
          <p:nvPr>
            <p:extLst>
              <p:ext uri="{D42A27DB-BD31-4B8C-83A1-F6EECF244321}">
                <p14:modId xmlns:p14="http://schemas.microsoft.com/office/powerpoint/2010/main" val="2243164272"/>
              </p:ext>
            </p:extLst>
          </p:nvPr>
        </p:nvGraphicFramePr>
        <p:xfrm>
          <a:off x="818661" y="2162908"/>
          <a:ext cx="6654801" cy="872356"/>
        </p:xfrm>
        <a:graphic>
          <a:graphicData uri="http://schemas.openxmlformats.org/drawingml/2006/table">
            <a:tbl>
              <a:tblPr firstRow="1" bandRow="1">
                <a:tableStyleId>{5C22544A-7EE6-4342-B048-85BDC9FD1C3A}</a:tableStyleId>
              </a:tblPr>
              <a:tblGrid>
                <a:gridCol w="2218267"/>
                <a:gridCol w="2218267"/>
                <a:gridCol w="2218267"/>
              </a:tblGrid>
              <a:tr h="293504">
                <a:tc>
                  <a:txBody>
                    <a:bodyPr/>
                    <a:lstStyle/>
                    <a:p>
                      <a:r>
                        <a:rPr lang="en-US" dirty="0" smtClean="0"/>
                        <a:t>State</a:t>
                      </a:r>
                      <a:endParaRPr lang="en-US" dirty="0"/>
                    </a:p>
                  </a:txBody>
                  <a:tcPr/>
                </a:tc>
                <a:tc>
                  <a:txBody>
                    <a:bodyPr/>
                    <a:lstStyle/>
                    <a:p>
                      <a:r>
                        <a:rPr lang="en-US" dirty="0" err="1" smtClean="0"/>
                        <a:t>Beer_name</a:t>
                      </a:r>
                      <a:endParaRPr lang="en-US" dirty="0"/>
                    </a:p>
                  </a:txBody>
                  <a:tcPr/>
                </a:tc>
                <a:tc>
                  <a:txBody>
                    <a:bodyPr/>
                    <a:lstStyle/>
                    <a:p>
                      <a:r>
                        <a:rPr lang="en-US" dirty="0" err="1" smtClean="0"/>
                        <a:t>Max_ABV</a:t>
                      </a:r>
                      <a:endParaRPr lang="en-US" dirty="0"/>
                    </a:p>
                  </a:txBody>
                  <a:tcPr/>
                </a:tc>
              </a:tr>
              <a:tr h="506596">
                <a:tc>
                  <a:txBody>
                    <a:bodyPr/>
                    <a:lstStyle/>
                    <a:p>
                      <a:r>
                        <a:rPr lang="en-US" dirty="0" smtClean="0"/>
                        <a:t>CO</a:t>
                      </a:r>
                      <a:endParaRPr lang="en-US" dirty="0"/>
                    </a:p>
                  </a:txBody>
                  <a:tcPr/>
                </a:tc>
                <a:tc>
                  <a:txBody>
                    <a:bodyPr/>
                    <a:lstStyle/>
                    <a:p>
                      <a:r>
                        <a:rPr lang="en-US" dirty="0" smtClean="0">
                          <a:effectLst/>
                        </a:rPr>
                        <a:t>Lee Hill Series Vol. 5</a:t>
                      </a:r>
                      <a:endParaRPr lang="en-US" dirty="0"/>
                    </a:p>
                  </a:txBody>
                  <a:tcPr/>
                </a:tc>
                <a:tc>
                  <a:txBody>
                    <a:bodyPr/>
                    <a:lstStyle/>
                    <a:p>
                      <a:r>
                        <a:rPr lang="en-US" dirty="0" smtClean="0"/>
                        <a:t>0.128</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53781649"/>
              </p:ext>
            </p:extLst>
          </p:nvPr>
        </p:nvGraphicFramePr>
        <p:xfrm>
          <a:off x="818661" y="3555024"/>
          <a:ext cx="6654801" cy="872356"/>
        </p:xfrm>
        <a:graphic>
          <a:graphicData uri="http://schemas.openxmlformats.org/drawingml/2006/table">
            <a:tbl>
              <a:tblPr firstRow="1" bandRow="1">
                <a:tableStyleId>{5C22544A-7EE6-4342-B048-85BDC9FD1C3A}</a:tableStyleId>
              </a:tblPr>
              <a:tblGrid>
                <a:gridCol w="2218267"/>
                <a:gridCol w="2218267"/>
                <a:gridCol w="2218267"/>
              </a:tblGrid>
              <a:tr h="293504">
                <a:tc>
                  <a:txBody>
                    <a:bodyPr/>
                    <a:lstStyle/>
                    <a:p>
                      <a:r>
                        <a:rPr lang="en-US" dirty="0" smtClean="0"/>
                        <a:t>State</a:t>
                      </a:r>
                      <a:endParaRPr lang="en-US" dirty="0"/>
                    </a:p>
                  </a:txBody>
                  <a:tcPr/>
                </a:tc>
                <a:tc>
                  <a:txBody>
                    <a:bodyPr/>
                    <a:lstStyle/>
                    <a:p>
                      <a:r>
                        <a:rPr lang="en-US" dirty="0" err="1" smtClean="0"/>
                        <a:t>Beer_name</a:t>
                      </a:r>
                      <a:endParaRPr lang="en-US" dirty="0"/>
                    </a:p>
                  </a:txBody>
                  <a:tcPr/>
                </a:tc>
                <a:tc>
                  <a:txBody>
                    <a:bodyPr/>
                    <a:lstStyle/>
                    <a:p>
                      <a:r>
                        <a:rPr lang="en-US" dirty="0" err="1" smtClean="0"/>
                        <a:t>Max_IBU</a:t>
                      </a:r>
                      <a:endParaRPr lang="en-US" dirty="0"/>
                    </a:p>
                  </a:txBody>
                  <a:tcPr/>
                </a:tc>
              </a:tr>
              <a:tr h="506596">
                <a:tc>
                  <a:txBody>
                    <a:bodyPr/>
                    <a:lstStyle/>
                    <a:p>
                      <a:r>
                        <a:rPr lang="en-US" dirty="0" smtClean="0"/>
                        <a:t>OR</a:t>
                      </a:r>
                      <a:endParaRPr lang="en-US" dirty="0"/>
                    </a:p>
                  </a:txBody>
                  <a:tcPr/>
                </a:tc>
                <a:tc>
                  <a:txBody>
                    <a:bodyPr/>
                    <a:lstStyle/>
                    <a:p>
                      <a:r>
                        <a:rPr lang="en-US" dirty="0" smtClean="0">
                          <a:effectLst/>
                        </a:rPr>
                        <a:t>Bitter B*</a:t>
                      </a:r>
                      <a:r>
                        <a:rPr lang="en-US" dirty="0" err="1" smtClean="0">
                          <a:effectLst/>
                        </a:rPr>
                        <a:t>tch</a:t>
                      </a:r>
                      <a:endParaRPr lang="en-US" dirty="0"/>
                    </a:p>
                  </a:txBody>
                  <a:tcPr/>
                </a:tc>
                <a:tc>
                  <a:txBody>
                    <a:bodyPr/>
                    <a:lstStyle/>
                    <a:p>
                      <a:r>
                        <a:rPr lang="en-US" dirty="0" smtClean="0"/>
                        <a:t>138</a:t>
                      </a:r>
                      <a:endParaRPr lang="en-US" dirty="0"/>
                    </a:p>
                  </a:txBody>
                  <a:tcPr/>
                </a:tc>
              </a:tr>
            </a:tbl>
          </a:graphicData>
        </a:graphic>
      </p:graphicFrame>
    </p:spTree>
    <p:extLst>
      <p:ext uri="{BB962C8B-B14F-4D97-AF65-F5344CB8AC3E}">
        <p14:creationId xmlns:p14="http://schemas.microsoft.com/office/powerpoint/2010/main" val="39916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EE1ED7-307C-434A-B3EB-1503B25A57EE}"/>
              </a:ext>
            </a:extLst>
          </p:cNvPr>
          <p:cNvSpPr>
            <a:spLocks noGrp="1"/>
          </p:cNvSpPr>
          <p:nvPr>
            <p:ph type="title"/>
          </p:nvPr>
        </p:nvSpPr>
        <p:spPr/>
        <p:txBody>
          <a:bodyPr/>
          <a:lstStyle/>
          <a:p>
            <a:r>
              <a:rPr lang="en-US" dirty="0"/>
              <a:t>Distribution of ABV</a:t>
            </a:r>
          </a:p>
        </p:txBody>
      </p:sp>
      <p:pic>
        <p:nvPicPr>
          <p:cNvPr id="5" name="Picture 4">
            <a:extLst>
              <a:ext uri="{FF2B5EF4-FFF2-40B4-BE49-F238E27FC236}">
                <a16:creationId xmlns="" xmlns:a16="http://schemas.microsoft.com/office/drawing/2014/main" id="{CE8AEA63-3015-9949-90AE-0DC435029EF5}"/>
              </a:ext>
            </a:extLst>
          </p:cNvPr>
          <p:cNvPicPr>
            <a:picLocks noChangeAspect="1"/>
          </p:cNvPicPr>
          <p:nvPr/>
        </p:nvPicPr>
        <p:blipFill>
          <a:blip r:embed="rId2"/>
          <a:stretch>
            <a:fillRect/>
          </a:stretch>
        </p:blipFill>
        <p:spPr>
          <a:xfrm>
            <a:off x="2635935" y="1690688"/>
            <a:ext cx="6920129" cy="4940063"/>
          </a:xfrm>
          <a:prstGeom prst="rect">
            <a:avLst/>
          </a:prstGeom>
        </p:spPr>
      </p:pic>
      <p:pic>
        <p:nvPicPr>
          <p:cNvPr id="4" name="Content Placeholder 3">
            <a:extLst>
              <a:ext uri="{FF2B5EF4-FFF2-40B4-BE49-F238E27FC236}">
                <a16:creationId xmlns="" xmlns:a16="http://schemas.microsoft.com/office/drawing/2014/main" id="{B2C64142-8D89-E244-9D15-5902DD346076}"/>
              </a:ext>
            </a:extLst>
          </p:cNvPr>
          <p:cNvPicPr>
            <a:picLocks noGrp="1" noChangeAspect="1"/>
          </p:cNvPicPr>
          <p:nvPr>
            <p:ph idx="1"/>
          </p:nvPr>
        </p:nvPicPr>
        <p:blipFill rotWithShape="1">
          <a:blip r:embed="rId3"/>
          <a:srcRect t="42805" r="53723" b="37753"/>
          <a:stretch/>
        </p:blipFill>
        <p:spPr>
          <a:xfrm>
            <a:off x="3713286" y="1140680"/>
            <a:ext cx="4296508" cy="553916"/>
          </a:xfrm>
          <a:prstGeom prst="rect">
            <a:avLst/>
          </a:prstGeom>
        </p:spPr>
      </p:pic>
    </p:spTree>
    <p:extLst>
      <p:ext uri="{BB962C8B-B14F-4D97-AF65-F5344CB8AC3E}">
        <p14:creationId xmlns:p14="http://schemas.microsoft.com/office/powerpoint/2010/main" val="265669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3217BA-8AC8-8745-A024-BA134A37F298}"/>
              </a:ext>
            </a:extLst>
          </p:cNvPr>
          <p:cNvSpPr>
            <a:spLocks noGrp="1"/>
          </p:cNvSpPr>
          <p:nvPr>
            <p:ph type="title"/>
          </p:nvPr>
        </p:nvSpPr>
        <p:spPr/>
        <p:txBody>
          <a:bodyPr/>
          <a:lstStyle/>
          <a:p>
            <a:r>
              <a:rPr lang="en-US" dirty="0"/>
              <a:t>Correlation – ABV vs. IBU</a:t>
            </a:r>
          </a:p>
        </p:txBody>
      </p:sp>
      <p:pic>
        <p:nvPicPr>
          <p:cNvPr id="5" name="Picture 4">
            <a:extLst>
              <a:ext uri="{FF2B5EF4-FFF2-40B4-BE49-F238E27FC236}">
                <a16:creationId xmlns="" xmlns:a16="http://schemas.microsoft.com/office/drawing/2014/main" id="{58EFD2C9-DE27-E346-861A-08B0B7C71A00}"/>
              </a:ext>
            </a:extLst>
          </p:cNvPr>
          <p:cNvPicPr>
            <a:picLocks noChangeAspect="1"/>
          </p:cNvPicPr>
          <p:nvPr/>
        </p:nvPicPr>
        <p:blipFill>
          <a:blip r:embed="rId2"/>
          <a:stretch>
            <a:fillRect/>
          </a:stretch>
        </p:blipFill>
        <p:spPr>
          <a:xfrm>
            <a:off x="2963377" y="1528955"/>
            <a:ext cx="5885448" cy="4208830"/>
          </a:xfrm>
          <a:prstGeom prst="rect">
            <a:avLst/>
          </a:prstGeom>
        </p:spPr>
      </p:pic>
      <p:sp>
        <p:nvSpPr>
          <p:cNvPr id="3" name="TextBox 2"/>
          <p:cNvSpPr txBox="1"/>
          <p:nvPr/>
        </p:nvSpPr>
        <p:spPr>
          <a:xfrm>
            <a:off x="1817076" y="5827776"/>
            <a:ext cx="8417170" cy="646331"/>
          </a:xfrm>
          <a:prstGeom prst="rect">
            <a:avLst/>
          </a:prstGeom>
          <a:noFill/>
        </p:spPr>
        <p:txBody>
          <a:bodyPr wrap="square" rtlCol="0">
            <a:spAutoFit/>
          </a:bodyPr>
          <a:lstStyle/>
          <a:p>
            <a:r>
              <a:rPr lang="en-US" dirty="0" smtClean="0"/>
              <a:t>It appears that there’s a linear relationship between IBU and ABV in this dataset.</a:t>
            </a:r>
          </a:p>
          <a:p>
            <a:pPr marL="285750" indent="-285750">
              <a:buFont typeface="Arial" pitchFamily="34" charset="0"/>
              <a:buChar char="•"/>
            </a:pPr>
            <a:r>
              <a:rPr lang="en-US" dirty="0" smtClean="0"/>
              <a:t>With higher alcohol content the beer tend to taste more bitterness.</a:t>
            </a:r>
            <a:endParaRPr lang="en-US" dirty="0"/>
          </a:p>
        </p:txBody>
      </p:sp>
    </p:spTree>
    <p:extLst>
      <p:ext uri="{BB962C8B-B14F-4D97-AF65-F5344CB8AC3E}">
        <p14:creationId xmlns:p14="http://schemas.microsoft.com/office/powerpoint/2010/main" val="3225417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1116</TotalTime>
  <Words>1101</Words>
  <Application>Microsoft Office PowerPoint</Application>
  <PresentationFormat>Custom</PresentationFormat>
  <Paragraphs>210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Doing Data Science - Midterm Project </vt:lpstr>
      <vt:lpstr>Findings</vt:lpstr>
      <vt:lpstr>How many breweries exist per state?</vt:lpstr>
      <vt:lpstr>Combining the breweries and beer data</vt:lpstr>
      <vt:lpstr>Statistics of ”NA” values within the Dataset</vt:lpstr>
      <vt:lpstr>Median ABV and IBU per State</vt:lpstr>
      <vt:lpstr>Maximum ABV and IBU per State</vt:lpstr>
      <vt:lpstr>Distribution of ABV</vt:lpstr>
      <vt:lpstr>Correlation – ABV vs. IBU</vt:lpstr>
      <vt:lpstr>Correlation – ABV vs. IBU For Beer style：IPA and Ale</vt:lpstr>
      <vt:lpstr>Correlation – ABV vs. IBU Plot Two Beer styles</vt:lpstr>
      <vt:lpstr>ABV vs. IBU relationship Investigation on Two Beer Styles Using KNN Clustering</vt:lpstr>
      <vt:lpstr>ABV vs. IBU relationship Investigation on Two Beer Styles KNN Clustering Confusion Matrix</vt:lpstr>
      <vt:lpstr>ABV vs. IBU relationship Investigation on Two Beer Styles KNN Clustering optimal K</vt:lpstr>
      <vt:lpstr>ABV vs. IBU relationship Investigation on Two Beer Styles Performance Comparisons of other Methods</vt:lpstr>
      <vt:lpstr>Which state to launch our next Budeweiser IPA?  Count % IPA per total craft beers in each state</vt:lpstr>
      <vt:lpstr>Which state to launch our next Budeweiser IPA?  Normalized IPA by population</vt:lpstr>
      <vt:lpstr>Which state to launch our next Budeweiser IPA?  Where else are the markets?</vt:lpstr>
      <vt:lpstr>Our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 Midterm Project</dc:title>
  <dc:creator>Branum Stephan</dc:creator>
  <cp:lastModifiedBy>taniat470s</cp:lastModifiedBy>
  <cp:revision>32</cp:revision>
  <dcterms:created xsi:type="dcterms:W3CDTF">2019-10-21T04:17:59Z</dcterms:created>
  <dcterms:modified xsi:type="dcterms:W3CDTF">2019-10-25T17:47:43Z</dcterms:modified>
</cp:coreProperties>
</file>