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1"/>
  </p:notesMasterIdLst>
  <p:sldIdLst>
    <p:sldId id="256" r:id="rId2"/>
    <p:sldId id="269" r:id="rId3"/>
    <p:sldId id="259" r:id="rId4"/>
    <p:sldId id="270" r:id="rId5"/>
    <p:sldId id="271" r:id="rId6"/>
    <p:sldId id="264" r:id="rId7"/>
    <p:sldId id="265" r:id="rId8"/>
    <p:sldId id="268" r:id="rId9"/>
    <p:sldId id="267" r:id="rId10"/>
    <p:sldId id="272" r:id="rId11"/>
    <p:sldId id="273" r:id="rId12"/>
    <p:sldId id="274" r:id="rId13"/>
    <p:sldId id="275" r:id="rId14"/>
    <p:sldId id="276" r:id="rId15"/>
    <p:sldId id="281"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8" autoAdjust="0"/>
    <p:restoredTop sz="94694"/>
  </p:normalViewPr>
  <p:slideViewPr>
    <p:cSldViewPr snapToGrid="0" snapToObjects="1">
      <p:cViewPr varScale="1">
        <p:scale>
          <a:sx n="121" d="100"/>
          <a:sy n="121" d="100"/>
        </p:scale>
        <p:origin x="88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2AB28E-086B-43C0-A1B2-AB56B01C55C3}" type="datetimeFigureOut">
              <a:rPr lang="en-US" smtClean="0"/>
              <a:t>10/26/19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9711B-556D-4546-BF5C-4E46C60F1314}" type="slidenum">
              <a:rPr lang="en-US" smtClean="0"/>
              <a:t>‹#›</a:t>
            </a:fld>
            <a:endParaRPr lang="en-US"/>
          </a:p>
        </p:txBody>
      </p:sp>
    </p:spTree>
    <p:extLst>
      <p:ext uri="{BB962C8B-B14F-4D97-AF65-F5344CB8AC3E}">
        <p14:creationId xmlns:p14="http://schemas.microsoft.com/office/powerpoint/2010/main" val="3038186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a:t>
            </a:fld>
            <a:endParaRPr lang="en-US"/>
          </a:p>
        </p:txBody>
      </p:sp>
    </p:spTree>
    <p:extLst>
      <p:ext uri="{BB962C8B-B14F-4D97-AF65-F5344CB8AC3E}">
        <p14:creationId xmlns:p14="http://schemas.microsoft.com/office/powerpoint/2010/main" val="3125797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10</a:t>
            </a:fld>
            <a:endParaRPr lang="en-US"/>
          </a:p>
        </p:txBody>
      </p:sp>
    </p:spTree>
    <p:extLst>
      <p:ext uri="{BB962C8B-B14F-4D97-AF65-F5344CB8AC3E}">
        <p14:creationId xmlns:p14="http://schemas.microsoft.com/office/powerpoint/2010/main" val="3963339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11</a:t>
            </a:fld>
            <a:endParaRPr lang="en-US"/>
          </a:p>
        </p:txBody>
      </p:sp>
    </p:spTree>
    <p:extLst>
      <p:ext uri="{BB962C8B-B14F-4D97-AF65-F5344CB8AC3E}">
        <p14:creationId xmlns:p14="http://schemas.microsoft.com/office/powerpoint/2010/main" val="2591371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12</a:t>
            </a:fld>
            <a:endParaRPr lang="en-US"/>
          </a:p>
        </p:txBody>
      </p:sp>
    </p:spTree>
    <p:extLst>
      <p:ext uri="{BB962C8B-B14F-4D97-AF65-F5344CB8AC3E}">
        <p14:creationId xmlns:p14="http://schemas.microsoft.com/office/powerpoint/2010/main" val="2080329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F9711B-556D-4546-BF5C-4E46C60F1314}" type="slidenum">
              <a:rPr lang="en-US" smtClean="0"/>
              <a:t>13</a:t>
            </a:fld>
            <a:endParaRPr lang="en-US"/>
          </a:p>
        </p:txBody>
      </p:sp>
    </p:spTree>
    <p:extLst>
      <p:ext uri="{BB962C8B-B14F-4D97-AF65-F5344CB8AC3E}">
        <p14:creationId xmlns:p14="http://schemas.microsoft.com/office/powerpoint/2010/main" val="342545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14</a:t>
            </a:fld>
            <a:endParaRPr lang="en-US"/>
          </a:p>
        </p:txBody>
      </p:sp>
    </p:spTree>
    <p:extLst>
      <p:ext uri="{BB962C8B-B14F-4D97-AF65-F5344CB8AC3E}">
        <p14:creationId xmlns:p14="http://schemas.microsoft.com/office/powerpoint/2010/main" val="3087702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15</a:t>
            </a:fld>
            <a:endParaRPr lang="en-US"/>
          </a:p>
        </p:txBody>
      </p:sp>
    </p:spTree>
    <p:extLst>
      <p:ext uri="{BB962C8B-B14F-4D97-AF65-F5344CB8AC3E}">
        <p14:creationId xmlns:p14="http://schemas.microsoft.com/office/powerpoint/2010/main" val="4068019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16</a:t>
            </a:fld>
            <a:endParaRPr lang="en-US"/>
          </a:p>
        </p:txBody>
      </p:sp>
    </p:spTree>
    <p:extLst>
      <p:ext uri="{BB962C8B-B14F-4D97-AF65-F5344CB8AC3E}">
        <p14:creationId xmlns:p14="http://schemas.microsoft.com/office/powerpoint/2010/main" val="1424231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17</a:t>
            </a:fld>
            <a:endParaRPr lang="en-US"/>
          </a:p>
        </p:txBody>
      </p:sp>
    </p:spTree>
    <p:extLst>
      <p:ext uri="{BB962C8B-B14F-4D97-AF65-F5344CB8AC3E}">
        <p14:creationId xmlns:p14="http://schemas.microsoft.com/office/powerpoint/2010/main" val="775905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18</a:t>
            </a:fld>
            <a:endParaRPr lang="en-US"/>
          </a:p>
        </p:txBody>
      </p:sp>
    </p:spTree>
    <p:extLst>
      <p:ext uri="{BB962C8B-B14F-4D97-AF65-F5344CB8AC3E}">
        <p14:creationId xmlns:p14="http://schemas.microsoft.com/office/powerpoint/2010/main" val="189694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19</a:t>
            </a:fld>
            <a:endParaRPr lang="en-US"/>
          </a:p>
        </p:txBody>
      </p:sp>
    </p:spTree>
    <p:extLst>
      <p:ext uri="{BB962C8B-B14F-4D97-AF65-F5344CB8AC3E}">
        <p14:creationId xmlns:p14="http://schemas.microsoft.com/office/powerpoint/2010/main" val="119058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2</a:t>
            </a:fld>
            <a:endParaRPr lang="en-US"/>
          </a:p>
        </p:txBody>
      </p:sp>
    </p:spTree>
    <p:extLst>
      <p:ext uri="{BB962C8B-B14F-4D97-AF65-F5344CB8AC3E}">
        <p14:creationId xmlns:p14="http://schemas.microsoft.com/office/powerpoint/2010/main" val="80905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3</a:t>
            </a:fld>
            <a:endParaRPr lang="en-US"/>
          </a:p>
        </p:txBody>
      </p:sp>
    </p:spTree>
    <p:extLst>
      <p:ext uri="{BB962C8B-B14F-4D97-AF65-F5344CB8AC3E}">
        <p14:creationId xmlns:p14="http://schemas.microsoft.com/office/powerpoint/2010/main" val="419188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4</a:t>
            </a:fld>
            <a:endParaRPr lang="en-US"/>
          </a:p>
        </p:txBody>
      </p:sp>
    </p:spTree>
    <p:extLst>
      <p:ext uri="{BB962C8B-B14F-4D97-AF65-F5344CB8AC3E}">
        <p14:creationId xmlns:p14="http://schemas.microsoft.com/office/powerpoint/2010/main" val="3117703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5</a:t>
            </a:fld>
            <a:endParaRPr lang="en-US"/>
          </a:p>
        </p:txBody>
      </p:sp>
    </p:spTree>
    <p:extLst>
      <p:ext uri="{BB962C8B-B14F-4D97-AF65-F5344CB8AC3E}">
        <p14:creationId xmlns:p14="http://schemas.microsoft.com/office/powerpoint/2010/main" val="272268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6</a:t>
            </a:fld>
            <a:endParaRPr lang="en-US"/>
          </a:p>
        </p:txBody>
      </p:sp>
    </p:spTree>
    <p:extLst>
      <p:ext uri="{BB962C8B-B14F-4D97-AF65-F5344CB8AC3E}">
        <p14:creationId xmlns:p14="http://schemas.microsoft.com/office/powerpoint/2010/main" val="3128400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7</a:t>
            </a:fld>
            <a:endParaRPr lang="en-US"/>
          </a:p>
        </p:txBody>
      </p:sp>
    </p:spTree>
    <p:extLst>
      <p:ext uri="{BB962C8B-B14F-4D97-AF65-F5344CB8AC3E}">
        <p14:creationId xmlns:p14="http://schemas.microsoft.com/office/powerpoint/2010/main" val="965910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8</a:t>
            </a:fld>
            <a:endParaRPr lang="en-US"/>
          </a:p>
        </p:txBody>
      </p:sp>
    </p:spTree>
    <p:extLst>
      <p:ext uri="{BB962C8B-B14F-4D97-AF65-F5344CB8AC3E}">
        <p14:creationId xmlns:p14="http://schemas.microsoft.com/office/powerpoint/2010/main" val="227121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9</a:t>
            </a:fld>
            <a:endParaRPr lang="en-US"/>
          </a:p>
        </p:txBody>
      </p:sp>
    </p:spTree>
    <p:extLst>
      <p:ext uri="{BB962C8B-B14F-4D97-AF65-F5344CB8AC3E}">
        <p14:creationId xmlns:p14="http://schemas.microsoft.com/office/powerpoint/2010/main" val="256928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2B69B6-2ACE-9340-8A47-75CA55B83E31}"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2B69B6-2ACE-9340-8A47-75CA55B83E31}"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2B69B6-2ACE-9340-8A47-75CA55B83E31}"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2B69B6-2ACE-9340-8A47-75CA55B83E31}"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B69B6-2ACE-9340-8A47-75CA55B83E31}"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2B69B6-2ACE-9340-8A47-75CA55B83E31}" type="datetimeFigureOut">
              <a:rPr lang="en-US" smtClean="0"/>
              <a:t>10/26/19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2B69B6-2ACE-9340-8A47-75CA55B83E31}" type="datetimeFigureOut">
              <a:rPr lang="en-US" smtClean="0"/>
              <a:t>10/26/19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2B69B6-2ACE-9340-8A47-75CA55B83E31}" type="datetimeFigureOut">
              <a:rPr lang="en-US" smtClean="0"/>
              <a:t>10/26/19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B69B6-2ACE-9340-8A47-75CA55B83E31}" type="datetimeFigureOut">
              <a:rPr lang="en-US" smtClean="0"/>
              <a:t>10/26/19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2B69B6-2ACE-9340-8A47-75CA55B83E31}" type="datetimeFigureOut">
              <a:rPr lang="en-US" smtClean="0"/>
              <a:t>10/26/19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2B69B6-2ACE-9340-8A47-75CA55B83E31}" type="datetimeFigureOut">
              <a:rPr lang="en-US" smtClean="0"/>
              <a:t>10/26/19</a:t>
            </a:fld>
            <a:endParaRPr lang="en-US"/>
          </a:p>
        </p:txBody>
      </p:sp>
      <p:sp>
        <p:nvSpPr>
          <p:cNvPr id="9" name="Slide Number Placeholder 8"/>
          <p:cNvSpPr>
            <a:spLocks noGrp="1"/>
          </p:cNvSpPr>
          <p:nvPr>
            <p:ph type="sldNum" sz="quarter" idx="11"/>
          </p:nvPr>
        </p:nvSpPr>
        <p:spPr/>
        <p:txBody>
          <a:bodyPr/>
          <a:lstStyle/>
          <a:p>
            <a:fld id="{9FFA03FB-9ADF-5C41-B86E-09EEC529946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FFA03FB-9ADF-5C41-B86E-09EEC5299467}"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5B2B69B6-2ACE-9340-8A47-75CA55B83E31}" type="datetimeFigureOut">
              <a:rPr lang="en-US" smtClean="0"/>
              <a:t>10/26/19</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ropbox.com/s/9hsvpsrvufoli8o/eda.html?dl=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Desktop/SMU_course/DS6306/Project1/test1.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Desktop/SMU_course/DS6306/Project1/test3_abu.html" TargetMode="External"/><Relationship Id="rId5" Type="http://schemas.openxmlformats.org/officeDocument/2006/relationships/hyperlink" Target="../Desktop/SMU_course/DS6306/Project1/test2_ibu.html"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6633-3905-B141-AF2B-1EE2B53B698B}"/>
              </a:ext>
            </a:extLst>
          </p:cNvPr>
          <p:cNvSpPr>
            <a:spLocks noGrp="1"/>
          </p:cNvSpPr>
          <p:nvPr>
            <p:ph type="ctrTitle"/>
          </p:nvPr>
        </p:nvSpPr>
        <p:spPr/>
        <p:txBody>
          <a:bodyPr>
            <a:normAutofit fontScale="90000"/>
          </a:bodyPr>
          <a:lstStyle/>
          <a:p>
            <a:r>
              <a:rPr lang="en-US" dirty="0"/>
              <a:t>Doing Data Science - Midterm Project</a:t>
            </a:r>
            <a:br>
              <a:rPr lang="en-US" dirty="0"/>
            </a:br>
            <a:endParaRPr lang="en-US" dirty="0"/>
          </a:p>
        </p:txBody>
      </p:sp>
      <p:sp>
        <p:nvSpPr>
          <p:cNvPr id="3" name="Subtitle 2">
            <a:extLst>
              <a:ext uri="{FF2B5EF4-FFF2-40B4-BE49-F238E27FC236}">
                <a16:creationId xmlns:a16="http://schemas.microsoft.com/office/drawing/2014/main" id="{C91916C3-771D-EA42-A35B-9BA21D12A859}"/>
              </a:ext>
            </a:extLst>
          </p:cNvPr>
          <p:cNvSpPr>
            <a:spLocks noGrp="1"/>
          </p:cNvSpPr>
          <p:nvPr>
            <p:ph type="subTitle" idx="1"/>
          </p:nvPr>
        </p:nvSpPr>
        <p:spPr/>
        <p:txBody>
          <a:bodyPr>
            <a:normAutofit/>
          </a:bodyPr>
          <a:lstStyle/>
          <a:p>
            <a:r>
              <a:rPr lang="en-US" dirty="0"/>
              <a:t>Michael (Branum) Stephan and Yang Zhang</a:t>
            </a:r>
          </a:p>
          <a:p>
            <a:r>
              <a:rPr lang="en-US" sz="1600" i="1" dirty="0"/>
              <a:t>For a link to the </a:t>
            </a:r>
            <a:r>
              <a:rPr lang="en-US" sz="1600" i="1" dirty="0" err="1"/>
              <a:t>rmarkdown</a:t>
            </a:r>
            <a:r>
              <a:rPr lang="en-US" sz="1600" i="1" dirty="0"/>
              <a:t>, </a:t>
            </a:r>
            <a:r>
              <a:rPr lang="en-US" sz="1600" i="1"/>
              <a:t>see </a:t>
            </a:r>
            <a:r>
              <a:rPr lang="en-US" sz="1600" i="1">
                <a:hlinkClick r:id="rId3"/>
              </a:rPr>
              <a:t>link</a:t>
            </a:r>
            <a:endParaRPr lang="en-US" sz="1600" i="1" dirty="0"/>
          </a:p>
        </p:txBody>
      </p:sp>
    </p:spTree>
    <p:extLst>
      <p:ext uri="{BB962C8B-B14F-4D97-AF65-F5344CB8AC3E}">
        <p14:creationId xmlns:p14="http://schemas.microsoft.com/office/powerpoint/2010/main" val="8372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 ABV vs. IBU</a:t>
            </a:r>
            <a:br>
              <a:rPr lang="en-US" dirty="0"/>
            </a:br>
            <a:r>
              <a:rPr lang="en-US" sz="3200" dirty="0"/>
              <a:t>For Beer style</a:t>
            </a:r>
            <a:r>
              <a:rPr lang="zh-CN" altLang="en-US" sz="3200" dirty="0"/>
              <a:t>：</a:t>
            </a:r>
            <a:r>
              <a:rPr lang="en-US" altLang="zh-CN" sz="3200" dirty="0"/>
              <a:t>IPA and Ale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4030641"/>
              </p:ext>
            </p:extLst>
          </p:nvPr>
        </p:nvGraphicFramePr>
        <p:xfrm>
          <a:off x="339158" y="1806069"/>
          <a:ext cx="3396502" cy="1097280"/>
        </p:xfrm>
        <a:graphic>
          <a:graphicData uri="http://schemas.openxmlformats.org/drawingml/2006/table">
            <a:tbl>
              <a:tblPr firstRow="1" bandRow="1">
                <a:tableStyleId>{5C22544A-7EE6-4342-B048-85BDC9FD1C3A}</a:tableStyleId>
              </a:tblPr>
              <a:tblGrid>
                <a:gridCol w="1698251">
                  <a:extLst>
                    <a:ext uri="{9D8B030D-6E8A-4147-A177-3AD203B41FA5}">
                      <a16:colId xmlns:a16="http://schemas.microsoft.com/office/drawing/2014/main" val="20000"/>
                    </a:ext>
                  </a:extLst>
                </a:gridCol>
                <a:gridCol w="1698251">
                  <a:extLst>
                    <a:ext uri="{9D8B030D-6E8A-4147-A177-3AD203B41FA5}">
                      <a16:colId xmlns:a16="http://schemas.microsoft.com/office/drawing/2014/main" val="20001"/>
                    </a:ext>
                  </a:extLst>
                </a:gridCol>
              </a:tblGrid>
              <a:tr h="227864">
                <a:tc>
                  <a:txBody>
                    <a:bodyPr/>
                    <a:lstStyle/>
                    <a:p>
                      <a:r>
                        <a:rPr lang="en-US" dirty="0"/>
                        <a:t>Beer style</a:t>
                      </a:r>
                    </a:p>
                  </a:txBody>
                  <a:tcPr/>
                </a:tc>
                <a:tc>
                  <a:txBody>
                    <a:bodyPr/>
                    <a:lstStyle/>
                    <a:p>
                      <a:r>
                        <a:rPr lang="en-US" dirty="0"/>
                        <a:t>Number</a:t>
                      </a:r>
                    </a:p>
                  </a:txBody>
                  <a:tcPr/>
                </a:tc>
                <a:extLst>
                  <a:ext uri="{0D108BD9-81ED-4DB2-BD59-A6C34878D82A}">
                    <a16:rowId xmlns:a16="http://schemas.microsoft.com/office/drawing/2014/main" val="10000"/>
                  </a:ext>
                </a:extLst>
              </a:tr>
              <a:tr h="315604">
                <a:tc>
                  <a:txBody>
                    <a:bodyPr/>
                    <a:lstStyle/>
                    <a:p>
                      <a:r>
                        <a:rPr lang="en-US" dirty="0"/>
                        <a:t>IPA</a:t>
                      </a:r>
                    </a:p>
                  </a:txBody>
                  <a:tcPr/>
                </a:tc>
                <a:tc>
                  <a:txBody>
                    <a:bodyPr/>
                    <a:lstStyle/>
                    <a:p>
                      <a:r>
                        <a:rPr lang="en-US" dirty="0">
                          <a:effectLst/>
                        </a:rPr>
                        <a:t>385</a:t>
                      </a:r>
                      <a:endParaRPr lang="en-US" dirty="0"/>
                    </a:p>
                  </a:txBody>
                  <a:tcPr/>
                </a:tc>
                <a:extLst>
                  <a:ext uri="{0D108BD9-81ED-4DB2-BD59-A6C34878D82A}">
                    <a16:rowId xmlns:a16="http://schemas.microsoft.com/office/drawing/2014/main" val="10001"/>
                  </a:ext>
                </a:extLst>
              </a:tr>
              <a:tr h="315604">
                <a:tc>
                  <a:txBody>
                    <a:bodyPr/>
                    <a:lstStyle/>
                    <a:p>
                      <a:r>
                        <a:rPr lang="en-US" dirty="0"/>
                        <a:t>Ale</a:t>
                      </a:r>
                    </a:p>
                  </a:txBody>
                  <a:tcPr/>
                </a:tc>
                <a:tc>
                  <a:txBody>
                    <a:bodyPr/>
                    <a:lstStyle/>
                    <a:p>
                      <a:r>
                        <a:rPr lang="en-US" dirty="0"/>
                        <a:t>552</a:t>
                      </a:r>
                    </a:p>
                  </a:txBody>
                  <a:tcPr/>
                </a:tc>
                <a:extLst>
                  <a:ext uri="{0D108BD9-81ED-4DB2-BD59-A6C34878D82A}">
                    <a16:rowId xmlns:a16="http://schemas.microsoft.com/office/drawing/2014/main" val="10002"/>
                  </a:ext>
                </a:extLst>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461" y="3318769"/>
            <a:ext cx="3296969" cy="321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9307" y="3318769"/>
            <a:ext cx="3300984" cy="318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68945" y="1958302"/>
            <a:ext cx="7538031" cy="646331"/>
          </a:xfrm>
          <a:prstGeom prst="rect">
            <a:avLst/>
          </a:prstGeom>
          <a:noFill/>
        </p:spPr>
        <p:txBody>
          <a:bodyPr wrap="square" rtlCol="0">
            <a:spAutoFit/>
          </a:bodyPr>
          <a:lstStyle/>
          <a:p>
            <a:pPr marL="285750" indent="-285750">
              <a:buFont typeface="Arial" pitchFamily="34" charset="0"/>
              <a:buChar char="•"/>
            </a:pPr>
            <a:r>
              <a:rPr lang="en-US" dirty="0"/>
              <a:t>From visual IPA has higher ABV and IBU values and has better correlation.</a:t>
            </a:r>
          </a:p>
          <a:p>
            <a:pPr marL="285750" indent="-285750">
              <a:buFont typeface="Arial" pitchFamily="34" charset="0"/>
              <a:buChar char="•"/>
            </a:pPr>
            <a:r>
              <a:rPr lang="en-US" dirty="0"/>
              <a:t>The majority of non-IPA beers tend to have lower ABV and IBU values. </a:t>
            </a:r>
          </a:p>
        </p:txBody>
      </p:sp>
    </p:spTree>
    <p:extLst>
      <p:ext uri="{BB962C8B-B14F-4D97-AF65-F5344CB8AC3E}">
        <p14:creationId xmlns:p14="http://schemas.microsoft.com/office/powerpoint/2010/main" val="256250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 ABV vs. IBU</a:t>
            </a:r>
            <a:br>
              <a:rPr lang="en-US" dirty="0"/>
            </a:br>
            <a:r>
              <a:rPr lang="en-US" sz="3200" dirty="0"/>
              <a:t>Plot Two Beer style</a:t>
            </a:r>
            <a:r>
              <a:rPr lang="en-US" altLang="zh-CN" sz="3200" dirty="0"/>
              <a:t>s</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94337" y="2743587"/>
            <a:ext cx="681355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85832" y="1496637"/>
            <a:ext cx="7538031" cy="923330"/>
          </a:xfrm>
          <a:prstGeom prst="rect">
            <a:avLst/>
          </a:prstGeom>
          <a:noFill/>
        </p:spPr>
        <p:txBody>
          <a:bodyPr wrap="square" rtlCol="0">
            <a:spAutoFit/>
          </a:bodyPr>
          <a:lstStyle/>
          <a:p>
            <a:pPr marL="285750" indent="-285750">
              <a:buFont typeface="Arial" pitchFamily="34" charset="0"/>
              <a:buChar char="•"/>
            </a:pPr>
            <a:r>
              <a:rPr lang="en-US" dirty="0"/>
              <a:t>Further visual evidences reflect that the correlation of ABV vs. IBU are different with Ale and IPA styles. </a:t>
            </a:r>
          </a:p>
          <a:p>
            <a:pPr marL="285750" indent="-285750">
              <a:buFont typeface="Arial" pitchFamily="34" charset="0"/>
              <a:buChar char="•"/>
            </a:pPr>
            <a:r>
              <a:rPr lang="en-US" dirty="0"/>
              <a:t>There is a visual boundary between styles at approximately 50 IBU.</a:t>
            </a:r>
          </a:p>
        </p:txBody>
      </p:sp>
    </p:spTree>
    <p:extLst>
      <p:ext uri="{BB962C8B-B14F-4D97-AF65-F5344CB8AC3E}">
        <p14:creationId xmlns:p14="http://schemas.microsoft.com/office/powerpoint/2010/main" val="410074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ABV vs. IBU relationship Investigation on Two Beer Styles</a:t>
            </a:r>
            <a:br>
              <a:rPr lang="en-US" dirty="0"/>
            </a:br>
            <a:r>
              <a:rPr lang="en-US" sz="2400" dirty="0"/>
              <a:t>Using KNN Clustering</a:t>
            </a:r>
            <a:endParaRPr lang="en-US" sz="4000"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22344" y="4375444"/>
            <a:ext cx="3657600" cy="227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749" y="4387835"/>
            <a:ext cx="3657600" cy="226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84" y="1656438"/>
            <a:ext cx="3229807" cy="16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03120" y="4039263"/>
            <a:ext cx="3192448" cy="307777"/>
          </a:xfrm>
          <a:prstGeom prst="rect">
            <a:avLst/>
          </a:prstGeom>
          <a:noFill/>
        </p:spPr>
        <p:txBody>
          <a:bodyPr wrap="square" rtlCol="0">
            <a:spAutoFit/>
          </a:bodyPr>
          <a:lstStyle/>
          <a:p>
            <a:r>
              <a:rPr lang="en-US" sz="1400" dirty="0"/>
              <a:t>Training Data: ABV Distribution </a:t>
            </a:r>
          </a:p>
        </p:txBody>
      </p:sp>
      <p:sp>
        <p:nvSpPr>
          <p:cNvPr id="9" name="TextBox 8"/>
          <p:cNvSpPr txBox="1"/>
          <p:nvPr/>
        </p:nvSpPr>
        <p:spPr>
          <a:xfrm>
            <a:off x="6020463" y="4067667"/>
            <a:ext cx="3192448" cy="307777"/>
          </a:xfrm>
          <a:prstGeom prst="rect">
            <a:avLst/>
          </a:prstGeom>
          <a:noFill/>
        </p:spPr>
        <p:txBody>
          <a:bodyPr wrap="square" rtlCol="0">
            <a:spAutoFit/>
          </a:bodyPr>
          <a:lstStyle/>
          <a:p>
            <a:r>
              <a:rPr lang="en-US" sz="1400" dirty="0"/>
              <a:t>Training Data: IBU Distribution </a:t>
            </a:r>
          </a:p>
        </p:txBody>
      </p:sp>
      <p:sp>
        <p:nvSpPr>
          <p:cNvPr id="10" name="TextBox 9"/>
          <p:cNvSpPr txBox="1"/>
          <p:nvPr/>
        </p:nvSpPr>
        <p:spPr>
          <a:xfrm>
            <a:off x="3966925" y="1656438"/>
            <a:ext cx="6914436" cy="1200329"/>
          </a:xfrm>
          <a:prstGeom prst="rect">
            <a:avLst/>
          </a:prstGeom>
          <a:noFill/>
        </p:spPr>
        <p:txBody>
          <a:bodyPr wrap="square" rtlCol="0">
            <a:spAutoFit/>
          </a:bodyPr>
          <a:lstStyle/>
          <a:p>
            <a:pPr marL="285750" indent="-285750">
              <a:buFont typeface="Arial" pitchFamily="34" charset="0"/>
              <a:buChar char="•"/>
            </a:pPr>
            <a:r>
              <a:rPr lang="en-US" dirty="0"/>
              <a:t>Preparation for KNN clustering: Data Split into Training/Testing groups.</a:t>
            </a:r>
          </a:p>
          <a:p>
            <a:pPr marL="285750" indent="-285750">
              <a:buFont typeface="Arial" pitchFamily="34" charset="0"/>
              <a:buChar char="•"/>
            </a:pPr>
            <a:r>
              <a:rPr lang="en-US" dirty="0"/>
              <a:t>From the distributions, we can see notable differences between the two styles.</a:t>
            </a:r>
          </a:p>
        </p:txBody>
      </p:sp>
    </p:spTree>
    <p:extLst>
      <p:ext uri="{BB962C8B-B14F-4D97-AF65-F5344CB8AC3E}">
        <p14:creationId xmlns:p14="http://schemas.microsoft.com/office/powerpoint/2010/main" val="393075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rgbClr val="675E47"/>
                </a:solidFill>
              </a:rPr>
              <a:t>ABV vs. IBU relationship Investigation on Two Beer Styles</a:t>
            </a:r>
            <a:br>
              <a:rPr lang="en-US" dirty="0">
                <a:solidFill>
                  <a:srgbClr val="675E47"/>
                </a:solidFill>
              </a:rPr>
            </a:br>
            <a:r>
              <a:rPr lang="en-US" sz="2400" dirty="0">
                <a:solidFill>
                  <a:srgbClr val="675E47"/>
                </a:solidFill>
              </a:rPr>
              <a:t>KNN Clustering Confusion Matrix</a:t>
            </a:r>
            <a:endParaRPr lang="en-US" dirty="0"/>
          </a:p>
        </p:txBody>
      </p:sp>
      <p:pic>
        <p:nvPicPr>
          <p:cNvPr id="4101"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1122" y="1536700"/>
            <a:ext cx="4700155"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721661" y="1536700"/>
            <a:ext cx="4652678"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09600" y="5973460"/>
            <a:ext cx="10459940" cy="830997"/>
          </a:xfrm>
          <a:prstGeom prst="rect">
            <a:avLst/>
          </a:prstGeom>
          <a:noFill/>
        </p:spPr>
        <p:txBody>
          <a:bodyPr wrap="square" rtlCol="0">
            <a:spAutoFit/>
          </a:bodyPr>
          <a:lstStyle/>
          <a:p>
            <a:pPr marL="285750" indent="-285750">
              <a:buFont typeface="Arial" pitchFamily="34" charset="0"/>
              <a:buChar char="•"/>
            </a:pPr>
            <a:r>
              <a:rPr lang="en-US" sz="1600" dirty="0"/>
              <a:t>We conduct KNN with different selection of k on the dataset and evaluate the results with confusion matrix.</a:t>
            </a:r>
          </a:p>
          <a:p>
            <a:pPr marL="285750" indent="-285750">
              <a:buFont typeface="Arial" pitchFamily="34" charset="0"/>
              <a:buChar char="•"/>
            </a:pPr>
            <a:r>
              <a:rPr lang="en-US" sz="1600" dirty="0"/>
              <a:t>Accuracy(k=5) is 0.861, Accuracy(k=10) is 0.85</a:t>
            </a:r>
          </a:p>
          <a:p>
            <a:pPr marL="285750" indent="-285750">
              <a:buFont typeface="Arial" pitchFamily="34" charset="0"/>
              <a:buChar char="•"/>
            </a:pPr>
            <a:r>
              <a:rPr lang="en-US" sz="1600" dirty="0"/>
              <a:t>Both have gain good results regarding accuracy, sensitivity and specificity. The selection of k=5 slightly better. </a:t>
            </a:r>
          </a:p>
        </p:txBody>
      </p:sp>
    </p:spTree>
    <p:extLst>
      <p:ext uri="{BB962C8B-B14F-4D97-AF65-F5344CB8AC3E}">
        <p14:creationId xmlns:p14="http://schemas.microsoft.com/office/powerpoint/2010/main" val="226705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675E47"/>
                </a:solidFill>
              </a:rPr>
              <a:t>ABV vs. IBU relationship Investigation on Two Beer Styles</a:t>
            </a:r>
            <a:br>
              <a:rPr lang="en-US" dirty="0">
                <a:solidFill>
                  <a:srgbClr val="675E47"/>
                </a:solidFill>
              </a:rPr>
            </a:br>
            <a:r>
              <a:rPr lang="en-US" sz="2400" dirty="0">
                <a:solidFill>
                  <a:srgbClr val="675E47"/>
                </a:solidFill>
              </a:rPr>
              <a:t>KNN Clustering optimal K</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0277" y="1468345"/>
            <a:ext cx="6718645" cy="4165814"/>
          </a:xfrm>
        </p:spPr>
      </p:pic>
      <p:sp>
        <p:nvSpPr>
          <p:cNvPr id="8" name="TextBox 7"/>
          <p:cNvSpPr txBox="1"/>
          <p:nvPr/>
        </p:nvSpPr>
        <p:spPr>
          <a:xfrm>
            <a:off x="637430" y="5754799"/>
            <a:ext cx="10459940" cy="584775"/>
          </a:xfrm>
          <a:prstGeom prst="rect">
            <a:avLst/>
          </a:prstGeom>
          <a:noFill/>
        </p:spPr>
        <p:txBody>
          <a:bodyPr wrap="square" rtlCol="0">
            <a:spAutoFit/>
          </a:bodyPr>
          <a:lstStyle/>
          <a:p>
            <a:pPr marL="285750" indent="-285750">
              <a:buFont typeface="Arial" pitchFamily="34" charset="0"/>
              <a:buChar char="•"/>
            </a:pPr>
            <a:r>
              <a:rPr lang="en-US" sz="1600" dirty="0"/>
              <a:t>The plot is generated from the different k-values based on the 100 different random samples.</a:t>
            </a:r>
          </a:p>
          <a:p>
            <a:pPr marL="285750" indent="-285750">
              <a:buFont typeface="Arial" pitchFamily="34" charset="0"/>
              <a:buChar char="•"/>
            </a:pPr>
            <a:r>
              <a:rPr lang="en-US" sz="1600" dirty="0"/>
              <a:t>The optimal k with this sampling group is 5.</a:t>
            </a:r>
          </a:p>
        </p:txBody>
      </p:sp>
    </p:spTree>
    <p:extLst>
      <p:ext uri="{BB962C8B-B14F-4D97-AF65-F5344CB8AC3E}">
        <p14:creationId xmlns:p14="http://schemas.microsoft.com/office/powerpoint/2010/main" val="219944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675E47"/>
                </a:solidFill>
              </a:rPr>
              <a:t>ABV vs. IBU relationship Investigation on Two Beer Styles</a:t>
            </a:r>
            <a:br>
              <a:rPr lang="en-US" dirty="0">
                <a:solidFill>
                  <a:srgbClr val="675E47"/>
                </a:solidFill>
              </a:rPr>
            </a:br>
            <a:r>
              <a:rPr lang="en-US" sz="2400" dirty="0">
                <a:solidFill>
                  <a:srgbClr val="675E47"/>
                </a:solidFill>
              </a:rPr>
              <a:t>Performance Comparisons of other Methods</a:t>
            </a:r>
            <a:endParaRPr lang="en-US" dirty="0"/>
          </a:p>
        </p:txBody>
      </p:sp>
      <p:sp>
        <p:nvSpPr>
          <p:cNvPr id="3" name="Content Placeholder 2"/>
          <p:cNvSpPr>
            <a:spLocks noGrp="1"/>
          </p:cNvSpPr>
          <p:nvPr>
            <p:ph idx="1"/>
          </p:nvPr>
        </p:nvSpPr>
        <p:spPr>
          <a:xfrm>
            <a:off x="5303520" y="2154804"/>
            <a:ext cx="5466080" cy="3681454"/>
          </a:xfrm>
        </p:spPr>
        <p:txBody>
          <a:bodyPr>
            <a:normAutofit/>
          </a:bodyPr>
          <a:lstStyle/>
          <a:p>
            <a:r>
              <a:rPr lang="en-US" sz="1800" dirty="0"/>
              <a:t>The classification with different methods does not show significant differences due to high accuracy levels.</a:t>
            </a:r>
          </a:p>
          <a:p>
            <a:r>
              <a:rPr lang="en-US" sz="1800" dirty="0"/>
              <a:t>Above all methods conducted,  </a:t>
            </a:r>
            <a:r>
              <a:rPr lang="en-US" sz="1800" dirty="0" err="1"/>
              <a:t>svm</a:t>
            </a:r>
            <a:r>
              <a:rPr lang="en-US" sz="1800" dirty="0"/>
              <a:t> and random forest shows the highest accuracy, random forest and </a:t>
            </a:r>
            <a:r>
              <a:rPr lang="en-US" sz="1800" dirty="0" err="1"/>
              <a:t>naïveBayes</a:t>
            </a:r>
            <a:r>
              <a:rPr lang="en-US" sz="1800" dirty="0"/>
              <a:t> show highest sensitivity, </a:t>
            </a:r>
            <a:r>
              <a:rPr lang="en-US" sz="1800" dirty="0" err="1"/>
              <a:t>svm</a:t>
            </a:r>
            <a:r>
              <a:rPr lang="en-US" sz="1800" dirty="0"/>
              <a:t> shows highest specificity.</a:t>
            </a:r>
          </a:p>
          <a:p>
            <a:r>
              <a:rPr lang="en-US" sz="1800" dirty="0"/>
              <a:t>By clustering the dataset with </a:t>
            </a:r>
            <a:r>
              <a:rPr lang="en-US" sz="1800" dirty="0" err="1"/>
              <a:t>Kmeans</a:t>
            </a:r>
            <a:r>
              <a:rPr lang="en-US" sz="1800" dirty="0"/>
              <a:t> we can also get a high accuracy which indicate further the two groups are easy to differentiate. </a:t>
            </a:r>
          </a:p>
        </p:txBody>
      </p:sp>
      <p:graphicFrame>
        <p:nvGraphicFramePr>
          <p:cNvPr id="4" name="Content Placeholder 3"/>
          <p:cNvGraphicFramePr>
            <a:graphicFrameLocks/>
          </p:cNvGraphicFramePr>
          <p:nvPr>
            <p:extLst>
              <p:ext uri="{D42A27DB-BD31-4B8C-83A1-F6EECF244321}">
                <p14:modId xmlns:p14="http://schemas.microsoft.com/office/powerpoint/2010/main" val="3982872951"/>
              </p:ext>
            </p:extLst>
          </p:nvPr>
        </p:nvGraphicFramePr>
        <p:xfrm>
          <a:off x="270344" y="1750704"/>
          <a:ext cx="4738977" cy="3703890"/>
        </p:xfrm>
        <a:graphic>
          <a:graphicData uri="http://schemas.openxmlformats.org/drawingml/2006/table">
            <a:tbl>
              <a:tblPr firstRow="1" bandRow="1">
                <a:tableStyleId>{5C22544A-7EE6-4342-B048-85BDC9FD1C3A}</a:tableStyleId>
              </a:tblPr>
              <a:tblGrid>
                <a:gridCol w="1218594">
                  <a:extLst>
                    <a:ext uri="{9D8B030D-6E8A-4147-A177-3AD203B41FA5}">
                      <a16:colId xmlns:a16="http://schemas.microsoft.com/office/drawing/2014/main" val="20000"/>
                    </a:ext>
                  </a:extLst>
                </a:gridCol>
                <a:gridCol w="1218594">
                  <a:extLst>
                    <a:ext uri="{9D8B030D-6E8A-4147-A177-3AD203B41FA5}">
                      <a16:colId xmlns:a16="http://schemas.microsoft.com/office/drawing/2014/main" val="20001"/>
                    </a:ext>
                  </a:extLst>
                </a:gridCol>
                <a:gridCol w="1218594">
                  <a:extLst>
                    <a:ext uri="{9D8B030D-6E8A-4147-A177-3AD203B41FA5}">
                      <a16:colId xmlns:a16="http://schemas.microsoft.com/office/drawing/2014/main" val="20002"/>
                    </a:ext>
                  </a:extLst>
                </a:gridCol>
                <a:gridCol w="1083195">
                  <a:extLst>
                    <a:ext uri="{9D8B030D-6E8A-4147-A177-3AD203B41FA5}">
                      <a16:colId xmlns:a16="http://schemas.microsoft.com/office/drawing/2014/main" val="20003"/>
                    </a:ext>
                  </a:extLst>
                </a:gridCol>
              </a:tblGrid>
              <a:tr h="484746">
                <a:tc>
                  <a:txBody>
                    <a:bodyPr/>
                    <a:lstStyle/>
                    <a:p>
                      <a:r>
                        <a:rPr lang="en-US" sz="1600" dirty="0"/>
                        <a:t>Method</a:t>
                      </a:r>
                    </a:p>
                  </a:txBody>
                  <a:tcPr/>
                </a:tc>
                <a:tc>
                  <a:txBody>
                    <a:bodyPr/>
                    <a:lstStyle/>
                    <a:p>
                      <a:r>
                        <a:rPr lang="en-US" sz="1600" dirty="0"/>
                        <a:t>Accuracy</a:t>
                      </a:r>
                    </a:p>
                  </a:txBody>
                  <a:tcPr/>
                </a:tc>
                <a:tc>
                  <a:txBody>
                    <a:bodyPr/>
                    <a:lstStyle/>
                    <a:p>
                      <a:r>
                        <a:rPr lang="en-US" sz="1600" dirty="0"/>
                        <a:t>Sensitivity</a:t>
                      </a:r>
                    </a:p>
                  </a:txBody>
                  <a:tcPr/>
                </a:tc>
                <a:tc>
                  <a:txBody>
                    <a:bodyPr/>
                    <a:lstStyle/>
                    <a:p>
                      <a:r>
                        <a:rPr lang="en-US" sz="1600" dirty="0"/>
                        <a:t>Specificity</a:t>
                      </a:r>
                    </a:p>
                  </a:txBody>
                  <a:tcPr/>
                </a:tc>
                <a:extLst>
                  <a:ext uri="{0D108BD9-81ED-4DB2-BD59-A6C34878D82A}">
                    <a16:rowId xmlns:a16="http://schemas.microsoft.com/office/drawing/2014/main" val="10000"/>
                  </a:ext>
                </a:extLst>
              </a:tr>
              <a:tr h="484746">
                <a:tc>
                  <a:txBody>
                    <a:bodyPr/>
                    <a:lstStyle/>
                    <a:p>
                      <a:r>
                        <a:rPr lang="en-US" dirty="0"/>
                        <a:t>KNN</a:t>
                      </a:r>
                    </a:p>
                  </a:txBody>
                  <a:tcPr/>
                </a:tc>
                <a:tc>
                  <a:txBody>
                    <a:bodyPr/>
                    <a:lstStyle/>
                    <a:p>
                      <a:r>
                        <a:rPr lang="en-US" dirty="0">
                          <a:effectLst/>
                        </a:rPr>
                        <a:t>0.861</a:t>
                      </a:r>
                      <a:endParaRPr lang="en-US" dirty="0"/>
                    </a:p>
                  </a:txBody>
                  <a:tcPr/>
                </a:tc>
                <a:tc>
                  <a:txBody>
                    <a:bodyPr/>
                    <a:lstStyle/>
                    <a:p>
                      <a:r>
                        <a:rPr lang="en-US" dirty="0">
                          <a:effectLst/>
                        </a:rPr>
                        <a:t>0.867</a:t>
                      </a:r>
                      <a:endParaRPr lang="en-US" dirty="0"/>
                    </a:p>
                  </a:txBody>
                  <a:tcPr/>
                </a:tc>
                <a:tc>
                  <a:txBody>
                    <a:bodyPr/>
                    <a:lstStyle/>
                    <a:p>
                      <a:r>
                        <a:rPr lang="en-US" dirty="0">
                          <a:effectLst/>
                        </a:rPr>
                        <a:t>0.85</a:t>
                      </a:r>
                      <a:endParaRPr lang="en-US" dirty="0"/>
                    </a:p>
                  </a:txBody>
                  <a:tcPr/>
                </a:tc>
                <a:extLst>
                  <a:ext uri="{0D108BD9-81ED-4DB2-BD59-A6C34878D82A}">
                    <a16:rowId xmlns:a16="http://schemas.microsoft.com/office/drawing/2014/main" val="10001"/>
                  </a:ext>
                </a:extLst>
              </a:tr>
              <a:tr h="484746">
                <a:tc>
                  <a:txBody>
                    <a:bodyPr/>
                    <a:lstStyle/>
                    <a:p>
                      <a:r>
                        <a:rPr lang="en-US" dirty="0" err="1"/>
                        <a:t>naiveBayes</a:t>
                      </a:r>
                      <a:endParaRPr lang="en-US" dirty="0"/>
                    </a:p>
                  </a:txBody>
                  <a:tcPr/>
                </a:tc>
                <a:tc>
                  <a:txBody>
                    <a:bodyPr/>
                    <a:lstStyle/>
                    <a:p>
                      <a:r>
                        <a:rPr lang="en-US" dirty="0">
                          <a:effectLst/>
                        </a:rPr>
                        <a:t>0.871</a:t>
                      </a:r>
                      <a:endParaRPr lang="en-US" dirty="0"/>
                    </a:p>
                  </a:txBody>
                  <a:tcPr/>
                </a:tc>
                <a:tc>
                  <a:txBody>
                    <a:bodyPr/>
                    <a:lstStyle/>
                    <a:p>
                      <a:r>
                        <a:rPr lang="en-US" dirty="0">
                          <a:effectLst/>
                        </a:rPr>
                        <a:t>0.907</a:t>
                      </a:r>
                      <a:endParaRPr lang="en-US" dirty="0"/>
                    </a:p>
                  </a:txBody>
                  <a:tcPr/>
                </a:tc>
                <a:tc>
                  <a:txBody>
                    <a:bodyPr/>
                    <a:lstStyle/>
                    <a:p>
                      <a:r>
                        <a:rPr lang="en-US" dirty="0">
                          <a:effectLst/>
                        </a:rPr>
                        <a:t>0.817</a:t>
                      </a:r>
                      <a:endParaRPr lang="en-US" dirty="0"/>
                    </a:p>
                  </a:txBody>
                  <a:tcPr/>
                </a:tc>
                <a:extLst>
                  <a:ext uri="{0D108BD9-81ED-4DB2-BD59-A6C34878D82A}">
                    <a16:rowId xmlns:a16="http://schemas.microsoft.com/office/drawing/2014/main" val="10002"/>
                  </a:ext>
                </a:extLst>
              </a:tr>
              <a:tr h="484746">
                <a:tc>
                  <a:txBody>
                    <a:bodyPr/>
                    <a:lstStyle/>
                    <a:p>
                      <a:r>
                        <a:rPr lang="en-US" dirty="0" err="1"/>
                        <a:t>svm</a:t>
                      </a:r>
                      <a:endParaRPr lang="en-US" dirty="0"/>
                    </a:p>
                  </a:txBody>
                  <a:tcPr/>
                </a:tc>
                <a:tc>
                  <a:txBody>
                    <a:bodyPr/>
                    <a:lstStyle/>
                    <a:p>
                      <a:r>
                        <a:rPr lang="en-US" dirty="0">
                          <a:effectLst/>
                        </a:rPr>
                        <a:t>0.882</a:t>
                      </a:r>
                      <a:endParaRPr lang="en-US" dirty="0"/>
                    </a:p>
                  </a:txBody>
                  <a:tcPr/>
                </a:tc>
                <a:tc>
                  <a:txBody>
                    <a:bodyPr/>
                    <a:lstStyle/>
                    <a:p>
                      <a:r>
                        <a:rPr lang="en-US" dirty="0">
                          <a:effectLst/>
                        </a:rPr>
                        <a:t>0.884</a:t>
                      </a:r>
                      <a:endParaRPr lang="en-US" dirty="0"/>
                    </a:p>
                  </a:txBody>
                  <a:tcPr/>
                </a:tc>
                <a:tc>
                  <a:txBody>
                    <a:bodyPr/>
                    <a:lstStyle/>
                    <a:p>
                      <a:r>
                        <a:rPr lang="en-US" dirty="0">
                          <a:effectLst/>
                        </a:rPr>
                        <a:t>0.878</a:t>
                      </a:r>
                      <a:endParaRPr lang="en-US" dirty="0"/>
                    </a:p>
                  </a:txBody>
                  <a:tcPr/>
                </a:tc>
                <a:extLst>
                  <a:ext uri="{0D108BD9-81ED-4DB2-BD59-A6C34878D82A}">
                    <a16:rowId xmlns:a16="http://schemas.microsoft.com/office/drawing/2014/main" val="10003"/>
                  </a:ext>
                </a:extLst>
              </a:tr>
              <a:tr h="484746">
                <a:tc>
                  <a:txBody>
                    <a:bodyPr/>
                    <a:lstStyle/>
                    <a:p>
                      <a:r>
                        <a:rPr lang="en-US" dirty="0"/>
                        <a:t>Random forest</a:t>
                      </a:r>
                    </a:p>
                  </a:txBody>
                  <a:tcPr/>
                </a:tc>
                <a:tc>
                  <a:txBody>
                    <a:bodyPr/>
                    <a:lstStyle/>
                    <a:p>
                      <a:r>
                        <a:rPr lang="en-US" dirty="0">
                          <a:effectLst/>
                        </a:rPr>
                        <a:t>0.875</a:t>
                      </a:r>
                      <a:endParaRPr lang="en-US" dirty="0"/>
                    </a:p>
                  </a:txBody>
                  <a:tcPr/>
                </a:tc>
                <a:tc>
                  <a:txBody>
                    <a:bodyPr/>
                    <a:lstStyle/>
                    <a:p>
                      <a:r>
                        <a:rPr lang="en-US" dirty="0">
                          <a:effectLst/>
                        </a:rPr>
                        <a:t>0.907</a:t>
                      </a:r>
                      <a:endParaRPr lang="en-US" dirty="0"/>
                    </a:p>
                  </a:txBody>
                  <a:tcPr/>
                </a:tc>
                <a:tc>
                  <a:txBody>
                    <a:bodyPr/>
                    <a:lstStyle/>
                    <a:p>
                      <a:r>
                        <a:rPr lang="en-US" dirty="0">
                          <a:effectLst/>
                        </a:rPr>
                        <a:t>0.826</a:t>
                      </a:r>
                      <a:endParaRPr lang="en-US" dirty="0"/>
                    </a:p>
                  </a:txBody>
                  <a:tcPr/>
                </a:tc>
                <a:extLst>
                  <a:ext uri="{0D108BD9-81ED-4DB2-BD59-A6C34878D82A}">
                    <a16:rowId xmlns:a16="http://schemas.microsoft.com/office/drawing/2014/main" val="10004"/>
                  </a:ext>
                </a:extLst>
              </a:tr>
              <a:tr h="484746">
                <a:tc>
                  <a:txBody>
                    <a:bodyPr/>
                    <a:lstStyle/>
                    <a:p>
                      <a:r>
                        <a:rPr lang="en-US" dirty="0" err="1"/>
                        <a:t>xgboost</a:t>
                      </a:r>
                      <a:endParaRPr lang="en-US" dirty="0"/>
                    </a:p>
                  </a:txBody>
                  <a:tcPr/>
                </a:tc>
                <a:tc>
                  <a:txBody>
                    <a:bodyPr/>
                    <a:lstStyle/>
                    <a:p>
                      <a:r>
                        <a:rPr lang="en-US" dirty="0">
                          <a:effectLst/>
                        </a:rPr>
                        <a:t>0.861</a:t>
                      </a:r>
                      <a:endParaRPr lang="en-US" dirty="0"/>
                    </a:p>
                  </a:txBody>
                  <a:tcPr/>
                </a:tc>
                <a:tc>
                  <a:txBody>
                    <a:bodyPr/>
                    <a:lstStyle/>
                    <a:p>
                      <a:r>
                        <a:rPr lang="en-US" dirty="0">
                          <a:effectLst/>
                        </a:rPr>
                        <a:t>0.855 </a:t>
                      </a:r>
                      <a:endParaRPr lang="en-US" dirty="0"/>
                    </a:p>
                  </a:txBody>
                  <a:tcPr/>
                </a:tc>
                <a:tc>
                  <a:txBody>
                    <a:bodyPr/>
                    <a:lstStyle/>
                    <a:p>
                      <a:r>
                        <a:rPr lang="en-US" dirty="0">
                          <a:effectLst/>
                        </a:rPr>
                        <a:t>0.87 </a:t>
                      </a:r>
                      <a:endParaRPr lang="en-US" dirty="0"/>
                    </a:p>
                  </a:txBody>
                  <a:tcPr/>
                </a:tc>
                <a:extLst>
                  <a:ext uri="{0D108BD9-81ED-4DB2-BD59-A6C34878D82A}">
                    <a16:rowId xmlns:a16="http://schemas.microsoft.com/office/drawing/2014/main" val="10005"/>
                  </a:ext>
                </a:extLst>
              </a:tr>
              <a:tr h="484746">
                <a:tc>
                  <a:txBody>
                    <a:bodyPr/>
                    <a:lstStyle/>
                    <a:p>
                      <a:r>
                        <a:rPr lang="en-US" dirty="0" err="1"/>
                        <a:t>Kmeans</a:t>
                      </a:r>
                      <a:endParaRPr lang="en-US" dirty="0"/>
                    </a:p>
                    <a:p>
                      <a:r>
                        <a:rPr lang="en-US" dirty="0"/>
                        <a:t>Cluster</a:t>
                      </a:r>
                    </a:p>
                  </a:txBody>
                  <a:tcPr/>
                </a:tc>
                <a:tc>
                  <a:txBody>
                    <a:bodyPr/>
                    <a:lstStyle/>
                    <a:p>
                      <a:r>
                        <a:rPr lang="en-US" dirty="0"/>
                        <a:t>0.841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9532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Which state to launch our next Budweiser IPA?</a:t>
            </a:r>
            <a:br>
              <a:rPr lang="en-US" sz="3600" dirty="0"/>
            </a:br>
            <a:r>
              <a:rPr lang="en-US" sz="2800" dirty="0"/>
              <a:t> Count % IPA per total craft beers in each state</a:t>
            </a:r>
          </a:p>
        </p:txBody>
      </p:sp>
      <p:sp>
        <p:nvSpPr>
          <p:cNvPr id="3" name="Content Placeholder 2"/>
          <p:cNvSpPr>
            <a:spLocks noGrp="1"/>
          </p:cNvSpPr>
          <p:nvPr>
            <p:ph idx="1"/>
          </p:nvPr>
        </p:nvSpPr>
        <p:spPr>
          <a:xfrm>
            <a:off x="4595854" y="2858494"/>
            <a:ext cx="6118529" cy="2560320"/>
          </a:xfrm>
        </p:spPr>
        <p:txBody>
          <a:bodyPr>
            <a:normAutofit fontScale="92500" lnSpcReduction="10000"/>
          </a:bodyPr>
          <a:lstStyle/>
          <a:p>
            <a:r>
              <a:rPr lang="en-US" dirty="0"/>
              <a:t>These are the states with the highest IPA market share in state breweries.</a:t>
            </a:r>
          </a:p>
          <a:p>
            <a:r>
              <a:rPr lang="en-US" dirty="0"/>
              <a:t>Something interesting, is that we notice less populated states top the list.</a:t>
            </a:r>
          </a:p>
          <a:p>
            <a:r>
              <a:rPr lang="en-US" dirty="0"/>
              <a:t>That could mean less marketed consumers if we abide purely by the “market share” idea.</a:t>
            </a:r>
          </a:p>
          <a:p>
            <a:r>
              <a:rPr lang="en-US" dirty="0"/>
              <a:t>How can we “normalize” our data for state population?</a:t>
            </a:r>
          </a:p>
        </p:txBody>
      </p:sp>
      <p:graphicFrame>
        <p:nvGraphicFramePr>
          <p:cNvPr id="4" name="Content Placeholder 3"/>
          <p:cNvGraphicFramePr>
            <a:graphicFrameLocks/>
          </p:cNvGraphicFramePr>
          <p:nvPr>
            <p:extLst>
              <p:ext uri="{D42A27DB-BD31-4B8C-83A1-F6EECF244321}">
                <p14:modId xmlns:p14="http://schemas.microsoft.com/office/powerpoint/2010/main" val="2581041961"/>
              </p:ext>
            </p:extLst>
          </p:nvPr>
        </p:nvGraphicFramePr>
        <p:xfrm>
          <a:off x="504092" y="2063362"/>
          <a:ext cx="3606732" cy="4023360"/>
        </p:xfrm>
        <a:graphic>
          <a:graphicData uri="http://schemas.openxmlformats.org/drawingml/2006/table">
            <a:tbl>
              <a:tblPr firstRow="1" bandRow="1">
                <a:tableStyleId>{5C22544A-7EE6-4342-B048-85BDC9FD1C3A}</a:tableStyleId>
              </a:tblPr>
              <a:tblGrid>
                <a:gridCol w="1202244">
                  <a:extLst>
                    <a:ext uri="{9D8B030D-6E8A-4147-A177-3AD203B41FA5}">
                      <a16:colId xmlns:a16="http://schemas.microsoft.com/office/drawing/2014/main" val="20000"/>
                    </a:ext>
                  </a:extLst>
                </a:gridCol>
                <a:gridCol w="1202244">
                  <a:extLst>
                    <a:ext uri="{9D8B030D-6E8A-4147-A177-3AD203B41FA5}">
                      <a16:colId xmlns:a16="http://schemas.microsoft.com/office/drawing/2014/main" val="20001"/>
                    </a:ext>
                  </a:extLst>
                </a:gridCol>
                <a:gridCol w="1202244">
                  <a:extLst>
                    <a:ext uri="{9D8B030D-6E8A-4147-A177-3AD203B41FA5}">
                      <a16:colId xmlns:a16="http://schemas.microsoft.com/office/drawing/2014/main" val="20002"/>
                    </a:ext>
                  </a:extLst>
                </a:gridCol>
              </a:tblGrid>
              <a:tr h="335212">
                <a:tc>
                  <a:txBody>
                    <a:bodyPr/>
                    <a:lstStyle/>
                    <a:p>
                      <a:r>
                        <a:rPr lang="en-US" dirty="0"/>
                        <a:t>State</a:t>
                      </a:r>
                    </a:p>
                  </a:txBody>
                  <a:tcPr/>
                </a:tc>
                <a:tc>
                  <a:txBody>
                    <a:bodyPr/>
                    <a:lstStyle/>
                    <a:p>
                      <a:r>
                        <a:rPr lang="en-US" dirty="0"/>
                        <a:t>%</a:t>
                      </a:r>
                    </a:p>
                  </a:txBody>
                  <a:tcPr/>
                </a:tc>
                <a:tc>
                  <a:txBody>
                    <a:bodyPr/>
                    <a:lstStyle/>
                    <a:p>
                      <a:r>
                        <a:rPr lang="en-US" dirty="0"/>
                        <a:t>Count</a:t>
                      </a:r>
                    </a:p>
                  </a:txBody>
                  <a:tcPr/>
                </a:tc>
                <a:extLst>
                  <a:ext uri="{0D108BD9-81ED-4DB2-BD59-A6C34878D82A}">
                    <a16:rowId xmlns:a16="http://schemas.microsoft.com/office/drawing/2014/main" val="10000"/>
                  </a:ext>
                </a:extLst>
              </a:tr>
              <a:tr h="335212">
                <a:tc>
                  <a:txBody>
                    <a:bodyPr/>
                    <a:lstStyle/>
                    <a:p>
                      <a:r>
                        <a:rPr lang="en-US" dirty="0"/>
                        <a:t>DE</a:t>
                      </a:r>
                    </a:p>
                  </a:txBody>
                  <a:tcPr/>
                </a:tc>
                <a:tc>
                  <a:txBody>
                    <a:bodyPr/>
                    <a:lstStyle/>
                    <a:p>
                      <a:r>
                        <a:rPr lang="en-US" dirty="0"/>
                        <a:t>50</a:t>
                      </a:r>
                    </a:p>
                  </a:txBody>
                  <a:tcPr/>
                </a:tc>
                <a:tc>
                  <a:txBody>
                    <a:bodyPr/>
                    <a:lstStyle/>
                    <a:p>
                      <a:r>
                        <a:rPr lang="en-US" dirty="0"/>
                        <a:t>1</a:t>
                      </a:r>
                    </a:p>
                  </a:txBody>
                  <a:tcPr/>
                </a:tc>
                <a:extLst>
                  <a:ext uri="{0D108BD9-81ED-4DB2-BD59-A6C34878D82A}">
                    <a16:rowId xmlns:a16="http://schemas.microsoft.com/office/drawing/2014/main" val="10001"/>
                  </a:ext>
                </a:extLst>
              </a:tr>
              <a:tr h="335212">
                <a:tc>
                  <a:txBody>
                    <a:bodyPr/>
                    <a:lstStyle/>
                    <a:p>
                      <a:r>
                        <a:rPr lang="en-US" dirty="0"/>
                        <a:t>NJ</a:t>
                      </a:r>
                    </a:p>
                  </a:txBody>
                  <a:tcPr/>
                </a:tc>
                <a:tc>
                  <a:txBody>
                    <a:bodyPr/>
                    <a:lstStyle/>
                    <a:p>
                      <a:r>
                        <a:rPr lang="en-US" dirty="0"/>
                        <a:t>50</a:t>
                      </a:r>
                    </a:p>
                  </a:txBody>
                  <a:tcPr/>
                </a:tc>
                <a:tc>
                  <a:txBody>
                    <a:bodyPr/>
                    <a:lstStyle/>
                    <a:p>
                      <a:r>
                        <a:rPr lang="en-US" dirty="0"/>
                        <a:t>4</a:t>
                      </a:r>
                    </a:p>
                  </a:txBody>
                  <a:tcPr/>
                </a:tc>
                <a:extLst>
                  <a:ext uri="{0D108BD9-81ED-4DB2-BD59-A6C34878D82A}">
                    <a16:rowId xmlns:a16="http://schemas.microsoft.com/office/drawing/2014/main" val="10002"/>
                  </a:ext>
                </a:extLst>
              </a:tr>
              <a:tr h="335212">
                <a:tc>
                  <a:txBody>
                    <a:bodyPr/>
                    <a:lstStyle/>
                    <a:p>
                      <a:r>
                        <a:rPr lang="en-US" dirty="0"/>
                        <a:t>VT</a:t>
                      </a:r>
                    </a:p>
                  </a:txBody>
                  <a:tcPr/>
                </a:tc>
                <a:tc>
                  <a:txBody>
                    <a:bodyPr/>
                    <a:lstStyle/>
                    <a:p>
                      <a:r>
                        <a:rPr lang="en-US" dirty="0"/>
                        <a:t>44.44</a:t>
                      </a:r>
                    </a:p>
                  </a:txBody>
                  <a:tcPr/>
                </a:tc>
                <a:tc>
                  <a:txBody>
                    <a:bodyPr/>
                    <a:lstStyle/>
                    <a:p>
                      <a:r>
                        <a:rPr lang="en-US" dirty="0"/>
                        <a:t>12</a:t>
                      </a:r>
                    </a:p>
                  </a:txBody>
                  <a:tcPr/>
                </a:tc>
                <a:extLst>
                  <a:ext uri="{0D108BD9-81ED-4DB2-BD59-A6C34878D82A}">
                    <a16:rowId xmlns:a16="http://schemas.microsoft.com/office/drawing/2014/main" val="10003"/>
                  </a:ext>
                </a:extLst>
              </a:tr>
              <a:tr h="335212">
                <a:tc>
                  <a:txBody>
                    <a:bodyPr/>
                    <a:lstStyle/>
                    <a:p>
                      <a:r>
                        <a:rPr lang="en-US" dirty="0"/>
                        <a:t>CT</a:t>
                      </a:r>
                    </a:p>
                  </a:txBody>
                  <a:tcPr/>
                </a:tc>
                <a:tc>
                  <a:txBody>
                    <a:bodyPr/>
                    <a:lstStyle/>
                    <a:p>
                      <a:r>
                        <a:rPr lang="en-US" dirty="0"/>
                        <a:t>33.33</a:t>
                      </a:r>
                    </a:p>
                  </a:txBody>
                  <a:tcPr/>
                </a:tc>
                <a:tc>
                  <a:txBody>
                    <a:bodyPr/>
                    <a:lstStyle/>
                    <a:p>
                      <a:r>
                        <a:rPr lang="en-US" dirty="0"/>
                        <a:t>9</a:t>
                      </a:r>
                    </a:p>
                  </a:txBody>
                  <a:tcPr/>
                </a:tc>
                <a:extLst>
                  <a:ext uri="{0D108BD9-81ED-4DB2-BD59-A6C34878D82A}">
                    <a16:rowId xmlns:a16="http://schemas.microsoft.com/office/drawing/2014/main" val="10004"/>
                  </a:ext>
                </a:extLst>
              </a:tr>
              <a:tr h="335212">
                <a:tc>
                  <a:txBody>
                    <a:bodyPr/>
                    <a:lstStyle/>
                    <a:p>
                      <a:r>
                        <a:rPr lang="en-US" dirty="0"/>
                        <a:t>ND</a:t>
                      </a:r>
                    </a:p>
                  </a:txBody>
                  <a:tcPr/>
                </a:tc>
                <a:tc>
                  <a:txBody>
                    <a:bodyPr/>
                    <a:lstStyle/>
                    <a:p>
                      <a:r>
                        <a:rPr lang="en-US" dirty="0"/>
                        <a:t>33.33</a:t>
                      </a:r>
                    </a:p>
                  </a:txBody>
                  <a:tcPr/>
                </a:tc>
                <a:tc>
                  <a:txBody>
                    <a:bodyPr/>
                    <a:lstStyle/>
                    <a:p>
                      <a:r>
                        <a:rPr lang="en-US" dirty="0"/>
                        <a:t>1</a:t>
                      </a:r>
                    </a:p>
                  </a:txBody>
                  <a:tcPr/>
                </a:tc>
                <a:extLst>
                  <a:ext uri="{0D108BD9-81ED-4DB2-BD59-A6C34878D82A}">
                    <a16:rowId xmlns:a16="http://schemas.microsoft.com/office/drawing/2014/main" val="10005"/>
                  </a:ext>
                </a:extLst>
              </a:tr>
              <a:tr h="335212">
                <a:tc>
                  <a:txBody>
                    <a:bodyPr/>
                    <a:lstStyle/>
                    <a:p>
                      <a:r>
                        <a:rPr lang="en-US" dirty="0"/>
                        <a:t>TN</a:t>
                      </a:r>
                    </a:p>
                  </a:txBody>
                  <a:tcPr/>
                </a:tc>
                <a:tc>
                  <a:txBody>
                    <a:bodyPr/>
                    <a:lstStyle/>
                    <a:p>
                      <a:r>
                        <a:rPr lang="en-US" dirty="0"/>
                        <a:t>33.33</a:t>
                      </a:r>
                    </a:p>
                  </a:txBody>
                  <a:tcPr/>
                </a:tc>
                <a:tc>
                  <a:txBody>
                    <a:bodyPr/>
                    <a:lstStyle/>
                    <a:p>
                      <a:r>
                        <a:rPr lang="en-US" dirty="0"/>
                        <a:t>2</a:t>
                      </a:r>
                    </a:p>
                  </a:txBody>
                  <a:tcPr/>
                </a:tc>
                <a:extLst>
                  <a:ext uri="{0D108BD9-81ED-4DB2-BD59-A6C34878D82A}">
                    <a16:rowId xmlns:a16="http://schemas.microsoft.com/office/drawing/2014/main" val="10006"/>
                  </a:ext>
                </a:extLst>
              </a:tr>
              <a:tr h="335212">
                <a:tc>
                  <a:txBody>
                    <a:bodyPr/>
                    <a:lstStyle/>
                    <a:p>
                      <a:r>
                        <a:rPr lang="en-US" dirty="0"/>
                        <a:t>FL</a:t>
                      </a:r>
                    </a:p>
                  </a:txBody>
                  <a:tcPr/>
                </a:tc>
                <a:tc>
                  <a:txBody>
                    <a:bodyPr/>
                    <a:lstStyle/>
                    <a:p>
                      <a:r>
                        <a:rPr lang="en-US" dirty="0">
                          <a:effectLst/>
                        </a:rPr>
                        <a:t>32.76</a:t>
                      </a:r>
                      <a:endParaRPr lang="en-US" dirty="0"/>
                    </a:p>
                  </a:txBody>
                  <a:tcPr/>
                </a:tc>
                <a:tc>
                  <a:txBody>
                    <a:bodyPr/>
                    <a:lstStyle/>
                    <a:p>
                      <a:r>
                        <a:rPr lang="en-US" dirty="0"/>
                        <a:t>19</a:t>
                      </a:r>
                    </a:p>
                  </a:txBody>
                  <a:tcPr/>
                </a:tc>
                <a:extLst>
                  <a:ext uri="{0D108BD9-81ED-4DB2-BD59-A6C34878D82A}">
                    <a16:rowId xmlns:a16="http://schemas.microsoft.com/office/drawing/2014/main" val="10007"/>
                  </a:ext>
                </a:extLst>
              </a:tr>
              <a:tr h="335212">
                <a:tc>
                  <a:txBody>
                    <a:bodyPr/>
                    <a:lstStyle/>
                    <a:p>
                      <a:r>
                        <a:rPr lang="en-US" dirty="0"/>
                        <a:t>WA</a:t>
                      </a:r>
                    </a:p>
                  </a:txBody>
                  <a:tcPr/>
                </a:tc>
                <a:tc>
                  <a:txBody>
                    <a:bodyPr/>
                    <a:lstStyle/>
                    <a:p>
                      <a:r>
                        <a:rPr lang="en-US" dirty="0">
                          <a:effectLst/>
                        </a:rPr>
                        <a:t>32.35</a:t>
                      </a:r>
                      <a:endParaRPr lang="en-US" dirty="0"/>
                    </a:p>
                  </a:txBody>
                  <a:tcPr/>
                </a:tc>
                <a:tc>
                  <a:txBody>
                    <a:bodyPr/>
                    <a:lstStyle/>
                    <a:p>
                      <a:r>
                        <a:rPr lang="en-US" dirty="0"/>
                        <a:t>22</a:t>
                      </a:r>
                    </a:p>
                  </a:txBody>
                  <a:tcPr/>
                </a:tc>
                <a:extLst>
                  <a:ext uri="{0D108BD9-81ED-4DB2-BD59-A6C34878D82A}">
                    <a16:rowId xmlns:a16="http://schemas.microsoft.com/office/drawing/2014/main" val="10008"/>
                  </a:ext>
                </a:extLst>
              </a:tr>
              <a:tr h="335212">
                <a:tc>
                  <a:txBody>
                    <a:bodyPr/>
                    <a:lstStyle/>
                    <a:p>
                      <a:r>
                        <a:rPr lang="en-US" dirty="0"/>
                        <a:t>CA</a:t>
                      </a:r>
                    </a:p>
                  </a:txBody>
                  <a:tcPr/>
                </a:tc>
                <a:tc>
                  <a:txBody>
                    <a:bodyPr/>
                    <a:lstStyle/>
                    <a:p>
                      <a:r>
                        <a:rPr lang="en-US" dirty="0">
                          <a:effectLst/>
                        </a:rPr>
                        <a:t>31.69</a:t>
                      </a:r>
                      <a:endParaRPr lang="en-US" dirty="0"/>
                    </a:p>
                  </a:txBody>
                  <a:tcPr/>
                </a:tc>
                <a:tc>
                  <a:txBody>
                    <a:bodyPr/>
                    <a:lstStyle/>
                    <a:p>
                      <a:r>
                        <a:rPr lang="en-US" dirty="0"/>
                        <a:t>58</a:t>
                      </a:r>
                    </a:p>
                  </a:txBody>
                  <a:tcPr/>
                </a:tc>
                <a:extLst>
                  <a:ext uri="{0D108BD9-81ED-4DB2-BD59-A6C34878D82A}">
                    <a16:rowId xmlns:a16="http://schemas.microsoft.com/office/drawing/2014/main" val="10009"/>
                  </a:ext>
                </a:extLst>
              </a:tr>
              <a:tr h="335212">
                <a:tc>
                  <a:txBody>
                    <a:bodyPr/>
                    <a:lstStyle/>
                    <a:p>
                      <a:r>
                        <a:rPr lang="en-US" dirty="0"/>
                        <a:t>UT</a:t>
                      </a:r>
                    </a:p>
                  </a:txBody>
                  <a:tcPr/>
                </a:tc>
                <a:tc>
                  <a:txBody>
                    <a:bodyPr/>
                    <a:lstStyle/>
                    <a:p>
                      <a:r>
                        <a:rPr lang="en-US" dirty="0">
                          <a:effectLst/>
                        </a:rPr>
                        <a:t>30.77</a:t>
                      </a:r>
                      <a:endParaRPr lang="en-US" dirty="0"/>
                    </a:p>
                  </a:txBody>
                  <a:tcPr/>
                </a:tc>
                <a:tc>
                  <a:txBody>
                    <a:bodyPr/>
                    <a:lstStyle/>
                    <a:p>
                      <a:r>
                        <a:rPr lang="en-US" dirty="0"/>
                        <a:t>8</a:t>
                      </a:r>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910424" y="1641944"/>
            <a:ext cx="2981739" cy="369332"/>
          </a:xfrm>
          <a:prstGeom prst="rect">
            <a:avLst/>
          </a:prstGeom>
          <a:noFill/>
        </p:spPr>
        <p:txBody>
          <a:bodyPr wrap="square" rtlCol="0">
            <a:spAutoFit/>
          </a:bodyPr>
          <a:lstStyle/>
          <a:p>
            <a:r>
              <a:rPr lang="en-US" dirty="0"/>
              <a:t>10 States with High %IPA</a:t>
            </a:r>
          </a:p>
        </p:txBody>
      </p:sp>
    </p:spTree>
    <p:extLst>
      <p:ext uri="{BB962C8B-B14F-4D97-AF65-F5344CB8AC3E}">
        <p14:creationId xmlns:p14="http://schemas.microsoft.com/office/powerpoint/2010/main" val="171803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Which state to launch our next Budweiser IPA?</a:t>
            </a:r>
            <a:br>
              <a:rPr lang="en-US" sz="3600" dirty="0">
                <a:solidFill>
                  <a:srgbClr val="675E47"/>
                </a:solidFill>
              </a:rPr>
            </a:br>
            <a:r>
              <a:rPr lang="en-US" sz="2800" dirty="0">
                <a:solidFill>
                  <a:srgbClr val="675E47"/>
                </a:solidFill>
              </a:rPr>
              <a:t> Normalized IPA by population</a:t>
            </a:r>
            <a:endParaRPr lang="en-US" dirty="0"/>
          </a:p>
        </p:txBody>
      </p:sp>
      <p:sp>
        <p:nvSpPr>
          <p:cNvPr id="3" name="Content Placeholder 2"/>
          <p:cNvSpPr>
            <a:spLocks noGrp="1"/>
          </p:cNvSpPr>
          <p:nvPr>
            <p:ph idx="1"/>
          </p:nvPr>
        </p:nvSpPr>
        <p:spPr>
          <a:xfrm>
            <a:off x="5685183" y="2651558"/>
            <a:ext cx="4925834" cy="2878574"/>
          </a:xfrm>
        </p:spPr>
        <p:txBody>
          <a:bodyPr>
            <a:normAutofit fontScale="92500" lnSpcReduction="20000"/>
          </a:bodyPr>
          <a:lstStyle/>
          <a:p>
            <a:r>
              <a:rPr lang="en-US" dirty="0"/>
              <a:t>By using 2019 consensus data, we divide the total IPA per state by the total multiple of 100,000 residents in each state.</a:t>
            </a:r>
          </a:p>
          <a:p>
            <a:r>
              <a:rPr lang="en-US" dirty="0"/>
              <a:t>This approach is commonly used in government studies and proves to be effective against high and low populous states.</a:t>
            </a:r>
          </a:p>
          <a:p>
            <a:r>
              <a:rPr lang="en-US" dirty="0"/>
              <a:t>After our adjustment, we find the following top markets: Vermont, Colorado, Alaska, Montana and Oregon.</a:t>
            </a:r>
          </a:p>
        </p:txBody>
      </p:sp>
      <p:sp>
        <p:nvSpPr>
          <p:cNvPr id="6" name="Rectangle 1"/>
          <p:cNvSpPr>
            <a:spLocks noChangeArrowheads="1"/>
          </p:cNvSpPr>
          <p:nvPr/>
        </p:nvSpPr>
        <p:spPr bwMode="auto">
          <a:xfrm>
            <a:off x="3459163" y="2835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44242593"/>
              </p:ext>
            </p:extLst>
          </p:nvPr>
        </p:nvGraphicFramePr>
        <p:xfrm>
          <a:off x="954600" y="2819932"/>
          <a:ext cx="3867867" cy="2833230"/>
        </p:xfrm>
        <a:graphic>
          <a:graphicData uri="http://schemas.openxmlformats.org/drawingml/2006/table">
            <a:tbl>
              <a:tblPr firstRow="1" bandRow="1">
                <a:tableStyleId>{5C22544A-7EE6-4342-B048-85BDC9FD1C3A}</a:tableStyleId>
              </a:tblPr>
              <a:tblGrid>
                <a:gridCol w="1289289">
                  <a:extLst>
                    <a:ext uri="{9D8B030D-6E8A-4147-A177-3AD203B41FA5}">
                      <a16:colId xmlns:a16="http://schemas.microsoft.com/office/drawing/2014/main" val="20000"/>
                    </a:ext>
                  </a:extLst>
                </a:gridCol>
                <a:gridCol w="1289289">
                  <a:extLst>
                    <a:ext uri="{9D8B030D-6E8A-4147-A177-3AD203B41FA5}">
                      <a16:colId xmlns:a16="http://schemas.microsoft.com/office/drawing/2014/main" val="20001"/>
                    </a:ext>
                  </a:extLst>
                </a:gridCol>
                <a:gridCol w="1289289">
                  <a:extLst>
                    <a:ext uri="{9D8B030D-6E8A-4147-A177-3AD203B41FA5}">
                      <a16:colId xmlns:a16="http://schemas.microsoft.com/office/drawing/2014/main" val="20002"/>
                    </a:ext>
                  </a:extLst>
                </a:gridCol>
              </a:tblGrid>
              <a:tr h="598065">
                <a:tc>
                  <a:txBody>
                    <a:bodyPr/>
                    <a:lstStyle/>
                    <a:p>
                      <a:pPr algn="l"/>
                      <a:r>
                        <a:rPr lang="en-US" sz="1600" dirty="0">
                          <a:effectLst/>
                        </a:rPr>
                        <a:t>State</a:t>
                      </a:r>
                    </a:p>
                  </a:txBody>
                  <a:tcPr marL="38100" marR="38100" marB="19050" anchor="ctr"/>
                </a:tc>
                <a:tc>
                  <a:txBody>
                    <a:bodyPr/>
                    <a:lstStyle/>
                    <a:p>
                      <a:pPr algn="r"/>
                      <a:r>
                        <a:rPr lang="en-US" sz="1600" dirty="0">
                          <a:effectLst/>
                        </a:rPr>
                        <a:t>Population</a:t>
                      </a:r>
                    </a:p>
                    <a:p>
                      <a:pPr algn="r"/>
                      <a:r>
                        <a:rPr lang="en-US" sz="1600" dirty="0">
                          <a:effectLst/>
                        </a:rPr>
                        <a:t>(in million)</a:t>
                      </a:r>
                    </a:p>
                  </a:txBody>
                  <a:tcPr marL="38100" marR="38100" marB="19050" anchor="ctr"/>
                </a:tc>
                <a:tc>
                  <a:txBody>
                    <a:bodyPr/>
                    <a:lstStyle/>
                    <a:p>
                      <a:pPr algn="r"/>
                      <a:r>
                        <a:rPr lang="en-US" sz="1600" dirty="0">
                          <a:effectLst/>
                        </a:rPr>
                        <a:t>IPA_per_100k</a:t>
                      </a:r>
                    </a:p>
                  </a:txBody>
                  <a:tcPr marL="38100" marR="38100" marB="19050" anchor="ctr"/>
                </a:tc>
                <a:extLst>
                  <a:ext uri="{0D108BD9-81ED-4DB2-BD59-A6C34878D82A}">
                    <a16:rowId xmlns:a16="http://schemas.microsoft.com/office/drawing/2014/main" val="10000"/>
                  </a:ext>
                </a:extLst>
              </a:tr>
              <a:tr h="447033">
                <a:tc>
                  <a:txBody>
                    <a:bodyPr/>
                    <a:lstStyle/>
                    <a:p>
                      <a:pPr algn="l"/>
                      <a:r>
                        <a:rPr lang="en-US" sz="1600" dirty="0">
                          <a:effectLst/>
                        </a:rPr>
                        <a:t>Vermont</a:t>
                      </a:r>
                    </a:p>
                  </a:txBody>
                  <a:tcPr marL="38100" marR="38100" marT="12700" marB="12700" anchor="ctr"/>
                </a:tc>
                <a:tc>
                  <a:txBody>
                    <a:bodyPr/>
                    <a:lstStyle/>
                    <a:p>
                      <a:pPr algn="r"/>
                      <a:r>
                        <a:rPr lang="en-US" sz="1600" dirty="0">
                          <a:effectLst/>
                        </a:rPr>
                        <a:t>0.6</a:t>
                      </a:r>
                    </a:p>
                  </a:txBody>
                  <a:tcPr marL="38100" marR="38100" marT="12700" marB="12700" anchor="ctr"/>
                </a:tc>
                <a:tc>
                  <a:txBody>
                    <a:bodyPr/>
                    <a:lstStyle/>
                    <a:p>
                      <a:pPr algn="r"/>
                      <a:r>
                        <a:rPr lang="en-US" sz="1600" dirty="0">
                          <a:effectLst/>
                        </a:rPr>
                        <a:t>1.91</a:t>
                      </a:r>
                    </a:p>
                  </a:txBody>
                  <a:tcPr marL="38100" marR="38100" marT="12700" marB="12700" anchor="ctr"/>
                </a:tc>
                <a:extLst>
                  <a:ext uri="{0D108BD9-81ED-4DB2-BD59-A6C34878D82A}">
                    <a16:rowId xmlns:a16="http://schemas.microsoft.com/office/drawing/2014/main" val="10001"/>
                  </a:ext>
                </a:extLst>
              </a:tr>
              <a:tr h="447033">
                <a:tc>
                  <a:txBody>
                    <a:bodyPr/>
                    <a:lstStyle/>
                    <a:p>
                      <a:pPr algn="l"/>
                      <a:r>
                        <a:rPr lang="en-US" sz="1600">
                          <a:effectLst/>
                        </a:rPr>
                        <a:t>Colorado</a:t>
                      </a:r>
                    </a:p>
                  </a:txBody>
                  <a:tcPr marL="38100" marR="38100" marT="12700" marB="12700" anchor="ctr"/>
                </a:tc>
                <a:tc>
                  <a:txBody>
                    <a:bodyPr/>
                    <a:lstStyle/>
                    <a:p>
                      <a:pPr algn="r"/>
                      <a:r>
                        <a:rPr lang="en-US" sz="1600" dirty="0">
                          <a:effectLst/>
                        </a:rPr>
                        <a:t>5.8</a:t>
                      </a:r>
                    </a:p>
                  </a:txBody>
                  <a:tcPr marL="38100" marR="38100" marT="12700" marB="12700" anchor="ctr"/>
                </a:tc>
                <a:tc>
                  <a:txBody>
                    <a:bodyPr/>
                    <a:lstStyle/>
                    <a:p>
                      <a:pPr algn="r"/>
                      <a:r>
                        <a:rPr lang="en-US" sz="1600" dirty="0">
                          <a:effectLst/>
                        </a:rPr>
                        <a:t>0.99</a:t>
                      </a:r>
                    </a:p>
                  </a:txBody>
                  <a:tcPr marL="38100" marR="38100" marT="12700" marB="12700" anchor="ctr"/>
                </a:tc>
                <a:extLst>
                  <a:ext uri="{0D108BD9-81ED-4DB2-BD59-A6C34878D82A}">
                    <a16:rowId xmlns:a16="http://schemas.microsoft.com/office/drawing/2014/main" val="10002"/>
                  </a:ext>
                </a:extLst>
              </a:tr>
              <a:tr h="447033">
                <a:tc>
                  <a:txBody>
                    <a:bodyPr/>
                    <a:lstStyle/>
                    <a:p>
                      <a:pPr algn="l"/>
                      <a:r>
                        <a:rPr lang="en-US" sz="1600">
                          <a:effectLst/>
                        </a:rPr>
                        <a:t>Alaska</a:t>
                      </a:r>
                    </a:p>
                  </a:txBody>
                  <a:tcPr marL="38100" marR="38100" marT="12700" marB="12700" anchor="ctr"/>
                </a:tc>
                <a:tc>
                  <a:txBody>
                    <a:bodyPr/>
                    <a:lstStyle/>
                    <a:p>
                      <a:pPr algn="r"/>
                      <a:r>
                        <a:rPr lang="en-US" sz="1600" dirty="0">
                          <a:effectLst/>
                        </a:rPr>
                        <a:t>0.7</a:t>
                      </a:r>
                    </a:p>
                  </a:txBody>
                  <a:tcPr marL="38100" marR="38100" marT="12700" marB="12700" anchor="ctr"/>
                </a:tc>
                <a:tc>
                  <a:txBody>
                    <a:bodyPr/>
                    <a:lstStyle/>
                    <a:p>
                      <a:pPr algn="r"/>
                      <a:r>
                        <a:rPr lang="en-US" sz="1600" dirty="0">
                          <a:effectLst/>
                        </a:rPr>
                        <a:t>0.95</a:t>
                      </a:r>
                    </a:p>
                  </a:txBody>
                  <a:tcPr marL="38100" marR="38100" marT="12700" marB="12700" anchor="ctr"/>
                </a:tc>
                <a:extLst>
                  <a:ext uri="{0D108BD9-81ED-4DB2-BD59-A6C34878D82A}">
                    <a16:rowId xmlns:a16="http://schemas.microsoft.com/office/drawing/2014/main" val="10003"/>
                  </a:ext>
                </a:extLst>
              </a:tr>
              <a:tr h="447033">
                <a:tc>
                  <a:txBody>
                    <a:bodyPr/>
                    <a:lstStyle/>
                    <a:p>
                      <a:pPr algn="l"/>
                      <a:r>
                        <a:rPr lang="en-US" sz="1600">
                          <a:effectLst/>
                        </a:rPr>
                        <a:t>Montana</a:t>
                      </a:r>
                    </a:p>
                  </a:txBody>
                  <a:tcPr marL="38100" marR="38100" marT="12700" marB="12700" anchor="ctr"/>
                </a:tc>
                <a:tc>
                  <a:txBody>
                    <a:bodyPr/>
                    <a:lstStyle/>
                    <a:p>
                      <a:pPr algn="r"/>
                      <a:r>
                        <a:rPr lang="en-US" sz="1600" dirty="0">
                          <a:effectLst/>
                        </a:rPr>
                        <a:t>1.1</a:t>
                      </a:r>
                    </a:p>
                  </a:txBody>
                  <a:tcPr marL="38100" marR="38100" marT="12700" marB="12700" anchor="ctr"/>
                </a:tc>
                <a:tc>
                  <a:txBody>
                    <a:bodyPr/>
                    <a:lstStyle/>
                    <a:p>
                      <a:pPr algn="r"/>
                      <a:r>
                        <a:rPr lang="en-US" sz="1600" dirty="0">
                          <a:effectLst/>
                        </a:rPr>
                        <a:t>0.74</a:t>
                      </a:r>
                    </a:p>
                  </a:txBody>
                  <a:tcPr marL="38100" marR="38100" marT="12700" marB="12700" anchor="ctr"/>
                </a:tc>
                <a:extLst>
                  <a:ext uri="{0D108BD9-81ED-4DB2-BD59-A6C34878D82A}">
                    <a16:rowId xmlns:a16="http://schemas.microsoft.com/office/drawing/2014/main" val="10004"/>
                  </a:ext>
                </a:extLst>
              </a:tr>
              <a:tr h="447033">
                <a:tc>
                  <a:txBody>
                    <a:bodyPr/>
                    <a:lstStyle/>
                    <a:p>
                      <a:pPr algn="l"/>
                      <a:r>
                        <a:rPr lang="en-US" sz="1600" dirty="0">
                          <a:effectLst/>
                        </a:rPr>
                        <a:t>Oregon</a:t>
                      </a:r>
                    </a:p>
                  </a:txBody>
                  <a:tcPr marL="38100" marR="38100" marT="12700" marB="12700" anchor="ctr"/>
                </a:tc>
                <a:tc>
                  <a:txBody>
                    <a:bodyPr/>
                    <a:lstStyle/>
                    <a:p>
                      <a:pPr algn="r"/>
                      <a:r>
                        <a:rPr lang="en-US" sz="1600" dirty="0">
                          <a:effectLst/>
                        </a:rPr>
                        <a:t>4.2</a:t>
                      </a:r>
                    </a:p>
                  </a:txBody>
                  <a:tcPr marL="38100" marR="38100" marT="12700" marB="12700" anchor="ctr"/>
                </a:tc>
                <a:tc>
                  <a:txBody>
                    <a:bodyPr/>
                    <a:lstStyle/>
                    <a:p>
                      <a:pPr algn="r"/>
                      <a:r>
                        <a:rPr lang="en-US" sz="1600" dirty="0">
                          <a:effectLst/>
                        </a:rPr>
                        <a:t>0.73</a:t>
                      </a:r>
                    </a:p>
                  </a:txBody>
                  <a:tcPr marL="38100" marR="38100" marT="12700" marB="127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22104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Which region to launch our next Budweiser IPA?</a:t>
            </a:r>
            <a:br>
              <a:rPr lang="en-US" sz="3600" dirty="0">
                <a:solidFill>
                  <a:srgbClr val="675E47"/>
                </a:solidFill>
              </a:rPr>
            </a:br>
            <a:r>
              <a:rPr lang="en-US" sz="2800" dirty="0">
                <a:solidFill>
                  <a:srgbClr val="675E47"/>
                </a:solidFill>
              </a:rPr>
              <a:t> What’s our best trial market?</a:t>
            </a:r>
            <a:endParaRPr lang="en-US" dirty="0"/>
          </a:p>
        </p:txBody>
      </p:sp>
      <p:sp>
        <p:nvSpPr>
          <p:cNvPr id="3" name="Content Placeholder 2"/>
          <p:cNvSpPr>
            <a:spLocks noGrp="1"/>
          </p:cNvSpPr>
          <p:nvPr>
            <p:ph idx="1"/>
          </p:nvPr>
        </p:nvSpPr>
        <p:spPr>
          <a:xfrm>
            <a:off x="6011186" y="1840727"/>
            <a:ext cx="4758414" cy="4560073"/>
          </a:xfrm>
        </p:spPr>
        <p:txBody>
          <a:bodyPr>
            <a:normAutofit/>
          </a:bodyPr>
          <a:lstStyle/>
          <a:p>
            <a:r>
              <a:rPr lang="en-US" dirty="0"/>
              <a:t>The map shows a heatmap of the IPA per 100k individuals that we calculated.</a:t>
            </a:r>
          </a:p>
          <a:p>
            <a:r>
              <a:rPr lang="en-US" dirty="0"/>
              <a:t>By focusing on region instead of individual states, we can lower logistic costs and distribute to a wider audience. </a:t>
            </a:r>
          </a:p>
          <a:p>
            <a:r>
              <a:rPr lang="en-US" b="1" dirty="0"/>
              <a:t>The best region to enter is the Pacific Northwest.</a:t>
            </a:r>
          </a:p>
          <a:p>
            <a:r>
              <a:rPr lang="en-US" b="1" dirty="0"/>
              <a:t>The worst region to enter is the Southeast.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79" y="2001699"/>
            <a:ext cx="5486400" cy="337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Point Star 5"/>
          <p:cNvSpPr/>
          <p:nvPr/>
        </p:nvSpPr>
        <p:spPr>
          <a:xfrm>
            <a:off x="711642" y="3110775"/>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1682361" y="3752418"/>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4064442" y="3044486"/>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711642" y="4743681"/>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1623720" y="2910905"/>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6977" y="2672726"/>
            <a:ext cx="1587947" cy="12313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063363" y="3904090"/>
            <a:ext cx="2026257" cy="10184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443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Recommendations</a:t>
            </a:r>
          </a:p>
        </p:txBody>
      </p:sp>
      <p:sp>
        <p:nvSpPr>
          <p:cNvPr id="3" name="Content Placeholder 2"/>
          <p:cNvSpPr>
            <a:spLocks noGrp="1"/>
          </p:cNvSpPr>
          <p:nvPr>
            <p:ph idx="1"/>
          </p:nvPr>
        </p:nvSpPr>
        <p:spPr/>
        <p:txBody>
          <a:bodyPr/>
          <a:lstStyle/>
          <a:p>
            <a:r>
              <a:rPr lang="en-US" dirty="0"/>
              <a:t>By investing in the IPA craze across the nation, we recognize that the potential top 5 markets: Vermont, Colorado, Alaska, Montana and Oregon, could be great test subjects for a Budweiser IPA.</a:t>
            </a:r>
          </a:p>
          <a:p>
            <a:endParaRPr lang="en-US" dirty="0"/>
          </a:p>
          <a:p>
            <a:r>
              <a:rPr lang="en-US" dirty="0"/>
              <a:t>If we would prefer to target specific regions, we recommend the </a:t>
            </a:r>
            <a:r>
              <a:rPr lang="en-US" b="1" dirty="0"/>
              <a:t>Pacific Northwest </a:t>
            </a:r>
            <a:r>
              <a:rPr lang="en-US" dirty="0"/>
              <a:t>as the best market to enter, and wouldn’t  recommend the </a:t>
            </a:r>
            <a:r>
              <a:rPr lang="en-US" b="1" dirty="0"/>
              <a:t>Southeast Region </a:t>
            </a:r>
            <a:r>
              <a:rPr lang="en-US" dirty="0"/>
              <a:t>until we are more confident in mass production of the new product.</a:t>
            </a:r>
          </a:p>
        </p:txBody>
      </p:sp>
    </p:spTree>
    <p:extLst>
      <p:ext uri="{BB962C8B-B14F-4D97-AF65-F5344CB8AC3E}">
        <p14:creationId xmlns:p14="http://schemas.microsoft.com/office/powerpoint/2010/main" val="323379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a:t>
            </a:r>
          </a:p>
        </p:txBody>
      </p:sp>
      <p:sp>
        <p:nvSpPr>
          <p:cNvPr id="3" name="Content Placeholder 2"/>
          <p:cNvSpPr>
            <a:spLocks noGrp="1"/>
          </p:cNvSpPr>
          <p:nvPr>
            <p:ph idx="1"/>
          </p:nvPr>
        </p:nvSpPr>
        <p:spPr/>
        <p:txBody>
          <a:bodyPr>
            <a:normAutofit/>
          </a:bodyPr>
          <a:lstStyle/>
          <a:p>
            <a:r>
              <a:rPr lang="en-US" dirty="0"/>
              <a:t>Some states have much more breweries than others, “CO” is the state with largest number of breweries.</a:t>
            </a:r>
          </a:p>
          <a:p>
            <a:r>
              <a:rPr lang="en-US" dirty="0"/>
              <a:t>IBU are missing in roughly half of the data collection. Because these are both critical measurements for beer classification, we provided both a traditional approach as well as a simplified approach to address missing values. </a:t>
            </a:r>
          </a:p>
          <a:p>
            <a:r>
              <a:rPr lang="en-US" dirty="0"/>
              <a:t>The scatterplot of ABV vs. IBU shows positive correlation. Additional evidence supports the claim that they can be used to differentiate IPA vs. non-IPA beers. </a:t>
            </a:r>
          </a:p>
          <a:p>
            <a:r>
              <a:rPr lang="en-US" dirty="0"/>
              <a:t>Using the ABV and IBU as parameters for KNN clustering, model accuracy reached upward of 85%. IPA’s proved to be higher in both ABV and IBU in most cases. </a:t>
            </a:r>
          </a:p>
          <a:p>
            <a:r>
              <a:rPr lang="en-US" dirty="0"/>
              <a:t>Utilizing the state population and number of different IPA beers brewed, we conducted a regional analysis to locate the best geographic region to perform product trials. </a:t>
            </a:r>
          </a:p>
        </p:txBody>
      </p:sp>
    </p:spTree>
    <p:extLst>
      <p:ext uri="{BB962C8B-B14F-4D97-AF65-F5344CB8AC3E}">
        <p14:creationId xmlns:p14="http://schemas.microsoft.com/office/powerpoint/2010/main" val="55791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2353-A886-5A45-AD8E-A9D5DCB24FB4}"/>
              </a:ext>
            </a:extLst>
          </p:cNvPr>
          <p:cNvSpPr>
            <a:spLocks noGrp="1"/>
          </p:cNvSpPr>
          <p:nvPr>
            <p:ph type="title"/>
          </p:nvPr>
        </p:nvSpPr>
        <p:spPr/>
        <p:txBody>
          <a:bodyPr/>
          <a:lstStyle/>
          <a:p>
            <a:r>
              <a:rPr lang="en-US" dirty="0"/>
              <a:t>How many breweries exist per state?</a:t>
            </a:r>
          </a:p>
        </p:txBody>
      </p:sp>
      <p:pic>
        <p:nvPicPr>
          <p:cNvPr id="4" name="Content Placeholder 3">
            <a:extLst>
              <a:ext uri="{FF2B5EF4-FFF2-40B4-BE49-F238E27FC236}">
                <a16:creationId xmlns:a16="http://schemas.microsoft.com/office/drawing/2014/main" id="{5509C53F-AEBE-8C40-B457-6FB5CE7C4250}"/>
              </a:ext>
            </a:extLst>
          </p:cNvPr>
          <p:cNvPicPr>
            <a:picLocks noGrp="1" noChangeAspect="1"/>
          </p:cNvPicPr>
          <p:nvPr>
            <p:ph idx="1"/>
          </p:nvPr>
        </p:nvPicPr>
        <p:blipFill>
          <a:blip r:embed="rId3"/>
          <a:stretch>
            <a:fillRect/>
          </a:stretch>
        </p:blipFill>
        <p:spPr>
          <a:xfrm>
            <a:off x="708506" y="1600200"/>
            <a:ext cx="6709034" cy="4800600"/>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4233892481"/>
              </p:ext>
            </p:extLst>
          </p:nvPr>
        </p:nvGraphicFramePr>
        <p:xfrm>
          <a:off x="8086120" y="1685010"/>
          <a:ext cx="1948428" cy="1828800"/>
        </p:xfrm>
        <a:graphic>
          <a:graphicData uri="http://schemas.openxmlformats.org/drawingml/2006/table">
            <a:tbl>
              <a:tblPr firstRow="1" bandRow="1">
                <a:tableStyleId>{5C22544A-7EE6-4342-B048-85BDC9FD1C3A}</a:tableStyleId>
              </a:tblPr>
              <a:tblGrid>
                <a:gridCol w="974214">
                  <a:extLst>
                    <a:ext uri="{9D8B030D-6E8A-4147-A177-3AD203B41FA5}">
                      <a16:colId xmlns:a16="http://schemas.microsoft.com/office/drawing/2014/main" val="20000"/>
                    </a:ext>
                  </a:extLst>
                </a:gridCol>
                <a:gridCol w="974214">
                  <a:extLst>
                    <a:ext uri="{9D8B030D-6E8A-4147-A177-3AD203B41FA5}">
                      <a16:colId xmlns:a16="http://schemas.microsoft.com/office/drawing/2014/main" val="20001"/>
                    </a:ext>
                  </a:extLst>
                </a:gridCol>
              </a:tblGrid>
              <a:tr h="239424">
                <a:tc>
                  <a:txBody>
                    <a:bodyPr/>
                    <a:lstStyle/>
                    <a:p>
                      <a:r>
                        <a:rPr lang="en-US" sz="1400" dirty="0"/>
                        <a:t>State</a:t>
                      </a:r>
                    </a:p>
                  </a:txBody>
                  <a:tcPr/>
                </a:tc>
                <a:tc>
                  <a:txBody>
                    <a:bodyPr/>
                    <a:lstStyle/>
                    <a:p>
                      <a:r>
                        <a:rPr lang="en-US" sz="1400" dirty="0"/>
                        <a:t>Number</a:t>
                      </a:r>
                    </a:p>
                  </a:txBody>
                  <a:tcPr/>
                </a:tc>
                <a:extLst>
                  <a:ext uri="{0D108BD9-81ED-4DB2-BD59-A6C34878D82A}">
                    <a16:rowId xmlns:a16="http://schemas.microsoft.com/office/drawing/2014/main" val="10000"/>
                  </a:ext>
                </a:extLst>
              </a:tr>
              <a:tr h="258033">
                <a:tc>
                  <a:txBody>
                    <a:bodyPr/>
                    <a:lstStyle/>
                    <a:p>
                      <a:r>
                        <a:rPr lang="en-US" sz="1400" dirty="0"/>
                        <a:t>CO</a:t>
                      </a:r>
                    </a:p>
                  </a:txBody>
                  <a:tcPr/>
                </a:tc>
                <a:tc>
                  <a:txBody>
                    <a:bodyPr/>
                    <a:lstStyle/>
                    <a:p>
                      <a:r>
                        <a:rPr lang="en-US" sz="1400" dirty="0"/>
                        <a:t>47</a:t>
                      </a:r>
                    </a:p>
                  </a:txBody>
                  <a:tcPr/>
                </a:tc>
                <a:extLst>
                  <a:ext uri="{0D108BD9-81ED-4DB2-BD59-A6C34878D82A}">
                    <a16:rowId xmlns:a16="http://schemas.microsoft.com/office/drawing/2014/main" val="10001"/>
                  </a:ext>
                </a:extLst>
              </a:tr>
              <a:tr h="258033">
                <a:tc>
                  <a:txBody>
                    <a:bodyPr/>
                    <a:lstStyle/>
                    <a:p>
                      <a:r>
                        <a:rPr lang="en-US" sz="1400" dirty="0"/>
                        <a:t>CA</a:t>
                      </a:r>
                    </a:p>
                  </a:txBody>
                  <a:tcPr/>
                </a:tc>
                <a:tc>
                  <a:txBody>
                    <a:bodyPr/>
                    <a:lstStyle/>
                    <a:p>
                      <a:r>
                        <a:rPr lang="en-US" sz="1400" dirty="0"/>
                        <a:t>39</a:t>
                      </a:r>
                    </a:p>
                  </a:txBody>
                  <a:tcPr/>
                </a:tc>
                <a:extLst>
                  <a:ext uri="{0D108BD9-81ED-4DB2-BD59-A6C34878D82A}">
                    <a16:rowId xmlns:a16="http://schemas.microsoft.com/office/drawing/2014/main" val="10002"/>
                  </a:ext>
                </a:extLst>
              </a:tr>
              <a:tr h="258033">
                <a:tc>
                  <a:txBody>
                    <a:bodyPr/>
                    <a:lstStyle/>
                    <a:p>
                      <a:r>
                        <a:rPr lang="en-US" sz="1400" dirty="0"/>
                        <a:t>MI</a:t>
                      </a:r>
                    </a:p>
                  </a:txBody>
                  <a:tcPr/>
                </a:tc>
                <a:tc>
                  <a:txBody>
                    <a:bodyPr/>
                    <a:lstStyle/>
                    <a:p>
                      <a:r>
                        <a:rPr lang="en-US" sz="1400" dirty="0"/>
                        <a:t>32</a:t>
                      </a:r>
                    </a:p>
                  </a:txBody>
                  <a:tcPr/>
                </a:tc>
                <a:extLst>
                  <a:ext uri="{0D108BD9-81ED-4DB2-BD59-A6C34878D82A}">
                    <a16:rowId xmlns:a16="http://schemas.microsoft.com/office/drawing/2014/main" val="10003"/>
                  </a:ext>
                </a:extLst>
              </a:tr>
              <a:tr h="258033">
                <a:tc>
                  <a:txBody>
                    <a:bodyPr/>
                    <a:lstStyle/>
                    <a:p>
                      <a:r>
                        <a:rPr lang="en-US" sz="1400" dirty="0"/>
                        <a:t>OR</a:t>
                      </a:r>
                    </a:p>
                  </a:txBody>
                  <a:tcPr/>
                </a:tc>
                <a:tc>
                  <a:txBody>
                    <a:bodyPr/>
                    <a:lstStyle/>
                    <a:p>
                      <a:r>
                        <a:rPr lang="en-US" sz="1400" dirty="0"/>
                        <a:t>29</a:t>
                      </a:r>
                    </a:p>
                  </a:txBody>
                  <a:tcPr/>
                </a:tc>
                <a:extLst>
                  <a:ext uri="{0D108BD9-81ED-4DB2-BD59-A6C34878D82A}">
                    <a16:rowId xmlns:a16="http://schemas.microsoft.com/office/drawing/2014/main" val="10004"/>
                  </a:ext>
                </a:extLst>
              </a:tr>
              <a:tr h="258033">
                <a:tc>
                  <a:txBody>
                    <a:bodyPr/>
                    <a:lstStyle/>
                    <a:p>
                      <a:r>
                        <a:rPr lang="en-US" sz="1400" dirty="0"/>
                        <a:t>TX</a:t>
                      </a:r>
                    </a:p>
                  </a:txBody>
                  <a:tcPr/>
                </a:tc>
                <a:tc>
                  <a:txBody>
                    <a:bodyPr/>
                    <a:lstStyle/>
                    <a:p>
                      <a:r>
                        <a:rPr lang="en-US" sz="1400" dirty="0"/>
                        <a:t>28</a:t>
                      </a:r>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8399257" y="1298738"/>
            <a:ext cx="2250831" cy="369332"/>
          </a:xfrm>
          <a:prstGeom prst="rect">
            <a:avLst/>
          </a:prstGeom>
          <a:noFill/>
        </p:spPr>
        <p:txBody>
          <a:bodyPr wrap="square" rtlCol="0">
            <a:spAutoFit/>
          </a:bodyPr>
          <a:lstStyle/>
          <a:p>
            <a:r>
              <a:rPr lang="en-US" dirty="0"/>
              <a:t>Top 5 States</a:t>
            </a:r>
          </a:p>
        </p:txBody>
      </p:sp>
      <p:sp>
        <p:nvSpPr>
          <p:cNvPr id="6" name="Rectangle 5"/>
          <p:cNvSpPr/>
          <p:nvPr/>
        </p:nvSpPr>
        <p:spPr>
          <a:xfrm>
            <a:off x="7907215" y="6178058"/>
            <a:ext cx="2955477" cy="369332"/>
          </a:xfrm>
          <a:prstGeom prst="rect">
            <a:avLst/>
          </a:prstGeom>
        </p:spPr>
        <p:txBody>
          <a:bodyPr wrap="square">
            <a:spAutoFit/>
          </a:bodyPr>
          <a:lstStyle/>
          <a:p>
            <a:r>
              <a:rPr lang="en-US" dirty="0">
                <a:hlinkClick r:id="rId4" action="ppaction://hlinkfile"/>
              </a:rPr>
              <a:t>Breweries per State by Map</a:t>
            </a:r>
            <a:endParaRPr lang="en-US"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297" y="3772728"/>
            <a:ext cx="3657600" cy="237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9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breweries and beer data</a:t>
            </a:r>
          </a:p>
        </p:txBody>
      </p:sp>
      <p:sp>
        <p:nvSpPr>
          <p:cNvPr id="3" name="Content Placeholder 2"/>
          <p:cNvSpPr>
            <a:spLocks noGrp="1"/>
          </p:cNvSpPr>
          <p:nvPr>
            <p:ph idx="1"/>
          </p:nvPr>
        </p:nvSpPr>
        <p:spPr/>
        <p:txBody>
          <a:bodyPr>
            <a:normAutofit lnSpcReduction="10000"/>
          </a:bodyPr>
          <a:lstStyle/>
          <a:p>
            <a:r>
              <a:rPr lang="en-US" dirty="0"/>
              <a:t>By merging the two datasets together by their common key, “</a:t>
            </a:r>
            <a:r>
              <a:rPr lang="en-US" dirty="0" err="1"/>
              <a:t>brewery_id</a:t>
            </a:r>
            <a:r>
              <a:rPr lang="en-US" dirty="0"/>
              <a:t>”, we were able to leverage more information from the relationship between the datasets.</a:t>
            </a:r>
          </a:p>
          <a:p>
            <a:r>
              <a:rPr lang="en-US" dirty="0"/>
              <a:t>Merged output:</a:t>
            </a:r>
          </a:p>
          <a:p>
            <a:pPr lvl="1"/>
            <a:r>
              <a:rPr lang="en-US" dirty="0" err="1"/>
              <a:t>brewery_id</a:t>
            </a:r>
            <a:endParaRPr lang="en-US" dirty="0"/>
          </a:p>
          <a:p>
            <a:pPr lvl="1"/>
            <a:r>
              <a:rPr lang="en-US" dirty="0" err="1"/>
              <a:t>beer_name</a:t>
            </a:r>
            <a:endParaRPr lang="en-US" dirty="0"/>
          </a:p>
          <a:p>
            <a:pPr lvl="1"/>
            <a:r>
              <a:rPr lang="en-US" dirty="0" err="1"/>
              <a:t>beer_id</a:t>
            </a:r>
            <a:endParaRPr lang="en-US" dirty="0"/>
          </a:p>
          <a:p>
            <a:pPr lvl="1"/>
            <a:r>
              <a:rPr lang="en-US" dirty="0" err="1"/>
              <a:t>abv</a:t>
            </a:r>
            <a:endParaRPr lang="en-US" dirty="0"/>
          </a:p>
          <a:p>
            <a:pPr lvl="1"/>
            <a:r>
              <a:rPr lang="en-US" dirty="0" err="1"/>
              <a:t>Ibu</a:t>
            </a:r>
            <a:endParaRPr lang="en-US" dirty="0"/>
          </a:p>
          <a:p>
            <a:pPr lvl="1"/>
            <a:r>
              <a:rPr lang="en-US" dirty="0" err="1"/>
              <a:t>beer_style</a:t>
            </a:r>
            <a:endParaRPr lang="en-US" dirty="0"/>
          </a:p>
          <a:p>
            <a:pPr lvl="1"/>
            <a:r>
              <a:rPr lang="en-US" dirty="0" err="1"/>
              <a:t>serving_ounces</a:t>
            </a:r>
            <a:endParaRPr lang="en-US" dirty="0"/>
          </a:p>
          <a:p>
            <a:pPr lvl="1"/>
            <a:r>
              <a:rPr lang="en-US" dirty="0" err="1"/>
              <a:t>brewery_name</a:t>
            </a:r>
            <a:endParaRPr lang="en-US" dirty="0"/>
          </a:p>
          <a:p>
            <a:pPr lvl="1"/>
            <a:r>
              <a:rPr lang="en-US" dirty="0"/>
              <a:t>City</a:t>
            </a:r>
          </a:p>
          <a:p>
            <a:pPr lvl="1"/>
            <a:r>
              <a:rPr lang="en-US" dirty="0"/>
              <a:t>state</a:t>
            </a:r>
          </a:p>
        </p:txBody>
      </p:sp>
    </p:spTree>
    <p:extLst>
      <p:ext uri="{BB962C8B-B14F-4D97-AF65-F5344CB8AC3E}">
        <p14:creationId xmlns:p14="http://schemas.microsoft.com/office/powerpoint/2010/main" val="266298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Statistics of ”NA” values within the Dataset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6631438"/>
              </p:ext>
            </p:extLst>
          </p:nvPr>
        </p:nvGraphicFramePr>
        <p:xfrm>
          <a:off x="504092" y="1600200"/>
          <a:ext cx="3962400" cy="48209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70840">
                <a:tc>
                  <a:txBody>
                    <a:bodyPr/>
                    <a:lstStyle/>
                    <a:p>
                      <a:r>
                        <a:rPr lang="en-US" dirty="0"/>
                        <a:t>Column</a:t>
                      </a:r>
                    </a:p>
                  </a:txBody>
                  <a:tcPr/>
                </a:tc>
                <a:tc>
                  <a:txBody>
                    <a:bodyPr/>
                    <a:lstStyle/>
                    <a:p>
                      <a:r>
                        <a:rPr lang="en-US" dirty="0"/>
                        <a:t>NAs</a:t>
                      </a:r>
                    </a:p>
                  </a:txBody>
                  <a:tcPr/>
                </a:tc>
                <a:extLst>
                  <a:ext uri="{0D108BD9-81ED-4DB2-BD59-A6C34878D82A}">
                    <a16:rowId xmlns:a16="http://schemas.microsoft.com/office/drawing/2014/main" val="10000"/>
                  </a:ext>
                </a:extLst>
              </a:tr>
              <a:tr h="370840">
                <a:tc>
                  <a:txBody>
                    <a:bodyPr/>
                    <a:lstStyle/>
                    <a:p>
                      <a:r>
                        <a:rPr lang="en-US" dirty="0" err="1"/>
                        <a:t>brewery_id</a:t>
                      </a:r>
                      <a:endParaRPr lang="en-US" dirty="0"/>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err="1"/>
                        <a:t>beer_name</a:t>
                      </a:r>
                      <a:endParaRPr lang="en-US" dirty="0"/>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err="1"/>
                        <a:t>beer_id</a:t>
                      </a:r>
                      <a:endParaRPr lang="en-US" dirty="0"/>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err="1"/>
                        <a:t>abv</a:t>
                      </a:r>
                      <a:endParaRPr lang="en-US" dirty="0"/>
                    </a:p>
                  </a:txBody>
                  <a:tcPr/>
                </a:tc>
                <a:tc>
                  <a:txBody>
                    <a:bodyPr/>
                    <a:lstStyle/>
                    <a:p>
                      <a:r>
                        <a:rPr lang="en-US" dirty="0"/>
                        <a:t>62/2410</a:t>
                      </a:r>
                    </a:p>
                  </a:txBody>
                  <a:tcPr/>
                </a:tc>
                <a:extLst>
                  <a:ext uri="{0D108BD9-81ED-4DB2-BD59-A6C34878D82A}">
                    <a16:rowId xmlns:a16="http://schemas.microsoft.com/office/drawing/2014/main" val="10004"/>
                  </a:ext>
                </a:extLst>
              </a:tr>
              <a:tr h="370840">
                <a:tc>
                  <a:txBody>
                    <a:bodyPr/>
                    <a:lstStyle/>
                    <a:p>
                      <a:r>
                        <a:rPr lang="en-US" dirty="0" err="1"/>
                        <a:t>ibu</a:t>
                      </a:r>
                      <a:endParaRPr lang="en-US" dirty="0"/>
                    </a:p>
                  </a:txBody>
                  <a:tcPr/>
                </a:tc>
                <a:tc>
                  <a:txBody>
                    <a:bodyPr/>
                    <a:lstStyle/>
                    <a:p>
                      <a:r>
                        <a:rPr lang="en-US" dirty="0"/>
                        <a:t>1005/2410</a:t>
                      </a:r>
                    </a:p>
                  </a:txBody>
                  <a:tcPr/>
                </a:tc>
                <a:extLst>
                  <a:ext uri="{0D108BD9-81ED-4DB2-BD59-A6C34878D82A}">
                    <a16:rowId xmlns:a16="http://schemas.microsoft.com/office/drawing/2014/main" val="10005"/>
                  </a:ext>
                </a:extLst>
              </a:tr>
              <a:tr h="370840">
                <a:tc>
                  <a:txBody>
                    <a:bodyPr/>
                    <a:lstStyle/>
                    <a:p>
                      <a:r>
                        <a:rPr lang="en-US" dirty="0" err="1"/>
                        <a:t>beer_style</a:t>
                      </a:r>
                      <a:endParaRPr lang="en-US" dirty="0"/>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err="1"/>
                        <a:t>serving_ounces</a:t>
                      </a:r>
                      <a:endParaRPr lang="en-US" dirty="0"/>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err="1"/>
                        <a:t>brewery_name</a:t>
                      </a:r>
                      <a:endParaRPr lang="en-US" dirty="0"/>
                    </a:p>
                  </a:txBody>
                  <a:tcPr/>
                </a:tc>
                <a:tc>
                  <a:txBody>
                    <a:bodyPr/>
                    <a:lstStyle/>
                    <a:p>
                      <a:r>
                        <a:rPr lang="en-US" dirty="0"/>
                        <a:t>0</a:t>
                      </a:r>
                    </a:p>
                  </a:txBody>
                  <a:tcPr/>
                </a:tc>
                <a:extLst>
                  <a:ext uri="{0D108BD9-81ED-4DB2-BD59-A6C34878D82A}">
                    <a16:rowId xmlns:a16="http://schemas.microsoft.com/office/drawing/2014/main" val="10008"/>
                  </a:ext>
                </a:extLst>
              </a:tr>
              <a:tr h="370840">
                <a:tc>
                  <a:txBody>
                    <a:bodyPr/>
                    <a:lstStyle/>
                    <a:p>
                      <a:r>
                        <a:rPr lang="en-US" dirty="0"/>
                        <a:t>city</a:t>
                      </a:r>
                    </a:p>
                  </a:txBody>
                  <a:tcPr/>
                </a:tc>
                <a:tc>
                  <a:txBody>
                    <a:bodyPr/>
                    <a:lstStyle/>
                    <a:p>
                      <a:r>
                        <a:rPr lang="en-US" dirty="0"/>
                        <a:t>0</a:t>
                      </a:r>
                    </a:p>
                  </a:txBody>
                  <a:tcPr/>
                </a:tc>
                <a:extLst>
                  <a:ext uri="{0D108BD9-81ED-4DB2-BD59-A6C34878D82A}">
                    <a16:rowId xmlns:a16="http://schemas.microsoft.com/office/drawing/2014/main" val="10009"/>
                  </a:ext>
                </a:extLst>
              </a:tr>
              <a:tr h="370840">
                <a:tc>
                  <a:txBody>
                    <a:bodyPr/>
                    <a:lstStyle/>
                    <a:p>
                      <a:r>
                        <a:rPr lang="en-US" dirty="0"/>
                        <a:t>state</a:t>
                      </a:r>
                    </a:p>
                  </a:txBody>
                  <a:tcPr/>
                </a:tc>
                <a:tc>
                  <a:txBody>
                    <a:bodyPr/>
                    <a:lstStyle/>
                    <a:p>
                      <a:r>
                        <a:rPr lang="en-US" dirty="0"/>
                        <a:t>0</a:t>
                      </a:r>
                    </a:p>
                  </a:txBody>
                  <a:tcPr/>
                </a:tc>
                <a:extLst>
                  <a:ext uri="{0D108BD9-81ED-4DB2-BD59-A6C34878D82A}">
                    <a16:rowId xmlns:a16="http://schemas.microsoft.com/office/drawing/2014/main" val="10010"/>
                  </a:ext>
                </a:extLst>
              </a:tr>
              <a:tr h="370840">
                <a:tc>
                  <a:txBody>
                    <a:bodyPr/>
                    <a:lstStyle/>
                    <a:p>
                      <a:r>
                        <a:rPr lang="en-US" dirty="0"/>
                        <a:t>*</a:t>
                      </a:r>
                      <a:r>
                        <a:rPr lang="en-US" dirty="0" err="1"/>
                        <a:t>abv_corr</a:t>
                      </a:r>
                      <a:endParaRPr lang="en-US" dirty="0"/>
                    </a:p>
                  </a:txBody>
                  <a:tcPr/>
                </a:tc>
                <a:tc>
                  <a:txBody>
                    <a:bodyPr/>
                    <a:lstStyle/>
                    <a:p>
                      <a:r>
                        <a:rPr lang="en-US" dirty="0"/>
                        <a:t>0</a:t>
                      </a:r>
                    </a:p>
                  </a:txBody>
                  <a:tcPr/>
                </a:tc>
                <a:extLst>
                  <a:ext uri="{0D108BD9-81ED-4DB2-BD59-A6C34878D82A}">
                    <a16:rowId xmlns:a16="http://schemas.microsoft.com/office/drawing/2014/main" val="10011"/>
                  </a:ext>
                </a:extLst>
              </a:tr>
              <a:tr h="370840">
                <a:tc>
                  <a:txBody>
                    <a:bodyPr/>
                    <a:lstStyle/>
                    <a:p>
                      <a:r>
                        <a:rPr lang="en-US" dirty="0"/>
                        <a:t>*</a:t>
                      </a:r>
                      <a:r>
                        <a:rPr lang="en-US" dirty="0" err="1"/>
                        <a:t>Ibu_corr</a:t>
                      </a:r>
                      <a:endParaRPr lang="en-US" dirty="0"/>
                    </a:p>
                  </a:txBody>
                  <a:tcPr/>
                </a:tc>
                <a:tc>
                  <a:txBody>
                    <a:bodyPr/>
                    <a:lstStyle/>
                    <a:p>
                      <a:r>
                        <a:rPr lang="en-US" dirty="0"/>
                        <a:t>52/2410</a:t>
                      </a:r>
                    </a:p>
                  </a:txBody>
                  <a:tcPr/>
                </a:tc>
                <a:extLst>
                  <a:ext uri="{0D108BD9-81ED-4DB2-BD59-A6C34878D82A}">
                    <a16:rowId xmlns:a16="http://schemas.microsoft.com/office/drawing/2014/main" val="10012"/>
                  </a:ext>
                </a:extLst>
              </a:tr>
            </a:tbl>
          </a:graphicData>
        </a:graphic>
      </p:graphicFrame>
      <p:sp>
        <p:nvSpPr>
          <p:cNvPr id="9" name="TextBox 8"/>
          <p:cNvSpPr txBox="1"/>
          <p:nvPr/>
        </p:nvSpPr>
        <p:spPr>
          <a:xfrm>
            <a:off x="4747846" y="1899139"/>
            <a:ext cx="5881077" cy="4247317"/>
          </a:xfrm>
          <a:prstGeom prst="rect">
            <a:avLst/>
          </a:prstGeom>
          <a:noFill/>
        </p:spPr>
        <p:txBody>
          <a:bodyPr wrap="square" rtlCol="0">
            <a:spAutoFit/>
          </a:bodyPr>
          <a:lstStyle/>
          <a:p>
            <a:pPr marL="285750" indent="-285750">
              <a:buFont typeface="Arial" pitchFamily="34" charset="0"/>
              <a:buChar char="•"/>
            </a:pPr>
            <a:r>
              <a:rPr lang="en-US" dirty="0"/>
              <a:t>The dataset only has missing information in ABV and IBU values, but the missing values of  IBU are present in almost half the dataset!</a:t>
            </a:r>
          </a:p>
          <a:p>
            <a:pPr marL="285750" indent="-285750">
              <a:buFont typeface="Arial" pitchFamily="34" charset="0"/>
              <a:buChar char="•"/>
            </a:pPr>
            <a:endParaRPr lang="en-US" dirty="0"/>
          </a:p>
          <a:p>
            <a:pPr marL="285750" indent="-285750">
              <a:buFont typeface="Arial" pitchFamily="34" charset="0"/>
              <a:buChar char="•"/>
            </a:pPr>
            <a:r>
              <a:rPr lang="en-US" dirty="0"/>
              <a:t>Because ABV and IBU are major features to be missing, we decided to proceed with two different approaches:</a:t>
            </a:r>
          </a:p>
          <a:p>
            <a:pPr marL="742950" lvl="1" indent="-285750">
              <a:buFont typeface="Arial" pitchFamily="34" charset="0"/>
              <a:buChar char="•"/>
            </a:pPr>
            <a:r>
              <a:rPr lang="en-US" dirty="0"/>
              <a:t>Remove all the items with NAs exist, items in total will be reduced to 1405</a:t>
            </a:r>
          </a:p>
          <a:p>
            <a:pPr marL="742950" lvl="1" indent="-285750">
              <a:buFont typeface="Arial" pitchFamily="34" charset="0"/>
              <a:buChar char="•"/>
            </a:pPr>
            <a:r>
              <a:rPr lang="en-US" dirty="0"/>
              <a:t>We think </a:t>
            </a:r>
            <a:r>
              <a:rPr lang="en-US" dirty="0" err="1"/>
              <a:t>beer_style</a:t>
            </a:r>
            <a:r>
              <a:rPr lang="en-US" dirty="0"/>
              <a:t> is the key variable—by each style beers are sharing common features. So we assign median value of each style to the ones with missing values in ABV and IBU. After the filling action, we have no NAs in ABU and just 52 (reduced 95%) NAs from previous dataset.</a:t>
            </a:r>
          </a:p>
          <a:p>
            <a:pPr marL="285750" indent="-285750">
              <a:buFont typeface="Arial" pitchFamily="34" charset="0"/>
              <a:buChar char="•"/>
            </a:pPr>
            <a:endParaRPr lang="en-US" dirty="0"/>
          </a:p>
        </p:txBody>
      </p:sp>
    </p:spTree>
    <p:extLst>
      <p:ext uri="{BB962C8B-B14F-4D97-AF65-F5344CB8AC3E}">
        <p14:creationId xmlns:p14="http://schemas.microsoft.com/office/powerpoint/2010/main" val="94487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81DF-D9E4-A34B-BDCF-D73D3F89BDCF}"/>
              </a:ext>
            </a:extLst>
          </p:cNvPr>
          <p:cNvSpPr>
            <a:spLocks noGrp="1"/>
          </p:cNvSpPr>
          <p:nvPr>
            <p:ph type="title"/>
          </p:nvPr>
        </p:nvSpPr>
        <p:spPr/>
        <p:txBody>
          <a:bodyPr/>
          <a:lstStyle/>
          <a:p>
            <a:r>
              <a:rPr lang="en-US" dirty="0"/>
              <a:t>Median ABV and IBU per State</a:t>
            </a:r>
          </a:p>
        </p:txBody>
      </p:sp>
      <p:pic>
        <p:nvPicPr>
          <p:cNvPr id="4" name="Content Placeholder 3">
            <a:extLst>
              <a:ext uri="{FF2B5EF4-FFF2-40B4-BE49-F238E27FC236}">
                <a16:creationId xmlns:a16="http://schemas.microsoft.com/office/drawing/2014/main" id="{D9E182BE-8976-0341-B8B3-FF0D06513D47}"/>
              </a:ext>
            </a:extLst>
          </p:cNvPr>
          <p:cNvPicPr>
            <a:picLocks noGrp="1" noChangeAspect="1"/>
          </p:cNvPicPr>
          <p:nvPr>
            <p:ph idx="1"/>
          </p:nvPr>
        </p:nvPicPr>
        <p:blipFill>
          <a:blip r:embed="rId3"/>
          <a:stretch>
            <a:fillRect/>
          </a:stretch>
        </p:blipFill>
        <p:spPr>
          <a:xfrm>
            <a:off x="1116077" y="1417639"/>
            <a:ext cx="4048295" cy="2916894"/>
          </a:xfrm>
          <a:prstGeom prst="rect">
            <a:avLst/>
          </a:prstGeom>
        </p:spPr>
      </p:pic>
      <p:pic>
        <p:nvPicPr>
          <p:cNvPr id="5" name="Picture 4">
            <a:extLst>
              <a:ext uri="{FF2B5EF4-FFF2-40B4-BE49-F238E27FC236}">
                <a16:creationId xmlns:a16="http://schemas.microsoft.com/office/drawing/2014/main" id="{AD0AB084-BB27-5548-884F-F369C88260B3}"/>
              </a:ext>
            </a:extLst>
          </p:cNvPr>
          <p:cNvPicPr>
            <a:picLocks noChangeAspect="1"/>
          </p:cNvPicPr>
          <p:nvPr/>
        </p:nvPicPr>
        <p:blipFill>
          <a:blip r:embed="rId4"/>
          <a:stretch>
            <a:fillRect/>
          </a:stretch>
        </p:blipFill>
        <p:spPr>
          <a:xfrm>
            <a:off x="6498525" y="1365955"/>
            <a:ext cx="4052886" cy="2916894"/>
          </a:xfrm>
          <a:prstGeom prst="rect">
            <a:avLst/>
          </a:prstGeom>
        </p:spPr>
      </p:pic>
      <p:sp>
        <p:nvSpPr>
          <p:cNvPr id="3" name="TextBox 2"/>
          <p:cNvSpPr txBox="1"/>
          <p:nvPr/>
        </p:nvSpPr>
        <p:spPr>
          <a:xfrm>
            <a:off x="1585138" y="6484234"/>
            <a:ext cx="3903785" cy="369332"/>
          </a:xfrm>
          <a:prstGeom prst="rect">
            <a:avLst/>
          </a:prstGeom>
          <a:noFill/>
        </p:spPr>
        <p:txBody>
          <a:bodyPr wrap="square" rtlCol="0">
            <a:spAutoFit/>
          </a:bodyPr>
          <a:lstStyle/>
          <a:p>
            <a:r>
              <a:rPr lang="en-US" dirty="0">
                <a:hlinkClick r:id="rId5" action="ppaction://hlinkfile"/>
              </a:rPr>
              <a:t>Median IBU per State by Map</a:t>
            </a:r>
            <a:endParaRPr lang="en-US" dirty="0"/>
          </a:p>
        </p:txBody>
      </p:sp>
      <p:sp>
        <p:nvSpPr>
          <p:cNvPr id="6" name="TextBox 5"/>
          <p:cNvSpPr txBox="1"/>
          <p:nvPr/>
        </p:nvSpPr>
        <p:spPr>
          <a:xfrm>
            <a:off x="7309338" y="6484234"/>
            <a:ext cx="3903785" cy="369332"/>
          </a:xfrm>
          <a:prstGeom prst="rect">
            <a:avLst/>
          </a:prstGeom>
          <a:noFill/>
        </p:spPr>
        <p:txBody>
          <a:bodyPr wrap="square" rtlCol="0">
            <a:spAutoFit/>
          </a:bodyPr>
          <a:lstStyle/>
          <a:p>
            <a:r>
              <a:rPr lang="en-US" dirty="0">
                <a:hlinkClick r:id="rId6" action="ppaction://hlinkfile"/>
              </a:rPr>
              <a:t>Median ABV per State by Map</a:t>
            </a:r>
            <a:endParaRPr lang="en-US" dirty="0"/>
          </a:p>
        </p:txBody>
      </p:sp>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r="2268" b="21813"/>
          <a:stretch/>
        </p:blipFill>
        <p:spPr>
          <a:xfrm>
            <a:off x="1034886" y="4307300"/>
            <a:ext cx="4232854" cy="2176934"/>
          </a:xfrm>
          <a:prstGeom prst="rect">
            <a:avLst/>
          </a:prstGeom>
        </p:spPr>
      </p:pic>
      <p:pic>
        <p:nvPicPr>
          <p:cNvPr id="8" name="Picture 7"/>
          <p:cNvPicPr>
            <a:picLocks noChangeAspect="1"/>
          </p:cNvPicPr>
          <p:nvPr/>
        </p:nvPicPr>
        <p:blipFill rotWithShape="1">
          <a:blip r:embed="rId8">
            <a:extLst>
              <a:ext uri="{28A0092B-C50C-407E-A947-70E740481C1C}">
                <a14:useLocalDpi xmlns:a14="http://schemas.microsoft.com/office/drawing/2010/main" val="0"/>
              </a:ext>
            </a:extLst>
          </a:blip>
          <a:srcRect r="1731" b="22072"/>
          <a:stretch/>
        </p:blipFill>
        <p:spPr>
          <a:xfrm>
            <a:off x="6371304" y="4236445"/>
            <a:ext cx="4368028" cy="2226784"/>
          </a:xfrm>
          <a:prstGeom prst="rect">
            <a:avLst/>
          </a:prstGeom>
        </p:spPr>
      </p:pic>
    </p:spTree>
    <p:extLst>
      <p:ext uri="{BB962C8B-B14F-4D97-AF65-F5344CB8AC3E}">
        <p14:creationId xmlns:p14="http://schemas.microsoft.com/office/powerpoint/2010/main" val="37973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0405-8617-554A-91C9-5F54B626E238}"/>
              </a:ext>
            </a:extLst>
          </p:cNvPr>
          <p:cNvSpPr>
            <a:spLocks noGrp="1"/>
          </p:cNvSpPr>
          <p:nvPr>
            <p:ph type="title"/>
          </p:nvPr>
        </p:nvSpPr>
        <p:spPr/>
        <p:txBody>
          <a:bodyPr/>
          <a:lstStyle/>
          <a:p>
            <a:r>
              <a:rPr lang="en-US" dirty="0"/>
              <a:t>Maximum ABV and IBU per State</a:t>
            </a:r>
          </a:p>
        </p:txBody>
      </p:sp>
      <p:graphicFrame>
        <p:nvGraphicFramePr>
          <p:cNvPr id="3" name="Table 2"/>
          <p:cNvGraphicFramePr>
            <a:graphicFrameLocks noGrp="1"/>
          </p:cNvGraphicFramePr>
          <p:nvPr>
            <p:extLst>
              <p:ext uri="{D42A27DB-BD31-4B8C-83A1-F6EECF244321}">
                <p14:modId xmlns:p14="http://schemas.microsoft.com/office/powerpoint/2010/main" val="2345887734"/>
              </p:ext>
            </p:extLst>
          </p:nvPr>
        </p:nvGraphicFramePr>
        <p:xfrm>
          <a:off x="818661" y="2162908"/>
          <a:ext cx="6654801" cy="872356"/>
        </p:xfrm>
        <a:graphic>
          <a:graphicData uri="http://schemas.openxmlformats.org/drawingml/2006/table">
            <a:tbl>
              <a:tblPr firstRow="1" bandRow="1">
                <a:tableStyleId>{5C22544A-7EE6-4342-B048-85BDC9FD1C3A}</a:tableStyleId>
              </a:tblPr>
              <a:tblGrid>
                <a:gridCol w="2218267">
                  <a:extLst>
                    <a:ext uri="{9D8B030D-6E8A-4147-A177-3AD203B41FA5}">
                      <a16:colId xmlns:a16="http://schemas.microsoft.com/office/drawing/2014/main" val="20000"/>
                    </a:ext>
                  </a:extLst>
                </a:gridCol>
                <a:gridCol w="2218267">
                  <a:extLst>
                    <a:ext uri="{9D8B030D-6E8A-4147-A177-3AD203B41FA5}">
                      <a16:colId xmlns:a16="http://schemas.microsoft.com/office/drawing/2014/main" val="20001"/>
                    </a:ext>
                  </a:extLst>
                </a:gridCol>
                <a:gridCol w="2218267">
                  <a:extLst>
                    <a:ext uri="{9D8B030D-6E8A-4147-A177-3AD203B41FA5}">
                      <a16:colId xmlns:a16="http://schemas.microsoft.com/office/drawing/2014/main" val="20002"/>
                    </a:ext>
                  </a:extLst>
                </a:gridCol>
              </a:tblGrid>
              <a:tr h="293504">
                <a:tc>
                  <a:txBody>
                    <a:bodyPr/>
                    <a:lstStyle/>
                    <a:p>
                      <a:r>
                        <a:rPr lang="en-US" dirty="0"/>
                        <a:t>State</a:t>
                      </a:r>
                    </a:p>
                  </a:txBody>
                  <a:tcPr/>
                </a:tc>
                <a:tc>
                  <a:txBody>
                    <a:bodyPr/>
                    <a:lstStyle/>
                    <a:p>
                      <a:r>
                        <a:rPr lang="en-US" dirty="0"/>
                        <a:t>Beer Name</a:t>
                      </a:r>
                    </a:p>
                  </a:txBody>
                  <a:tcPr/>
                </a:tc>
                <a:tc>
                  <a:txBody>
                    <a:bodyPr/>
                    <a:lstStyle/>
                    <a:p>
                      <a:r>
                        <a:rPr lang="en-US" dirty="0"/>
                        <a:t>Max ABV</a:t>
                      </a:r>
                    </a:p>
                  </a:txBody>
                  <a:tcPr/>
                </a:tc>
                <a:extLst>
                  <a:ext uri="{0D108BD9-81ED-4DB2-BD59-A6C34878D82A}">
                    <a16:rowId xmlns:a16="http://schemas.microsoft.com/office/drawing/2014/main" val="10000"/>
                  </a:ext>
                </a:extLst>
              </a:tr>
              <a:tr h="506596">
                <a:tc>
                  <a:txBody>
                    <a:bodyPr/>
                    <a:lstStyle/>
                    <a:p>
                      <a:r>
                        <a:rPr lang="en-US" dirty="0"/>
                        <a:t>CO</a:t>
                      </a:r>
                    </a:p>
                  </a:txBody>
                  <a:tcPr/>
                </a:tc>
                <a:tc>
                  <a:txBody>
                    <a:bodyPr/>
                    <a:lstStyle/>
                    <a:p>
                      <a:r>
                        <a:rPr lang="en-US" dirty="0">
                          <a:effectLst/>
                        </a:rPr>
                        <a:t>Lee Hill Series Vol. 5</a:t>
                      </a:r>
                      <a:endParaRPr lang="en-US" dirty="0"/>
                    </a:p>
                  </a:txBody>
                  <a:tcPr/>
                </a:tc>
                <a:tc>
                  <a:txBody>
                    <a:bodyPr/>
                    <a:lstStyle/>
                    <a:p>
                      <a:r>
                        <a:rPr lang="en-US" dirty="0"/>
                        <a:t>0.128</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51166049"/>
              </p:ext>
            </p:extLst>
          </p:nvPr>
        </p:nvGraphicFramePr>
        <p:xfrm>
          <a:off x="818661" y="3555024"/>
          <a:ext cx="6654801" cy="872356"/>
        </p:xfrm>
        <a:graphic>
          <a:graphicData uri="http://schemas.openxmlformats.org/drawingml/2006/table">
            <a:tbl>
              <a:tblPr firstRow="1" bandRow="1">
                <a:tableStyleId>{5C22544A-7EE6-4342-B048-85BDC9FD1C3A}</a:tableStyleId>
              </a:tblPr>
              <a:tblGrid>
                <a:gridCol w="2218267">
                  <a:extLst>
                    <a:ext uri="{9D8B030D-6E8A-4147-A177-3AD203B41FA5}">
                      <a16:colId xmlns:a16="http://schemas.microsoft.com/office/drawing/2014/main" val="20000"/>
                    </a:ext>
                  </a:extLst>
                </a:gridCol>
                <a:gridCol w="2218267">
                  <a:extLst>
                    <a:ext uri="{9D8B030D-6E8A-4147-A177-3AD203B41FA5}">
                      <a16:colId xmlns:a16="http://schemas.microsoft.com/office/drawing/2014/main" val="20001"/>
                    </a:ext>
                  </a:extLst>
                </a:gridCol>
                <a:gridCol w="2218267">
                  <a:extLst>
                    <a:ext uri="{9D8B030D-6E8A-4147-A177-3AD203B41FA5}">
                      <a16:colId xmlns:a16="http://schemas.microsoft.com/office/drawing/2014/main" val="20002"/>
                    </a:ext>
                  </a:extLst>
                </a:gridCol>
              </a:tblGrid>
              <a:tr h="293504">
                <a:tc>
                  <a:txBody>
                    <a:bodyPr/>
                    <a:lstStyle/>
                    <a:p>
                      <a:r>
                        <a:rPr lang="en-US" dirty="0"/>
                        <a:t>State</a:t>
                      </a:r>
                    </a:p>
                  </a:txBody>
                  <a:tcPr/>
                </a:tc>
                <a:tc>
                  <a:txBody>
                    <a:bodyPr/>
                    <a:lstStyle/>
                    <a:p>
                      <a:r>
                        <a:rPr lang="en-US" dirty="0"/>
                        <a:t>Beer Name</a:t>
                      </a:r>
                    </a:p>
                  </a:txBody>
                  <a:tcPr/>
                </a:tc>
                <a:tc>
                  <a:txBody>
                    <a:bodyPr/>
                    <a:lstStyle/>
                    <a:p>
                      <a:r>
                        <a:rPr lang="en-US" dirty="0"/>
                        <a:t>Max IBU</a:t>
                      </a:r>
                    </a:p>
                  </a:txBody>
                  <a:tcPr/>
                </a:tc>
                <a:extLst>
                  <a:ext uri="{0D108BD9-81ED-4DB2-BD59-A6C34878D82A}">
                    <a16:rowId xmlns:a16="http://schemas.microsoft.com/office/drawing/2014/main" val="10000"/>
                  </a:ext>
                </a:extLst>
              </a:tr>
              <a:tr h="506596">
                <a:tc>
                  <a:txBody>
                    <a:bodyPr/>
                    <a:lstStyle/>
                    <a:p>
                      <a:r>
                        <a:rPr lang="en-US" dirty="0"/>
                        <a:t>OR</a:t>
                      </a:r>
                    </a:p>
                  </a:txBody>
                  <a:tcPr/>
                </a:tc>
                <a:tc>
                  <a:txBody>
                    <a:bodyPr/>
                    <a:lstStyle/>
                    <a:p>
                      <a:r>
                        <a:rPr lang="en-US" dirty="0">
                          <a:effectLst/>
                        </a:rPr>
                        <a:t>Bitter B*</a:t>
                      </a:r>
                      <a:r>
                        <a:rPr lang="en-US" dirty="0" err="1">
                          <a:effectLst/>
                        </a:rPr>
                        <a:t>tch</a:t>
                      </a:r>
                      <a:endParaRPr lang="en-US" dirty="0"/>
                    </a:p>
                  </a:txBody>
                  <a:tcPr/>
                </a:tc>
                <a:tc>
                  <a:txBody>
                    <a:bodyPr/>
                    <a:lstStyle/>
                    <a:p>
                      <a:r>
                        <a:rPr lang="en-US" dirty="0"/>
                        <a:t>138</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16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1ED7-307C-434A-B3EB-1503B25A57EE}"/>
              </a:ext>
            </a:extLst>
          </p:cNvPr>
          <p:cNvSpPr>
            <a:spLocks noGrp="1"/>
          </p:cNvSpPr>
          <p:nvPr>
            <p:ph type="title"/>
          </p:nvPr>
        </p:nvSpPr>
        <p:spPr/>
        <p:txBody>
          <a:bodyPr/>
          <a:lstStyle/>
          <a:p>
            <a:r>
              <a:rPr lang="en-US" dirty="0"/>
              <a:t>Distribution of ABV</a:t>
            </a:r>
          </a:p>
        </p:txBody>
      </p:sp>
      <p:pic>
        <p:nvPicPr>
          <p:cNvPr id="5" name="Picture 4">
            <a:extLst>
              <a:ext uri="{FF2B5EF4-FFF2-40B4-BE49-F238E27FC236}">
                <a16:creationId xmlns:a16="http://schemas.microsoft.com/office/drawing/2014/main" id="{CE8AEA63-3015-9949-90AE-0DC435029EF5}"/>
              </a:ext>
            </a:extLst>
          </p:cNvPr>
          <p:cNvPicPr>
            <a:picLocks noChangeAspect="1"/>
          </p:cNvPicPr>
          <p:nvPr/>
        </p:nvPicPr>
        <p:blipFill>
          <a:blip r:embed="rId3"/>
          <a:stretch>
            <a:fillRect/>
          </a:stretch>
        </p:blipFill>
        <p:spPr>
          <a:xfrm>
            <a:off x="2635935" y="1690688"/>
            <a:ext cx="6920129" cy="4940063"/>
          </a:xfrm>
          <a:prstGeom prst="rect">
            <a:avLst/>
          </a:prstGeom>
        </p:spPr>
      </p:pic>
      <p:pic>
        <p:nvPicPr>
          <p:cNvPr id="4" name="Content Placeholder 3">
            <a:extLst>
              <a:ext uri="{FF2B5EF4-FFF2-40B4-BE49-F238E27FC236}">
                <a16:creationId xmlns:a16="http://schemas.microsoft.com/office/drawing/2014/main" id="{B2C64142-8D89-E244-9D15-5902DD346076}"/>
              </a:ext>
            </a:extLst>
          </p:cNvPr>
          <p:cNvPicPr>
            <a:picLocks noGrp="1" noChangeAspect="1"/>
          </p:cNvPicPr>
          <p:nvPr>
            <p:ph idx="1"/>
          </p:nvPr>
        </p:nvPicPr>
        <p:blipFill rotWithShape="1">
          <a:blip r:embed="rId4"/>
          <a:srcRect t="42805" r="53723" b="37753"/>
          <a:stretch/>
        </p:blipFill>
        <p:spPr>
          <a:xfrm>
            <a:off x="3713286" y="1140680"/>
            <a:ext cx="4296508" cy="553916"/>
          </a:xfrm>
          <a:prstGeom prst="rect">
            <a:avLst/>
          </a:prstGeom>
        </p:spPr>
      </p:pic>
    </p:spTree>
    <p:extLst>
      <p:ext uri="{BB962C8B-B14F-4D97-AF65-F5344CB8AC3E}">
        <p14:creationId xmlns:p14="http://schemas.microsoft.com/office/powerpoint/2010/main" val="265669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17BA-8AC8-8745-A024-BA134A37F298}"/>
              </a:ext>
            </a:extLst>
          </p:cNvPr>
          <p:cNvSpPr>
            <a:spLocks noGrp="1"/>
          </p:cNvSpPr>
          <p:nvPr>
            <p:ph type="title"/>
          </p:nvPr>
        </p:nvSpPr>
        <p:spPr/>
        <p:txBody>
          <a:bodyPr/>
          <a:lstStyle/>
          <a:p>
            <a:r>
              <a:rPr lang="en-US" dirty="0"/>
              <a:t>Correlation – ABV vs. IBU</a:t>
            </a:r>
          </a:p>
        </p:txBody>
      </p:sp>
      <p:pic>
        <p:nvPicPr>
          <p:cNvPr id="5" name="Picture 4">
            <a:extLst>
              <a:ext uri="{FF2B5EF4-FFF2-40B4-BE49-F238E27FC236}">
                <a16:creationId xmlns:a16="http://schemas.microsoft.com/office/drawing/2014/main" id="{58EFD2C9-DE27-E346-861A-08B0B7C71A00}"/>
              </a:ext>
            </a:extLst>
          </p:cNvPr>
          <p:cNvPicPr>
            <a:picLocks noChangeAspect="1"/>
          </p:cNvPicPr>
          <p:nvPr/>
        </p:nvPicPr>
        <p:blipFill>
          <a:blip r:embed="rId3"/>
          <a:stretch>
            <a:fillRect/>
          </a:stretch>
        </p:blipFill>
        <p:spPr>
          <a:xfrm>
            <a:off x="2963377" y="1528955"/>
            <a:ext cx="5885448" cy="4208830"/>
          </a:xfrm>
          <a:prstGeom prst="rect">
            <a:avLst/>
          </a:prstGeom>
        </p:spPr>
      </p:pic>
      <p:sp>
        <p:nvSpPr>
          <p:cNvPr id="3" name="TextBox 2"/>
          <p:cNvSpPr txBox="1"/>
          <p:nvPr/>
        </p:nvSpPr>
        <p:spPr>
          <a:xfrm>
            <a:off x="1817076" y="5827776"/>
            <a:ext cx="8417170" cy="646331"/>
          </a:xfrm>
          <a:prstGeom prst="rect">
            <a:avLst/>
          </a:prstGeom>
          <a:noFill/>
        </p:spPr>
        <p:txBody>
          <a:bodyPr wrap="square" rtlCol="0">
            <a:spAutoFit/>
          </a:bodyPr>
          <a:lstStyle/>
          <a:p>
            <a:r>
              <a:rPr lang="en-US" dirty="0"/>
              <a:t>It appears that there’s a linear relationship between IBU and ABV in this dataset.</a:t>
            </a:r>
          </a:p>
          <a:p>
            <a:pPr marL="285750" indent="-285750">
              <a:buFont typeface="Arial" pitchFamily="34" charset="0"/>
              <a:buChar char="•"/>
            </a:pPr>
            <a:r>
              <a:rPr lang="en-US" dirty="0"/>
              <a:t>Do buyers prefer more bitterness with stronger beers?</a:t>
            </a:r>
          </a:p>
        </p:txBody>
      </p:sp>
    </p:spTree>
    <p:extLst>
      <p:ext uri="{BB962C8B-B14F-4D97-AF65-F5344CB8AC3E}">
        <p14:creationId xmlns:p14="http://schemas.microsoft.com/office/powerpoint/2010/main" val="3225417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1277</TotalTime>
  <Words>1282</Words>
  <Application>Microsoft Macintosh PowerPoint</Application>
  <PresentationFormat>Widescreen</PresentationFormat>
  <Paragraphs>235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vt:lpstr>
      <vt:lpstr>Adjacency</vt:lpstr>
      <vt:lpstr>Doing Data Science - Midterm Project </vt:lpstr>
      <vt:lpstr>Findings</vt:lpstr>
      <vt:lpstr>How many breweries exist per state?</vt:lpstr>
      <vt:lpstr>Combining the breweries and beer data</vt:lpstr>
      <vt:lpstr>Statistics of ”NA” values within the Dataset</vt:lpstr>
      <vt:lpstr>Median ABV and IBU per State</vt:lpstr>
      <vt:lpstr>Maximum ABV and IBU per State</vt:lpstr>
      <vt:lpstr>Distribution of ABV</vt:lpstr>
      <vt:lpstr>Correlation – ABV vs. IBU</vt:lpstr>
      <vt:lpstr>Correlation – ABV vs. IBU For Beer style：IPA and Ale</vt:lpstr>
      <vt:lpstr>Correlation – ABV vs. IBU Plot Two Beer styles</vt:lpstr>
      <vt:lpstr>ABV vs. IBU relationship Investigation on Two Beer Styles Using KNN Clustering</vt:lpstr>
      <vt:lpstr>ABV vs. IBU relationship Investigation on Two Beer Styles KNN Clustering Confusion Matrix</vt:lpstr>
      <vt:lpstr>ABV vs. IBU relationship Investigation on Two Beer Styles KNN Clustering optimal K</vt:lpstr>
      <vt:lpstr>ABV vs. IBU relationship Investigation on Two Beer Styles Performance Comparisons of other Methods</vt:lpstr>
      <vt:lpstr>Which state to launch our next Budweiser IPA?  Count % IPA per total craft beers in each state</vt:lpstr>
      <vt:lpstr>Which state to launch our next Budweiser IPA?  Normalized IPA by population</vt:lpstr>
      <vt:lpstr>Which region to launch our next Budweiser IPA?  What’s our best trial market?</vt:lpstr>
      <vt:lpstr>Final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 Midterm Project</dc:title>
  <dc:creator>Branum Stephan</dc:creator>
  <cp:lastModifiedBy>Branum Stephan</cp:lastModifiedBy>
  <cp:revision>42</cp:revision>
  <dcterms:created xsi:type="dcterms:W3CDTF">2019-10-21T04:17:59Z</dcterms:created>
  <dcterms:modified xsi:type="dcterms:W3CDTF">2019-10-27T01:34:54Z</dcterms:modified>
</cp:coreProperties>
</file>