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21"/>
  </p:notesMasterIdLst>
  <p:sldIdLst>
    <p:sldId id="256" r:id="rId2"/>
    <p:sldId id="269" r:id="rId3"/>
    <p:sldId id="259" r:id="rId4"/>
    <p:sldId id="270" r:id="rId5"/>
    <p:sldId id="271" r:id="rId6"/>
    <p:sldId id="264" r:id="rId7"/>
    <p:sldId id="265" r:id="rId8"/>
    <p:sldId id="268" r:id="rId9"/>
    <p:sldId id="267" r:id="rId10"/>
    <p:sldId id="272" r:id="rId11"/>
    <p:sldId id="273" r:id="rId12"/>
    <p:sldId id="274" r:id="rId13"/>
    <p:sldId id="275" r:id="rId14"/>
    <p:sldId id="276" r:id="rId15"/>
    <p:sldId id="281" r:id="rId16"/>
    <p:sldId id="277" r:id="rId17"/>
    <p:sldId id="278" r:id="rId18"/>
    <p:sldId id="27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38" autoAdjust="0"/>
    <p:restoredTop sz="94694"/>
  </p:normalViewPr>
  <p:slideViewPr>
    <p:cSldViewPr snapToGrid="0" snapToObjects="1">
      <p:cViewPr>
        <p:scale>
          <a:sx n="122" d="100"/>
          <a:sy n="122" d="100"/>
        </p:scale>
        <p:origin x="832"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2AB28E-086B-43C0-A1B2-AB56B01C55C3}" type="datetimeFigureOut">
              <a:rPr lang="en-US" smtClean="0"/>
              <a:t>10/25/19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F9711B-556D-4546-BF5C-4E46C60F1314}" type="slidenum">
              <a:rPr lang="en-US" smtClean="0"/>
              <a:t>‹#›</a:t>
            </a:fld>
            <a:endParaRPr lang="en-US"/>
          </a:p>
        </p:txBody>
      </p:sp>
    </p:spTree>
    <p:extLst>
      <p:ext uri="{BB962C8B-B14F-4D97-AF65-F5344CB8AC3E}">
        <p14:creationId xmlns:p14="http://schemas.microsoft.com/office/powerpoint/2010/main" val="3038186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F9711B-556D-4546-BF5C-4E46C60F1314}" type="slidenum">
              <a:rPr lang="en-US" smtClean="0"/>
              <a:t>13</a:t>
            </a:fld>
            <a:endParaRPr lang="en-US"/>
          </a:p>
        </p:txBody>
      </p:sp>
    </p:spTree>
    <p:extLst>
      <p:ext uri="{BB962C8B-B14F-4D97-AF65-F5344CB8AC3E}">
        <p14:creationId xmlns:p14="http://schemas.microsoft.com/office/powerpoint/2010/main" val="3425452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2B69B6-2ACE-9340-8A47-75CA55B83E31}" type="datetimeFigureOut">
              <a:rPr lang="en-US" smtClean="0"/>
              <a:t>10/25/19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2B69B6-2ACE-9340-8A47-75CA55B83E31}" type="datetimeFigureOut">
              <a:rPr lang="en-US" smtClean="0"/>
              <a:t>10/25/19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2B69B6-2ACE-9340-8A47-75CA55B83E31}" type="datetimeFigureOut">
              <a:rPr lang="en-US" smtClean="0"/>
              <a:t>10/25/19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2B69B6-2ACE-9340-8A47-75CA55B83E31}" type="datetimeFigureOut">
              <a:rPr lang="en-US" smtClean="0"/>
              <a:t>10/25/19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2B69B6-2ACE-9340-8A47-75CA55B83E31}" type="datetimeFigureOut">
              <a:rPr lang="en-US" smtClean="0"/>
              <a:t>10/25/19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2B69B6-2ACE-9340-8A47-75CA55B83E31}" type="datetimeFigureOut">
              <a:rPr lang="en-US" smtClean="0"/>
              <a:t>10/25/19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2B69B6-2ACE-9340-8A47-75CA55B83E31}" type="datetimeFigureOut">
              <a:rPr lang="en-US" smtClean="0"/>
              <a:t>10/25/19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2B69B6-2ACE-9340-8A47-75CA55B83E31}" type="datetimeFigureOut">
              <a:rPr lang="en-US" smtClean="0"/>
              <a:t>10/25/19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B69B6-2ACE-9340-8A47-75CA55B83E31}" type="datetimeFigureOut">
              <a:rPr lang="en-US" smtClean="0"/>
              <a:t>10/25/19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A03FB-9ADF-5C41-B86E-09EEC529946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2B69B6-2ACE-9340-8A47-75CA55B83E31}" type="datetimeFigureOut">
              <a:rPr lang="en-US" smtClean="0"/>
              <a:t>10/25/19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A03FB-9ADF-5C41-B86E-09EEC5299467}"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B2B69B6-2ACE-9340-8A47-75CA55B83E31}" type="datetimeFigureOut">
              <a:rPr lang="en-US" smtClean="0"/>
              <a:t>10/25/19</a:t>
            </a:fld>
            <a:endParaRPr lang="en-US"/>
          </a:p>
        </p:txBody>
      </p:sp>
      <p:sp>
        <p:nvSpPr>
          <p:cNvPr id="9" name="Slide Number Placeholder 8"/>
          <p:cNvSpPr>
            <a:spLocks noGrp="1"/>
          </p:cNvSpPr>
          <p:nvPr>
            <p:ph type="sldNum" sz="quarter" idx="11"/>
          </p:nvPr>
        </p:nvSpPr>
        <p:spPr/>
        <p:txBody>
          <a:bodyPr/>
          <a:lstStyle/>
          <a:p>
            <a:fld id="{9FFA03FB-9ADF-5C41-B86E-09EEC5299467}"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FFA03FB-9ADF-5C41-B86E-09EEC5299467}" type="slidenum">
              <a:rPr lang="en-US" smtClean="0"/>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5B2B69B6-2ACE-9340-8A47-75CA55B83E31}" type="datetimeFigureOut">
              <a:rPr lang="en-US" smtClean="0"/>
              <a:t>10/25/19</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dropbox.com/s/9hsvpsrvufoli8o/eda.html?dl=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Desktop/SMU_course/DS6306/Project1/test1.html"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Desktop/SMU_course/DS6306/Project1/test3_abu.html" TargetMode="External"/><Relationship Id="rId4" Type="http://schemas.openxmlformats.org/officeDocument/2006/relationships/hyperlink" Target="../Desktop/SMU_course/DS6306/Project1/test2_ibu.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06633-3905-B141-AF2B-1EE2B53B698B}"/>
              </a:ext>
            </a:extLst>
          </p:cNvPr>
          <p:cNvSpPr>
            <a:spLocks noGrp="1"/>
          </p:cNvSpPr>
          <p:nvPr>
            <p:ph type="ctrTitle"/>
          </p:nvPr>
        </p:nvSpPr>
        <p:spPr/>
        <p:txBody>
          <a:bodyPr>
            <a:normAutofit fontScale="90000"/>
          </a:bodyPr>
          <a:lstStyle/>
          <a:p>
            <a:r>
              <a:rPr lang="en-US" dirty="0"/>
              <a:t>Doing Data Science - Midterm Project</a:t>
            </a:r>
            <a:br>
              <a:rPr lang="en-US" dirty="0"/>
            </a:br>
            <a:endParaRPr lang="en-US" dirty="0"/>
          </a:p>
        </p:txBody>
      </p:sp>
      <p:sp>
        <p:nvSpPr>
          <p:cNvPr id="3" name="Subtitle 2">
            <a:extLst>
              <a:ext uri="{FF2B5EF4-FFF2-40B4-BE49-F238E27FC236}">
                <a16:creationId xmlns:a16="http://schemas.microsoft.com/office/drawing/2014/main" id="{C91916C3-771D-EA42-A35B-9BA21D12A859}"/>
              </a:ext>
            </a:extLst>
          </p:cNvPr>
          <p:cNvSpPr>
            <a:spLocks noGrp="1"/>
          </p:cNvSpPr>
          <p:nvPr>
            <p:ph type="subTitle" idx="1"/>
          </p:nvPr>
        </p:nvSpPr>
        <p:spPr/>
        <p:txBody>
          <a:bodyPr>
            <a:normAutofit/>
          </a:bodyPr>
          <a:lstStyle/>
          <a:p>
            <a:r>
              <a:rPr lang="en-US" dirty="0"/>
              <a:t>Michael (Branum) Stephan and Yang Zhang</a:t>
            </a:r>
          </a:p>
          <a:p>
            <a:r>
              <a:rPr lang="en-US" sz="1600" i="1" dirty="0"/>
              <a:t>For a link to the </a:t>
            </a:r>
            <a:r>
              <a:rPr lang="en-US" sz="1600" i="1" dirty="0" err="1"/>
              <a:t>rmarkdown</a:t>
            </a:r>
            <a:r>
              <a:rPr lang="en-US" sz="1600" i="1" dirty="0"/>
              <a:t>, see </a:t>
            </a:r>
            <a:r>
              <a:rPr lang="en-US" sz="1600" i="1" dirty="0">
                <a:hlinkClick r:id="rId2"/>
              </a:rPr>
              <a:t>link</a:t>
            </a:r>
            <a:endParaRPr lang="en-US" sz="1600" i="1" dirty="0"/>
          </a:p>
          <a:p>
            <a:endParaRPr lang="en-US" dirty="0"/>
          </a:p>
        </p:txBody>
      </p:sp>
    </p:spTree>
    <p:extLst>
      <p:ext uri="{BB962C8B-B14F-4D97-AF65-F5344CB8AC3E}">
        <p14:creationId xmlns:p14="http://schemas.microsoft.com/office/powerpoint/2010/main" val="83726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 ABV vs. IBU</a:t>
            </a:r>
            <a:br>
              <a:rPr lang="en-US" dirty="0"/>
            </a:br>
            <a:r>
              <a:rPr lang="en-US" sz="3200" dirty="0"/>
              <a:t>For Beer style</a:t>
            </a:r>
            <a:r>
              <a:rPr lang="zh-CN" altLang="en-US" sz="3200" dirty="0"/>
              <a:t>：</a:t>
            </a:r>
            <a:r>
              <a:rPr lang="en-US" altLang="zh-CN" sz="3200" dirty="0"/>
              <a:t>IPA and Ale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74030641"/>
              </p:ext>
            </p:extLst>
          </p:nvPr>
        </p:nvGraphicFramePr>
        <p:xfrm>
          <a:off x="339158" y="1806069"/>
          <a:ext cx="3396502" cy="1097280"/>
        </p:xfrm>
        <a:graphic>
          <a:graphicData uri="http://schemas.openxmlformats.org/drawingml/2006/table">
            <a:tbl>
              <a:tblPr firstRow="1" bandRow="1">
                <a:tableStyleId>{5C22544A-7EE6-4342-B048-85BDC9FD1C3A}</a:tableStyleId>
              </a:tblPr>
              <a:tblGrid>
                <a:gridCol w="1698251">
                  <a:extLst>
                    <a:ext uri="{9D8B030D-6E8A-4147-A177-3AD203B41FA5}">
                      <a16:colId xmlns:a16="http://schemas.microsoft.com/office/drawing/2014/main" val="20000"/>
                    </a:ext>
                  </a:extLst>
                </a:gridCol>
                <a:gridCol w="1698251">
                  <a:extLst>
                    <a:ext uri="{9D8B030D-6E8A-4147-A177-3AD203B41FA5}">
                      <a16:colId xmlns:a16="http://schemas.microsoft.com/office/drawing/2014/main" val="20001"/>
                    </a:ext>
                  </a:extLst>
                </a:gridCol>
              </a:tblGrid>
              <a:tr h="227864">
                <a:tc>
                  <a:txBody>
                    <a:bodyPr/>
                    <a:lstStyle/>
                    <a:p>
                      <a:r>
                        <a:rPr lang="en-US" dirty="0"/>
                        <a:t>Beer style</a:t>
                      </a:r>
                    </a:p>
                  </a:txBody>
                  <a:tcPr/>
                </a:tc>
                <a:tc>
                  <a:txBody>
                    <a:bodyPr/>
                    <a:lstStyle/>
                    <a:p>
                      <a:r>
                        <a:rPr lang="en-US" dirty="0"/>
                        <a:t>Number</a:t>
                      </a:r>
                    </a:p>
                  </a:txBody>
                  <a:tcPr/>
                </a:tc>
                <a:extLst>
                  <a:ext uri="{0D108BD9-81ED-4DB2-BD59-A6C34878D82A}">
                    <a16:rowId xmlns:a16="http://schemas.microsoft.com/office/drawing/2014/main" val="10000"/>
                  </a:ext>
                </a:extLst>
              </a:tr>
              <a:tr h="315604">
                <a:tc>
                  <a:txBody>
                    <a:bodyPr/>
                    <a:lstStyle/>
                    <a:p>
                      <a:r>
                        <a:rPr lang="en-US" dirty="0"/>
                        <a:t>IPA</a:t>
                      </a:r>
                    </a:p>
                  </a:txBody>
                  <a:tcPr/>
                </a:tc>
                <a:tc>
                  <a:txBody>
                    <a:bodyPr/>
                    <a:lstStyle/>
                    <a:p>
                      <a:r>
                        <a:rPr lang="en-US" dirty="0">
                          <a:effectLst/>
                        </a:rPr>
                        <a:t>385</a:t>
                      </a:r>
                      <a:endParaRPr lang="en-US" dirty="0"/>
                    </a:p>
                  </a:txBody>
                  <a:tcPr/>
                </a:tc>
                <a:extLst>
                  <a:ext uri="{0D108BD9-81ED-4DB2-BD59-A6C34878D82A}">
                    <a16:rowId xmlns:a16="http://schemas.microsoft.com/office/drawing/2014/main" val="10001"/>
                  </a:ext>
                </a:extLst>
              </a:tr>
              <a:tr h="315604">
                <a:tc>
                  <a:txBody>
                    <a:bodyPr/>
                    <a:lstStyle/>
                    <a:p>
                      <a:r>
                        <a:rPr lang="en-US" dirty="0"/>
                        <a:t>Ale</a:t>
                      </a:r>
                    </a:p>
                  </a:txBody>
                  <a:tcPr/>
                </a:tc>
                <a:tc>
                  <a:txBody>
                    <a:bodyPr/>
                    <a:lstStyle/>
                    <a:p>
                      <a:r>
                        <a:rPr lang="en-US" dirty="0"/>
                        <a:t>552</a:t>
                      </a:r>
                    </a:p>
                  </a:txBody>
                  <a:tcPr/>
                </a:tc>
                <a:extLst>
                  <a:ext uri="{0D108BD9-81ED-4DB2-BD59-A6C34878D82A}">
                    <a16:rowId xmlns:a16="http://schemas.microsoft.com/office/drawing/2014/main" val="10002"/>
                  </a:ext>
                </a:extLst>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461" y="3318769"/>
            <a:ext cx="3296969" cy="3219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9307" y="3318769"/>
            <a:ext cx="3300984" cy="3183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668945" y="1958302"/>
            <a:ext cx="7538031" cy="646331"/>
          </a:xfrm>
          <a:prstGeom prst="rect">
            <a:avLst/>
          </a:prstGeom>
          <a:noFill/>
        </p:spPr>
        <p:txBody>
          <a:bodyPr wrap="square" rtlCol="0">
            <a:spAutoFit/>
          </a:bodyPr>
          <a:lstStyle/>
          <a:p>
            <a:pPr marL="285750" indent="-285750">
              <a:buFont typeface="Arial" pitchFamily="34" charset="0"/>
              <a:buChar char="•"/>
            </a:pPr>
            <a:r>
              <a:rPr lang="en-US" dirty="0"/>
              <a:t>From visual IPA has higher ABV and IBU values and has better correlation.</a:t>
            </a:r>
          </a:p>
          <a:p>
            <a:pPr marL="285750" indent="-285750">
              <a:buFont typeface="Arial" pitchFamily="34" charset="0"/>
              <a:buChar char="•"/>
            </a:pPr>
            <a:r>
              <a:rPr lang="en-US" dirty="0"/>
              <a:t>The majority of non-IPA beers tend to have lower ABV and IBU values. </a:t>
            </a:r>
          </a:p>
        </p:txBody>
      </p:sp>
    </p:spTree>
    <p:extLst>
      <p:ext uri="{BB962C8B-B14F-4D97-AF65-F5344CB8AC3E}">
        <p14:creationId xmlns:p14="http://schemas.microsoft.com/office/powerpoint/2010/main" val="2562503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 ABV vs. IBU</a:t>
            </a:r>
            <a:br>
              <a:rPr lang="en-US" dirty="0"/>
            </a:br>
            <a:r>
              <a:rPr lang="en-US" sz="3200" dirty="0"/>
              <a:t>Plot Two Beer style</a:t>
            </a:r>
            <a:r>
              <a:rPr lang="en-US" altLang="zh-CN" sz="3200" dirty="0"/>
              <a:t>s</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4337" y="2743587"/>
            <a:ext cx="6813550" cy="365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85832" y="1496637"/>
            <a:ext cx="7538031" cy="923330"/>
          </a:xfrm>
          <a:prstGeom prst="rect">
            <a:avLst/>
          </a:prstGeom>
          <a:noFill/>
        </p:spPr>
        <p:txBody>
          <a:bodyPr wrap="square" rtlCol="0">
            <a:spAutoFit/>
          </a:bodyPr>
          <a:lstStyle/>
          <a:p>
            <a:pPr marL="285750" indent="-285750">
              <a:buFont typeface="Arial" pitchFamily="34" charset="0"/>
              <a:buChar char="•"/>
            </a:pPr>
            <a:r>
              <a:rPr lang="en-US" dirty="0"/>
              <a:t>Further visual evidences reflect that the correlation of ABV vs. IBU are different with Ale and IPA styles. </a:t>
            </a:r>
          </a:p>
          <a:p>
            <a:pPr marL="285750" indent="-285750">
              <a:buFont typeface="Arial" pitchFamily="34" charset="0"/>
              <a:buChar char="•"/>
            </a:pPr>
            <a:r>
              <a:rPr lang="en-US" dirty="0"/>
              <a:t>There is a visual boundary between styles at approximately 50 IBU.</a:t>
            </a:r>
          </a:p>
        </p:txBody>
      </p:sp>
    </p:spTree>
    <p:extLst>
      <p:ext uri="{BB962C8B-B14F-4D97-AF65-F5344CB8AC3E}">
        <p14:creationId xmlns:p14="http://schemas.microsoft.com/office/powerpoint/2010/main" val="4100741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ABV vs. IBU relationship Investigation on Two Beer Styles</a:t>
            </a:r>
            <a:br>
              <a:rPr lang="en-US" dirty="0"/>
            </a:br>
            <a:r>
              <a:rPr lang="en-US" sz="2400" dirty="0"/>
              <a:t>Using KNN Clustering</a:t>
            </a:r>
            <a:endParaRPr lang="en-US" sz="40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22344" y="4375444"/>
            <a:ext cx="3657600" cy="227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0749" y="4387835"/>
            <a:ext cx="3657600" cy="2261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84" y="1656438"/>
            <a:ext cx="3229807" cy="162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03120" y="4039263"/>
            <a:ext cx="3192448" cy="307777"/>
          </a:xfrm>
          <a:prstGeom prst="rect">
            <a:avLst/>
          </a:prstGeom>
          <a:noFill/>
        </p:spPr>
        <p:txBody>
          <a:bodyPr wrap="square" rtlCol="0">
            <a:spAutoFit/>
          </a:bodyPr>
          <a:lstStyle/>
          <a:p>
            <a:r>
              <a:rPr lang="en-US" sz="1400" dirty="0"/>
              <a:t>Training Data: ABV Distribution </a:t>
            </a:r>
          </a:p>
        </p:txBody>
      </p:sp>
      <p:sp>
        <p:nvSpPr>
          <p:cNvPr id="9" name="TextBox 8"/>
          <p:cNvSpPr txBox="1"/>
          <p:nvPr/>
        </p:nvSpPr>
        <p:spPr>
          <a:xfrm>
            <a:off x="6020463" y="4067667"/>
            <a:ext cx="3192448" cy="307777"/>
          </a:xfrm>
          <a:prstGeom prst="rect">
            <a:avLst/>
          </a:prstGeom>
          <a:noFill/>
        </p:spPr>
        <p:txBody>
          <a:bodyPr wrap="square" rtlCol="0">
            <a:spAutoFit/>
          </a:bodyPr>
          <a:lstStyle/>
          <a:p>
            <a:r>
              <a:rPr lang="en-US" sz="1400" dirty="0"/>
              <a:t>Training Data: IBU Distribution </a:t>
            </a:r>
          </a:p>
        </p:txBody>
      </p:sp>
      <p:sp>
        <p:nvSpPr>
          <p:cNvPr id="10" name="TextBox 9"/>
          <p:cNvSpPr txBox="1"/>
          <p:nvPr/>
        </p:nvSpPr>
        <p:spPr>
          <a:xfrm>
            <a:off x="3966925" y="1656438"/>
            <a:ext cx="6914436" cy="1200329"/>
          </a:xfrm>
          <a:prstGeom prst="rect">
            <a:avLst/>
          </a:prstGeom>
          <a:noFill/>
        </p:spPr>
        <p:txBody>
          <a:bodyPr wrap="square" rtlCol="0">
            <a:spAutoFit/>
          </a:bodyPr>
          <a:lstStyle/>
          <a:p>
            <a:pPr marL="285750" indent="-285750">
              <a:buFont typeface="Arial" pitchFamily="34" charset="0"/>
              <a:buChar char="•"/>
            </a:pPr>
            <a:r>
              <a:rPr lang="en-US" dirty="0"/>
              <a:t>Preparation for KNN clustering: Data Split into Training/Testing groups.</a:t>
            </a:r>
          </a:p>
          <a:p>
            <a:pPr marL="285750" indent="-285750">
              <a:buFont typeface="Arial" pitchFamily="34" charset="0"/>
              <a:buChar char="•"/>
            </a:pPr>
            <a:r>
              <a:rPr lang="en-US" dirty="0"/>
              <a:t>From the distributions, we can see notable differences between the two styles.</a:t>
            </a:r>
          </a:p>
        </p:txBody>
      </p:sp>
    </p:spTree>
    <p:extLst>
      <p:ext uri="{BB962C8B-B14F-4D97-AF65-F5344CB8AC3E}">
        <p14:creationId xmlns:p14="http://schemas.microsoft.com/office/powerpoint/2010/main" val="3930755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solidFill>
                  <a:srgbClr val="675E47"/>
                </a:solidFill>
              </a:rPr>
              <a:t>ABV vs. IBU relationship Investigation on Two Beer Styles</a:t>
            </a:r>
            <a:br>
              <a:rPr lang="en-US" dirty="0">
                <a:solidFill>
                  <a:srgbClr val="675E47"/>
                </a:solidFill>
              </a:rPr>
            </a:br>
            <a:r>
              <a:rPr lang="en-US" sz="2400" dirty="0">
                <a:solidFill>
                  <a:srgbClr val="675E47"/>
                </a:solidFill>
              </a:rPr>
              <a:t>KNN Clustering Confusion Matrix</a:t>
            </a:r>
            <a:endParaRPr lang="en-US" dirty="0"/>
          </a:p>
        </p:txBody>
      </p:sp>
      <p:pic>
        <p:nvPicPr>
          <p:cNvPr id="4101" name="Picture 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81122" y="1536700"/>
            <a:ext cx="4700155" cy="458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721661" y="1536700"/>
            <a:ext cx="4652678" cy="458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609600" y="5973460"/>
            <a:ext cx="10459940" cy="830997"/>
          </a:xfrm>
          <a:prstGeom prst="rect">
            <a:avLst/>
          </a:prstGeom>
          <a:noFill/>
        </p:spPr>
        <p:txBody>
          <a:bodyPr wrap="square" rtlCol="0">
            <a:spAutoFit/>
          </a:bodyPr>
          <a:lstStyle/>
          <a:p>
            <a:pPr marL="285750" indent="-285750">
              <a:buFont typeface="Arial" pitchFamily="34" charset="0"/>
              <a:buChar char="•"/>
            </a:pPr>
            <a:r>
              <a:rPr lang="en-US" sz="1600" dirty="0"/>
              <a:t>We conduct KNN with different selection of k on the dataset and evaluate the results with confusion matrix.</a:t>
            </a:r>
          </a:p>
          <a:p>
            <a:pPr marL="285750" indent="-285750">
              <a:buFont typeface="Arial" pitchFamily="34" charset="0"/>
              <a:buChar char="•"/>
            </a:pPr>
            <a:r>
              <a:rPr lang="en-US" sz="1600" dirty="0"/>
              <a:t>Accuracy(k=5) is 0.861, Accuracy(k=10) is 0.85</a:t>
            </a:r>
          </a:p>
          <a:p>
            <a:pPr marL="285750" indent="-285750">
              <a:buFont typeface="Arial" pitchFamily="34" charset="0"/>
              <a:buChar char="•"/>
            </a:pPr>
            <a:r>
              <a:rPr lang="en-US" sz="1600" dirty="0"/>
              <a:t>Both have gain good results regarding accuracy, sensitivity and specificity. The selection of k=5 slightly better. </a:t>
            </a:r>
          </a:p>
        </p:txBody>
      </p:sp>
    </p:spTree>
    <p:extLst>
      <p:ext uri="{BB962C8B-B14F-4D97-AF65-F5344CB8AC3E}">
        <p14:creationId xmlns:p14="http://schemas.microsoft.com/office/powerpoint/2010/main" val="2267056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a:solidFill>
                  <a:srgbClr val="675E47"/>
                </a:solidFill>
              </a:rPr>
              <a:t>ABV vs. IBU relationship Investigation on Two Beer Styles</a:t>
            </a:r>
            <a:br>
              <a:rPr lang="en-US" dirty="0">
                <a:solidFill>
                  <a:srgbClr val="675E47"/>
                </a:solidFill>
              </a:rPr>
            </a:br>
            <a:r>
              <a:rPr lang="en-US" sz="2400" dirty="0">
                <a:solidFill>
                  <a:srgbClr val="675E47"/>
                </a:solidFill>
              </a:rPr>
              <a:t>KNN Clustering optimal K</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0277" y="1468345"/>
            <a:ext cx="6718645" cy="4165814"/>
          </a:xfrm>
        </p:spPr>
      </p:pic>
      <p:sp>
        <p:nvSpPr>
          <p:cNvPr id="8" name="TextBox 7"/>
          <p:cNvSpPr txBox="1"/>
          <p:nvPr/>
        </p:nvSpPr>
        <p:spPr>
          <a:xfrm>
            <a:off x="637430" y="5754799"/>
            <a:ext cx="10459940" cy="584775"/>
          </a:xfrm>
          <a:prstGeom prst="rect">
            <a:avLst/>
          </a:prstGeom>
          <a:noFill/>
        </p:spPr>
        <p:txBody>
          <a:bodyPr wrap="square" rtlCol="0">
            <a:spAutoFit/>
          </a:bodyPr>
          <a:lstStyle/>
          <a:p>
            <a:pPr marL="285750" indent="-285750">
              <a:buFont typeface="Arial" pitchFamily="34" charset="0"/>
              <a:buChar char="•"/>
            </a:pPr>
            <a:r>
              <a:rPr lang="en-US" sz="1600" dirty="0"/>
              <a:t>The plot is generated from the different k-values based on the 100 different random samples.</a:t>
            </a:r>
          </a:p>
          <a:p>
            <a:pPr marL="285750" indent="-285750">
              <a:buFont typeface="Arial" pitchFamily="34" charset="0"/>
              <a:buChar char="•"/>
            </a:pPr>
            <a:r>
              <a:rPr lang="en-US" sz="1600" dirty="0"/>
              <a:t>The optimal k with this sampling group is 5.</a:t>
            </a:r>
          </a:p>
        </p:txBody>
      </p:sp>
    </p:spTree>
    <p:extLst>
      <p:ext uri="{BB962C8B-B14F-4D97-AF65-F5344CB8AC3E}">
        <p14:creationId xmlns:p14="http://schemas.microsoft.com/office/powerpoint/2010/main" val="2199440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675E47"/>
                </a:solidFill>
              </a:rPr>
              <a:t>ABV vs. IBU relationship Investigation on Two Beer Styles</a:t>
            </a:r>
            <a:br>
              <a:rPr lang="en-US" dirty="0">
                <a:solidFill>
                  <a:srgbClr val="675E47"/>
                </a:solidFill>
              </a:rPr>
            </a:br>
            <a:r>
              <a:rPr lang="en-US" sz="2400" dirty="0">
                <a:solidFill>
                  <a:srgbClr val="675E47"/>
                </a:solidFill>
              </a:rPr>
              <a:t>Performance Comparisons of other Methods</a:t>
            </a:r>
            <a:endParaRPr lang="en-US" dirty="0"/>
          </a:p>
        </p:txBody>
      </p:sp>
      <p:sp>
        <p:nvSpPr>
          <p:cNvPr id="3" name="Content Placeholder 2"/>
          <p:cNvSpPr>
            <a:spLocks noGrp="1"/>
          </p:cNvSpPr>
          <p:nvPr>
            <p:ph idx="1"/>
          </p:nvPr>
        </p:nvSpPr>
        <p:spPr>
          <a:xfrm>
            <a:off x="5303520" y="2154804"/>
            <a:ext cx="5466080" cy="3681454"/>
          </a:xfrm>
        </p:spPr>
        <p:txBody>
          <a:bodyPr>
            <a:normAutofit/>
          </a:bodyPr>
          <a:lstStyle/>
          <a:p>
            <a:r>
              <a:rPr lang="en-US" sz="1800" dirty="0"/>
              <a:t>The classification with different methods does not show significant differences due to high accuracy levels.</a:t>
            </a:r>
          </a:p>
          <a:p>
            <a:r>
              <a:rPr lang="en-US" sz="1800" dirty="0"/>
              <a:t>Above all methods conducted,  </a:t>
            </a:r>
            <a:r>
              <a:rPr lang="en-US" sz="1800" dirty="0" err="1"/>
              <a:t>svm</a:t>
            </a:r>
            <a:r>
              <a:rPr lang="en-US" sz="1800" dirty="0"/>
              <a:t> and random forest shows the highest accuracy, random forest and </a:t>
            </a:r>
            <a:r>
              <a:rPr lang="en-US" sz="1800" dirty="0" err="1"/>
              <a:t>naïveBayes</a:t>
            </a:r>
            <a:r>
              <a:rPr lang="en-US" sz="1800" dirty="0"/>
              <a:t> show highest sensitivity, </a:t>
            </a:r>
            <a:r>
              <a:rPr lang="en-US" sz="1800" dirty="0" err="1"/>
              <a:t>svm</a:t>
            </a:r>
            <a:r>
              <a:rPr lang="en-US" sz="1800" dirty="0"/>
              <a:t> shows highest specificity.</a:t>
            </a:r>
          </a:p>
          <a:p>
            <a:r>
              <a:rPr lang="en-US" sz="1800" dirty="0"/>
              <a:t>By clustering the dataset with </a:t>
            </a:r>
            <a:r>
              <a:rPr lang="en-US" sz="1800" dirty="0" err="1"/>
              <a:t>Kmeans</a:t>
            </a:r>
            <a:r>
              <a:rPr lang="en-US" sz="1800" dirty="0"/>
              <a:t> we can also get a high accuracy which indicate further the two groups are easy to differentiate. </a:t>
            </a:r>
          </a:p>
        </p:txBody>
      </p:sp>
      <p:graphicFrame>
        <p:nvGraphicFramePr>
          <p:cNvPr id="4" name="Content Placeholder 3"/>
          <p:cNvGraphicFramePr>
            <a:graphicFrameLocks/>
          </p:cNvGraphicFramePr>
          <p:nvPr>
            <p:extLst>
              <p:ext uri="{D42A27DB-BD31-4B8C-83A1-F6EECF244321}">
                <p14:modId xmlns:p14="http://schemas.microsoft.com/office/powerpoint/2010/main" val="3982872951"/>
              </p:ext>
            </p:extLst>
          </p:nvPr>
        </p:nvGraphicFramePr>
        <p:xfrm>
          <a:off x="270344" y="1750704"/>
          <a:ext cx="4738977" cy="3703890"/>
        </p:xfrm>
        <a:graphic>
          <a:graphicData uri="http://schemas.openxmlformats.org/drawingml/2006/table">
            <a:tbl>
              <a:tblPr firstRow="1" bandRow="1">
                <a:tableStyleId>{5C22544A-7EE6-4342-B048-85BDC9FD1C3A}</a:tableStyleId>
              </a:tblPr>
              <a:tblGrid>
                <a:gridCol w="1218594">
                  <a:extLst>
                    <a:ext uri="{9D8B030D-6E8A-4147-A177-3AD203B41FA5}">
                      <a16:colId xmlns:a16="http://schemas.microsoft.com/office/drawing/2014/main" val="20000"/>
                    </a:ext>
                  </a:extLst>
                </a:gridCol>
                <a:gridCol w="1218594">
                  <a:extLst>
                    <a:ext uri="{9D8B030D-6E8A-4147-A177-3AD203B41FA5}">
                      <a16:colId xmlns:a16="http://schemas.microsoft.com/office/drawing/2014/main" val="20001"/>
                    </a:ext>
                  </a:extLst>
                </a:gridCol>
                <a:gridCol w="1218594">
                  <a:extLst>
                    <a:ext uri="{9D8B030D-6E8A-4147-A177-3AD203B41FA5}">
                      <a16:colId xmlns:a16="http://schemas.microsoft.com/office/drawing/2014/main" val="20002"/>
                    </a:ext>
                  </a:extLst>
                </a:gridCol>
                <a:gridCol w="1083195">
                  <a:extLst>
                    <a:ext uri="{9D8B030D-6E8A-4147-A177-3AD203B41FA5}">
                      <a16:colId xmlns:a16="http://schemas.microsoft.com/office/drawing/2014/main" val="20003"/>
                    </a:ext>
                  </a:extLst>
                </a:gridCol>
              </a:tblGrid>
              <a:tr h="484746">
                <a:tc>
                  <a:txBody>
                    <a:bodyPr/>
                    <a:lstStyle/>
                    <a:p>
                      <a:r>
                        <a:rPr lang="en-US" sz="1600" dirty="0"/>
                        <a:t>Method</a:t>
                      </a:r>
                    </a:p>
                  </a:txBody>
                  <a:tcPr/>
                </a:tc>
                <a:tc>
                  <a:txBody>
                    <a:bodyPr/>
                    <a:lstStyle/>
                    <a:p>
                      <a:r>
                        <a:rPr lang="en-US" sz="1600" dirty="0"/>
                        <a:t>Accuracy</a:t>
                      </a:r>
                    </a:p>
                  </a:txBody>
                  <a:tcPr/>
                </a:tc>
                <a:tc>
                  <a:txBody>
                    <a:bodyPr/>
                    <a:lstStyle/>
                    <a:p>
                      <a:r>
                        <a:rPr lang="en-US" sz="1600" dirty="0"/>
                        <a:t>Sensitivity</a:t>
                      </a:r>
                    </a:p>
                  </a:txBody>
                  <a:tcPr/>
                </a:tc>
                <a:tc>
                  <a:txBody>
                    <a:bodyPr/>
                    <a:lstStyle/>
                    <a:p>
                      <a:r>
                        <a:rPr lang="en-US" sz="1600" dirty="0"/>
                        <a:t>Specificity</a:t>
                      </a:r>
                    </a:p>
                  </a:txBody>
                  <a:tcPr/>
                </a:tc>
                <a:extLst>
                  <a:ext uri="{0D108BD9-81ED-4DB2-BD59-A6C34878D82A}">
                    <a16:rowId xmlns:a16="http://schemas.microsoft.com/office/drawing/2014/main" val="10000"/>
                  </a:ext>
                </a:extLst>
              </a:tr>
              <a:tr h="484746">
                <a:tc>
                  <a:txBody>
                    <a:bodyPr/>
                    <a:lstStyle/>
                    <a:p>
                      <a:r>
                        <a:rPr lang="en-US" dirty="0"/>
                        <a:t>KNN</a:t>
                      </a:r>
                    </a:p>
                  </a:txBody>
                  <a:tcPr/>
                </a:tc>
                <a:tc>
                  <a:txBody>
                    <a:bodyPr/>
                    <a:lstStyle/>
                    <a:p>
                      <a:r>
                        <a:rPr lang="en-US" dirty="0">
                          <a:effectLst/>
                        </a:rPr>
                        <a:t>0.861</a:t>
                      </a:r>
                      <a:endParaRPr lang="en-US" dirty="0"/>
                    </a:p>
                  </a:txBody>
                  <a:tcPr/>
                </a:tc>
                <a:tc>
                  <a:txBody>
                    <a:bodyPr/>
                    <a:lstStyle/>
                    <a:p>
                      <a:r>
                        <a:rPr lang="en-US" dirty="0">
                          <a:effectLst/>
                        </a:rPr>
                        <a:t>0.867</a:t>
                      </a:r>
                      <a:endParaRPr lang="en-US" dirty="0"/>
                    </a:p>
                  </a:txBody>
                  <a:tcPr/>
                </a:tc>
                <a:tc>
                  <a:txBody>
                    <a:bodyPr/>
                    <a:lstStyle/>
                    <a:p>
                      <a:r>
                        <a:rPr lang="en-US" dirty="0">
                          <a:effectLst/>
                        </a:rPr>
                        <a:t>0.85</a:t>
                      </a:r>
                      <a:endParaRPr lang="en-US" dirty="0"/>
                    </a:p>
                  </a:txBody>
                  <a:tcPr/>
                </a:tc>
                <a:extLst>
                  <a:ext uri="{0D108BD9-81ED-4DB2-BD59-A6C34878D82A}">
                    <a16:rowId xmlns:a16="http://schemas.microsoft.com/office/drawing/2014/main" val="10001"/>
                  </a:ext>
                </a:extLst>
              </a:tr>
              <a:tr h="484746">
                <a:tc>
                  <a:txBody>
                    <a:bodyPr/>
                    <a:lstStyle/>
                    <a:p>
                      <a:r>
                        <a:rPr lang="en-US" dirty="0" err="1"/>
                        <a:t>naiveBayes</a:t>
                      </a:r>
                      <a:endParaRPr lang="en-US" dirty="0"/>
                    </a:p>
                  </a:txBody>
                  <a:tcPr/>
                </a:tc>
                <a:tc>
                  <a:txBody>
                    <a:bodyPr/>
                    <a:lstStyle/>
                    <a:p>
                      <a:r>
                        <a:rPr lang="en-US" dirty="0">
                          <a:effectLst/>
                        </a:rPr>
                        <a:t>0.871</a:t>
                      </a:r>
                      <a:endParaRPr lang="en-US" dirty="0"/>
                    </a:p>
                  </a:txBody>
                  <a:tcPr/>
                </a:tc>
                <a:tc>
                  <a:txBody>
                    <a:bodyPr/>
                    <a:lstStyle/>
                    <a:p>
                      <a:r>
                        <a:rPr lang="en-US" dirty="0">
                          <a:effectLst/>
                        </a:rPr>
                        <a:t>0.907</a:t>
                      </a:r>
                      <a:endParaRPr lang="en-US" dirty="0"/>
                    </a:p>
                  </a:txBody>
                  <a:tcPr/>
                </a:tc>
                <a:tc>
                  <a:txBody>
                    <a:bodyPr/>
                    <a:lstStyle/>
                    <a:p>
                      <a:r>
                        <a:rPr lang="en-US" dirty="0">
                          <a:effectLst/>
                        </a:rPr>
                        <a:t>0.817</a:t>
                      </a:r>
                      <a:endParaRPr lang="en-US" dirty="0"/>
                    </a:p>
                  </a:txBody>
                  <a:tcPr/>
                </a:tc>
                <a:extLst>
                  <a:ext uri="{0D108BD9-81ED-4DB2-BD59-A6C34878D82A}">
                    <a16:rowId xmlns:a16="http://schemas.microsoft.com/office/drawing/2014/main" val="10002"/>
                  </a:ext>
                </a:extLst>
              </a:tr>
              <a:tr h="484746">
                <a:tc>
                  <a:txBody>
                    <a:bodyPr/>
                    <a:lstStyle/>
                    <a:p>
                      <a:r>
                        <a:rPr lang="en-US" dirty="0" err="1"/>
                        <a:t>svm</a:t>
                      </a:r>
                      <a:endParaRPr lang="en-US" dirty="0"/>
                    </a:p>
                  </a:txBody>
                  <a:tcPr/>
                </a:tc>
                <a:tc>
                  <a:txBody>
                    <a:bodyPr/>
                    <a:lstStyle/>
                    <a:p>
                      <a:r>
                        <a:rPr lang="en-US" dirty="0">
                          <a:effectLst/>
                        </a:rPr>
                        <a:t>0.882</a:t>
                      </a:r>
                      <a:endParaRPr lang="en-US" dirty="0"/>
                    </a:p>
                  </a:txBody>
                  <a:tcPr/>
                </a:tc>
                <a:tc>
                  <a:txBody>
                    <a:bodyPr/>
                    <a:lstStyle/>
                    <a:p>
                      <a:r>
                        <a:rPr lang="en-US" dirty="0">
                          <a:effectLst/>
                        </a:rPr>
                        <a:t>0.884</a:t>
                      </a:r>
                      <a:endParaRPr lang="en-US" dirty="0"/>
                    </a:p>
                  </a:txBody>
                  <a:tcPr/>
                </a:tc>
                <a:tc>
                  <a:txBody>
                    <a:bodyPr/>
                    <a:lstStyle/>
                    <a:p>
                      <a:r>
                        <a:rPr lang="en-US" dirty="0">
                          <a:effectLst/>
                        </a:rPr>
                        <a:t>0.878</a:t>
                      </a:r>
                      <a:endParaRPr lang="en-US" dirty="0"/>
                    </a:p>
                  </a:txBody>
                  <a:tcPr/>
                </a:tc>
                <a:extLst>
                  <a:ext uri="{0D108BD9-81ED-4DB2-BD59-A6C34878D82A}">
                    <a16:rowId xmlns:a16="http://schemas.microsoft.com/office/drawing/2014/main" val="10003"/>
                  </a:ext>
                </a:extLst>
              </a:tr>
              <a:tr h="484746">
                <a:tc>
                  <a:txBody>
                    <a:bodyPr/>
                    <a:lstStyle/>
                    <a:p>
                      <a:r>
                        <a:rPr lang="en-US" dirty="0"/>
                        <a:t>Random forest</a:t>
                      </a:r>
                    </a:p>
                  </a:txBody>
                  <a:tcPr/>
                </a:tc>
                <a:tc>
                  <a:txBody>
                    <a:bodyPr/>
                    <a:lstStyle/>
                    <a:p>
                      <a:r>
                        <a:rPr lang="en-US" dirty="0">
                          <a:effectLst/>
                        </a:rPr>
                        <a:t>0.875</a:t>
                      </a:r>
                      <a:endParaRPr lang="en-US" dirty="0"/>
                    </a:p>
                  </a:txBody>
                  <a:tcPr/>
                </a:tc>
                <a:tc>
                  <a:txBody>
                    <a:bodyPr/>
                    <a:lstStyle/>
                    <a:p>
                      <a:r>
                        <a:rPr lang="en-US" dirty="0">
                          <a:effectLst/>
                        </a:rPr>
                        <a:t>0.907</a:t>
                      </a:r>
                      <a:endParaRPr lang="en-US" dirty="0"/>
                    </a:p>
                  </a:txBody>
                  <a:tcPr/>
                </a:tc>
                <a:tc>
                  <a:txBody>
                    <a:bodyPr/>
                    <a:lstStyle/>
                    <a:p>
                      <a:r>
                        <a:rPr lang="en-US" dirty="0">
                          <a:effectLst/>
                        </a:rPr>
                        <a:t>0.826</a:t>
                      </a:r>
                      <a:endParaRPr lang="en-US" dirty="0"/>
                    </a:p>
                  </a:txBody>
                  <a:tcPr/>
                </a:tc>
                <a:extLst>
                  <a:ext uri="{0D108BD9-81ED-4DB2-BD59-A6C34878D82A}">
                    <a16:rowId xmlns:a16="http://schemas.microsoft.com/office/drawing/2014/main" val="10004"/>
                  </a:ext>
                </a:extLst>
              </a:tr>
              <a:tr h="484746">
                <a:tc>
                  <a:txBody>
                    <a:bodyPr/>
                    <a:lstStyle/>
                    <a:p>
                      <a:r>
                        <a:rPr lang="en-US" dirty="0" err="1"/>
                        <a:t>xgboost</a:t>
                      </a:r>
                      <a:endParaRPr lang="en-US" dirty="0"/>
                    </a:p>
                  </a:txBody>
                  <a:tcPr/>
                </a:tc>
                <a:tc>
                  <a:txBody>
                    <a:bodyPr/>
                    <a:lstStyle/>
                    <a:p>
                      <a:r>
                        <a:rPr lang="en-US" dirty="0">
                          <a:effectLst/>
                        </a:rPr>
                        <a:t>0.861</a:t>
                      </a:r>
                      <a:endParaRPr lang="en-US" dirty="0"/>
                    </a:p>
                  </a:txBody>
                  <a:tcPr/>
                </a:tc>
                <a:tc>
                  <a:txBody>
                    <a:bodyPr/>
                    <a:lstStyle/>
                    <a:p>
                      <a:r>
                        <a:rPr lang="en-US" dirty="0">
                          <a:effectLst/>
                        </a:rPr>
                        <a:t>0.855 </a:t>
                      </a:r>
                      <a:endParaRPr lang="en-US" dirty="0"/>
                    </a:p>
                  </a:txBody>
                  <a:tcPr/>
                </a:tc>
                <a:tc>
                  <a:txBody>
                    <a:bodyPr/>
                    <a:lstStyle/>
                    <a:p>
                      <a:r>
                        <a:rPr lang="en-US" dirty="0">
                          <a:effectLst/>
                        </a:rPr>
                        <a:t>0.87 </a:t>
                      </a:r>
                      <a:endParaRPr lang="en-US" dirty="0"/>
                    </a:p>
                  </a:txBody>
                  <a:tcPr/>
                </a:tc>
                <a:extLst>
                  <a:ext uri="{0D108BD9-81ED-4DB2-BD59-A6C34878D82A}">
                    <a16:rowId xmlns:a16="http://schemas.microsoft.com/office/drawing/2014/main" val="10005"/>
                  </a:ext>
                </a:extLst>
              </a:tr>
              <a:tr h="484746">
                <a:tc>
                  <a:txBody>
                    <a:bodyPr/>
                    <a:lstStyle/>
                    <a:p>
                      <a:r>
                        <a:rPr lang="en-US" dirty="0" err="1"/>
                        <a:t>Kmeans</a:t>
                      </a:r>
                      <a:endParaRPr lang="en-US" dirty="0"/>
                    </a:p>
                    <a:p>
                      <a:r>
                        <a:rPr lang="en-US" dirty="0"/>
                        <a:t>Cluster</a:t>
                      </a:r>
                    </a:p>
                  </a:txBody>
                  <a:tcPr/>
                </a:tc>
                <a:tc>
                  <a:txBody>
                    <a:bodyPr/>
                    <a:lstStyle/>
                    <a:p>
                      <a:r>
                        <a:rPr lang="en-US" dirty="0"/>
                        <a:t>0.841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95322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Which state to launch our next </a:t>
            </a:r>
            <a:r>
              <a:rPr lang="en-US" sz="3600" dirty="0" err="1"/>
              <a:t>Budeweiser</a:t>
            </a:r>
            <a:r>
              <a:rPr lang="en-US" sz="3600" dirty="0"/>
              <a:t> IPA?</a:t>
            </a:r>
            <a:br>
              <a:rPr lang="en-US" sz="3600" dirty="0"/>
            </a:br>
            <a:r>
              <a:rPr lang="en-US" sz="2800" dirty="0"/>
              <a:t> Count % IPA per total craft beers in each state</a:t>
            </a:r>
          </a:p>
        </p:txBody>
      </p:sp>
      <p:sp>
        <p:nvSpPr>
          <p:cNvPr id="3" name="Content Placeholder 2"/>
          <p:cNvSpPr>
            <a:spLocks noGrp="1"/>
          </p:cNvSpPr>
          <p:nvPr>
            <p:ph idx="1"/>
          </p:nvPr>
        </p:nvSpPr>
        <p:spPr>
          <a:xfrm>
            <a:off x="4595854" y="2858494"/>
            <a:ext cx="6118529" cy="2560320"/>
          </a:xfrm>
        </p:spPr>
        <p:txBody>
          <a:bodyPr>
            <a:normAutofit fontScale="92500" lnSpcReduction="10000"/>
          </a:bodyPr>
          <a:lstStyle/>
          <a:p>
            <a:r>
              <a:rPr lang="en-US" dirty="0"/>
              <a:t>These are the states with the highest IPA market share in state breweries.</a:t>
            </a:r>
          </a:p>
          <a:p>
            <a:r>
              <a:rPr lang="en-US" dirty="0"/>
              <a:t>Something interesting, is that we notice less populated states top the list.</a:t>
            </a:r>
          </a:p>
          <a:p>
            <a:r>
              <a:rPr lang="en-US" dirty="0"/>
              <a:t>That could mean less marketed consumers if we abide purely by the “market share” idea.</a:t>
            </a:r>
          </a:p>
          <a:p>
            <a:r>
              <a:rPr lang="en-US" dirty="0"/>
              <a:t>How can we “normalize” our data for state population?</a:t>
            </a:r>
          </a:p>
        </p:txBody>
      </p:sp>
      <p:graphicFrame>
        <p:nvGraphicFramePr>
          <p:cNvPr id="4" name="Content Placeholder 3"/>
          <p:cNvGraphicFramePr>
            <a:graphicFrameLocks/>
          </p:cNvGraphicFramePr>
          <p:nvPr>
            <p:extLst>
              <p:ext uri="{D42A27DB-BD31-4B8C-83A1-F6EECF244321}">
                <p14:modId xmlns:p14="http://schemas.microsoft.com/office/powerpoint/2010/main" val="2581041961"/>
              </p:ext>
            </p:extLst>
          </p:nvPr>
        </p:nvGraphicFramePr>
        <p:xfrm>
          <a:off x="504092" y="2063362"/>
          <a:ext cx="3606732" cy="4023360"/>
        </p:xfrm>
        <a:graphic>
          <a:graphicData uri="http://schemas.openxmlformats.org/drawingml/2006/table">
            <a:tbl>
              <a:tblPr firstRow="1" bandRow="1">
                <a:tableStyleId>{5C22544A-7EE6-4342-B048-85BDC9FD1C3A}</a:tableStyleId>
              </a:tblPr>
              <a:tblGrid>
                <a:gridCol w="1202244">
                  <a:extLst>
                    <a:ext uri="{9D8B030D-6E8A-4147-A177-3AD203B41FA5}">
                      <a16:colId xmlns:a16="http://schemas.microsoft.com/office/drawing/2014/main" val="20000"/>
                    </a:ext>
                  </a:extLst>
                </a:gridCol>
                <a:gridCol w="1202244">
                  <a:extLst>
                    <a:ext uri="{9D8B030D-6E8A-4147-A177-3AD203B41FA5}">
                      <a16:colId xmlns:a16="http://schemas.microsoft.com/office/drawing/2014/main" val="20001"/>
                    </a:ext>
                  </a:extLst>
                </a:gridCol>
                <a:gridCol w="1202244">
                  <a:extLst>
                    <a:ext uri="{9D8B030D-6E8A-4147-A177-3AD203B41FA5}">
                      <a16:colId xmlns:a16="http://schemas.microsoft.com/office/drawing/2014/main" val="20002"/>
                    </a:ext>
                  </a:extLst>
                </a:gridCol>
              </a:tblGrid>
              <a:tr h="335212">
                <a:tc>
                  <a:txBody>
                    <a:bodyPr/>
                    <a:lstStyle/>
                    <a:p>
                      <a:r>
                        <a:rPr lang="en-US" dirty="0"/>
                        <a:t>State</a:t>
                      </a:r>
                    </a:p>
                  </a:txBody>
                  <a:tcPr/>
                </a:tc>
                <a:tc>
                  <a:txBody>
                    <a:bodyPr/>
                    <a:lstStyle/>
                    <a:p>
                      <a:r>
                        <a:rPr lang="en-US" dirty="0"/>
                        <a:t>%</a:t>
                      </a:r>
                    </a:p>
                  </a:txBody>
                  <a:tcPr/>
                </a:tc>
                <a:tc>
                  <a:txBody>
                    <a:bodyPr/>
                    <a:lstStyle/>
                    <a:p>
                      <a:r>
                        <a:rPr lang="en-US" dirty="0"/>
                        <a:t>Count</a:t>
                      </a:r>
                    </a:p>
                  </a:txBody>
                  <a:tcPr/>
                </a:tc>
                <a:extLst>
                  <a:ext uri="{0D108BD9-81ED-4DB2-BD59-A6C34878D82A}">
                    <a16:rowId xmlns:a16="http://schemas.microsoft.com/office/drawing/2014/main" val="10000"/>
                  </a:ext>
                </a:extLst>
              </a:tr>
              <a:tr h="335212">
                <a:tc>
                  <a:txBody>
                    <a:bodyPr/>
                    <a:lstStyle/>
                    <a:p>
                      <a:r>
                        <a:rPr lang="en-US" dirty="0"/>
                        <a:t>DE</a:t>
                      </a:r>
                    </a:p>
                  </a:txBody>
                  <a:tcPr/>
                </a:tc>
                <a:tc>
                  <a:txBody>
                    <a:bodyPr/>
                    <a:lstStyle/>
                    <a:p>
                      <a:r>
                        <a:rPr lang="en-US" dirty="0"/>
                        <a:t>50</a:t>
                      </a:r>
                    </a:p>
                  </a:txBody>
                  <a:tcPr/>
                </a:tc>
                <a:tc>
                  <a:txBody>
                    <a:bodyPr/>
                    <a:lstStyle/>
                    <a:p>
                      <a:r>
                        <a:rPr lang="en-US" dirty="0"/>
                        <a:t>1</a:t>
                      </a:r>
                    </a:p>
                  </a:txBody>
                  <a:tcPr/>
                </a:tc>
                <a:extLst>
                  <a:ext uri="{0D108BD9-81ED-4DB2-BD59-A6C34878D82A}">
                    <a16:rowId xmlns:a16="http://schemas.microsoft.com/office/drawing/2014/main" val="10001"/>
                  </a:ext>
                </a:extLst>
              </a:tr>
              <a:tr h="335212">
                <a:tc>
                  <a:txBody>
                    <a:bodyPr/>
                    <a:lstStyle/>
                    <a:p>
                      <a:r>
                        <a:rPr lang="en-US" dirty="0"/>
                        <a:t>NJ</a:t>
                      </a:r>
                    </a:p>
                  </a:txBody>
                  <a:tcPr/>
                </a:tc>
                <a:tc>
                  <a:txBody>
                    <a:bodyPr/>
                    <a:lstStyle/>
                    <a:p>
                      <a:r>
                        <a:rPr lang="en-US" dirty="0"/>
                        <a:t>50</a:t>
                      </a:r>
                    </a:p>
                  </a:txBody>
                  <a:tcPr/>
                </a:tc>
                <a:tc>
                  <a:txBody>
                    <a:bodyPr/>
                    <a:lstStyle/>
                    <a:p>
                      <a:r>
                        <a:rPr lang="en-US" dirty="0"/>
                        <a:t>4</a:t>
                      </a:r>
                    </a:p>
                  </a:txBody>
                  <a:tcPr/>
                </a:tc>
                <a:extLst>
                  <a:ext uri="{0D108BD9-81ED-4DB2-BD59-A6C34878D82A}">
                    <a16:rowId xmlns:a16="http://schemas.microsoft.com/office/drawing/2014/main" val="10002"/>
                  </a:ext>
                </a:extLst>
              </a:tr>
              <a:tr h="335212">
                <a:tc>
                  <a:txBody>
                    <a:bodyPr/>
                    <a:lstStyle/>
                    <a:p>
                      <a:r>
                        <a:rPr lang="en-US" dirty="0"/>
                        <a:t>VT</a:t>
                      </a:r>
                    </a:p>
                  </a:txBody>
                  <a:tcPr/>
                </a:tc>
                <a:tc>
                  <a:txBody>
                    <a:bodyPr/>
                    <a:lstStyle/>
                    <a:p>
                      <a:r>
                        <a:rPr lang="en-US" dirty="0"/>
                        <a:t>44.44</a:t>
                      </a:r>
                    </a:p>
                  </a:txBody>
                  <a:tcPr/>
                </a:tc>
                <a:tc>
                  <a:txBody>
                    <a:bodyPr/>
                    <a:lstStyle/>
                    <a:p>
                      <a:r>
                        <a:rPr lang="en-US" dirty="0"/>
                        <a:t>12</a:t>
                      </a:r>
                    </a:p>
                  </a:txBody>
                  <a:tcPr/>
                </a:tc>
                <a:extLst>
                  <a:ext uri="{0D108BD9-81ED-4DB2-BD59-A6C34878D82A}">
                    <a16:rowId xmlns:a16="http://schemas.microsoft.com/office/drawing/2014/main" val="10003"/>
                  </a:ext>
                </a:extLst>
              </a:tr>
              <a:tr h="335212">
                <a:tc>
                  <a:txBody>
                    <a:bodyPr/>
                    <a:lstStyle/>
                    <a:p>
                      <a:r>
                        <a:rPr lang="en-US" dirty="0"/>
                        <a:t>CT</a:t>
                      </a:r>
                    </a:p>
                  </a:txBody>
                  <a:tcPr/>
                </a:tc>
                <a:tc>
                  <a:txBody>
                    <a:bodyPr/>
                    <a:lstStyle/>
                    <a:p>
                      <a:r>
                        <a:rPr lang="en-US" dirty="0"/>
                        <a:t>33.33</a:t>
                      </a:r>
                    </a:p>
                  </a:txBody>
                  <a:tcPr/>
                </a:tc>
                <a:tc>
                  <a:txBody>
                    <a:bodyPr/>
                    <a:lstStyle/>
                    <a:p>
                      <a:r>
                        <a:rPr lang="en-US" dirty="0"/>
                        <a:t>9</a:t>
                      </a:r>
                    </a:p>
                  </a:txBody>
                  <a:tcPr/>
                </a:tc>
                <a:extLst>
                  <a:ext uri="{0D108BD9-81ED-4DB2-BD59-A6C34878D82A}">
                    <a16:rowId xmlns:a16="http://schemas.microsoft.com/office/drawing/2014/main" val="10004"/>
                  </a:ext>
                </a:extLst>
              </a:tr>
              <a:tr h="335212">
                <a:tc>
                  <a:txBody>
                    <a:bodyPr/>
                    <a:lstStyle/>
                    <a:p>
                      <a:r>
                        <a:rPr lang="en-US" dirty="0"/>
                        <a:t>ND</a:t>
                      </a:r>
                    </a:p>
                  </a:txBody>
                  <a:tcPr/>
                </a:tc>
                <a:tc>
                  <a:txBody>
                    <a:bodyPr/>
                    <a:lstStyle/>
                    <a:p>
                      <a:r>
                        <a:rPr lang="en-US" dirty="0"/>
                        <a:t>33.33</a:t>
                      </a:r>
                    </a:p>
                  </a:txBody>
                  <a:tcPr/>
                </a:tc>
                <a:tc>
                  <a:txBody>
                    <a:bodyPr/>
                    <a:lstStyle/>
                    <a:p>
                      <a:r>
                        <a:rPr lang="en-US" dirty="0"/>
                        <a:t>1</a:t>
                      </a:r>
                    </a:p>
                  </a:txBody>
                  <a:tcPr/>
                </a:tc>
                <a:extLst>
                  <a:ext uri="{0D108BD9-81ED-4DB2-BD59-A6C34878D82A}">
                    <a16:rowId xmlns:a16="http://schemas.microsoft.com/office/drawing/2014/main" val="10005"/>
                  </a:ext>
                </a:extLst>
              </a:tr>
              <a:tr h="335212">
                <a:tc>
                  <a:txBody>
                    <a:bodyPr/>
                    <a:lstStyle/>
                    <a:p>
                      <a:r>
                        <a:rPr lang="en-US" dirty="0"/>
                        <a:t>TN</a:t>
                      </a:r>
                    </a:p>
                  </a:txBody>
                  <a:tcPr/>
                </a:tc>
                <a:tc>
                  <a:txBody>
                    <a:bodyPr/>
                    <a:lstStyle/>
                    <a:p>
                      <a:r>
                        <a:rPr lang="en-US" dirty="0"/>
                        <a:t>33.33</a:t>
                      </a:r>
                    </a:p>
                  </a:txBody>
                  <a:tcPr/>
                </a:tc>
                <a:tc>
                  <a:txBody>
                    <a:bodyPr/>
                    <a:lstStyle/>
                    <a:p>
                      <a:r>
                        <a:rPr lang="en-US" dirty="0"/>
                        <a:t>2</a:t>
                      </a:r>
                    </a:p>
                  </a:txBody>
                  <a:tcPr/>
                </a:tc>
                <a:extLst>
                  <a:ext uri="{0D108BD9-81ED-4DB2-BD59-A6C34878D82A}">
                    <a16:rowId xmlns:a16="http://schemas.microsoft.com/office/drawing/2014/main" val="10006"/>
                  </a:ext>
                </a:extLst>
              </a:tr>
              <a:tr h="335212">
                <a:tc>
                  <a:txBody>
                    <a:bodyPr/>
                    <a:lstStyle/>
                    <a:p>
                      <a:r>
                        <a:rPr lang="en-US" dirty="0"/>
                        <a:t>FL</a:t>
                      </a:r>
                    </a:p>
                  </a:txBody>
                  <a:tcPr/>
                </a:tc>
                <a:tc>
                  <a:txBody>
                    <a:bodyPr/>
                    <a:lstStyle/>
                    <a:p>
                      <a:r>
                        <a:rPr lang="en-US" dirty="0">
                          <a:effectLst/>
                        </a:rPr>
                        <a:t>32.76</a:t>
                      </a:r>
                      <a:endParaRPr lang="en-US" dirty="0"/>
                    </a:p>
                  </a:txBody>
                  <a:tcPr/>
                </a:tc>
                <a:tc>
                  <a:txBody>
                    <a:bodyPr/>
                    <a:lstStyle/>
                    <a:p>
                      <a:r>
                        <a:rPr lang="en-US" dirty="0"/>
                        <a:t>19</a:t>
                      </a:r>
                    </a:p>
                  </a:txBody>
                  <a:tcPr/>
                </a:tc>
                <a:extLst>
                  <a:ext uri="{0D108BD9-81ED-4DB2-BD59-A6C34878D82A}">
                    <a16:rowId xmlns:a16="http://schemas.microsoft.com/office/drawing/2014/main" val="10007"/>
                  </a:ext>
                </a:extLst>
              </a:tr>
              <a:tr h="335212">
                <a:tc>
                  <a:txBody>
                    <a:bodyPr/>
                    <a:lstStyle/>
                    <a:p>
                      <a:r>
                        <a:rPr lang="en-US" dirty="0"/>
                        <a:t>WA</a:t>
                      </a:r>
                    </a:p>
                  </a:txBody>
                  <a:tcPr/>
                </a:tc>
                <a:tc>
                  <a:txBody>
                    <a:bodyPr/>
                    <a:lstStyle/>
                    <a:p>
                      <a:r>
                        <a:rPr lang="en-US" dirty="0">
                          <a:effectLst/>
                        </a:rPr>
                        <a:t>32.35</a:t>
                      </a:r>
                      <a:endParaRPr lang="en-US" dirty="0"/>
                    </a:p>
                  </a:txBody>
                  <a:tcPr/>
                </a:tc>
                <a:tc>
                  <a:txBody>
                    <a:bodyPr/>
                    <a:lstStyle/>
                    <a:p>
                      <a:r>
                        <a:rPr lang="en-US" dirty="0"/>
                        <a:t>22</a:t>
                      </a:r>
                    </a:p>
                  </a:txBody>
                  <a:tcPr/>
                </a:tc>
                <a:extLst>
                  <a:ext uri="{0D108BD9-81ED-4DB2-BD59-A6C34878D82A}">
                    <a16:rowId xmlns:a16="http://schemas.microsoft.com/office/drawing/2014/main" val="10008"/>
                  </a:ext>
                </a:extLst>
              </a:tr>
              <a:tr h="335212">
                <a:tc>
                  <a:txBody>
                    <a:bodyPr/>
                    <a:lstStyle/>
                    <a:p>
                      <a:r>
                        <a:rPr lang="en-US" dirty="0"/>
                        <a:t>CA</a:t>
                      </a:r>
                    </a:p>
                  </a:txBody>
                  <a:tcPr/>
                </a:tc>
                <a:tc>
                  <a:txBody>
                    <a:bodyPr/>
                    <a:lstStyle/>
                    <a:p>
                      <a:r>
                        <a:rPr lang="en-US" dirty="0">
                          <a:effectLst/>
                        </a:rPr>
                        <a:t>31.69</a:t>
                      </a:r>
                      <a:endParaRPr lang="en-US" dirty="0"/>
                    </a:p>
                  </a:txBody>
                  <a:tcPr/>
                </a:tc>
                <a:tc>
                  <a:txBody>
                    <a:bodyPr/>
                    <a:lstStyle/>
                    <a:p>
                      <a:r>
                        <a:rPr lang="en-US" dirty="0"/>
                        <a:t>58</a:t>
                      </a:r>
                    </a:p>
                  </a:txBody>
                  <a:tcPr/>
                </a:tc>
                <a:extLst>
                  <a:ext uri="{0D108BD9-81ED-4DB2-BD59-A6C34878D82A}">
                    <a16:rowId xmlns:a16="http://schemas.microsoft.com/office/drawing/2014/main" val="10009"/>
                  </a:ext>
                </a:extLst>
              </a:tr>
              <a:tr h="335212">
                <a:tc>
                  <a:txBody>
                    <a:bodyPr/>
                    <a:lstStyle/>
                    <a:p>
                      <a:r>
                        <a:rPr lang="en-US" dirty="0"/>
                        <a:t>UT</a:t>
                      </a:r>
                    </a:p>
                  </a:txBody>
                  <a:tcPr/>
                </a:tc>
                <a:tc>
                  <a:txBody>
                    <a:bodyPr/>
                    <a:lstStyle/>
                    <a:p>
                      <a:r>
                        <a:rPr lang="en-US" dirty="0">
                          <a:effectLst/>
                        </a:rPr>
                        <a:t>30.77</a:t>
                      </a:r>
                      <a:endParaRPr lang="en-US" dirty="0"/>
                    </a:p>
                  </a:txBody>
                  <a:tcPr/>
                </a:tc>
                <a:tc>
                  <a:txBody>
                    <a:bodyPr/>
                    <a:lstStyle/>
                    <a:p>
                      <a:r>
                        <a:rPr lang="en-US" dirty="0"/>
                        <a:t>8</a:t>
                      </a:r>
                    </a:p>
                  </a:txBody>
                  <a:tcPr/>
                </a:tc>
                <a:extLst>
                  <a:ext uri="{0D108BD9-81ED-4DB2-BD59-A6C34878D82A}">
                    <a16:rowId xmlns:a16="http://schemas.microsoft.com/office/drawing/2014/main" val="10010"/>
                  </a:ext>
                </a:extLst>
              </a:tr>
            </a:tbl>
          </a:graphicData>
        </a:graphic>
      </p:graphicFrame>
      <p:sp>
        <p:nvSpPr>
          <p:cNvPr id="5" name="TextBox 4"/>
          <p:cNvSpPr txBox="1"/>
          <p:nvPr/>
        </p:nvSpPr>
        <p:spPr>
          <a:xfrm>
            <a:off x="910424" y="1641944"/>
            <a:ext cx="2981739" cy="369332"/>
          </a:xfrm>
          <a:prstGeom prst="rect">
            <a:avLst/>
          </a:prstGeom>
          <a:noFill/>
        </p:spPr>
        <p:txBody>
          <a:bodyPr wrap="square" rtlCol="0">
            <a:spAutoFit/>
          </a:bodyPr>
          <a:lstStyle/>
          <a:p>
            <a:r>
              <a:rPr lang="en-US" dirty="0"/>
              <a:t>10 States with High %IPA</a:t>
            </a:r>
          </a:p>
        </p:txBody>
      </p:sp>
    </p:spTree>
    <p:extLst>
      <p:ext uri="{BB962C8B-B14F-4D97-AF65-F5344CB8AC3E}">
        <p14:creationId xmlns:p14="http://schemas.microsoft.com/office/powerpoint/2010/main" val="1718030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75E47"/>
                </a:solidFill>
              </a:rPr>
              <a:t>Which state to launch our next Budweiser IPA?</a:t>
            </a:r>
            <a:br>
              <a:rPr lang="en-US" sz="3600" dirty="0">
                <a:solidFill>
                  <a:srgbClr val="675E47"/>
                </a:solidFill>
              </a:rPr>
            </a:br>
            <a:r>
              <a:rPr lang="en-US" sz="2800" dirty="0">
                <a:solidFill>
                  <a:srgbClr val="675E47"/>
                </a:solidFill>
              </a:rPr>
              <a:t> Normalized IPA by population</a:t>
            </a:r>
            <a:endParaRPr lang="en-US" dirty="0"/>
          </a:p>
        </p:txBody>
      </p:sp>
      <p:sp>
        <p:nvSpPr>
          <p:cNvPr id="3" name="Content Placeholder 2"/>
          <p:cNvSpPr>
            <a:spLocks noGrp="1"/>
          </p:cNvSpPr>
          <p:nvPr>
            <p:ph idx="1"/>
          </p:nvPr>
        </p:nvSpPr>
        <p:spPr>
          <a:xfrm>
            <a:off x="5685183" y="2651558"/>
            <a:ext cx="4925834" cy="2878574"/>
          </a:xfrm>
        </p:spPr>
        <p:txBody>
          <a:bodyPr>
            <a:normAutofit fontScale="92500" lnSpcReduction="20000"/>
          </a:bodyPr>
          <a:lstStyle/>
          <a:p>
            <a:r>
              <a:rPr lang="en-US" dirty="0"/>
              <a:t>By using 2019 consensus data, we divide the total IPA per state by the total multiple of 100,000 residents in each state.</a:t>
            </a:r>
          </a:p>
          <a:p>
            <a:r>
              <a:rPr lang="en-US" dirty="0"/>
              <a:t>This approach is commonly used in government studies and proves to be effective against high and low populous states.</a:t>
            </a:r>
          </a:p>
          <a:p>
            <a:r>
              <a:rPr lang="en-US" dirty="0"/>
              <a:t>After our adjustment, we find the following top markets: Vermont, Colorado, Alaska, Montana and Oregon.</a:t>
            </a:r>
          </a:p>
        </p:txBody>
      </p:sp>
      <p:sp>
        <p:nvSpPr>
          <p:cNvPr id="6" name="Rectangle 1"/>
          <p:cNvSpPr>
            <a:spLocks noChangeArrowheads="1"/>
          </p:cNvSpPr>
          <p:nvPr/>
        </p:nvSpPr>
        <p:spPr bwMode="auto">
          <a:xfrm>
            <a:off x="3459163" y="2835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144242593"/>
              </p:ext>
            </p:extLst>
          </p:nvPr>
        </p:nvGraphicFramePr>
        <p:xfrm>
          <a:off x="954600" y="2819932"/>
          <a:ext cx="3867867" cy="2833230"/>
        </p:xfrm>
        <a:graphic>
          <a:graphicData uri="http://schemas.openxmlformats.org/drawingml/2006/table">
            <a:tbl>
              <a:tblPr firstRow="1" bandRow="1">
                <a:tableStyleId>{5C22544A-7EE6-4342-B048-85BDC9FD1C3A}</a:tableStyleId>
              </a:tblPr>
              <a:tblGrid>
                <a:gridCol w="1289289">
                  <a:extLst>
                    <a:ext uri="{9D8B030D-6E8A-4147-A177-3AD203B41FA5}">
                      <a16:colId xmlns:a16="http://schemas.microsoft.com/office/drawing/2014/main" val="20000"/>
                    </a:ext>
                  </a:extLst>
                </a:gridCol>
                <a:gridCol w="1289289">
                  <a:extLst>
                    <a:ext uri="{9D8B030D-6E8A-4147-A177-3AD203B41FA5}">
                      <a16:colId xmlns:a16="http://schemas.microsoft.com/office/drawing/2014/main" val="20001"/>
                    </a:ext>
                  </a:extLst>
                </a:gridCol>
                <a:gridCol w="1289289">
                  <a:extLst>
                    <a:ext uri="{9D8B030D-6E8A-4147-A177-3AD203B41FA5}">
                      <a16:colId xmlns:a16="http://schemas.microsoft.com/office/drawing/2014/main" val="20002"/>
                    </a:ext>
                  </a:extLst>
                </a:gridCol>
              </a:tblGrid>
              <a:tr h="598065">
                <a:tc>
                  <a:txBody>
                    <a:bodyPr/>
                    <a:lstStyle/>
                    <a:p>
                      <a:pPr algn="l"/>
                      <a:r>
                        <a:rPr lang="en-US" sz="1600" dirty="0">
                          <a:effectLst/>
                        </a:rPr>
                        <a:t>State</a:t>
                      </a:r>
                    </a:p>
                  </a:txBody>
                  <a:tcPr marL="38100" marR="38100" marB="19050" anchor="ctr"/>
                </a:tc>
                <a:tc>
                  <a:txBody>
                    <a:bodyPr/>
                    <a:lstStyle/>
                    <a:p>
                      <a:pPr algn="r"/>
                      <a:r>
                        <a:rPr lang="en-US" sz="1600" dirty="0">
                          <a:effectLst/>
                        </a:rPr>
                        <a:t>Population</a:t>
                      </a:r>
                    </a:p>
                    <a:p>
                      <a:pPr algn="r"/>
                      <a:r>
                        <a:rPr lang="en-US" sz="1600" dirty="0">
                          <a:effectLst/>
                        </a:rPr>
                        <a:t>(in million)</a:t>
                      </a:r>
                    </a:p>
                  </a:txBody>
                  <a:tcPr marL="38100" marR="38100" marB="19050" anchor="ctr"/>
                </a:tc>
                <a:tc>
                  <a:txBody>
                    <a:bodyPr/>
                    <a:lstStyle/>
                    <a:p>
                      <a:pPr algn="r"/>
                      <a:r>
                        <a:rPr lang="en-US" sz="1600" dirty="0">
                          <a:effectLst/>
                        </a:rPr>
                        <a:t>IPA_per_100k</a:t>
                      </a:r>
                    </a:p>
                  </a:txBody>
                  <a:tcPr marL="38100" marR="38100" marB="19050" anchor="ctr"/>
                </a:tc>
                <a:extLst>
                  <a:ext uri="{0D108BD9-81ED-4DB2-BD59-A6C34878D82A}">
                    <a16:rowId xmlns:a16="http://schemas.microsoft.com/office/drawing/2014/main" val="10000"/>
                  </a:ext>
                </a:extLst>
              </a:tr>
              <a:tr h="447033">
                <a:tc>
                  <a:txBody>
                    <a:bodyPr/>
                    <a:lstStyle/>
                    <a:p>
                      <a:pPr algn="l"/>
                      <a:r>
                        <a:rPr lang="en-US" sz="1600" dirty="0">
                          <a:effectLst/>
                        </a:rPr>
                        <a:t>Vermont</a:t>
                      </a:r>
                    </a:p>
                  </a:txBody>
                  <a:tcPr marL="38100" marR="38100" marT="12700" marB="12700" anchor="ctr"/>
                </a:tc>
                <a:tc>
                  <a:txBody>
                    <a:bodyPr/>
                    <a:lstStyle/>
                    <a:p>
                      <a:pPr algn="r"/>
                      <a:r>
                        <a:rPr lang="en-US" sz="1600" dirty="0">
                          <a:effectLst/>
                        </a:rPr>
                        <a:t>0.6</a:t>
                      </a:r>
                    </a:p>
                  </a:txBody>
                  <a:tcPr marL="38100" marR="38100" marT="12700" marB="12700" anchor="ctr"/>
                </a:tc>
                <a:tc>
                  <a:txBody>
                    <a:bodyPr/>
                    <a:lstStyle/>
                    <a:p>
                      <a:pPr algn="r"/>
                      <a:r>
                        <a:rPr lang="en-US" sz="1600" dirty="0">
                          <a:effectLst/>
                        </a:rPr>
                        <a:t>1.91</a:t>
                      </a:r>
                    </a:p>
                  </a:txBody>
                  <a:tcPr marL="38100" marR="38100" marT="12700" marB="12700" anchor="ctr"/>
                </a:tc>
                <a:extLst>
                  <a:ext uri="{0D108BD9-81ED-4DB2-BD59-A6C34878D82A}">
                    <a16:rowId xmlns:a16="http://schemas.microsoft.com/office/drawing/2014/main" val="10001"/>
                  </a:ext>
                </a:extLst>
              </a:tr>
              <a:tr h="447033">
                <a:tc>
                  <a:txBody>
                    <a:bodyPr/>
                    <a:lstStyle/>
                    <a:p>
                      <a:pPr algn="l"/>
                      <a:r>
                        <a:rPr lang="en-US" sz="1600">
                          <a:effectLst/>
                        </a:rPr>
                        <a:t>Colorado</a:t>
                      </a:r>
                    </a:p>
                  </a:txBody>
                  <a:tcPr marL="38100" marR="38100" marT="12700" marB="12700" anchor="ctr"/>
                </a:tc>
                <a:tc>
                  <a:txBody>
                    <a:bodyPr/>
                    <a:lstStyle/>
                    <a:p>
                      <a:pPr algn="r"/>
                      <a:r>
                        <a:rPr lang="en-US" sz="1600" dirty="0">
                          <a:effectLst/>
                        </a:rPr>
                        <a:t>5.8</a:t>
                      </a:r>
                    </a:p>
                  </a:txBody>
                  <a:tcPr marL="38100" marR="38100" marT="12700" marB="12700" anchor="ctr"/>
                </a:tc>
                <a:tc>
                  <a:txBody>
                    <a:bodyPr/>
                    <a:lstStyle/>
                    <a:p>
                      <a:pPr algn="r"/>
                      <a:r>
                        <a:rPr lang="en-US" sz="1600" dirty="0">
                          <a:effectLst/>
                        </a:rPr>
                        <a:t>0.99</a:t>
                      </a:r>
                    </a:p>
                  </a:txBody>
                  <a:tcPr marL="38100" marR="38100" marT="12700" marB="12700" anchor="ctr"/>
                </a:tc>
                <a:extLst>
                  <a:ext uri="{0D108BD9-81ED-4DB2-BD59-A6C34878D82A}">
                    <a16:rowId xmlns:a16="http://schemas.microsoft.com/office/drawing/2014/main" val="10002"/>
                  </a:ext>
                </a:extLst>
              </a:tr>
              <a:tr h="447033">
                <a:tc>
                  <a:txBody>
                    <a:bodyPr/>
                    <a:lstStyle/>
                    <a:p>
                      <a:pPr algn="l"/>
                      <a:r>
                        <a:rPr lang="en-US" sz="1600">
                          <a:effectLst/>
                        </a:rPr>
                        <a:t>Alaska</a:t>
                      </a:r>
                    </a:p>
                  </a:txBody>
                  <a:tcPr marL="38100" marR="38100" marT="12700" marB="12700" anchor="ctr"/>
                </a:tc>
                <a:tc>
                  <a:txBody>
                    <a:bodyPr/>
                    <a:lstStyle/>
                    <a:p>
                      <a:pPr algn="r"/>
                      <a:r>
                        <a:rPr lang="en-US" sz="1600" dirty="0">
                          <a:effectLst/>
                        </a:rPr>
                        <a:t>0.7</a:t>
                      </a:r>
                    </a:p>
                  </a:txBody>
                  <a:tcPr marL="38100" marR="38100" marT="12700" marB="12700" anchor="ctr"/>
                </a:tc>
                <a:tc>
                  <a:txBody>
                    <a:bodyPr/>
                    <a:lstStyle/>
                    <a:p>
                      <a:pPr algn="r"/>
                      <a:r>
                        <a:rPr lang="en-US" sz="1600" dirty="0">
                          <a:effectLst/>
                        </a:rPr>
                        <a:t>0.95</a:t>
                      </a:r>
                    </a:p>
                  </a:txBody>
                  <a:tcPr marL="38100" marR="38100" marT="12700" marB="12700" anchor="ctr"/>
                </a:tc>
                <a:extLst>
                  <a:ext uri="{0D108BD9-81ED-4DB2-BD59-A6C34878D82A}">
                    <a16:rowId xmlns:a16="http://schemas.microsoft.com/office/drawing/2014/main" val="10003"/>
                  </a:ext>
                </a:extLst>
              </a:tr>
              <a:tr h="447033">
                <a:tc>
                  <a:txBody>
                    <a:bodyPr/>
                    <a:lstStyle/>
                    <a:p>
                      <a:pPr algn="l"/>
                      <a:r>
                        <a:rPr lang="en-US" sz="1600">
                          <a:effectLst/>
                        </a:rPr>
                        <a:t>Montana</a:t>
                      </a:r>
                    </a:p>
                  </a:txBody>
                  <a:tcPr marL="38100" marR="38100" marT="12700" marB="12700" anchor="ctr"/>
                </a:tc>
                <a:tc>
                  <a:txBody>
                    <a:bodyPr/>
                    <a:lstStyle/>
                    <a:p>
                      <a:pPr algn="r"/>
                      <a:r>
                        <a:rPr lang="en-US" sz="1600" dirty="0">
                          <a:effectLst/>
                        </a:rPr>
                        <a:t>1.1</a:t>
                      </a:r>
                    </a:p>
                  </a:txBody>
                  <a:tcPr marL="38100" marR="38100" marT="12700" marB="12700" anchor="ctr"/>
                </a:tc>
                <a:tc>
                  <a:txBody>
                    <a:bodyPr/>
                    <a:lstStyle/>
                    <a:p>
                      <a:pPr algn="r"/>
                      <a:r>
                        <a:rPr lang="en-US" sz="1600" dirty="0">
                          <a:effectLst/>
                        </a:rPr>
                        <a:t>0.74</a:t>
                      </a:r>
                    </a:p>
                  </a:txBody>
                  <a:tcPr marL="38100" marR="38100" marT="12700" marB="12700" anchor="ctr"/>
                </a:tc>
                <a:extLst>
                  <a:ext uri="{0D108BD9-81ED-4DB2-BD59-A6C34878D82A}">
                    <a16:rowId xmlns:a16="http://schemas.microsoft.com/office/drawing/2014/main" val="10004"/>
                  </a:ext>
                </a:extLst>
              </a:tr>
              <a:tr h="447033">
                <a:tc>
                  <a:txBody>
                    <a:bodyPr/>
                    <a:lstStyle/>
                    <a:p>
                      <a:pPr algn="l"/>
                      <a:r>
                        <a:rPr lang="en-US" sz="1600" dirty="0">
                          <a:effectLst/>
                        </a:rPr>
                        <a:t>Oregon</a:t>
                      </a:r>
                    </a:p>
                  </a:txBody>
                  <a:tcPr marL="38100" marR="38100" marT="12700" marB="12700" anchor="ctr"/>
                </a:tc>
                <a:tc>
                  <a:txBody>
                    <a:bodyPr/>
                    <a:lstStyle/>
                    <a:p>
                      <a:pPr algn="r"/>
                      <a:r>
                        <a:rPr lang="en-US" sz="1600" dirty="0">
                          <a:effectLst/>
                        </a:rPr>
                        <a:t>4.2</a:t>
                      </a:r>
                    </a:p>
                  </a:txBody>
                  <a:tcPr marL="38100" marR="38100" marT="12700" marB="12700" anchor="ctr"/>
                </a:tc>
                <a:tc>
                  <a:txBody>
                    <a:bodyPr/>
                    <a:lstStyle/>
                    <a:p>
                      <a:pPr algn="r"/>
                      <a:r>
                        <a:rPr lang="en-US" sz="1600" dirty="0">
                          <a:effectLst/>
                        </a:rPr>
                        <a:t>0.73</a:t>
                      </a:r>
                    </a:p>
                  </a:txBody>
                  <a:tcPr marL="38100" marR="38100" marT="12700" marB="1270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22104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75E47"/>
                </a:solidFill>
              </a:rPr>
              <a:t>Which region to launch our next Budweiser IPA?</a:t>
            </a:r>
            <a:br>
              <a:rPr lang="en-US" sz="3600" dirty="0">
                <a:solidFill>
                  <a:srgbClr val="675E47"/>
                </a:solidFill>
              </a:rPr>
            </a:br>
            <a:r>
              <a:rPr lang="en-US" sz="2800" dirty="0">
                <a:solidFill>
                  <a:srgbClr val="675E47"/>
                </a:solidFill>
              </a:rPr>
              <a:t> What’s our best trial market?</a:t>
            </a:r>
            <a:endParaRPr lang="en-US" dirty="0"/>
          </a:p>
        </p:txBody>
      </p:sp>
      <p:sp>
        <p:nvSpPr>
          <p:cNvPr id="3" name="Content Placeholder 2"/>
          <p:cNvSpPr>
            <a:spLocks noGrp="1"/>
          </p:cNvSpPr>
          <p:nvPr>
            <p:ph idx="1"/>
          </p:nvPr>
        </p:nvSpPr>
        <p:spPr>
          <a:xfrm>
            <a:off x="6011186" y="1840727"/>
            <a:ext cx="4758414" cy="4560073"/>
          </a:xfrm>
        </p:spPr>
        <p:txBody>
          <a:bodyPr>
            <a:normAutofit/>
          </a:bodyPr>
          <a:lstStyle/>
          <a:p>
            <a:r>
              <a:rPr lang="en-US" dirty="0"/>
              <a:t>The map shows a heatmap of the IPA per 100k individuals that we calculated.</a:t>
            </a:r>
          </a:p>
          <a:p>
            <a:r>
              <a:rPr lang="en-US" dirty="0"/>
              <a:t>By focusing on region instead of individual states, we can lower logistic costs and distribute to a wider audience. </a:t>
            </a:r>
          </a:p>
          <a:p>
            <a:r>
              <a:rPr lang="en-US" b="1" dirty="0"/>
              <a:t>The best region to enter is the Pacific Northwest.</a:t>
            </a:r>
          </a:p>
          <a:p>
            <a:r>
              <a:rPr lang="en-US" b="1" dirty="0"/>
              <a:t>The worst region to enter is the Southeast.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79" y="2001699"/>
            <a:ext cx="5486400" cy="3378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Point Star 5"/>
          <p:cNvSpPr/>
          <p:nvPr/>
        </p:nvSpPr>
        <p:spPr>
          <a:xfrm>
            <a:off x="711642" y="3110775"/>
            <a:ext cx="117281" cy="9233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1682361" y="3752418"/>
            <a:ext cx="117281" cy="9233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4064442" y="3044486"/>
            <a:ext cx="117281" cy="9233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p:cNvSpPr/>
          <p:nvPr/>
        </p:nvSpPr>
        <p:spPr>
          <a:xfrm>
            <a:off x="711642" y="4743681"/>
            <a:ext cx="117281" cy="9233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1623720" y="2910905"/>
            <a:ext cx="117281" cy="92333"/>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6977" y="2672726"/>
            <a:ext cx="1587947" cy="12313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063363" y="3904090"/>
            <a:ext cx="2026257" cy="10184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9443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Recommendations</a:t>
            </a:r>
          </a:p>
        </p:txBody>
      </p:sp>
      <p:sp>
        <p:nvSpPr>
          <p:cNvPr id="3" name="Content Placeholder 2"/>
          <p:cNvSpPr>
            <a:spLocks noGrp="1"/>
          </p:cNvSpPr>
          <p:nvPr>
            <p:ph idx="1"/>
          </p:nvPr>
        </p:nvSpPr>
        <p:spPr/>
        <p:txBody>
          <a:bodyPr/>
          <a:lstStyle/>
          <a:p>
            <a:r>
              <a:rPr lang="en-US" dirty="0"/>
              <a:t>By investing in the IPA craze across the nation, we recognize that the potential top 5 markets: Vermont, Colorado, Alaska, Montana and Oregon, could be great test subjects for a Budweiser IPA.</a:t>
            </a:r>
          </a:p>
          <a:p>
            <a:endParaRPr lang="en-US" dirty="0"/>
          </a:p>
          <a:p>
            <a:r>
              <a:rPr lang="en-US" dirty="0"/>
              <a:t>If we would prefer to target specific regions, we recommend the </a:t>
            </a:r>
            <a:r>
              <a:rPr lang="en-US" b="1" dirty="0"/>
              <a:t>Pacific Northwest </a:t>
            </a:r>
            <a:r>
              <a:rPr lang="en-US" dirty="0"/>
              <a:t>as the best market to enter, and wouldn’t  recommend the </a:t>
            </a:r>
            <a:r>
              <a:rPr lang="en-US" b="1" dirty="0"/>
              <a:t>Southeast Region </a:t>
            </a:r>
            <a:r>
              <a:rPr lang="en-US" dirty="0"/>
              <a:t>until we are more confident in mass production of the new product.</a:t>
            </a:r>
          </a:p>
        </p:txBody>
      </p:sp>
    </p:spTree>
    <p:extLst>
      <p:ext uri="{BB962C8B-B14F-4D97-AF65-F5344CB8AC3E}">
        <p14:creationId xmlns:p14="http://schemas.microsoft.com/office/powerpoint/2010/main" val="323379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Findings</a:t>
            </a:r>
          </a:p>
        </p:txBody>
      </p:sp>
      <p:sp>
        <p:nvSpPr>
          <p:cNvPr id="3" name="Content Placeholder 2"/>
          <p:cNvSpPr>
            <a:spLocks noGrp="1"/>
          </p:cNvSpPr>
          <p:nvPr>
            <p:ph idx="1"/>
          </p:nvPr>
        </p:nvSpPr>
        <p:spPr/>
        <p:txBody>
          <a:bodyPr>
            <a:normAutofit/>
          </a:bodyPr>
          <a:lstStyle/>
          <a:p>
            <a:r>
              <a:rPr lang="en-US" dirty="0"/>
              <a:t>Some states have much more breweries than others, “CO” is the state with largest number of breweries.</a:t>
            </a:r>
          </a:p>
          <a:p>
            <a:r>
              <a:rPr lang="en-US" dirty="0"/>
              <a:t>IBU are missing in roughly half of the data collection. Because these are both critical measurements for beer classification, we provided both a traditional approach as well as a simplified approach to address missing values. </a:t>
            </a:r>
          </a:p>
          <a:p>
            <a:r>
              <a:rPr lang="en-US" dirty="0"/>
              <a:t>The scatterplot of ABV vs. IBU shows positive correlation. Additional evidence supports the claim that they can be used to differentiate IPA vs. non-IPA beers. </a:t>
            </a:r>
          </a:p>
          <a:p>
            <a:r>
              <a:rPr lang="en-US" dirty="0"/>
              <a:t>Using the ABV and IBU as parameters for KNN clustering, model accuracy reached upward of 85%. IPA’s proved to be higher in both ABV and IBU in most cases. </a:t>
            </a:r>
          </a:p>
          <a:p>
            <a:r>
              <a:rPr lang="en-US" dirty="0"/>
              <a:t>Utilizing the state population and number of different IPA beers brewed, we conducted a regional analysis to locate the best geographic region to perform product trials. </a:t>
            </a:r>
          </a:p>
        </p:txBody>
      </p:sp>
    </p:spTree>
    <p:extLst>
      <p:ext uri="{BB962C8B-B14F-4D97-AF65-F5344CB8AC3E}">
        <p14:creationId xmlns:p14="http://schemas.microsoft.com/office/powerpoint/2010/main" val="557917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2353-A886-5A45-AD8E-A9D5DCB24FB4}"/>
              </a:ext>
            </a:extLst>
          </p:cNvPr>
          <p:cNvSpPr>
            <a:spLocks noGrp="1"/>
          </p:cNvSpPr>
          <p:nvPr>
            <p:ph type="title"/>
          </p:nvPr>
        </p:nvSpPr>
        <p:spPr/>
        <p:txBody>
          <a:bodyPr/>
          <a:lstStyle/>
          <a:p>
            <a:r>
              <a:rPr lang="en-US" dirty="0"/>
              <a:t>How many breweries exist per state?</a:t>
            </a:r>
          </a:p>
        </p:txBody>
      </p:sp>
      <p:pic>
        <p:nvPicPr>
          <p:cNvPr id="4" name="Content Placeholder 3">
            <a:extLst>
              <a:ext uri="{FF2B5EF4-FFF2-40B4-BE49-F238E27FC236}">
                <a16:creationId xmlns:a16="http://schemas.microsoft.com/office/drawing/2014/main" id="{5509C53F-AEBE-8C40-B457-6FB5CE7C4250}"/>
              </a:ext>
            </a:extLst>
          </p:cNvPr>
          <p:cNvPicPr>
            <a:picLocks noGrp="1" noChangeAspect="1"/>
          </p:cNvPicPr>
          <p:nvPr>
            <p:ph idx="1"/>
          </p:nvPr>
        </p:nvPicPr>
        <p:blipFill>
          <a:blip r:embed="rId2"/>
          <a:stretch>
            <a:fillRect/>
          </a:stretch>
        </p:blipFill>
        <p:spPr>
          <a:xfrm>
            <a:off x="708506" y="1600200"/>
            <a:ext cx="6709034" cy="4800600"/>
          </a:xfrm>
          <a:prstGeom prst="rect">
            <a:avLst/>
          </a:prstGeom>
        </p:spPr>
      </p:pic>
      <p:graphicFrame>
        <p:nvGraphicFramePr>
          <p:cNvPr id="5" name="Content Placeholder 3"/>
          <p:cNvGraphicFramePr>
            <a:graphicFrameLocks/>
          </p:cNvGraphicFramePr>
          <p:nvPr>
            <p:extLst>
              <p:ext uri="{D42A27DB-BD31-4B8C-83A1-F6EECF244321}">
                <p14:modId xmlns:p14="http://schemas.microsoft.com/office/powerpoint/2010/main" val="3904556638"/>
              </p:ext>
            </p:extLst>
          </p:nvPr>
        </p:nvGraphicFramePr>
        <p:xfrm>
          <a:off x="8086120" y="1685010"/>
          <a:ext cx="1948428" cy="1828800"/>
        </p:xfrm>
        <a:graphic>
          <a:graphicData uri="http://schemas.openxmlformats.org/drawingml/2006/table">
            <a:tbl>
              <a:tblPr firstRow="1" bandRow="1">
                <a:tableStyleId>{5C22544A-7EE6-4342-B048-85BDC9FD1C3A}</a:tableStyleId>
              </a:tblPr>
              <a:tblGrid>
                <a:gridCol w="974214">
                  <a:extLst>
                    <a:ext uri="{9D8B030D-6E8A-4147-A177-3AD203B41FA5}">
                      <a16:colId xmlns:a16="http://schemas.microsoft.com/office/drawing/2014/main" val="20000"/>
                    </a:ext>
                  </a:extLst>
                </a:gridCol>
                <a:gridCol w="974214">
                  <a:extLst>
                    <a:ext uri="{9D8B030D-6E8A-4147-A177-3AD203B41FA5}">
                      <a16:colId xmlns:a16="http://schemas.microsoft.com/office/drawing/2014/main" val="20001"/>
                    </a:ext>
                  </a:extLst>
                </a:gridCol>
              </a:tblGrid>
              <a:tr h="239424">
                <a:tc>
                  <a:txBody>
                    <a:bodyPr/>
                    <a:lstStyle/>
                    <a:p>
                      <a:r>
                        <a:rPr lang="en-US" sz="1400" dirty="0"/>
                        <a:t>State</a:t>
                      </a:r>
                    </a:p>
                  </a:txBody>
                  <a:tcPr/>
                </a:tc>
                <a:tc>
                  <a:txBody>
                    <a:bodyPr/>
                    <a:lstStyle/>
                    <a:p>
                      <a:r>
                        <a:rPr lang="en-US" sz="1400" dirty="0" err="1"/>
                        <a:t>Num</a:t>
                      </a:r>
                      <a:endParaRPr lang="en-US" sz="1400" dirty="0"/>
                    </a:p>
                  </a:txBody>
                  <a:tcPr/>
                </a:tc>
                <a:extLst>
                  <a:ext uri="{0D108BD9-81ED-4DB2-BD59-A6C34878D82A}">
                    <a16:rowId xmlns:a16="http://schemas.microsoft.com/office/drawing/2014/main" val="10000"/>
                  </a:ext>
                </a:extLst>
              </a:tr>
              <a:tr h="258033">
                <a:tc>
                  <a:txBody>
                    <a:bodyPr/>
                    <a:lstStyle/>
                    <a:p>
                      <a:r>
                        <a:rPr lang="en-US" sz="1400" dirty="0"/>
                        <a:t>CO</a:t>
                      </a:r>
                    </a:p>
                  </a:txBody>
                  <a:tcPr/>
                </a:tc>
                <a:tc>
                  <a:txBody>
                    <a:bodyPr/>
                    <a:lstStyle/>
                    <a:p>
                      <a:r>
                        <a:rPr lang="en-US" sz="1400" dirty="0"/>
                        <a:t>47</a:t>
                      </a:r>
                    </a:p>
                  </a:txBody>
                  <a:tcPr/>
                </a:tc>
                <a:extLst>
                  <a:ext uri="{0D108BD9-81ED-4DB2-BD59-A6C34878D82A}">
                    <a16:rowId xmlns:a16="http://schemas.microsoft.com/office/drawing/2014/main" val="10001"/>
                  </a:ext>
                </a:extLst>
              </a:tr>
              <a:tr h="258033">
                <a:tc>
                  <a:txBody>
                    <a:bodyPr/>
                    <a:lstStyle/>
                    <a:p>
                      <a:r>
                        <a:rPr lang="en-US" sz="1400" dirty="0"/>
                        <a:t>CA</a:t>
                      </a:r>
                    </a:p>
                  </a:txBody>
                  <a:tcPr/>
                </a:tc>
                <a:tc>
                  <a:txBody>
                    <a:bodyPr/>
                    <a:lstStyle/>
                    <a:p>
                      <a:r>
                        <a:rPr lang="en-US" sz="1400" dirty="0"/>
                        <a:t>39</a:t>
                      </a:r>
                    </a:p>
                  </a:txBody>
                  <a:tcPr/>
                </a:tc>
                <a:extLst>
                  <a:ext uri="{0D108BD9-81ED-4DB2-BD59-A6C34878D82A}">
                    <a16:rowId xmlns:a16="http://schemas.microsoft.com/office/drawing/2014/main" val="10002"/>
                  </a:ext>
                </a:extLst>
              </a:tr>
              <a:tr h="258033">
                <a:tc>
                  <a:txBody>
                    <a:bodyPr/>
                    <a:lstStyle/>
                    <a:p>
                      <a:r>
                        <a:rPr lang="en-US" sz="1400" dirty="0"/>
                        <a:t>MI</a:t>
                      </a:r>
                    </a:p>
                  </a:txBody>
                  <a:tcPr/>
                </a:tc>
                <a:tc>
                  <a:txBody>
                    <a:bodyPr/>
                    <a:lstStyle/>
                    <a:p>
                      <a:r>
                        <a:rPr lang="en-US" sz="1400" dirty="0"/>
                        <a:t>32</a:t>
                      </a:r>
                    </a:p>
                  </a:txBody>
                  <a:tcPr/>
                </a:tc>
                <a:extLst>
                  <a:ext uri="{0D108BD9-81ED-4DB2-BD59-A6C34878D82A}">
                    <a16:rowId xmlns:a16="http://schemas.microsoft.com/office/drawing/2014/main" val="10003"/>
                  </a:ext>
                </a:extLst>
              </a:tr>
              <a:tr h="258033">
                <a:tc>
                  <a:txBody>
                    <a:bodyPr/>
                    <a:lstStyle/>
                    <a:p>
                      <a:r>
                        <a:rPr lang="en-US" sz="1400" dirty="0"/>
                        <a:t>OR</a:t>
                      </a:r>
                    </a:p>
                  </a:txBody>
                  <a:tcPr/>
                </a:tc>
                <a:tc>
                  <a:txBody>
                    <a:bodyPr/>
                    <a:lstStyle/>
                    <a:p>
                      <a:r>
                        <a:rPr lang="en-US" sz="1400" dirty="0"/>
                        <a:t>29</a:t>
                      </a:r>
                    </a:p>
                  </a:txBody>
                  <a:tcPr/>
                </a:tc>
                <a:extLst>
                  <a:ext uri="{0D108BD9-81ED-4DB2-BD59-A6C34878D82A}">
                    <a16:rowId xmlns:a16="http://schemas.microsoft.com/office/drawing/2014/main" val="10004"/>
                  </a:ext>
                </a:extLst>
              </a:tr>
              <a:tr h="258033">
                <a:tc>
                  <a:txBody>
                    <a:bodyPr/>
                    <a:lstStyle/>
                    <a:p>
                      <a:r>
                        <a:rPr lang="en-US" sz="1400" dirty="0"/>
                        <a:t>TX</a:t>
                      </a:r>
                    </a:p>
                  </a:txBody>
                  <a:tcPr/>
                </a:tc>
                <a:tc>
                  <a:txBody>
                    <a:bodyPr/>
                    <a:lstStyle/>
                    <a:p>
                      <a:r>
                        <a:rPr lang="en-US" sz="1400" dirty="0"/>
                        <a:t>28</a:t>
                      </a:r>
                    </a:p>
                  </a:txBody>
                  <a:tcPr/>
                </a:tc>
                <a:extLst>
                  <a:ext uri="{0D108BD9-81ED-4DB2-BD59-A6C34878D82A}">
                    <a16:rowId xmlns:a16="http://schemas.microsoft.com/office/drawing/2014/main" val="10005"/>
                  </a:ext>
                </a:extLst>
              </a:tr>
            </a:tbl>
          </a:graphicData>
        </a:graphic>
      </p:graphicFrame>
      <p:sp>
        <p:nvSpPr>
          <p:cNvPr id="3" name="TextBox 2"/>
          <p:cNvSpPr txBox="1"/>
          <p:nvPr/>
        </p:nvSpPr>
        <p:spPr>
          <a:xfrm>
            <a:off x="8399257" y="1298738"/>
            <a:ext cx="2250831" cy="369332"/>
          </a:xfrm>
          <a:prstGeom prst="rect">
            <a:avLst/>
          </a:prstGeom>
          <a:noFill/>
        </p:spPr>
        <p:txBody>
          <a:bodyPr wrap="square" rtlCol="0">
            <a:spAutoFit/>
          </a:bodyPr>
          <a:lstStyle/>
          <a:p>
            <a:r>
              <a:rPr lang="en-US" dirty="0"/>
              <a:t>Top 5 States</a:t>
            </a:r>
          </a:p>
        </p:txBody>
      </p:sp>
      <p:sp>
        <p:nvSpPr>
          <p:cNvPr id="6" name="Rectangle 5"/>
          <p:cNvSpPr/>
          <p:nvPr/>
        </p:nvSpPr>
        <p:spPr>
          <a:xfrm>
            <a:off x="7907215" y="6178058"/>
            <a:ext cx="2955477" cy="369332"/>
          </a:xfrm>
          <a:prstGeom prst="rect">
            <a:avLst/>
          </a:prstGeom>
        </p:spPr>
        <p:txBody>
          <a:bodyPr wrap="square">
            <a:spAutoFit/>
          </a:bodyPr>
          <a:lstStyle/>
          <a:p>
            <a:r>
              <a:rPr lang="en-US" dirty="0">
                <a:hlinkClick r:id="rId3" action="ppaction://hlinkfile"/>
              </a:rPr>
              <a:t>Breweries per State by Map</a:t>
            </a:r>
            <a:endParaRPr lang="en-US" dirty="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0297" y="3772728"/>
            <a:ext cx="3657600" cy="237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9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the breweries and beer data</a:t>
            </a:r>
          </a:p>
        </p:txBody>
      </p:sp>
      <p:sp>
        <p:nvSpPr>
          <p:cNvPr id="3" name="Content Placeholder 2"/>
          <p:cNvSpPr>
            <a:spLocks noGrp="1"/>
          </p:cNvSpPr>
          <p:nvPr>
            <p:ph idx="1"/>
          </p:nvPr>
        </p:nvSpPr>
        <p:spPr/>
        <p:txBody>
          <a:bodyPr>
            <a:normAutofit lnSpcReduction="10000"/>
          </a:bodyPr>
          <a:lstStyle/>
          <a:p>
            <a:r>
              <a:rPr lang="en-US" dirty="0"/>
              <a:t>By merging the two datasets together by their common key, “</a:t>
            </a:r>
            <a:r>
              <a:rPr lang="en-US" dirty="0" err="1"/>
              <a:t>brewery_id</a:t>
            </a:r>
            <a:r>
              <a:rPr lang="en-US" dirty="0"/>
              <a:t>”, we were able to leverage more information from the relationship between the datasets.</a:t>
            </a:r>
          </a:p>
          <a:p>
            <a:r>
              <a:rPr lang="en-US" dirty="0"/>
              <a:t>Merged output:</a:t>
            </a:r>
          </a:p>
          <a:p>
            <a:pPr lvl="1"/>
            <a:r>
              <a:rPr lang="en-US" dirty="0" err="1"/>
              <a:t>brewery_id</a:t>
            </a:r>
            <a:endParaRPr lang="en-US" dirty="0"/>
          </a:p>
          <a:p>
            <a:pPr lvl="1"/>
            <a:r>
              <a:rPr lang="en-US" dirty="0" err="1"/>
              <a:t>beer_name</a:t>
            </a:r>
            <a:endParaRPr lang="en-US" dirty="0"/>
          </a:p>
          <a:p>
            <a:pPr lvl="1"/>
            <a:r>
              <a:rPr lang="en-US" dirty="0" err="1"/>
              <a:t>beer_id</a:t>
            </a:r>
            <a:endParaRPr lang="en-US" dirty="0"/>
          </a:p>
          <a:p>
            <a:pPr lvl="1"/>
            <a:r>
              <a:rPr lang="en-US" dirty="0" err="1"/>
              <a:t>abv</a:t>
            </a:r>
            <a:endParaRPr lang="en-US" dirty="0"/>
          </a:p>
          <a:p>
            <a:pPr lvl="1"/>
            <a:r>
              <a:rPr lang="en-US" dirty="0" err="1"/>
              <a:t>Ibu</a:t>
            </a:r>
            <a:endParaRPr lang="en-US" dirty="0"/>
          </a:p>
          <a:p>
            <a:pPr lvl="1"/>
            <a:r>
              <a:rPr lang="en-US" dirty="0" err="1"/>
              <a:t>beer_style</a:t>
            </a:r>
            <a:endParaRPr lang="en-US" dirty="0"/>
          </a:p>
          <a:p>
            <a:pPr lvl="1"/>
            <a:r>
              <a:rPr lang="en-US" dirty="0" err="1"/>
              <a:t>serving_ounces</a:t>
            </a:r>
            <a:endParaRPr lang="en-US" dirty="0"/>
          </a:p>
          <a:p>
            <a:pPr lvl="1"/>
            <a:r>
              <a:rPr lang="en-US" dirty="0" err="1"/>
              <a:t>brewery_name</a:t>
            </a:r>
            <a:endParaRPr lang="en-US" dirty="0"/>
          </a:p>
          <a:p>
            <a:pPr lvl="1"/>
            <a:r>
              <a:rPr lang="en-US" dirty="0"/>
              <a:t>City</a:t>
            </a:r>
          </a:p>
          <a:p>
            <a:pPr lvl="1"/>
            <a:r>
              <a:rPr lang="en-US" dirty="0"/>
              <a:t>state</a:t>
            </a:r>
          </a:p>
        </p:txBody>
      </p:sp>
    </p:spTree>
    <p:extLst>
      <p:ext uri="{BB962C8B-B14F-4D97-AF65-F5344CB8AC3E}">
        <p14:creationId xmlns:p14="http://schemas.microsoft.com/office/powerpoint/2010/main" val="2662983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Statistics of ”NA” values within the Dataset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6631438"/>
              </p:ext>
            </p:extLst>
          </p:nvPr>
        </p:nvGraphicFramePr>
        <p:xfrm>
          <a:off x="504092" y="1600200"/>
          <a:ext cx="3962400" cy="482092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370840">
                <a:tc>
                  <a:txBody>
                    <a:bodyPr/>
                    <a:lstStyle/>
                    <a:p>
                      <a:r>
                        <a:rPr lang="en-US" dirty="0"/>
                        <a:t>Column</a:t>
                      </a:r>
                    </a:p>
                  </a:txBody>
                  <a:tcPr/>
                </a:tc>
                <a:tc>
                  <a:txBody>
                    <a:bodyPr/>
                    <a:lstStyle/>
                    <a:p>
                      <a:r>
                        <a:rPr lang="en-US" dirty="0"/>
                        <a:t>NAs</a:t>
                      </a:r>
                    </a:p>
                  </a:txBody>
                  <a:tcPr/>
                </a:tc>
                <a:extLst>
                  <a:ext uri="{0D108BD9-81ED-4DB2-BD59-A6C34878D82A}">
                    <a16:rowId xmlns:a16="http://schemas.microsoft.com/office/drawing/2014/main" val="10000"/>
                  </a:ext>
                </a:extLst>
              </a:tr>
              <a:tr h="370840">
                <a:tc>
                  <a:txBody>
                    <a:bodyPr/>
                    <a:lstStyle/>
                    <a:p>
                      <a:r>
                        <a:rPr lang="en-US" dirty="0" err="1"/>
                        <a:t>brewery_id</a:t>
                      </a:r>
                      <a:endParaRPr lang="en-US" dirty="0"/>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err="1"/>
                        <a:t>beer_name</a:t>
                      </a:r>
                      <a:endParaRPr lang="en-US" dirty="0"/>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err="1"/>
                        <a:t>beer_id</a:t>
                      </a:r>
                      <a:endParaRPr lang="en-US" dirty="0"/>
                    </a:p>
                  </a:txBody>
                  <a:tcPr/>
                </a:tc>
                <a:tc>
                  <a:txBody>
                    <a:bodyPr/>
                    <a:lstStyle/>
                    <a:p>
                      <a:r>
                        <a:rPr lang="en-US" dirty="0"/>
                        <a:t>0</a:t>
                      </a:r>
                    </a:p>
                  </a:txBody>
                  <a:tcPr/>
                </a:tc>
                <a:extLst>
                  <a:ext uri="{0D108BD9-81ED-4DB2-BD59-A6C34878D82A}">
                    <a16:rowId xmlns:a16="http://schemas.microsoft.com/office/drawing/2014/main" val="10003"/>
                  </a:ext>
                </a:extLst>
              </a:tr>
              <a:tr h="370840">
                <a:tc>
                  <a:txBody>
                    <a:bodyPr/>
                    <a:lstStyle/>
                    <a:p>
                      <a:r>
                        <a:rPr lang="en-US" dirty="0" err="1"/>
                        <a:t>abv</a:t>
                      </a:r>
                      <a:endParaRPr lang="en-US" dirty="0"/>
                    </a:p>
                  </a:txBody>
                  <a:tcPr/>
                </a:tc>
                <a:tc>
                  <a:txBody>
                    <a:bodyPr/>
                    <a:lstStyle/>
                    <a:p>
                      <a:r>
                        <a:rPr lang="en-US" dirty="0"/>
                        <a:t>62/2410</a:t>
                      </a:r>
                    </a:p>
                  </a:txBody>
                  <a:tcPr/>
                </a:tc>
                <a:extLst>
                  <a:ext uri="{0D108BD9-81ED-4DB2-BD59-A6C34878D82A}">
                    <a16:rowId xmlns:a16="http://schemas.microsoft.com/office/drawing/2014/main" val="10004"/>
                  </a:ext>
                </a:extLst>
              </a:tr>
              <a:tr h="370840">
                <a:tc>
                  <a:txBody>
                    <a:bodyPr/>
                    <a:lstStyle/>
                    <a:p>
                      <a:r>
                        <a:rPr lang="en-US" dirty="0" err="1"/>
                        <a:t>ibu</a:t>
                      </a:r>
                      <a:endParaRPr lang="en-US" dirty="0"/>
                    </a:p>
                  </a:txBody>
                  <a:tcPr/>
                </a:tc>
                <a:tc>
                  <a:txBody>
                    <a:bodyPr/>
                    <a:lstStyle/>
                    <a:p>
                      <a:r>
                        <a:rPr lang="en-US" dirty="0"/>
                        <a:t>1005/2410</a:t>
                      </a:r>
                    </a:p>
                  </a:txBody>
                  <a:tcPr/>
                </a:tc>
                <a:extLst>
                  <a:ext uri="{0D108BD9-81ED-4DB2-BD59-A6C34878D82A}">
                    <a16:rowId xmlns:a16="http://schemas.microsoft.com/office/drawing/2014/main" val="10005"/>
                  </a:ext>
                </a:extLst>
              </a:tr>
              <a:tr h="370840">
                <a:tc>
                  <a:txBody>
                    <a:bodyPr/>
                    <a:lstStyle/>
                    <a:p>
                      <a:r>
                        <a:rPr lang="en-US" dirty="0" err="1"/>
                        <a:t>beer_style</a:t>
                      </a:r>
                      <a:endParaRPr lang="en-US" dirty="0"/>
                    </a:p>
                  </a:txBody>
                  <a:tcPr/>
                </a:tc>
                <a:tc>
                  <a:txBody>
                    <a:bodyPr/>
                    <a:lstStyle/>
                    <a:p>
                      <a:r>
                        <a:rPr lang="en-US" dirty="0"/>
                        <a:t>0</a:t>
                      </a:r>
                    </a:p>
                  </a:txBody>
                  <a:tcPr/>
                </a:tc>
                <a:extLst>
                  <a:ext uri="{0D108BD9-81ED-4DB2-BD59-A6C34878D82A}">
                    <a16:rowId xmlns:a16="http://schemas.microsoft.com/office/drawing/2014/main" val="10006"/>
                  </a:ext>
                </a:extLst>
              </a:tr>
              <a:tr h="370840">
                <a:tc>
                  <a:txBody>
                    <a:bodyPr/>
                    <a:lstStyle/>
                    <a:p>
                      <a:r>
                        <a:rPr lang="en-US" dirty="0" err="1"/>
                        <a:t>serving_ounces</a:t>
                      </a:r>
                      <a:endParaRPr lang="en-US" dirty="0"/>
                    </a:p>
                  </a:txBody>
                  <a:tcPr/>
                </a:tc>
                <a:tc>
                  <a:txBody>
                    <a:bodyPr/>
                    <a:lstStyle/>
                    <a:p>
                      <a:r>
                        <a:rPr lang="en-US" dirty="0"/>
                        <a:t>0</a:t>
                      </a:r>
                    </a:p>
                  </a:txBody>
                  <a:tcPr/>
                </a:tc>
                <a:extLst>
                  <a:ext uri="{0D108BD9-81ED-4DB2-BD59-A6C34878D82A}">
                    <a16:rowId xmlns:a16="http://schemas.microsoft.com/office/drawing/2014/main" val="10007"/>
                  </a:ext>
                </a:extLst>
              </a:tr>
              <a:tr h="370840">
                <a:tc>
                  <a:txBody>
                    <a:bodyPr/>
                    <a:lstStyle/>
                    <a:p>
                      <a:r>
                        <a:rPr lang="en-US" dirty="0" err="1"/>
                        <a:t>brewery_name</a:t>
                      </a:r>
                      <a:endParaRPr lang="en-US" dirty="0"/>
                    </a:p>
                  </a:txBody>
                  <a:tcPr/>
                </a:tc>
                <a:tc>
                  <a:txBody>
                    <a:bodyPr/>
                    <a:lstStyle/>
                    <a:p>
                      <a:r>
                        <a:rPr lang="en-US" dirty="0"/>
                        <a:t>0</a:t>
                      </a:r>
                    </a:p>
                  </a:txBody>
                  <a:tcPr/>
                </a:tc>
                <a:extLst>
                  <a:ext uri="{0D108BD9-81ED-4DB2-BD59-A6C34878D82A}">
                    <a16:rowId xmlns:a16="http://schemas.microsoft.com/office/drawing/2014/main" val="10008"/>
                  </a:ext>
                </a:extLst>
              </a:tr>
              <a:tr h="370840">
                <a:tc>
                  <a:txBody>
                    <a:bodyPr/>
                    <a:lstStyle/>
                    <a:p>
                      <a:r>
                        <a:rPr lang="en-US" dirty="0"/>
                        <a:t>city</a:t>
                      </a:r>
                    </a:p>
                  </a:txBody>
                  <a:tcPr/>
                </a:tc>
                <a:tc>
                  <a:txBody>
                    <a:bodyPr/>
                    <a:lstStyle/>
                    <a:p>
                      <a:r>
                        <a:rPr lang="en-US" dirty="0"/>
                        <a:t>0</a:t>
                      </a:r>
                    </a:p>
                  </a:txBody>
                  <a:tcPr/>
                </a:tc>
                <a:extLst>
                  <a:ext uri="{0D108BD9-81ED-4DB2-BD59-A6C34878D82A}">
                    <a16:rowId xmlns:a16="http://schemas.microsoft.com/office/drawing/2014/main" val="10009"/>
                  </a:ext>
                </a:extLst>
              </a:tr>
              <a:tr h="370840">
                <a:tc>
                  <a:txBody>
                    <a:bodyPr/>
                    <a:lstStyle/>
                    <a:p>
                      <a:r>
                        <a:rPr lang="en-US" dirty="0"/>
                        <a:t>state</a:t>
                      </a:r>
                    </a:p>
                  </a:txBody>
                  <a:tcPr/>
                </a:tc>
                <a:tc>
                  <a:txBody>
                    <a:bodyPr/>
                    <a:lstStyle/>
                    <a:p>
                      <a:r>
                        <a:rPr lang="en-US" dirty="0"/>
                        <a:t>0</a:t>
                      </a:r>
                    </a:p>
                  </a:txBody>
                  <a:tcPr/>
                </a:tc>
                <a:extLst>
                  <a:ext uri="{0D108BD9-81ED-4DB2-BD59-A6C34878D82A}">
                    <a16:rowId xmlns:a16="http://schemas.microsoft.com/office/drawing/2014/main" val="10010"/>
                  </a:ext>
                </a:extLst>
              </a:tr>
              <a:tr h="370840">
                <a:tc>
                  <a:txBody>
                    <a:bodyPr/>
                    <a:lstStyle/>
                    <a:p>
                      <a:r>
                        <a:rPr lang="en-US" dirty="0"/>
                        <a:t>*</a:t>
                      </a:r>
                      <a:r>
                        <a:rPr lang="en-US" dirty="0" err="1"/>
                        <a:t>abv_corr</a:t>
                      </a:r>
                      <a:endParaRPr lang="en-US" dirty="0"/>
                    </a:p>
                  </a:txBody>
                  <a:tcPr/>
                </a:tc>
                <a:tc>
                  <a:txBody>
                    <a:bodyPr/>
                    <a:lstStyle/>
                    <a:p>
                      <a:r>
                        <a:rPr lang="en-US" dirty="0"/>
                        <a:t>0</a:t>
                      </a:r>
                    </a:p>
                  </a:txBody>
                  <a:tcPr/>
                </a:tc>
                <a:extLst>
                  <a:ext uri="{0D108BD9-81ED-4DB2-BD59-A6C34878D82A}">
                    <a16:rowId xmlns:a16="http://schemas.microsoft.com/office/drawing/2014/main" val="10011"/>
                  </a:ext>
                </a:extLst>
              </a:tr>
              <a:tr h="370840">
                <a:tc>
                  <a:txBody>
                    <a:bodyPr/>
                    <a:lstStyle/>
                    <a:p>
                      <a:r>
                        <a:rPr lang="en-US" dirty="0"/>
                        <a:t>*</a:t>
                      </a:r>
                      <a:r>
                        <a:rPr lang="en-US" dirty="0" err="1"/>
                        <a:t>Ibu_corr</a:t>
                      </a:r>
                      <a:endParaRPr lang="en-US" dirty="0"/>
                    </a:p>
                  </a:txBody>
                  <a:tcPr/>
                </a:tc>
                <a:tc>
                  <a:txBody>
                    <a:bodyPr/>
                    <a:lstStyle/>
                    <a:p>
                      <a:r>
                        <a:rPr lang="en-US" dirty="0"/>
                        <a:t>52/2410</a:t>
                      </a:r>
                    </a:p>
                  </a:txBody>
                  <a:tcPr/>
                </a:tc>
                <a:extLst>
                  <a:ext uri="{0D108BD9-81ED-4DB2-BD59-A6C34878D82A}">
                    <a16:rowId xmlns:a16="http://schemas.microsoft.com/office/drawing/2014/main" val="10012"/>
                  </a:ext>
                </a:extLst>
              </a:tr>
            </a:tbl>
          </a:graphicData>
        </a:graphic>
      </p:graphicFrame>
      <p:sp>
        <p:nvSpPr>
          <p:cNvPr id="9" name="TextBox 8"/>
          <p:cNvSpPr txBox="1"/>
          <p:nvPr/>
        </p:nvSpPr>
        <p:spPr>
          <a:xfrm>
            <a:off x="4747846" y="1899139"/>
            <a:ext cx="5881077" cy="4247317"/>
          </a:xfrm>
          <a:prstGeom prst="rect">
            <a:avLst/>
          </a:prstGeom>
          <a:noFill/>
        </p:spPr>
        <p:txBody>
          <a:bodyPr wrap="square" rtlCol="0">
            <a:spAutoFit/>
          </a:bodyPr>
          <a:lstStyle/>
          <a:p>
            <a:pPr marL="285750" indent="-285750">
              <a:buFont typeface="Arial" pitchFamily="34" charset="0"/>
              <a:buChar char="•"/>
            </a:pPr>
            <a:r>
              <a:rPr lang="en-US" dirty="0"/>
              <a:t>The dataset only has missing information in ABV and IBU values, but the missing values of  IBU are present in almost half the dataset!</a:t>
            </a:r>
          </a:p>
          <a:p>
            <a:pPr marL="285750" indent="-285750">
              <a:buFont typeface="Arial" pitchFamily="34" charset="0"/>
              <a:buChar char="•"/>
            </a:pPr>
            <a:endParaRPr lang="en-US" dirty="0"/>
          </a:p>
          <a:p>
            <a:pPr marL="285750" indent="-285750">
              <a:buFont typeface="Arial" pitchFamily="34" charset="0"/>
              <a:buChar char="•"/>
            </a:pPr>
            <a:r>
              <a:rPr lang="en-US" dirty="0"/>
              <a:t>Because ABV and IBU are major features to be missing, we decided to proceed with two different approaches:</a:t>
            </a:r>
          </a:p>
          <a:p>
            <a:pPr marL="742950" lvl="1" indent="-285750">
              <a:buFont typeface="Arial" pitchFamily="34" charset="0"/>
              <a:buChar char="•"/>
            </a:pPr>
            <a:r>
              <a:rPr lang="en-US" dirty="0"/>
              <a:t>Remove all the items with NAs exist, items in total will be reduced to 1405</a:t>
            </a:r>
          </a:p>
          <a:p>
            <a:pPr marL="742950" lvl="1" indent="-285750">
              <a:buFont typeface="Arial" pitchFamily="34" charset="0"/>
              <a:buChar char="•"/>
            </a:pPr>
            <a:r>
              <a:rPr lang="en-US" dirty="0"/>
              <a:t>We think </a:t>
            </a:r>
            <a:r>
              <a:rPr lang="en-US" dirty="0" err="1"/>
              <a:t>beer_style</a:t>
            </a:r>
            <a:r>
              <a:rPr lang="en-US" dirty="0"/>
              <a:t> is the key variable—by each style beers are sharing common features. So we assign median value of each style to the ones with missing values in ABV and IBU. After the filling action, we have no NAs in ABU and just 52 (reduced 95%) NAs from previous dataset.</a:t>
            </a:r>
          </a:p>
          <a:p>
            <a:pPr marL="285750" indent="-285750">
              <a:buFont typeface="Arial" pitchFamily="34" charset="0"/>
              <a:buChar char="•"/>
            </a:pPr>
            <a:endParaRPr lang="en-US" dirty="0"/>
          </a:p>
        </p:txBody>
      </p:sp>
    </p:spTree>
    <p:extLst>
      <p:ext uri="{BB962C8B-B14F-4D97-AF65-F5344CB8AC3E}">
        <p14:creationId xmlns:p14="http://schemas.microsoft.com/office/powerpoint/2010/main" val="944873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81DF-D9E4-A34B-BDCF-D73D3F89BDCF}"/>
              </a:ext>
            </a:extLst>
          </p:cNvPr>
          <p:cNvSpPr>
            <a:spLocks noGrp="1"/>
          </p:cNvSpPr>
          <p:nvPr>
            <p:ph type="title"/>
          </p:nvPr>
        </p:nvSpPr>
        <p:spPr/>
        <p:txBody>
          <a:bodyPr/>
          <a:lstStyle/>
          <a:p>
            <a:r>
              <a:rPr lang="en-US" dirty="0"/>
              <a:t>Median ABV and IBU per State</a:t>
            </a:r>
          </a:p>
        </p:txBody>
      </p:sp>
      <p:pic>
        <p:nvPicPr>
          <p:cNvPr id="4" name="Content Placeholder 3">
            <a:extLst>
              <a:ext uri="{FF2B5EF4-FFF2-40B4-BE49-F238E27FC236}">
                <a16:creationId xmlns:a16="http://schemas.microsoft.com/office/drawing/2014/main" id="{D9E182BE-8976-0341-B8B3-FF0D06513D47}"/>
              </a:ext>
            </a:extLst>
          </p:cNvPr>
          <p:cNvPicPr>
            <a:picLocks noGrp="1" noChangeAspect="1"/>
          </p:cNvPicPr>
          <p:nvPr>
            <p:ph idx="1"/>
          </p:nvPr>
        </p:nvPicPr>
        <p:blipFill>
          <a:blip r:embed="rId2"/>
          <a:stretch>
            <a:fillRect/>
          </a:stretch>
        </p:blipFill>
        <p:spPr>
          <a:xfrm>
            <a:off x="1116077" y="1417639"/>
            <a:ext cx="4048295" cy="2916894"/>
          </a:xfrm>
          <a:prstGeom prst="rect">
            <a:avLst/>
          </a:prstGeom>
        </p:spPr>
      </p:pic>
      <p:pic>
        <p:nvPicPr>
          <p:cNvPr id="5" name="Picture 4">
            <a:extLst>
              <a:ext uri="{FF2B5EF4-FFF2-40B4-BE49-F238E27FC236}">
                <a16:creationId xmlns:a16="http://schemas.microsoft.com/office/drawing/2014/main" id="{AD0AB084-BB27-5548-884F-F369C88260B3}"/>
              </a:ext>
            </a:extLst>
          </p:cNvPr>
          <p:cNvPicPr>
            <a:picLocks noChangeAspect="1"/>
          </p:cNvPicPr>
          <p:nvPr/>
        </p:nvPicPr>
        <p:blipFill>
          <a:blip r:embed="rId3"/>
          <a:stretch>
            <a:fillRect/>
          </a:stretch>
        </p:blipFill>
        <p:spPr>
          <a:xfrm>
            <a:off x="6498525" y="1365955"/>
            <a:ext cx="4052886" cy="2916894"/>
          </a:xfrm>
          <a:prstGeom prst="rect">
            <a:avLst/>
          </a:prstGeom>
        </p:spPr>
      </p:pic>
      <p:sp>
        <p:nvSpPr>
          <p:cNvPr id="3" name="TextBox 2"/>
          <p:cNvSpPr txBox="1"/>
          <p:nvPr/>
        </p:nvSpPr>
        <p:spPr>
          <a:xfrm>
            <a:off x="1585138" y="6484234"/>
            <a:ext cx="3903785" cy="369332"/>
          </a:xfrm>
          <a:prstGeom prst="rect">
            <a:avLst/>
          </a:prstGeom>
          <a:noFill/>
        </p:spPr>
        <p:txBody>
          <a:bodyPr wrap="square" rtlCol="0">
            <a:spAutoFit/>
          </a:bodyPr>
          <a:lstStyle/>
          <a:p>
            <a:r>
              <a:rPr lang="en-US" dirty="0">
                <a:hlinkClick r:id="rId4" action="ppaction://hlinkfile"/>
              </a:rPr>
              <a:t>Median IBU per State by Map</a:t>
            </a:r>
            <a:endParaRPr lang="en-US" dirty="0"/>
          </a:p>
        </p:txBody>
      </p:sp>
      <p:sp>
        <p:nvSpPr>
          <p:cNvPr id="6" name="TextBox 5"/>
          <p:cNvSpPr txBox="1"/>
          <p:nvPr/>
        </p:nvSpPr>
        <p:spPr>
          <a:xfrm>
            <a:off x="7309338" y="6484234"/>
            <a:ext cx="3903785" cy="369332"/>
          </a:xfrm>
          <a:prstGeom prst="rect">
            <a:avLst/>
          </a:prstGeom>
          <a:noFill/>
        </p:spPr>
        <p:txBody>
          <a:bodyPr wrap="square" rtlCol="0">
            <a:spAutoFit/>
          </a:bodyPr>
          <a:lstStyle/>
          <a:p>
            <a:r>
              <a:rPr lang="en-US" dirty="0">
                <a:hlinkClick r:id="rId5" action="ppaction://hlinkfile"/>
              </a:rPr>
              <a:t>Median ABV per State by Map</a:t>
            </a:r>
            <a:endParaRPr lang="en-US" dirty="0"/>
          </a:p>
        </p:txBody>
      </p:sp>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r="2268" b="21813"/>
          <a:stretch/>
        </p:blipFill>
        <p:spPr>
          <a:xfrm>
            <a:off x="1034886" y="4307300"/>
            <a:ext cx="4232854" cy="2176934"/>
          </a:xfrm>
          <a:prstGeom prst="rect">
            <a:avLst/>
          </a:prstGeom>
        </p:spPr>
      </p:pic>
      <p:pic>
        <p:nvPicPr>
          <p:cNvPr id="8" name="Picture 7"/>
          <p:cNvPicPr>
            <a:picLocks noChangeAspect="1"/>
          </p:cNvPicPr>
          <p:nvPr/>
        </p:nvPicPr>
        <p:blipFill rotWithShape="1">
          <a:blip r:embed="rId7">
            <a:extLst>
              <a:ext uri="{28A0092B-C50C-407E-A947-70E740481C1C}">
                <a14:useLocalDpi xmlns:a14="http://schemas.microsoft.com/office/drawing/2010/main" val="0"/>
              </a:ext>
            </a:extLst>
          </a:blip>
          <a:srcRect r="1731" b="22072"/>
          <a:stretch/>
        </p:blipFill>
        <p:spPr>
          <a:xfrm>
            <a:off x="6371304" y="4236445"/>
            <a:ext cx="4368028" cy="2226784"/>
          </a:xfrm>
          <a:prstGeom prst="rect">
            <a:avLst/>
          </a:prstGeom>
        </p:spPr>
      </p:pic>
    </p:spTree>
    <p:extLst>
      <p:ext uri="{BB962C8B-B14F-4D97-AF65-F5344CB8AC3E}">
        <p14:creationId xmlns:p14="http://schemas.microsoft.com/office/powerpoint/2010/main" val="3797352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F0405-8617-554A-91C9-5F54B626E238}"/>
              </a:ext>
            </a:extLst>
          </p:cNvPr>
          <p:cNvSpPr>
            <a:spLocks noGrp="1"/>
          </p:cNvSpPr>
          <p:nvPr>
            <p:ph type="title"/>
          </p:nvPr>
        </p:nvSpPr>
        <p:spPr/>
        <p:txBody>
          <a:bodyPr/>
          <a:lstStyle/>
          <a:p>
            <a:r>
              <a:rPr lang="en-US" dirty="0"/>
              <a:t>Maximum ABV and IBU per State</a:t>
            </a:r>
          </a:p>
        </p:txBody>
      </p:sp>
      <p:graphicFrame>
        <p:nvGraphicFramePr>
          <p:cNvPr id="3" name="Table 2"/>
          <p:cNvGraphicFramePr>
            <a:graphicFrameLocks noGrp="1"/>
          </p:cNvGraphicFramePr>
          <p:nvPr>
            <p:extLst>
              <p:ext uri="{D42A27DB-BD31-4B8C-83A1-F6EECF244321}">
                <p14:modId xmlns:p14="http://schemas.microsoft.com/office/powerpoint/2010/main" val="2243164272"/>
              </p:ext>
            </p:extLst>
          </p:nvPr>
        </p:nvGraphicFramePr>
        <p:xfrm>
          <a:off x="818661" y="2162908"/>
          <a:ext cx="6654801" cy="872356"/>
        </p:xfrm>
        <a:graphic>
          <a:graphicData uri="http://schemas.openxmlformats.org/drawingml/2006/table">
            <a:tbl>
              <a:tblPr firstRow="1" bandRow="1">
                <a:tableStyleId>{5C22544A-7EE6-4342-B048-85BDC9FD1C3A}</a:tableStyleId>
              </a:tblPr>
              <a:tblGrid>
                <a:gridCol w="2218267">
                  <a:extLst>
                    <a:ext uri="{9D8B030D-6E8A-4147-A177-3AD203B41FA5}">
                      <a16:colId xmlns:a16="http://schemas.microsoft.com/office/drawing/2014/main" val="20000"/>
                    </a:ext>
                  </a:extLst>
                </a:gridCol>
                <a:gridCol w="2218267">
                  <a:extLst>
                    <a:ext uri="{9D8B030D-6E8A-4147-A177-3AD203B41FA5}">
                      <a16:colId xmlns:a16="http://schemas.microsoft.com/office/drawing/2014/main" val="20001"/>
                    </a:ext>
                  </a:extLst>
                </a:gridCol>
                <a:gridCol w="2218267">
                  <a:extLst>
                    <a:ext uri="{9D8B030D-6E8A-4147-A177-3AD203B41FA5}">
                      <a16:colId xmlns:a16="http://schemas.microsoft.com/office/drawing/2014/main" val="20002"/>
                    </a:ext>
                  </a:extLst>
                </a:gridCol>
              </a:tblGrid>
              <a:tr h="293504">
                <a:tc>
                  <a:txBody>
                    <a:bodyPr/>
                    <a:lstStyle/>
                    <a:p>
                      <a:r>
                        <a:rPr lang="en-US" dirty="0"/>
                        <a:t>State</a:t>
                      </a:r>
                    </a:p>
                  </a:txBody>
                  <a:tcPr/>
                </a:tc>
                <a:tc>
                  <a:txBody>
                    <a:bodyPr/>
                    <a:lstStyle/>
                    <a:p>
                      <a:r>
                        <a:rPr lang="en-US" dirty="0" err="1"/>
                        <a:t>Beer_name</a:t>
                      </a:r>
                      <a:endParaRPr lang="en-US" dirty="0"/>
                    </a:p>
                  </a:txBody>
                  <a:tcPr/>
                </a:tc>
                <a:tc>
                  <a:txBody>
                    <a:bodyPr/>
                    <a:lstStyle/>
                    <a:p>
                      <a:r>
                        <a:rPr lang="en-US" dirty="0" err="1"/>
                        <a:t>Max_ABV</a:t>
                      </a:r>
                      <a:endParaRPr lang="en-US" dirty="0"/>
                    </a:p>
                  </a:txBody>
                  <a:tcPr/>
                </a:tc>
                <a:extLst>
                  <a:ext uri="{0D108BD9-81ED-4DB2-BD59-A6C34878D82A}">
                    <a16:rowId xmlns:a16="http://schemas.microsoft.com/office/drawing/2014/main" val="10000"/>
                  </a:ext>
                </a:extLst>
              </a:tr>
              <a:tr h="506596">
                <a:tc>
                  <a:txBody>
                    <a:bodyPr/>
                    <a:lstStyle/>
                    <a:p>
                      <a:r>
                        <a:rPr lang="en-US" dirty="0"/>
                        <a:t>CO</a:t>
                      </a:r>
                    </a:p>
                  </a:txBody>
                  <a:tcPr/>
                </a:tc>
                <a:tc>
                  <a:txBody>
                    <a:bodyPr/>
                    <a:lstStyle/>
                    <a:p>
                      <a:r>
                        <a:rPr lang="en-US" dirty="0">
                          <a:effectLst/>
                        </a:rPr>
                        <a:t>Lee Hill Series Vol. 5</a:t>
                      </a:r>
                      <a:endParaRPr lang="en-US" dirty="0"/>
                    </a:p>
                  </a:txBody>
                  <a:tcPr/>
                </a:tc>
                <a:tc>
                  <a:txBody>
                    <a:bodyPr/>
                    <a:lstStyle/>
                    <a:p>
                      <a:r>
                        <a:rPr lang="en-US" dirty="0"/>
                        <a:t>0.128</a:t>
                      </a:r>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53781649"/>
              </p:ext>
            </p:extLst>
          </p:nvPr>
        </p:nvGraphicFramePr>
        <p:xfrm>
          <a:off x="818661" y="3555024"/>
          <a:ext cx="6654801" cy="872356"/>
        </p:xfrm>
        <a:graphic>
          <a:graphicData uri="http://schemas.openxmlformats.org/drawingml/2006/table">
            <a:tbl>
              <a:tblPr firstRow="1" bandRow="1">
                <a:tableStyleId>{5C22544A-7EE6-4342-B048-85BDC9FD1C3A}</a:tableStyleId>
              </a:tblPr>
              <a:tblGrid>
                <a:gridCol w="2218267">
                  <a:extLst>
                    <a:ext uri="{9D8B030D-6E8A-4147-A177-3AD203B41FA5}">
                      <a16:colId xmlns:a16="http://schemas.microsoft.com/office/drawing/2014/main" val="20000"/>
                    </a:ext>
                  </a:extLst>
                </a:gridCol>
                <a:gridCol w="2218267">
                  <a:extLst>
                    <a:ext uri="{9D8B030D-6E8A-4147-A177-3AD203B41FA5}">
                      <a16:colId xmlns:a16="http://schemas.microsoft.com/office/drawing/2014/main" val="20001"/>
                    </a:ext>
                  </a:extLst>
                </a:gridCol>
                <a:gridCol w="2218267">
                  <a:extLst>
                    <a:ext uri="{9D8B030D-6E8A-4147-A177-3AD203B41FA5}">
                      <a16:colId xmlns:a16="http://schemas.microsoft.com/office/drawing/2014/main" val="20002"/>
                    </a:ext>
                  </a:extLst>
                </a:gridCol>
              </a:tblGrid>
              <a:tr h="293504">
                <a:tc>
                  <a:txBody>
                    <a:bodyPr/>
                    <a:lstStyle/>
                    <a:p>
                      <a:r>
                        <a:rPr lang="en-US" dirty="0"/>
                        <a:t>State</a:t>
                      </a:r>
                    </a:p>
                  </a:txBody>
                  <a:tcPr/>
                </a:tc>
                <a:tc>
                  <a:txBody>
                    <a:bodyPr/>
                    <a:lstStyle/>
                    <a:p>
                      <a:r>
                        <a:rPr lang="en-US" dirty="0" err="1"/>
                        <a:t>Beer_name</a:t>
                      </a:r>
                      <a:endParaRPr lang="en-US" dirty="0"/>
                    </a:p>
                  </a:txBody>
                  <a:tcPr/>
                </a:tc>
                <a:tc>
                  <a:txBody>
                    <a:bodyPr/>
                    <a:lstStyle/>
                    <a:p>
                      <a:r>
                        <a:rPr lang="en-US" dirty="0" err="1"/>
                        <a:t>Max_IBU</a:t>
                      </a:r>
                      <a:endParaRPr lang="en-US" dirty="0"/>
                    </a:p>
                  </a:txBody>
                  <a:tcPr/>
                </a:tc>
                <a:extLst>
                  <a:ext uri="{0D108BD9-81ED-4DB2-BD59-A6C34878D82A}">
                    <a16:rowId xmlns:a16="http://schemas.microsoft.com/office/drawing/2014/main" val="10000"/>
                  </a:ext>
                </a:extLst>
              </a:tr>
              <a:tr h="506596">
                <a:tc>
                  <a:txBody>
                    <a:bodyPr/>
                    <a:lstStyle/>
                    <a:p>
                      <a:r>
                        <a:rPr lang="en-US" dirty="0"/>
                        <a:t>OR</a:t>
                      </a:r>
                    </a:p>
                  </a:txBody>
                  <a:tcPr/>
                </a:tc>
                <a:tc>
                  <a:txBody>
                    <a:bodyPr/>
                    <a:lstStyle/>
                    <a:p>
                      <a:r>
                        <a:rPr lang="en-US" dirty="0">
                          <a:effectLst/>
                        </a:rPr>
                        <a:t>Bitter B*</a:t>
                      </a:r>
                      <a:r>
                        <a:rPr lang="en-US" dirty="0" err="1">
                          <a:effectLst/>
                        </a:rPr>
                        <a:t>tch</a:t>
                      </a:r>
                      <a:endParaRPr lang="en-US" dirty="0"/>
                    </a:p>
                  </a:txBody>
                  <a:tcPr/>
                </a:tc>
                <a:tc>
                  <a:txBody>
                    <a:bodyPr/>
                    <a:lstStyle/>
                    <a:p>
                      <a:r>
                        <a:rPr lang="en-US" dirty="0"/>
                        <a:t>138</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9160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1ED7-307C-434A-B3EB-1503B25A57EE}"/>
              </a:ext>
            </a:extLst>
          </p:cNvPr>
          <p:cNvSpPr>
            <a:spLocks noGrp="1"/>
          </p:cNvSpPr>
          <p:nvPr>
            <p:ph type="title"/>
          </p:nvPr>
        </p:nvSpPr>
        <p:spPr/>
        <p:txBody>
          <a:bodyPr/>
          <a:lstStyle/>
          <a:p>
            <a:r>
              <a:rPr lang="en-US" dirty="0"/>
              <a:t>Distribution of ABV</a:t>
            </a:r>
          </a:p>
        </p:txBody>
      </p:sp>
      <p:pic>
        <p:nvPicPr>
          <p:cNvPr id="5" name="Picture 4">
            <a:extLst>
              <a:ext uri="{FF2B5EF4-FFF2-40B4-BE49-F238E27FC236}">
                <a16:creationId xmlns:a16="http://schemas.microsoft.com/office/drawing/2014/main" id="{CE8AEA63-3015-9949-90AE-0DC435029EF5}"/>
              </a:ext>
            </a:extLst>
          </p:cNvPr>
          <p:cNvPicPr>
            <a:picLocks noChangeAspect="1"/>
          </p:cNvPicPr>
          <p:nvPr/>
        </p:nvPicPr>
        <p:blipFill>
          <a:blip r:embed="rId2"/>
          <a:stretch>
            <a:fillRect/>
          </a:stretch>
        </p:blipFill>
        <p:spPr>
          <a:xfrm>
            <a:off x="2635935" y="1690688"/>
            <a:ext cx="6920129" cy="4940063"/>
          </a:xfrm>
          <a:prstGeom prst="rect">
            <a:avLst/>
          </a:prstGeom>
        </p:spPr>
      </p:pic>
      <p:pic>
        <p:nvPicPr>
          <p:cNvPr id="4" name="Content Placeholder 3">
            <a:extLst>
              <a:ext uri="{FF2B5EF4-FFF2-40B4-BE49-F238E27FC236}">
                <a16:creationId xmlns:a16="http://schemas.microsoft.com/office/drawing/2014/main" id="{B2C64142-8D89-E244-9D15-5902DD346076}"/>
              </a:ext>
            </a:extLst>
          </p:cNvPr>
          <p:cNvPicPr>
            <a:picLocks noGrp="1" noChangeAspect="1"/>
          </p:cNvPicPr>
          <p:nvPr>
            <p:ph idx="1"/>
          </p:nvPr>
        </p:nvPicPr>
        <p:blipFill rotWithShape="1">
          <a:blip r:embed="rId3"/>
          <a:srcRect t="42805" r="53723" b="37753"/>
          <a:stretch/>
        </p:blipFill>
        <p:spPr>
          <a:xfrm>
            <a:off x="3713286" y="1140680"/>
            <a:ext cx="4296508" cy="553916"/>
          </a:xfrm>
          <a:prstGeom prst="rect">
            <a:avLst/>
          </a:prstGeom>
        </p:spPr>
      </p:pic>
    </p:spTree>
    <p:extLst>
      <p:ext uri="{BB962C8B-B14F-4D97-AF65-F5344CB8AC3E}">
        <p14:creationId xmlns:p14="http://schemas.microsoft.com/office/powerpoint/2010/main" val="2656693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17BA-8AC8-8745-A024-BA134A37F298}"/>
              </a:ext>
            </a:extLst>
          </p:cNvPr>
          <p:cNvSpPr>
            <a:spLocks noGrp="1"/>
          </p:cNvSpPr>
          <p:nvPr>
            <p:ph type="title"/>
          </p:nvPr>
        </p:nvSpPr>
        <p:spPr/>
        <p:txBody>
          <a:bodyPr/>
          <a:lstStyle/>
          <a:p>
            <a:r>
              <a:rPr lang="en-US" dirty="0"/>
              <a:t>Correlation – ABV vs. IBU</a:t>
            </a:r>
          </a:p>
        </p:txBody>
      </p:sp>
      <p:pic>
        <p:nvPicPr>
          <p:cNvPr id="5" name="Picture 4">
            <a:extLst>
              <a:ext uri="{FF2B5EF4-FFF2-40B4-BE49-F238E27FC236}">
                <a16:creationId xmlns:a16="http://schemas.microsoft.com/office/drawing/2014/main" id="{58EFD2C9-DE27-E346-861A-08B0B7C71A00}"/>
              </a:ext>
            </a:extLst>
          </p:cNvPr>
          <p:cNvPicPr>
            <a:picLocks noChangeAspect="1"/>
          </p:cNvPicPr>
          <p:nvPr/>
        </p:nvPicPr>
        <p:blipFill>
          <a:blip r:embed="rId2"/>
          <a:stretch>
            <a:fillRect/>
          </a:stretch>
        </p:blipFill>
        <p:spPr>
          <a:xfrm>
            <a:off x="2963377" y="1528955"/>
            <a:ext cx="5885448" cy="4208830"/>
          </a:xfrm>
          <a:prstGeom prst="rect">
            <a:avLst/>
          </a:prstGeom>
        </p:spPr>
      </p:pic>
      <p:sp>
        <p:nvSpPr>
          <p:cNvPr id="3" name="TextBox 2"/>
          <p:cNvSpPr txBox="1"/>
          <p:nvPr/>
        </p:nvSpPr>
        <p:spPr>
          <a:xfrm>
            <a:off x="1817076" y="5827776"/>
            <a:ext cx="8417170" cy="646331"/>
          </a:xfrm>
          <a:prstGeom prst="rect">
            <a:avLst/>
          </a:prstGeom>
          <a:noFill/>
        </p:spPr>
        <p:txBody>
          <a:bodyPr wrap="square" rtlCol="0">
            <a:spAutoFit/>
          </a:bodyPr>
          <a:lstStyle/>
          <a:p>
            <a:r>
              <a:rPr lang="en-US" dirty="0"/>
              <a:t>It appears that there’s a linear relationship between IBU and ABV in this dataset.</a:t>
            </a:r>
          </a:p>
          <a:p>
            <a:pPr marL="285750" indent="-285750">
              <a:buFont typeface="Arial" pitchFamily="34" charset="0"/>
              <a:buChar char="•"/>
            </a:pPr>
            <a:r>
              <a:rPr lang="en-US" dirty="0"/>
              <a:t>Do buyers prefer more bitterness with stronger beers?</a:t>
            </a:r>
          </a:p>
        </p:txBody>
      </p:sp>
    </p:spTree>
    <p:extLst>
      <p:ext uri="{BB962C8B-B14F-4D97-AF65-F5344CB8AC3E}">
        <p14:creationId xmlns:p14="http://schemas.microsoft.com/office/powerpoint/2010/main" val="32254171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1147</TotalTime>
  <Words>1268</Words>
  <Application>Microsoft Macintosh PowerPoint</Application>
  <PresentationFormat>Widescreen</PresentationFormat>
  <Paragraphs>217</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Cambria</vt:lpstr>
      <vt:lpstr>Adjacency</vt:lpstr>
      <vt:lpstr>Doing Data Science - Midterm Project </vt:lpstr>
      <vt:lpstr>Findings</vt:lpstr>
      <vt:lpstr>How many breweries exist per state?</vt:lpstr>
      <vt:lpstr>Combining the breweries and beer data</vt:lpstr>
      <vt:lpstr>Statistics of ”NA” values within the Dataset</vt:lpstr>
      <vt:lpstr>Median ABV and IBU per State</vt:lpstr>
      <vt:lpstr>Maximum ABV and IBU per State</vt:lpstr>
      <vt:lpstr>Distribution of ABV</vt:lpstr>
      <vt:lpstr>Correlation – ABV vs. IBU</vt:lpstr>
      <vt:lpstr>Correlation – ABV vs. IBU For Beer style：IPA and Ale</vt:lpstr>
      <vt:lpstr>Correlation – ABV vs. IBU Plot Two Beer styles</vt:lpstr>
      <vt:lpstr>ABV vs. IBU relationship Investigation on Two Beer Styles Using KNN Clustering</vt:lpstr>
      <vt:lpstr>ABV vs. IBU relationship Investigation on Two Beer Styles KNN Clustering Confusion Matrix</vt:lpstr>
      <vt:lpstr>ABV vs. IBU relationship Investigation on Two Beer Styles KNN Clustering optimal K</vt:lpstr>
      <vt:lpstr>ABV vs. IBU relationship Investigation on Two Beer Styles Performance Comparisons of other Methods</vt:lpstr>
      <vt:lpstr>Which state to launch our next Budeweiser IPA?  Count % IPA per total craft beers in each state</vt:lpstr>
      <vt:lpstr>Which state to launch our next Budweiser IPA?  Normalized IPA by population</vt:lpstr>
      <vt:lpstr>Which region to launch our next Budweiser IPA?  What’s our best trial market?</vt:lpstr>
      <vt:lpstr>Final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Data Science - Midterm Project</dc:title>
  <dc:creator>Branum Stephan</dc:creator>
  <cp:lastModifiedBy>Branum Stephan</cp:lastModifiedBy>
  <cp:revision>38</cp:revision>
  <dcterms:created xsi:type="dcterms:W3CDTF">2019-10-21T04:17:59Z</dcterms:created>
  <dcterms:modified xsi:type="dcterms:W3CDTF">2019-10-25T18:47:42Z</dcterms:modified>
</cp:coreProperties>
</file>