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3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FF56-7B6E-44E8-B58C-0CDAEE417A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E267-343A-4CA7-A45A-BB31F29F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7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FF56-7B6E-44E8-B58C-0CDAEE417A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E267-343A-4CA7-A45A-BB31F29F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8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FF56-7B6E-44E8-B58C-0CDAEE417A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E267-343A-4CA7-A45A-BB31F29F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9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FF56-7B6E-44E8-B58C-0CDAEE417A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E267-343A-4CA7-A45A-BB31F29F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4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FF56-7B6E-44E8-B58C-0CDAEE417A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E267-343A-4CA7-A45A-BB31F29F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7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FF56-7B6E-44E8-B58C-0CDAEE417A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E267-343A-4CA7-A45A-BB31F29F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FF56-7B6E-44E8-B58C-0CDAEE417A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E267-343A-4CA7-A45A-BB31F29F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8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FF56-7B6E-44E8-B58C-0CDAEE417A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E267-343A-4CA7-A45A-BB31F29F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4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FF56-7B6E-44E8-B58C-0CDAEE417A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E267-343A-4CA7-A45A-BB31F29F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4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FF56-7B6E-44E8-B58C-0CDAEE417A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E267-343A-4CA7-A45A-BB31F29F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FF56-7B6E-44E8-B58C-0CDAEE417A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E267-343A-4CA7-A45A-BB31F29F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5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FF56-7B6E-44E8-B58C-0CDAEE417A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E267-343A-4CA7-A45A-BB31F29F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9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FF56-7B6E-44E8-B58C-0CDAEE417A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E267-343A-4CA7-A45A-BB31F29F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2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EA7FF56-7B6E-44E8-B58C-0CDAEE417A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AFDE267-343A-4CA7-A45A-BB31F29F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1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EA7FF56-7B6E-44E8-B58C-0CDAEE417A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AFDE267-343A-4CA7-A45A-BB31F29F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70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Ukraine Coffee Shop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Brian Steuerman</a:t>
            </a:r>
          </a:p>
          <a:p>
            <a:endParaRPr lang="en-US" dirty="0"/>
          </a:p>
        </p:txBody>
      </p:sp>
      <p:pic>
        <p:nvPicPr>
          <p:cNvPr id="1026" name="Picture 2" descr="3 Potential Downsides of Bulletproof Coff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56" y="439549"/>
            <a:ext cx="3594610" cy="201919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6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0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/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this analysis is to find out what trends are contributing to successful coffee-related businesses in Ukraine in preparation for expansion</a:t>
            </a:r>
          </a:p>
          <a:p>
            <a:pPr lvl="1"/>
            <a:r>
              <a:rPr lang="en-US" dirty="0" smtClean="0"/>
              <a:t>Factors such as the businesses</a:t>
            </a:r>
            <a:r>
              <a:rPr lang="en-US" dirty="0"/>
              <a:t>’ location, </a:t>
            </a:r>
            <a:r>
              <a:rPr lang="en-US" dirty="0" smtClean="0"/>
              <a:t>rating, options for offering takeout, delivery, or dine-in service, as well as the level of pricing offered by each place</a:t>
            </a:r>
          </a:p>
          <a:p>
            <a:r>
              <a:rPr lang="en-US" dirty="0" smtClean="0"/>
              <a:t>With this data, we will be able to find out where common trends appear within the market and thus outline a potential plan for expansion as well as a foundation to build upon in the future. </a:t>
            </a:r>
          </a:p>
          <a:p>
            <a:r>
              <a:rPr lang="en-US" dirty="0" smtClean="0"/>
              <a:t>Model for considering other areas of expansion as well</a:t>
            </a:r>
          </a:p>
        </p:txBody>
      </p:sp>
    </p:spTree>
    <p:extLst>
      <p:ext uri="{BB962C8B-B14F-4D97-AF65-F5344CB8AC3E}">
        <p14:creationId xmlns:p14="http://schemas.microsoft.com/office/powerpoint/2010/main" val="34566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18613"/>
            <a:ext cx="10571998" cy="970450"/>
          </a:xfrm>
        </p:spPr>
        <p:txBody>
          <a:bodyPr/>
          <a:lstStyle/>
          <a:p>
            <a:r>
              <a:rPr lang="en-US" u="sng" dirty="0" smtClean="0"/>
              <a:t>Brief Process Overview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First, the </a:t>
            </a:r>
            <a:r>
              <a:rPr lang="en-US" dirty="0" smtClean="0"/>
              <a:t>data was organized in a way so that each of the values was represented as a numeric value, otherwise the process would not work</a:t>
            </a:r>
          </a:p>
          <a:p>
            <a:pPr lvl="1"/>
            <a:r>
              <a:rPr lang="en-US" dirty="0" smtClean="0"/>
              <a:t>0 = No, 1 = </a:t>
            </a:r>
            <a:r>
              <a:rPr lang="en-US" dirty="0" smtClean="0"/>
              <a:t>Yes</a:t>
            </a:r>
          </a:p>
          <a:p>
            <a:pPr lvl="1"/>
            <a:r>
              <a:rPr lang="en-US" dirty="0" smtClean="0"/>
              <a:t>Replace missing values in the table with 0s so the program wouldn’t crash</a:t>
            </a:r>
            <a:endParaRPr lang="en-US" dirty="0" smtClean="0"/>
          </a:p>
          <a:p>
            <a:r>
              <a:rPr lang="en-US" dirty="0" smtClean="0"/>
              <a:t>Then ran an algorithm (k-means: uses k different centers) that found some kind of relationship between the 200 </a:t>
            </a:r>
            <a:r>
              <a:rPr lang="en-US" dirty="0" smtClean="0"/>
              <a:t>coffee </a:t>
            </a:r>
            <a:r>
              <a:rPr lang="en-US" dirty="0" smtClean="0"/>
              <a:t>businesses</a:t>
            </a:r>
            <a:r>
              <a:rPr lang="en-US" dirty="0" smtClean="0"/>
              <a:t> </a:t>
            </a:r>
            <a:r>
              <a:rPr lang="en-US" dirty="0" smtClean="0"/>
              <a:t>in the data and clustered alike groups together based on frequency and </a:t>
            </a:r>
            <a:r>
              <a:rPr lang="en-US" dirty="0" smtClean="0"/>
              <a:t>likeness (hidden relationships)</a:t>
            </a:r>
            <a:endParaRPr lang="en-US" dirty="0" smtClean="0"/>
          </a:p>
          <a:p>
            <a:pPr lvl="1"/>
            <a:r>
              <a:rPr lang="en-US" dirty="0" smtClean="0"/>
              <a:t>Used Microsoft Excel to find </a:t>
            </a:r>
            <a:r>
              <a:rPr lang="en-US" dirty="0" smtClean="0"/>
              <a:t>outlying </a:t>
            </a:r>
            <a:r>
              <a:rPr lang="en-US" dirty="0" smtClean="0"/>
              <a:t>values </a:t>
            </a:r>
            <a:r>
              <a:rPr lang="en-US" dirty="0" smtClean="0"/>
              <a:t>for what each segment is characterized by </a:t>
            </a:r>
            <a:endParaRPr lang="en-US" dirty="0" smtClean="0"/>
          </a:p>
          <a:p>
            <a:r>
              <a:rPr lang="en-US" dirty="0" smtClean="0"/>
              <a:t>These groups are the segments of the coffee market in Ukraine that I will outline for you now with their key features. </a:t>
            </a:r>
          </a:p>
          <a:p>
            <a:r>
              <a:rPr lang="en-US" dirty="0" smtClean="0"/>
              <a:t>3 Segments in total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5677823"/>
            <a:ext cx="5648325" cy="361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453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 1:</a:t>
            </a:r>
          </a:p>
          <a:p>
            <a:pPr lvl="1"/>
            <a:r>
              <a:rPr lang="en-US" dirty="0"/>
              <a:t>Regions: </a:t>
            </a:r>
            <a:r>
              <a:rPr lang="en-US" dirty="0" err="1"/>
              <a:t>Lviv</a:t>
            </a:r>
            <a:r>
              <a:rPr lang="en-US" dirty="0"/>
              <a:t>, </a:t>
            </a:r>
            <a:r>
              <a:rPr lang="en-US" dirty="0" smtClean="0"/>
              <a:t>Odessa </a:t>
            </a:r>
            <a:r>
              <a:rPr lang="en-US" dirty="0"/>
              <a:t>&amp; </a:t>
            </a:r>
            <a:r>
              <a:rPr lang="en-US" dirty="0" err="1" smtClean="0"/>
              <a:t>Kharkiv</a:t>
            </a:r>
            <a:endParaRPr lang="en-US" dirty="0" smtClean="0"/>
          </a:p>
          <a:p>
            <a:pPr lvl="1"/>
            <a:r>
              <a:rPr lang="en-US" dirty="0" smtClean="0"/>
              <a:t>Type</a:t>
            </a:r>
            <a:r>
              <a:rPr lang="en-US" dirty="0"/>
              <a:t>: Coffee </a:t>
            </a:r>
            <a:r>
              <a:rPr lang="en-US" dirty="0" smtClean="0"/>
              <a:t>shop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Dine-in &amp; Takeout </a:t>
            </a:r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Price</a:t>
            </a:r>
            <a:r>
              <a:rPr lang="en-US" dirty="0"/>
              <a:t>: </a:t>
            </a:r>
            <a:r>
              <a:rPr lang="en-US" dirty="0" smtClean="0"/>
              <a:t>Moderate</a:t>
            </a:r>
          </a:p>
          <a:p>
            <a:pPr lvl="1"/>
            <a:r>
              <a:rPr lang="en-US" dirty="0" smtClean="0"/>
              <a:t>Larger </a:t>
            </a:r>
            <a:r>
              <a:rPr lang="en-US" dirty="0"/>
              <a:t>amount of </a:t>
            </a:r>
            <a:r>
              <a:rPr lang="en-US" dirty="0" smtClean="0"/>
              <a:t>reviews than other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7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</a:t>
            </a:r>
            <a:r>
              <a:rPr lang="en-US" dirty="0" smtClean="0"/>
              <a:t>2:</a:t>
            </a:r>
          </a:p>
          <a:p>
            <a:pPr lvl="1"/>
            <a:r>
              <a:rPr lang="en-US" dirty="0"/>
              <a:t>Regions: Dnipro &amp; </a:t>
            </a:r>
            <a:r>
              <a:rPr lang="en-US" dirty="0" err="1"/>
              <a:t>Khrivoy</a:t>
            </a:r>
            <a:r>
              <a:rPr lang="en-US" dirty="0"/>
              <a:t> </a:t>
            </a:r>
            <a:r>
              <a:rPr lang="en-US" dirty="0" smtClean="0"/>
              <a:t>Rog</a:t>
            </a:r>
          </a:p>
          <a:p>
            <a:pPr lvl="1"/>
            <a:r>
              <a:rPr lang="en-US" dirty="0" smtClean="0"/>
              <a:t>Type</a:t>
            </a:r>
            <a:r>
              <a:rPr lang="en-US" dirty="0"/>
              <a:t>: </a:t>
            </a:r>
            <a:r>
              <a:rPr lang="en-US" dirty="0" smtClean="0"/>
              <a:t>Cafes </a:t>
            </a:r>
            <a:r>
              <a:rPr lang="en-US" dirty="0"/>
              <a:t>&amp; </a:t>
            </a:r>
            <a:r>
              <a:rPr lang="en-US" dirty="0" smtClean="0"/>
              <a:t>Restaurants</a:t>
            </a:r>
          </a:p>
          <a:p>
            <a:pPr lvl="1"/>
            <a:r>
              <a:rPr lang="en-US" dirty="0" smtClean="0"/>
              <a:t>Mostly have all 3 of Delivery</a:t>
            </a:r>
            <a:r>
              <a:rPr lang="en-US" dirty="0"/>
              <a:t>, Dine-in &amp; Takeout </a:t>
            </a:r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Price</a:t>
            </a:r>
            <a:r>
              <a:rPr lang="en-US" dirty="0"/>
              <a:t>: Mostly pretty </a:t>
            </a:r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Number of Reviews on the lower 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35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</a:t>
            </a:r>
            <a:r>
              <a:rPr lang="en-US" dirty="0" smtClean="0"/>
              <a:t>3:</a:t>
            </a:r>
          </a:p>
          <a:p>
            <a:pPr lvl="1"/>
            <a:r>
              <a:rPr lang="en-US" dirty="0"/>
              <a:t>Regions: Odessa &amp; </a:t>
            </a:r>
            <a:r>
              <a:rPr lang="en-US" dirty="0" err="1" smtClean="0"/>
              <a:t>Zaporozhye</a:t>
            </a:r>
            <a:endParaRPr lang="en-US" dirty="0" smtClean="0"/>
          </a:p>
          <a:p>
            <a:pPr lvl="1"/>
            <a:r>
              <a:rPr lang="en-US" dirty="0" smtClean="0"/>
              <a:t>Type</a:t>
            </a:r>
            <a:r>
              <a:rPr lang="en-US" dirty="0"/>
              <a:t>: Store, Coffee </a:t>
            </a:r>
            <a:r>
              <a:rPr lang="en-US" dirty="0" smtClean="0"/>
              <a:t>roasters, &amp; </a:t>
            </a:r>
            <a:r>
              <a:rPr lang="en-US" dirty="0"/>
              <a:t>Coffee </a:t>
            </a:r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takeout, delivery or dine-in </a:t>
            </a:r>
            <a:r>
              <a:rPr lang="en-US" dirty="0" smtClean="0"/>
              <a:t>option</a:t>
            </a:r>
          </a:p>
          <a:p>
            <a:pPr lvl="1"/>
            <a:r>
              <a:rPr lang="en-US" dirty="0" smtClean="0"/>
              <a:t>Price</a:t>
            </a:r>
            <a:r>
              <a:rPr lang="en-US" dirty="0"/>
              <a:t>: Very </a:t>
            </a:r>
            <a:r>
              <a:rPr lang="en-US" dirty="0" smtClean="0"/>
              <a:t>Cheap</a:t>
            </a:r>
          </a:p>
          <a:p>
            <a:pPr lvl="1"/>
            <a:r>
              <a:rPr lang="en-US" dirty="0" smtClean="0"/>
              <a:t>Average number of reviews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snippet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3562350"/>
            <a:ext cx="11694974" cy="11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46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notable thing about the data in which I collected was that none of the 3 groups had a distinguished rating above each other, meaning they were all equally rated against each other</a:t>
            </a:r>
          </a:p>
          <a:p>
            <a:pPr lvl="1"/>
            <a:r>
              <a:rPr lang="en-US" dirty="0" smtClean="0"/>
              <a:t>My takeaway: The plan to expand into Ukraine likely has more than one path to a successful opening depending on regional differences and preferences to types of stores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Certain types of businesses like cafes and restaurants do well for different reasons (some have dine-in or takeout option, but are more expensive)</a:t>
            </a:r>
          </a:p>
          <a:p>
            <a:pPr lvl="1"/>
            <a:r>
              <a:rPr lang="en-US" dirty="0" smtClean="0"/>
              <a:t>Weigh the costs of what fits better with each region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550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few things that can expanded on with this concept in the future:</a:t>
            </a:r>
          </a:p>
          <a:p>
            <a:pPr lvl="1"/>
            <a:r>
              <a:rPr lang="en-US" dirty="0" smtClean="0"/>
              <a:t>Possibility of finding more clusters within the data</a:t>
            </a:r>
          </a:p>
          <a:p>
            <a:pPr lvl="1"/>
            <a:r>
              <a:rPr lang="en-US" dirty="0" smtClean="0"/>
              <a:t>Other variables can be introduced such as when the store is open and how long during the day it is open</a:t>
            </a:r>
          </a:p>
          <a:p>
            <a:pPr lvl="1"/>
            <a:r>
              <a:rPr lang="en-US" dirty="0" smtClean="0"/>
              <a:t>Limiting the data to a region-by-region basis to isolate that variable in case expansion wants to go in that </a:t>
            </a:r>
            <a:r>
              <a:rPr lang="en-US" dirty="0" smtClean="0"/>
              <a:t>direction</a:t>
            </a:r>
          </a:p>
          <a:p>
            <a:pPr lvl="1"/>
            <a:r>
              <a:rPr lang="en-US" dirty="0" smtClean="0"/>
              <a:t>Using a larger dataset (&gt;200 businesses) which can give more robust results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9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163</TotalTime>
  <Words>536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Ukraine Coffee Shop Case Study</vt:lpstr>
      <vt:lpstr>Introduction / Motivation</vt:lpstr>
      <vt:lpstr>Brief Process Overview</vt:lpstr>
      <vt:lpstr>Market Segments</vt:lpstr>
      <vt:lpstr>Market Segments</vt:lpstr>
      <vt:lpstr>Market Segments</vt:lpstr>
      <vt:lpstr>Excel snippet</vt:lpstr>
      <vt:lpstr>Conclusions</vt:lpstr>
      <vt:lpstr>Possible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Ukraine Coffee Shop Case Study</dc:title>
  <dc:creator>Brian Steuerman</dc:creator>
  <cp:lastModifiedBy>Brian Steuerman</cp:lastModifiedBy>
  <cp:revision>45</cp:revision>
  <dcterms:created xsi:type="dcterms:W3CDTF">2021-08-19T23:22:57Z</dcterms:created>
  <dcterms:modified xsi:type="dcterms:W3CDTF">2021-08-20T15:19:12Z</dcterms:modified>
</cp:coreProperties>
</file>