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7" r:id="rId9"/>
    <p:sldId id="265" r:id="rId10"/>
    <p:sldId id="268" r:id="rId11"/>
    <p:sldId id="266" r:id="rId12"/>
    <p:sldId id="269" r:id="rId13"/>
    <p:sldId id="264" r:id="rId14"/>
    <p:sldId id="263"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3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4EAD4615-44FF-4874-A99F-24613F3C86CD}" type="datetimeFigureOut">
              <a:rPr lang="en-US" smtClean="0"/>
              <a:pPr/>
              <a:t>14/03/2014</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D7E6AF78-6E4B-40D6-ACD8-D5CC1A4F54E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AD4615-44FF-4874-A99F-24613F3C86CD}" type="datetimeFigureOut">
              <a:rPr lang="en-US" smtClean="0"/>
              <a:pPr/>
              <a:t>14/03/2014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AF78-6E4B-40D6-ACD8-D5CC1A4F54E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AD4615-44FF-4874-A99F-24613F3C86CD}" type="datetimeFigureOut">
              <a:rPr lang="en-US" smtClean="0"/>
              <a:pPr/>
              <a:t>14/03/2014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AF78-6E4B-40D6-ACD8-D5CC1A4F54E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4EAD4615-44FF-4874-A99F-24613F3C86CD}" type="datetimeFigureOut">
              <a:rPr lang="en-US" smtClean="0"/>
              <a:pPr/>
              <a:t>14/03/2014</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D7E6AF78-6E4B-40D6-ACD8-D5CC1A4F54E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4EAD4615-44FF-4874-A99F-24613F3C86CD}" type="datetimeFigureOut">
              <a:rPr lang="en-US" smtClean="0"/>
              <a:pPr/>
              <a:t>14/03/2014</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D7E6AF78-6E4B-40D6-ACD8-D5CC1A4F54E6}"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4EAD4615-44FF-4874-A99F-24613F3C86CD}" type="datetimeFigureOut">
              <a:rPr lang="en-US" smtClean="0"/>
              <a:pPr/>
              <a:t>14/03/2014</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D7E6AF78-6E4B-40D6-ACD8-D5CC1A4F54E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4EAD4615-44FF-4874-A99F-24613F3C86CD}" type="datetimeFigureOut">
              <a:rPr lang="en-US" smtClean="0"/>
              <a:pPr/>
              <a:t>14/03/2014</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D7E6AF78-6E4B-40D6-ACD8-D5CC1A4F54E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EAD4615-44FF-4874-A99F-24613F3C86CD}" type="datetimeFigureOut">
              <a:rPr lang="en-US" smtClean="0"/>
              <a:pPr/>
              <a:t>14/03/2014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E6AF78-6E4B-40D6-ACD8-D5CC1A4F54E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4EAD4615-44FF-4874-A99F-24613F3C86CD}" type="datetimeFigureOut">
              <a:rPr lang="en-US" smtClean="0"/>
              <a:pPr/>
              <a:t>14/03/2014</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D7E6AF78-6E4B-40D6-ACD8-D5CC1A4F54E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4EAD4615-44FF-4874-A99F-24613F3C86CD}" type="datetimeFigureOut">
              <a:rPr lang="en-US" smtClean="0"/>
              <a:pPr/>
              <a:t>14/03/2014</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D7E6AF78-6E4B-40D6-ACD8-D5CC1A4F54E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4EAD4615-44FF-4874-A99F-24613F3C86CD}" type="datetimeFigureOut">
              <a:rPr lang="en-US" smtClean="0"/>
              <a:pPr/>
              <a:t>14/03/2014</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D7E6AF78-6E4B-40D6-ACD8-D5CC1A4F54E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4EAD4615-44FF-4874-A99F-24613F3C86CD}" type="datetimeFigureOut">
              <a:rPr lang="en-US" smtClean="0"/>
              <a:pPr/>
              <a:t>14/03/2014</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D7E6AF78-6E4B-40D6-ACD8-D5CC1A4F54E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K:\Seminar\Images\Android names logo.jpg"/>
          <p:cNvPicPr>
            <a:picLocks noChangeAspect="1" noChangeArrowheads="1"/>
          </p:cNvPicPr>
          <p:nvPr/>
        </p:nvPicPr>
        <p:blipFill>
          <a:blip r:embed="rId2"/>
          <a:srcRect/>
          <a:stretch>
            <a:fillRect/>
          </a:stretch>
        </p:blipFill>
        <p:spPr bwMode="auto">
          <a:xfrm>
            <a:off x="5791200" y="0"/>
            <a:ext cx="3352800" cy="2362200"/>
          </a:xfrm>
          <a:prstGeom prst="rect">
            <a:avLst/>
          </a:prstGeom>
          <a:noFill/>
        </p:spPr>
      </p:pic>
      <p:sp>
        <p:nvSpPr>
          <p:cNvPr id="2" name="Title 1"/>
          <p:cNvSpPr>
            <a:spLocks noGrp="1"/>
          </p:cNvSpPr>
          <p:nvPr>
            <p:ph type="ctrTitle"/>
          </p:nvPr>
        </p:nvSpPr>
        <p:spPr/>
        <p:txBody>
          <a:bodyPr>
            <a:normAutofit/>
          </a:bodyPr>
          <a:lstStyle/>
          <a:p>
            <a:pPr algn="ctr"/>
            <a:r>
              <a:rPr lang="en-US" sz="5400" dirty="0" smtClean="0"/>
              <a:t>Google ART</a:t>
            </a:r>
            <a:endParaRPr lang="en-US" sz="5400" dirty="0"/>
          </a:p>
        </p:txBody>
      </p:sp>
      <p:sp>
        <p:nvSpPr>
          <p:cNvPr id="3" name="Subtitle 2"/>
          <p:cNvSpPr>
            <a:spLocks noGrp="1"/>
          </p:cNvSpPr>
          <p:nvPr>
            <p:ph type="subTitle" idx="1"/>
          </p:nvPr>
        </p:nvSpPr>
        <p:spPr>
          <a:xfrm>
            <a:off x="1676400" y="2209800"/>
            <a:ext cx="8062912" cy="914400"/>
          </a:xfrm>
        </p:spPr>
        <p:txBody>
          <a:bodyPr/>
          <a:lstStyle/>
          <a:p>
            <a:pPr algn="ctr"/>
            <a:r>
              <a:rPr lang="en-US" dirty="0" smtClean="0"/>
              <a:t>    </a:t>
            </a:r>
            <a:r>
              <a:rPr lang="en-US" dirty="0" smtClean="0"/>
              <a:t> </a:t>
            </a:r>
            <a:r>
              <a:rPr lang="en-US" dirty="0" smtClean="0"/>
              <a:t>runtime</a:t>
            </a:r>
            <a:endParaRPr lang="en-US" dirty="0"/>
          </a:p>
        </p:txBody>
      </p:sp>
      <p:sp>
        <p:nvSpPr>
          <p:cNvPr id="5" name="TextBox 4"/>
          <p:cNvSpPr txBox="1"/>
          <p:nvPr/>
        </p:nvSpPr>
        <p:spPr>
          <a:xfrm>
            <a:off x="5638800" y="5562600"/>
            <a:ext cx="2438400" cy="646331"/>
          </a:xfrm>
          <a:prstGeom prst="rect">
            <a:avLst/>
          </a:prstGeom>
          <a:noFill/>
        </p:spPr>
        <p:txBody>
          <a:bodyPr wrap="square" rtlCol="0">
            <a:spAutoFit/>
          </a:bodyPr>
          <a:lstStyle/>
          <a:p>
            <a:r>
              <a:rPr lang="en-US" dirty="0" smtClean="0">
                <a:solidFill>
                  <a:srgbClr val="92D050"/>
                </a:solidFill>
              </a:rPr>
              <a:t>Presentation By-</a:t>
            </a:r>
          </a:p>
          <a:p>
            <a:r>
              <a:rPr lang="en-US" dirty="0" err="1" smtClean="0">
                <a:solidFill>
                  <a:srgbClr val="92D050"/>
                </a:solidFill>
              </a:rPr>
              <a:t>Niraj</a:t>
            </a:r>
            <a:r>
              <a:rPr lang="en-US" dirty="0" smtClean="0">
                <a:solidFill>
                  <a:srgbClr val="92D050"/>
                </a:solidFill>
              </a:rPr>
              <a:t> N. </a:t>
            </a:r>
            <a:r>
              <a:rPr lang="en-US" dirty="0" err="1" smtClean="0">
                <a:solidFill>
                  <a:srgbClr val="92D050"/>
                </a:solidFill>
              </a:rPr>
              <a:t>Solanke</a:t>
            </a:r>
            <a:endParaRPr lang="en-US" dirty="0">
              <a:solidFill>
                <a:srgbClr val="92D050"/>
              </a:solidFill>
            </a:endParaRPr>
          </a:p>
        </p:txBody>
      </p:sp>
      <p:sp>
        <p:nvSpPr>
          <p:cNvPr id="6" name="Rectangle 5"/>
          <p:cNvSpPr/>
          <p:nvPr/>
        </p:nvSpPr>
        <p:spPr>
          <a:xfrm>
            <a:off x="3124200" y="2286000"/>
            <a:ext cx="2286000" cy="461665"/>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4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ndroid" pitchFamily="2" charset="0"/>
              </a:rPr>
              <a:t>ANDRoid</a:t>
            </a:r>
            <a:endParaRPr lang="en-US" sz="2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ndroid" pitchFamily="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K:\Seminar\Images\Android-ART-4.jpg"/>
          <p:cNvPicPr>
            <a:picLocks noChangeAspect="1" noChangeArrowheads="1"/>
          </p:cNvPicPr>
          <p:nvPr/>
        </p:nvPicPr>
        <p:blipFill>
          <a:blip r:embed="rId2"/>
          <a:srcRect/>
          <a:stretch>
            <a:fillRect/>
          </a:stretch>
        </p:blipFill>
        <p:spPr bwMode="auto">
          <a:xfrm>
            <a:off x="6267373" y="0"/>
            <a:ext cx="2876627" cy="3048000"/>
          </a:xfrm>
          <a:prstGeom prst="rect">
            <a:avLst/>
          </a:prstGeom>
          <a:noFill/>
        </p:spPr>
      </p:pic>
      <p:sp>
        <p:nvSpPr>
          <p:cNvPr id="5" name="Rectangle 4"/>
          <p:cNvSpPr/>
          <p:nvPr/>
        </p:nvSpPr>
        <p:spPr>
          <a:xfrm>
            <a:off x="1447800" y="0"/>
            <a:ext cx="3586238"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ndroid" pitchFamily="2" charset="0"/>
              </a:rPr>
              <a:t>ANDRoid</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ndroid" pitchFamily="2" charset="0"/>
            </a:endParaRPr>
          </a:p>
        </p:txBody>
      </p:sp>
      <p:sp>
        <p:nvSpPr>
          <p:cNvPr id="6" name="Rectangle 5"/>
          <p:cNvSpPr/>
          <p:nvPr/>
        </p:nvSpPr>
        <p:spPr>
          <a:xfrm>
            <a:off x="5334000" y="0"/>
            <a:ext cx="1359668"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ART</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8" name="TextBox 7"/>
          <p:cNvSpPr txBox="1"/>
          <p:nvPr/>
        </p:nvSpPr>
        <p:spPr>
          <a:xfrm>
            <a:off x="381000" y="990600"/>
            <a:ext cx="8534400" cy="5262979"/>
          </a:xfrm>
          <a:prstGeom prst="rect">
            <a:avLst/>
          </a:prstGeom>
          <a:noFill/>
        </p:spPr>
        <p:txBody>
          <a:bodyPr wrap="square" rtlCol="0">
            <a:spAutoFit/>
          </a:bodyPr>
          <a:lstStyle/>
          <a:p>
            <a:pPr>
              <a:buFont typeface="Arial" pitchFamily="34" charset="0"/>
              <a:buChar char="•"/>
            </a:pPr>
            <a:r>
              <a:rPr lang="en-US" sz="2400" dirty="0" smtClean="0">
                <a:solidFill>
                  <a:srgbClr val="92D050"/>
                </a:solidFill>
              </a:rPr>
              <a:t>Right after Android 4.4 was announced, </a:t>
            </a:r>
            <a:r>
              <a:rPr lang="en-US" sz="2400" dirty="0" smtClean="0">
                <a:solidFill>
                  <a:srgbClr val="92D050"/>
                </a:solidFill>
              </a:rPr>
              <a:t>Google</a:t>
            </a:r>
          </a:p>
          <a:p>
            <a:r>
              <a:rPr lang="en-US" sz="2400" dirty="0" smtClean="0">
                <a:solidFill>
                  <a:srgbClr val="92D050"/>
                </a:solidFill>
              </a:rPr>
              <a:t> </a:t>
            </a:r>
            <a:r>
              <a:rPr lang="en-US" sz="2400" dirty="0" smtClean="0">
                <a:solidFill>
                  <a:srgbClr val="92D050"/>
                </a:solidFill>
              </a:rPr>
              <a:t>had partially implemented a </a:t>
            </a:r>
            <a:r>
              <a:rPr lang="en-US" sz="2400" dirty="0" smtClean="0">
                <a:solidFill>
                  <a:srgbClr val="92D050"/>
                </a:solidFill>
              </a:rPr>
              <a:t>new runtime compiler</a:t>
            </a:r>
          </a:p>
          <a:p>
            <a:r>
              <a:rPr lang="en-US" sz="2400" dirty="0" smtClean="0">
                <a:solidFill>
                  <a:srgbClr val="92D050"/>
                </a:solidFill>
              </a:rPr>
              <a:t> </a:t>
            </a:r>
            <a:r>
              <a:rPr lang="en-US" sz="2400" dirty="0" smtClean="0">
                <a:solidFill>
                  <a:srgbClr val="92D050"/>
                </a:solidFill>
              </a:rPr>
              <a:t>in the software called ART </a:t>
            </a:r>
            <a:r>
              <a:rPr lang="en-US" sz="2400" dirty="0" smtClean="0">
                <a:solidFill>
                  <a:srgbClr val="92D050"/>
                </a:solidFill>
              </a:rPr>
              <a:t>that </a:t>
            </a:r>
            <a:r>
              <a:rPr lang="en-US" sz="2400" dirty="0" smtClean="0">
                <a:solidFill>
                  <a:srgbClr val="92D050"/>
                </a:solidFill>
              </a:rPr>
              <a:t>could </a:t>
            </a:r>
            <a:r>
              <a:rPr lang="en-US" sz="2400" dirty="0" smtClean="0">
                <a:solidFill>
                  <a:srgbClr val="92D050"/>
                </a:solidFill>
              </a:rPr>
              <a:t>potentially</a:t>
            </a:r>
          </a:p>
          <a:p>
            <a:r>
              <a:rPr lang="en-US" sz="2400" dirty="0" smtClean="0">
                <a:solidFill>
                  <a:srgbClr val="92D050"/>
                </a:solidFill>
              </a:rPr>
              <a:t> </a:t>
            </a:r>
            <a:r>
              <a:rPr lang="en-US" sz="2400" dirty="0" smtClean="0">
                <a:solidFill>
                  <a:srgbClr val="92D050"/>
                </a:solidFill>
              </a:rPr>
              <a:t>replace Dalvik in the near future</a:t>
            </a:r>
            <a:r>
              <a:rPr lang="en-US" sz="2400" dirty="0" smtClean="0">
                <a:solidFill>
                  <a:srgbClr val="92D050"/>
                </a:solidFill>
              </a:rPr>
              <a:t>.</a:t>
            </a:r>
          </a:p>
          <a:p>
            <a:endParaRPr lang="en-US" sz="2400" dirty="0" smtClean="0">
              <a:solidFill>
                <a:srgbClr val="92D050"/>
              </a:solidFill>
            </a:endParaRPr>
          </a:p>
          <a:p>
            <a:pPr>
              <a:buFont typeface="Arial" pitchFamily="34" charset="0"/>
              <a:buChar char="•"/>
            </a:pPr>
            <a:r>
              <a:rPr lang="en-US" sz="2400" dirty="0" smtClean="0">
                <a:solidFill>
                  <a:srgbClr val="92D050"/>
                </a:solidFill>
              </a:rPr>
              <a:t>Android </a:t>
            </a:r>
            <a:r>
              <a:rPr lang="en-US" sz="2400" dirty="0" err="1" smtClean="0">
                <a:solidFill>
                  <a:srgbClr val="92D050"/>
                </a:solidFill>
              </a:rPr>
              <a:t>RunTime</a:t>
            </a:r>
            <a:r>
              <a:rPr lang="en-US" sz="2400" dirty="0" smtClean="0">
                <a:solidFill>
                  <a:srgbClr val="92D050"/>
                </a:solidFill>
              </a:rPr>
              <a:t>, that compiles the </a:t>
            </a:r>
            <a:r>
              <a:rPr lang="en-US" sz="2400" dirty="0" err="1" smtClean="0">
                <a:solidFill>
                  <a:srgbClr val="92D050"/>
                </a:solidFill>
              </a:rPr>
              <a:t>bytecode</a:t>
            </a:r>
            <a:r>
              <a:rPr lang="en-US" sz="2400" dirty="0" smtClean="0">
                <a:solidFill>
                  <a:srgbClr val="92D050"/>
                </a:solidFill>
              </a:rPr>
              <a:t> when applications are installed as opposed to compiling them just before being launched. This is called Ahead-Of-Time (AOT) compiling and is much, much more efficient on performance and battery life.  </a:t>
            </a:r>
            <a:endParaRPr lang="en-US" sz="2400" dirty="0" smtClean="0">
              <a:solidFill>
                <a:srgbClr val="92D050"/>
              </a:solidFill>
            </a:endParaRPr>
          </a:p>
          <a:p>
            <a:pPr>
              <a:buFont typeface="Arial" pitchFamily="34" charset="0"/>
              <a:buChar char="•"/>
            </a:pPr>
            <a:endParaRPr lang="en-US" sz="2400" dirty="0" smtClean="0">
              <a:solidFill>
                <a:srgbClr val="92D050"/>
              </a:solidFill>
            </a:endParaRPr>
          </a:p>
          <a:p>
            <a:pPr>
              <a:buFont typeface="Arial" pitchFamily="34" charset="0"/>
              <a:buChar char="•"/>
            </a:pPr>
            <a:r>
              <a:rPr lang="en-US" sz="2400" dirty="0" smtClean="0">
                <a:solidFill>
                  <a:srgbClr val="92D050"/>
                </a:solidFill>
              </a:rPr>
              <a:t>Dalvik was originally </a:t>
            </a:r>
            <a:r>
              <a:rPr lang="en-US" sz="2400" dirty="0" smtClean="0">
                <a:solidFill>
                  <a:srgbClr val="92D050"/>
                </a:solidFill>
              </a:rPr>
              <a:t>designed </a:t>
            </a:r>
            <a:r>
              <a:rPr lang="en-US" sz="2400" dirty="0" smtClean="0">
                <a:solidFill>
                  <a:srgbClr val="92D050"/>
                </a:solidFill>
              </a:rPr>
              <a:t>not for speed, smoothness, or power, but to save space. Android devices at the time had very limited storage and memory, and Google's primary concern at the time was fitting everything into a small footprint. </a:t>
            </a:r>
            <a:endParaRPr lang="en-US" sz="2400" dirty="0">
              <a:solidFill>
                <a:srgbClr val="92D05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K:\Seminar\Images\ART eats Dalvik.jpg"/>
          <p:cNvPicPr>
            <a:picLocks noChangeAspect="1" noChangeArrowheads="1"/>
          </p:cNvPicPr>
          <p:nvPr/>
        </p:nvPicPr>
        <p:blipFill>
          <a:blip r:embed="rId2"/>
          <a:srcRect/>
          <a:stretch>
            <a:fillRect/>
          </a:stretch>
        </p:blipFill>
        <p:spPr bwMode="auto">
          <a:xfrm>
            <a:off x="1981200" y="4572000"/>
            <a:ext cx="4572000" cy="2285999"/>
          </a:xfrm>
          <a:prstGeom prst="rect">
            <a:avLst/>
          </a:prstGeom>
          <a:scene3d>
            <a:camera prst="obliqueBottomLeft"/>
            <a:lightRig rig="threePt" dir="t"/>
          </a:scene3d>
        </p:spPr>
      </p:pic>
      <p:sp>
        <p:nvSpPr>
          <p:cNvPr id="2" name="TextBox 1"/>
          <p:cNvSpPr txBox="1"/>
          <p:nvPr/>
        </p:nvSpPr>
        <p:spPr>
          <a:xfrm>
            <a:off x="381000" y="381000"/>
            <a:ext cx="8534400" cy="4893647"/>
          </a:xfrm>
          <a:prstGeom prst="rect">
            <a:avLst/>
          </a:prstGeom>
          <a:noFill/>
        </p:spPr>
        <p:txBody>
          <a:bodyPr wrap="square" rtlCol="0">
            <a:spAutoFit/>
          </a:bodyPr>
          <a:lstStyle/>
          <a:p>
            <a:pPr>
              <a:buFont typeface="Arial" pitchFamily="34" charset="0"/>
              <a:buChar char="•"/>
            </a:pPr>
            <a:r>
              <a:rPr lang="en-US" sz="2400" dirty="0" smtClean="0">
                <a:solidFill>
                  <a:srgbClr val="92D050"/>
                </a:solidFill>
              </a:rPr>
              <a:t>Today, Android runs on much different hardware with tons of power and storage, and Android could see a big performance and battery improvement with a more modern runtime. That new runtime is </a:t>
            </a:r>
            <a:r>
              <a:rPr lang="en-US" sz="2400" dirty="0" smtClean="0">
                <a:solidFill>
                  <a:srgbClr val="92D050"/>
                </a:solidFill>
              </a:rPr>
              <a:t>called </a:t>
            </a:r>
            <a:r>
              <a:rPr lang="en-US" sz="2400" dirty="0" smtClean="0">
                <a:solidFill>
                  <a:srgbClr val="92D050"/>
                </a:solidFill>
              </a:rPr>
              <a:t>"Android </a:t>
            </a:r>
            <a:r>
              <a:rPr lang="en-US" sz="2400" dirty="0" err="1" smtClean="0">
                <a:solidFill>
                  <a:srgbClr val="92D050"/>
                </a:solidFill>
              </a:rPr>
              <a:t>RunTime</a:t>
            </a:r>
            <a:r>
              <a:rPr lang="en-US" sz="2400" dirty="0" smtClean="0">
                <a:solidFill>
                  <a:srgbClr val="92D050"/>
                </a:solidFill>
              </a:rPr>
              <a:t>," and it's a newer, speedier replacement for Dalvik.</a:t>
            </a:r>
            <a:endParaRPr lang="en-US" sz="2400" dirty="0" smtClean="0">
              <a:solidFill>
                <a:srgbClr val="92D050"/>
              </a:solidFill>
            </a:endParaRPr>
          </a:p>
          <a:p>
            <a:pPr>
              <a:buFont typeface="Arial" pitchFamily="34" charset="0"/>
              <a:buChar char="•"/>
            </a:pPr>
            <a:r>
              <a:rPr lang="en-US" sz="2400" dirty="0" smtClean="0">
                <a:solidFill>
                  <a:srgbClr val="92D050"/>
                </a:solidFill>
              </a:rPr>
              <a:t>The </a:t>
            </a:r>
            <a:r>
              <a:rPr lang="en-US" sz="2400" dirty="0" smtClean="0">
                <a:solidFill>
                  <a:srgbClr val="92D050"/>
                </a:solidFill>
              </a:rPr>
              <a:t>Dalvik cache contains compiled </a:t>
            </a:r>
            <a:r>
              <a:rPr lang="en-US" sz="2400" i="1" dirty="0" err="1" smtClean="0">
                <a:solidFill>
                  <a:srgbClr val="92D050"/>
                </a:solidFill>
              </a:rPr>
              <a:t>bytecode</a:t>
            </a:r>
            <a:r>
              <a:rPr lang="en-US" sz="2400" dirty="0" smtClean="0">
                <a:solidFill>
                  <a:srgbClr val="92D050"/>
                </a:solidFill>
              </a:rPr>
              <a:t>, which still needs to run in the </a:t>
            </a:r>
            <a:r>
              <a:rPr lang="en-US" sz="2400" dirty="0" err="1" smtClean="0">
                <a:solidFill>
                  <a:srgbClr val="92D050"/>
                </a:solidFill>
              </a:rPr>
              <a:t>dalvik</a:t>
            </a:r>
            <a:r>
              <a:rPr lang="en-US" sz="2400" dirty="0" smtClean="0">
                <a:solidFill>
                  <a:srgbClr val="92D050"/>
                </a:solidFill>
              </a:rPr>
              <a:t> virtual machine. This is faster than running Java without JIT, but still much slower than native code</a:t>
            </a:r>
            <a:r>
              <a:rPr lang="en-US" sz="2400" dirty="0" smtClean="0">
                <a:solidFill>
                  <a:srgbClr val="92D050"/>
                </a:solidFill>
              </a:rPr>
              <a:t>.</a:t>
            </a:r>
          </a:p>
          <a:p>
            <a:pPr>
              <a:buFont typeface="Arial" pitchFamily="34" charset="0"/>
              <a:buChar char="•"/>
            </a:pPr>
            <a:endParaRPr lang="en-US" sz="2400" dirty="0" smtClean="0">
              <a:solidFill>
                <a:srgbClr val="92D050"/>
              </a:solidFill>
            </a:endParaRPr>
          </a:p>
          <a:p>
            <a:pPr>
              <a:buFont typeface="Arial" pitchFamily="34" charset="0"/>
              <a:buChar char="•"/>
            </a:pPr>
            <a:r>
              <a:rPr lang="en-US" sz="2400" dirty="0" smtClean="0">
                <a:solidFill>
                  <a:srgbClr val="92D050"/>
                </a:solidFill>
              </a:rPr>
              <a:t>ART compiles Java to native machine language, eliminating the need to spin up a </a:t>
            </a:r>
            <a:r>
              <a:rPr lang="en-US" sz="2400" dirty="0" err="1" smtClean="0">
                <a:solidFill>
                  <a:srgbClr val="92D050"/>
                </a:solidFill>
              </a:rPr>
              <a:t>vm</a:t>
            </a:r>
            <a:r>
              <a:rPr lang="en-US" sz="2400" dirty="0" smtClean="0">
                <a:solidFill>
                  <a:srgbClr val="92D050"/>
                </a:solidFill>
              </a:rPr>
              <a:t> for each new app and to interpret byte code.</a:t>
            </a:r>
          </a:p>
          <a:p>
            <a:pPr>
              <a:buFont typeface="Arial" pitchFamily="34" charset="0"/>
              <a:buChar char="•"/>
            </a:pPr>
            <a:endParaRPr lang="en-US" sz="2400" dirty="0">
              <a:solidFill>
                <a:srgbClr val="92D05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K:\Seminar\Images\Android-ART-4.jpg"/>
          <p:cNvPicPr>
            <a:picLocks noChangeAspect="1" noChangeArrowheads="1"/>
          </p:cNvPicPr>
          <p:nvPr/>
        </p:nvPicPr>
        <p:blipFill>
          <a:blip r:embed="rId2"/>
          <a:srcRect/>
          <a:stretch>
            <a:fillRect/>
          </a:stretch>
        </p:blipFill>
        <p:spPr bwMode="auto">
          <a:xfrm>
            <a:off x="6267373" y="0"/>
            <a:ext cx="2876627" cy="3048000"/>
          </a:xfrm>
          <a:prstGeom prst="rect">
            <a:avLst/>
          </a:prstGeom>
          <a:noFill/>
        </p:spPr>
      </p:pic>
      <p:sp>
        <p:nvSpPr>
          <p:cNvPr id="2" name="TextBox 1"/>
          <p:cNvSpPr txBox="1"/>
          <p:nvPr/>
        </p:nvSpPr>
        <p:spPr>
          <a:xfrm>
            <a:off x="381000" y="410825"/>
            <a:ext cx="8534400" cy="6370975"/>
          </a:xfrm>
          <a:prstGeom prst="rect">
            <a:avLst/>
          </a:prstGeom>
          <a:noFill/>
        </p:spPr>
        <p:txBody>
          <a:bodyPr wrap="square" rtlCol="0">
            <a:spAutoFit/>
          </a:bodyPr>
          <a:lstStyle/>
          <a:p>
            <a:pPr>
              <a:buFont typeface="Arial" pitchFamily="34" charset="0"/>
              <a:buChar char="•"/>
            </a:pPr>
            <a:r>
              <a:rPr lang="en-US" sz="2400" dirty="0" smtClean="0">
                <a:solidFill>
                  <a:srgbClr val="92D050"/>
                </a:solidFill>
              </a:rPr>
              <a:t>It’s not without downsides, though. ART </a:t>
            </a:r>
            <a:endParaRPr lang="en-US" sz="2400" dirty="0" smtClean="0">
              <a:solidFill>
                <a:srgbClr val="92D050"/>
              </a:solidFill>
            </a:endParaRPr>
          </a:p>
          <a:p>
            <a:r>
              <a:rPr lang="en-US" sz="2400" dirty="0" smtClean="0">
                <a:solidFill>
                  <a:srgbClr val="92D050"/>
                </a:solidFill>
              </a:rPr>
              <a:t>compiled </a:t>
            </a:r>
            <a:r>
              <a:rPr lang="en-US" sz="2400" dirty="0" smtClean="0">
                <a:solidFill>
                  <a:srgbClr val="92D050"/>
                </a:solidFill>
              </a:rPr>
              <a:t>code would take up slightly more </a:t>
            </a:r>
            <a:r>
              <a:rPr lang="en-US" sz="2400" dirty="0" smtClean="0">
                <a:solidFill>
                  <a:srgbClr val="92D050"/>
                </a:solidFill>
              </a:rPr>
              <a:t>room</a:t>
            </a:r>
          </a:p>
          <a:p>
            <a:r>
              <a:rPr lang="en-US" sz="2400" dirty="0" smtClean="0">
                <a:solidFill>
                  <a:srgbClr val="92D050"/>
                </a:solidFill>
              </a:rPr>
              <a:t>on </a:t>
            </a:r>
            <a:r>
              <a:rPr lang="en-US" sz="2400" dirty="0" smtClean="0">
                <a:solidFill>
                  <a:srgbClr val="92D050"/>
                </a:solidFill>
              </a:rPr>
              <a:t>a device compared to apps that were only </a:t>
            </a:r>
            <a:endParaRPr lang="en-US" sz="2400" dirty="0" smtClean="0">
              <a:solidFill>
                <a:srgbClr val="92D050"/>
              </a:solidFill>
            </a:endParaRPr>
          </a:p>
          <a:p>
            <a:r>
              <a:rPr lang="en-US" sz="2400" dirty="0" smtClean="0">
                <a:solidFill>
                  <a:srgbClr val="92D050"/>
                </a:solidFill>
              </a:rPr>
              <a:t>compiled </a:t>
            </a:r>
            <a:r>
              <a:rPr lang="en-US" sz="2400" dirty="0" smtClean="0">
                <a:solidFill>
                  <a:srgbClr val="92D050"/>
                </a:solidFill>
              </a:rPr>
              <a:t>in </a:t>
            </a:r>
            <a:r>
              <a:rPr lang="en-US" sz="2400" dirty="0" smtClean="0">
                <a:solidFill>
                  <a:srgbClr val="92D050"/>
                </a:solidFill>
              </a:rPr>
              <a:t>use. </a:t>
            </a:r>
          </a:p>
          <a:p>
            <a:pPr>
              <a:buFont typeface="Arial" pitchFamily="34" charset="0"/>
              <a:buChar char="•"/>
            </a:pPr>
            <a:endParaRPr lang="en-US" sz="2400" dirty="0" smtClean="0">
              <a:solidFill>
                <a:srgbClr val="92D050"/>
              </a:solidFill>
            </a:endParaRPr>
          </a:p>
          <a:p>
            <a:pPr>
              <a:buFont typeface="Arial" pitchFamily="34" charset="0"/>
              <a:buChar char="•"/>
            </a:pPr>
            <a:r>
              <a:rPr lang="en-US" sz="2400" dirty="0" smtClean="0">
                <a:solidFill>
                  <a:srgbClr val="92D050"/>
                </a:solidFill>
              </a:rPr>
              <a:t>But </a:t>
            </a:r>
            <a:r>
              <a:rPr lang="en-US" sz="2400" dirty="0" smtClean="0">
                <a:solidFill>
                  <a:srgbClr val="92D050"/>
                </a:solidFill>
              </a:rPr>
              <a:t>for most devices, the tradeoff is well worth </a:t>
            </a:r>
            <a:r>
              <a:rPr lang="en-US" sz="2400" dirty="0" smtClean="0">
                <a:solidFill>
                  <a:srgbClr val="92D050"/>
                </a:solidFill>
              </a:rPr>
              <a:t>it, installing </a:t>
            </a:r>
            <a:r>
              <a:rPr lang="en-US" sz="2400" dirty="0" smtClean="0">
                <a:solidFill>
                  <a:srgbClr val="92D050"/>
                </a:solidFill>
              </a:rPr>
              <a:t>apps will also likely take longer using </a:t>
            </a:r>
            <a:r>
              <a:rPr lang="en-US" sz="2400" dirty="0" smtClean="0">
                <a:solidFill>
                  <a:srgbClr val="92D050"/>
                </a:solidFill>
              </a:rPr>
              <a:t>ART. Since </a:t>
            </a:r>
            <a:r>
              <a:rPr lang="en-US" sz="2400" dirty="0" smtClean="0">
                <a:solidFill>
                  <a:srgbClr val="92D050"/>
                </a:solidFill>
              </a:rPr>
              <a:t>they’re compiled on </a:t>
            </a:r>
            <a:r>
              <a:rPr lang="en-US" sz="2400" dirty="0" smtClean="0">
                <a:solidFill>
                  <a:srgbClr val="92D050"/>
                </a:solidFill>
              </a:rPr>
              <a:t>installation, on </a:t>
            </a:r>
            <a:r>
              <a:rPr lang="en-US" sz="2400" dirty="0" smtClean="0">
                <a:solidFill>
                  <a:srgbClr val="92D050"/>
                </a:solidFill>
              </a:rPr>
              <a:t>bigger </a:t>
            </a:r>
            <a:r>
              <a:rPr lang="en-US" sz="2400" dirty="0" smtClean="0">
                <a:solidFill>
                  <a:srgbClr val="92D050"/>
                </a:solidFill>
              </a:rPr>
              <a:t>apps </a:t>
            </a:r>
            <a:r>
              <a:rPr lang="en-US" sz="2400" dirty="0" smtClean="0">
                <a:solidFill>
                  <a:srgbClr val="92D050"/>
                </a:solidFill>
              </a:rPr>
              <a:t>that could definitely draw out the process a bit, but for most people I feel like the performance gains would be worth it</a:t>
            </a:r>
            <a:r>
              <a:rPr lang="en-US" sz="2400" dirty="0" smtClean="0">
                <a:solidFill>
                  <a:srgbClr val="92D050"/>
                </a:solidFill>
              </a:rPr>
              <a:t>.</a:t>
            </a:r>
          </a:p>
          <a:p>
            <a:pPr>
              <a:buFont typeface="Arial" pitchFamily="34" charset="0"/>
              <a:buChar char="•"/>
            </a:pPr>
            <a:endParaRPr lang="en-US" sz="2400" dirty="0" smtClean="0">
              <a:solidFill>
                <a:srgbClr val="92D050"/>
              </a:solidFill>
            </a:endParaRPr>
          </a:p>
          <a:p>
            <a:pPr>
              <a:buFont typeface="Arial" pitchFamily="34" charset="0"/>
              <a:buChar char="•"/>
            </a:pPr>
            <a:r>
              <a:rPr lang="en-US" sz="2400" dirty="0" smtClean="0">
                <a:solidFill>
                  <a:srgbClr val="92D050"/>
                </a:solidFill>
              </a:rPr>
              <a:t> </a:t>
            </a:r>
            <a:r>
              <a:rPr lang="en-US" sz="2400" dirty="0" smtClean="0">
                <a:solidFill>
                  <a:srgbClr val="92D050"/>
                </a:solidFill>
              </a:rPr>
              <a:t>The </a:t>
            </a:r>
            <a:r>
              <a:rPr lang="en-US" sz="2400" dirty="0" smtClean="0">
                <a:solidFill>
                  <a:srgbClr val="92D050"/>
                </a:solidFill>
              </a:rPr>
              <a:t>new runtime is already capable of cutting execution time in half for most applications. This means that long-running, processor-intensive tasks will be able to finish faster, allowing the system to idle more often and for longer. Regular applications will also benefit from smoother animations and more instantaneous responses to touch and other sensor data</a:t>
            </a:r>
            <a:endParaRPr lang="en-US" sz="2400" dirty="0">
              <a:solidFill>
                <a:srgbClr val="92D05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319748"/>
            <a:ext cx="8534400" cy="5632311"/>
          </a:xfrm>
          <a:prstGeom prst="rect">
            <a:avLst/>
          </a:prstGeom>
          <a:noFill/>
        </p:spPr>
        <p:txBody>
          <a:bodyPr wrap="square" rtlCol="0">
            <a:spAutoFit/>
          </a:bodyPr>
          <a:lstStyle/>
          <a:p>
            <a:pPr>
              <a:buFont typeface="Arial" pitchFamily="34" charset="0"/>
              <a:buChar char="•"/>
            </a:pPr>
            <a:r>
              <a:rPr lang="en-US" sz="2400" dirty="0" smtClean="0">
                <a:solidFill>
                  <a:srgbClr val="92D050"/>
                </a:solidFill>
              </a:rPr>
              <a:t>ART will compile </a:t>
            </a:r>
            <a:r>
              <a:rPr lang="en-US" sz="2400" dirty="0" err="1" smtClean="0">
                <a:solidFill>
                  <a:srgbClr val="92D050"/>
                </a:solidFill>
              </a:rPr>
              <a:t>bytecode</a:t>
            </a:r>
            <a:r>
              <a:rPr lang="en-US" sz="2400" dirty="0" smtClean="0">
                <a:solidFill>
                  <a:srgbClr val="92D050"/>
                </a:solidFill>
              </a:rPr>
              <a:t> to native code ahead of time. Native code will take up more space than </a:t>
            </a:r>
            <a:r>
              <a:rPr lang="en-US" sz="2400" dirty="0" err="1" smtClean="0">
                <a:solidFill>
                  <a:srgbClr val="92D050"/>
                </a:solidFill>
              </a:rPr>
              <a:t>bytecode</a:t>
            </a:r>
            <a:r>
              <a:rPr lang="en-US" sz="2400" dirty="0" smtClean="0">
                <a:solidFill>
                  <a:srgbClr val="92D050"/>
                </a:solidFill>
              </a:rPr>
              <a:t>. Every app will use about 10-20% extra space compared to </a:t>
            </a:r>
            <a:r>
              <a:rPr lang="en-US" sz="2400" dirty="0" err="1" smtClean="0">
                <a:solidFill>
                  <a:srgbClr val="92D050"/>
                </a:solidFill>
              </a:rPr>
              <a:t>dalvik</a:t>
            </a:r>
            <a:r>
              <a:rPr lang="en-US" sz="2400" dirty="0" smtClean="0">
                <a:solidFill>
                  <a:srgbClr val="92D050"/>
                </a:solidFill>
              </a:rPr>
              <a:t> version. It won't be multiple GB's though</a:t>
            </a:r>
            <a:r>
              <a:rPr lang="en-US" sz="2400" dirty="0" smtClean="0">
                <a:solidFill>
                  <a:srgbClr val="92D050"/>
                </a:solidFill>
              </a:rPr>
              <a:t>.</a:t>
            </a:r>
          </a:p>
          <a:p>
            <a:pPr>
              <a:buFont typeface="Arial" pitchFamily="34" charset="0"/>
              <a:buChar char="•"/>
            </a:pPr>
            <a:endParaRPr lang="en-US" sz="2400" dirty="0" smtClean="0">
              <a:solidFill>
                <a:srgbClr val="92D050"/>
              </a:solidFill>
            </a:endParaRPr>
          </a:p>
          <a:p>
            <a:pPr>
              <a:buFont typeface="Arial" pitchFamily="34" charset="0"/>
              <a:buChar char="•"/>
            </a:pPr>
            <a:r>
              <a:rPr lang="en-US" sz="2400" dirty="0" smtClean="0">
                <a:solidFill>
                  <a:srgbClr val="92D050"/>
                </a:solidFill>
              </a:rPr>
              <a:t>The other likely notable drawback will come in the form of a longer install time for apps - the side effect of performing the AOT compilation</a:t>
            </a:r>
            <a:r>
              <a:rPr lang="en-US" sz="2400" dirty="0" smtClean="0">
                <a:solidFill>
                  <a:srgbClr val="92D050"/>
                </a:solidFill>
              </a:rPr>
              <a:t>.</a:t>
            </a:r>
          </a:p>
          <a:p>
            <a:pPr>
              <a:buFont typeface="Arial" pitchFamily="34" charset="0"/>
              <a:buChar char="•"/>
            </a:pPr>
            <a:endParaRPr lang="en-US" sz="2400" dirty="0" smtClean="0">
              <a:solidFill>
                <a:srgbClr val="92D050"/>
              </a:solidFill>
            </a:endParaRPr>
          </a:p>
          <a:p>
            <a:pPr>
              <a:buFont typeface="Arial" pitchFamily="34" charset="0"/>
              <a:buChar char="•"/>
            </a:pPr>
            <a:r>
              <a:rPr lang="en-US" sz="2400" dirty="0" smtClean="0">
                <a:solidFill>
                  <a:srgbClr val="92D050"/>
                </a:solidFill>
              </a:rPr>
              <a:t>Thus it seems that it has some drawbacks on ART but it is recently being developed and not been fully optimized to operate and it is not selected by default on latest KitKat (4.4) version on android.</a:t>
            </a:r>
          </a:p>
          <a:p>
            <a:pPr>
              <a:buFont typeface="Arial" pitchFamily="34" charset="0"/>
              <a:buChar char="•"/>
            </a:pPr>
            <a:endParaRPr lang="en-US" sz="2400" dirty="0" smtClean="0">
              <a:solidFill>
                <a:srgbClr val="92D050"/>
              </a:solidFill>
            </a:endParaRPr>
          </a:p>
          <a:p>
            <a:pPr>
              <a:buFont typeface="Arial" pitchFamily="34" charset="0"/>
              <a:buChar char="•"/>
            </a:pPr>
            <a:endParaRPr lang="en-US" sz="2400" dirty="0">
              <a:solidFill>
                <a:srgbClr val="92D050"/>
              </a:solidFill>
            </a:endParaRPr>
          </a:p>
        </p:txBody>
      </p:sp>
      <p:sp>
        <p:nvSpPr>
          <p:cNvPr id="3" name="TextBox 2"/>
          <p:cNvSpPr txBox="1"/>
          <p:nvPr/>
        </p:nvSpPr>
        <p:spPr>
          <a:xfrm>
            <a:off x="2667000" y="228600"/>
            <a:ext cx="6477000" cy="707886"/>
          </a:xfrm>
          <a:prstGeom prst="rect">
            <a:avLst/>
          </a:prstGeom>
          <a:noFill/>
        </p:spPr>
        <p:txBody>
          <a:bodyPr wrap="square" rtlCol="0">
            <a:spAutoFit/>
          </a:bodyPr>
          <a:lstStyle/>
          <a:p>
            <a:r>
              <a:rPr lang="en-US" sz="4000" dirty="0" smtClean="0">
                <a:solidFill>
                  <a:schemeClr val="accent1"/>
                </a:solidFill>
              </a:rPr>
              <a:t>Drawbacks of ART</a:t>
            </a:r>
            <a:endParaRPr lang="en-US" sz="4000" dirty="0">
              <a:solidFill>
                <a:schemeClr val="accent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228600"/>
            <a:ext cx="6477000" cy="707886"/>
          </a:xfrm>
          <a:prstGeom prst="rect">
            <a:avLst/>
          </a:prstGeom>
          <a:noFill/>
        </p:spPr>
        <p:txBody>
          <a:bodyPr wrap="square" rtlCol="0">
            <a:spAutoFit/>
          </a:bodyPr>
          <a:lstStyle/>
          <a:p>
            <a:r>
              <a:rPr lang="en-US" sz="4000" dirty="0" smtClean="0">
                <a:solidFill>
                  <a:schemeClr val="accent1"/>
                </a:solidFill>
              </a:rPr>
              <a:t>Dalvik  VS  ART</a:t>
            </a:r>
            <a:endParaRPr lang="en-US" sz="4000" dirty="0">
              <a:solidFill>
                <a:schemeClr val="accent1"/>
              </a:solidFill>
            </a:endParaRPr>
          </a:p>
        </p:txBody>
      </p:sp>
      <p:sp>
        <p:nvSpPr>
          <p:cNvPr id="3" name="TextBox 2"/>
          <p:cNvSpPr txBox="1"/>
          <p:nvPr/>
        </p:nvSpPr>
        <p:spPr>
          <a:xfrm>
            <a:off x="381000" y="990600"/>
            <a:ext cx="8534400" cy="5632311"/>
          </a:xfrm>
          <a:prstGeom prst="rect">
            <a:avLst/>
          </a:prstGeom>
          <a:noFill/>
        </p:spPr>
        <p:txBody>
          <a:bodyPr wrap="square" rtlCol="0">
            <a:spAutoFit/>
          </a:bodyPr>
          <a:lstStyle/>
          <a:p>
            <a:pPr>
              <a:buFont typeface="Arial" pitchFamily="34" charset="0"/>
              <a:buChar char="•"/>
            </a:pPr>
            <a:r>
              <a:rPr lang="en-US" sz="2400" dirty="0" smtClean="0">
                <a:solidFill>
                  <a:srgbClr val="92D050"/>
                </a:solidFill>
              </a:rPr>
              <a:t>Dalvik has been the default runtime environment of Android since its first public release. It has also been the primary bottleneck of the OS because it uses JIT (just-in-time) compilation, requiring apps to be compiled on the go before running them, which can be quite taxing on performance as well as battery life. </a:t>
            </a:r>
            <a:endParaRPr lang="en-US" sz="2400" dirty="0" smtClean="0">
              <a:solidFill>
                <a:srgbClr val="92D050"/>
              </a:solidFill>
            </a:endParaRPr>
          </a:p>
          <a:p>
            <a:pPr>
              <a:buFont typeface="Arial" pitchFamily="34" charset="0"/>
              <a:buChar char="•"/>
            </a:pPr>
            <a:endParaRPr lang="en-US" sz="2400" dirty="0" smtClean="0">
              <a:solidFill>
                <a:srgbClr val="92D050"/>
              </a:solidFill>
            </a:endParaRPr>
          </a:p>
          <a:p>
            <a:pPr>
              <a:buFont typeface="Arial" pitchFamily="34" charset="0"/>
              <a:buChar char="•"/>
            </a:pPr>
            <a:r>
              <a:rPr lang="en-US" sz="2400" dirty="0" smtClean="0">
                <a:solidFill>
                  <a:srgbClr val="92D050"/>
                </a:solidFill>
              </a:rPr>
              <a:t>ART </a:t>
            </a:r>
            <a:r>
              <a:rPr lang="en-US" sz="2400" dirty="0" smtClean="0">
                <a:solidFill>
                  <a:srgbClr val="92D050"/>
                </a:solidFill>
              </a:rPr>
              <a:t>(Android </a:t>
            </a:r>
            <a:r>
              <a:rPr lang="en-US" sz="2400" dirty="0" err="1" smtClean="0">
                <a:solidFill>
                  <a:srgbClr val="92D050"/>
                </a:solidFill>
              </a:rPr>
              <a:t>RunTime</a:t>
            </a:r>
            <a:r>
              <a:rPr lang="en-US" sz="2400" dirty="0" smtClean="0">
                <a:solidFill>
                  <a:srgbClr val="92D050"/>
                </a:solidFill>
              </a:rPr>
              <a:t>) is a replacement for Dalvik that uses AOT (ahead of time) compilation, meaning your apps are compiled to a ready-to-run state before you even launch them, making the process of launching and using them much faster and smoother. And since this would reduce their compilation frequency significantly, you can expect to start seeing better battery life.</a:t>
            </a:r>
            <a:endParaRPr lang="en-US" sz="2400" dirty="0" smtClean="0">
              <a:solidFill>
                <a:srgbClr val="92D050"/>
              </a:solidFill>
            </a:endParaRPr>
          </a:p>
          <a:p>
            <a:pPr>
              <a:buFont typeface="Arial" pitchFamily="34" charset="0"/>
              <a:buChar char="•"/>
            </a:pPr>
            <a:endParaRPr lang="en-US" sz="2400" dirty="0">
              <a:solidFill>
                <a:srgbClr val="92D05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228600"/>
            <a:ext cx="6477000" cy="707886"/>
          </a:xfrm>
          <a:prstGeom prst="rect">
            <a:avLst/>
          </a:prstGeom>
          <a:noFill/>
        </p:spPr>
        <p:txBody>
          <a:bodyPr wrap="square" rtlCol="0">
            <a:spAutoFit/>
          </a:bodyPr>
          <a:lstStyle/>
          <a:p>
            <a:r>
              <a:rPr lang="en-US" sz="4000" dirty="0" smtClean="0">
                <a:solidFill>
                  <a:schemeClr val="accent1"/>
                </a:solidFill>
              </a:rPr>
              <a:t>Benchmarks</a:t>
            </a:r>
            <a:endParaRPr lang="en-US" sz="4000" dirty="0">
              <a:solidFill>
                <a:schemeClr val="accent1"/>
              </a:solidFill>
            </a:endParaRPr>
          </a:p>
        </p:txBody>
      </p:sp>
      <p:pic>
        <p:nvPicPr>
          <p:cNvPr id="7170" name="Picture 2" descr="K:\Seminar\Images\Antutu benchmark.png"/>
          <p:cNvPicPr>
            <a:picLocks noChangeAspect="1" noChangeArrowheads="1"/>
          </p:cNvPicPr>
          <p:nvPr/>
        </p:nvPicPr>
        <p:blipFill>
          <a:blip r:embed="rId2"/>
          <a:srcRect/>
          <a:stretch>
            <a:fillRect/>
          </a:stretch>
        </p:blipFill>
        <p:spPr bwMode="auto">
          <a:xfrm>
            <a:off x="0" y="1828800"/>
            <a:ext cx="4572000" cy="5029199"/>
          </a:xfrm>
          <a:prstGeom prst="rect">
            <a:avLst/>
          </a:prstGeom>
          <a:noFill/>
        </p:spPr>
      </p:pic>
      <p:pic>
        <p:nvPicPr>
          <p:cNvPr id="7171" name="Picture 3" descr="K:\Seminar\Images\Benchmark.jpg"/>
          <p:cNvPicPr>
            <a:picLocks noChangeAspect="1" noChangeArrowheads="1"/>
          </p:cNvPicPr>
          <p:nvPr/>
        </p:nvPicPr>
        <p:blipFill>
          <a:blip r:embed="rId3"/>
          <a:srcRect/>
          <a:stretch>
            <a:fillRect/>
          </a:stretch>
        </p:blipFill>
        <p:spPr bwMode="auto">
          <a:xfrm>
            <a:off x="4648200" y="1828801"/>
            <a:ext cx="4495800" cy="5029200"/>
          </a:xfrm>
          <a:prstGeom prst="rect">
            <a:avLst/>
          </a:prstGeom>
          <a:noFill/>
        </p:spPr>
      </p:pic>
      <p:sp>
        <p:nvSpPr>
          <p:cNvPr id="5" name="TextBox 4"/>
          <p:cNvSpPr txBox="1"/>
          <p:nvPr/>
        </p:nvSpPr>
        <p:spPr>
          <a:xfrm>
            <a:off x="228600" y="1062335"/>
            <a:ext cx="5791200" cy="461665"/>
          </a:xfrm>
          <a:prstGeom prst="rect">
            <a:avLst/>
          </a:prstGeom>
          <a:noFill/>
        </p:spPr>
        <p:txBody>
          <a:bodyPr wrap="square" rtlCol="0">
            <a:spAutoFit/>
          </a:bodyPr>
          <a:lstStyle/>
          <a:p>
            <a:pPr>
              <a:buFont typeface="Arial" pitchFamily="34" charset="0"/>
              <a:buChar char="•"/>
            </a:pPr>
            <a:r>
              <a:rPr lang="en-US" sz="2400" dirty="0" smtClean="0">
                <a:solidFill>
                  <a:srgbClr val="92D050"/>
                </a:solidFill>
              </a:rPr>
              <a:t>Performance benchmark</a:t>
            </a:r>
            <a:endParaRPr lang="en-US" sz="2400" dirty="0">
              <a:solidFill>
                <a:srgbClr val="92D05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0"/>
            <a:ext cx="5791200" cy="461665"/>
          </a:xfrm>
          <a:prstGeom prst="rect">
            <a:avLst/>
          </a:prstGeom>
          <a:noFill/>
        </p:spPr>
        <p:txBody>
          <a:bodyPr wrap="square" rtlCol="0">
            <a:spAutoFit/>
          </a:bodyPr>
          <a:lstStyle/>
          <a:p>
            <a:pPr>
              <a:buFont typeface="Arial" pitchFamily="34" charset="0"/>
              <a:buChar char="•"/>
            </a:pPr>
            <a:r>
              <a:rPr lang="en-US" sz="2400" dirty="0" smtClean="0">
                <a:solidFill>
                  <a:srgbClr val="92D050"/>
                </a:solidFill>
              </a:rPr>
              <a:t>Memory before and after changing</a:t>
            </a:r>
            <a:endParaRPr lang="en-US" sz="2400" dirty="0">
              <a:solidFill>
                <a:srgbClr val="92D050"/>
              </a:solidFill>
            </a:endParaRPr>
          </a:p>
        </p:txBody>
      </p:sp>
      <p:pic>
        <p:nvPicPr>
          <p:cNvPr id="8194" name="Picture 2" descr="K:\Seminar\Images\Memory usage dalvik vs Art.jpg"/>
          <p:cNvPicPr>
            <a:picLocks noChangeAspect="1" noChangeArrowheads="1"/>
          </p:cNvPicPr>
          <p:nvPr/>
        </p:nvPicPr>
        <p:blipFill>
          <a:blip r:embed="rId2"/>
          <a:srcRect/>
          <a:stretch>
            <a:fillRect/>
          </a:stretch>
        </p:blipFill>
        <p:spPr bwMode="auto">
          <a:xfrm>
            <a:off x="914400" y="1382431"/>
            <a:ext cx="7391400" cy="5475569"/>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358914"/>
            <a:ext cx="6477000" cy="707886"/>
          </a:xfrm>
          <a:prstGeom prst="rect">
            <a:avLst/>
          </a:prstGeom>
          <a:noFill/>
        </p:spPr>
        <p:txBody>
          <a:bodyPr wrap="square" rtlCol="0">
            <a:spAutoFit/>
          </a:bodyPr>
          <a:lstStyle/>
          <a:p>
            <a:r>
              <a:rPr lang="en-US" sz="4000" dirty="0" smtClean="0">
                <a:solidFill>
                  <a:schemeClr val="accent1"/>
                </a:solidFill>
              </a:rPr>
              <a:t>Conclusion</a:t>
            </a:r>
            <a:endParaRPr lang="en-US" sz="4000" dirty="0">
              <a:solidFill>
                <a:schemeClr val="accent1"/>
              </a:solidFill>
            </a:endParaRPr>
          </a:p>
        </p:txBody>
      </p:sp>
      <p:sp>
        <p:nvSpPr>
          <p:cNvPr id="3" name="TextBox 2"/>
          <p:cNvSpPr txBox="1"/>
          <p:nvPr/>
        </p:nvSpPr>
        <p:spPr>
          <a:xfrm>
            <a:off x="381000" y="2035076"/>
            <a:ext cx="8534400" cy="2308324"/>
          </a:xfrm>
          <a:prstGeom prst="rect">
            <a:avLst/>
          </a:prstGeom>
          <a:noFill/>
        </p:spPr>
        <p:txBody>
          <a:bodyPr wrap="square" rtlCol="0">
            <a:spAutoFit/>
          </a:bodyPr>
          <a:lstStyle/>
          <a:p>
            <a:pPr>
              <a:buFont typeface="Arial" pitchFamily="34" charset="0"/>
              <a:buChar char="•"/>
            </a:pPr>
            <a:r>
              <a:rPr lang="en-US" sz="2400" dirty="0" smtClean="0">
                <a:solidFill>
                  <a:srgbClr val="92D050"/>
                </a:solidFill>
              </a:rPr>
              <a:t>Overall, ART sounds like a pretty amazing project, one that I hope to see as a regular part of Android sooner rather than later. The improvements are likely to be pretty amazing while the drawbacks should be virtually </a:t>
            </a:r>
            <a:r>
              <a:rPr lang="en-US" sz="2400" dirty="0" smtClean="0">
                <a:solidFill>
                  <a:srgbClr val="92D050"/>
                </a:solidFill>
              </a:rPr>
              <a:t>undetectable. It doesn’t </a:t>
            </a:r>
            <a:r>
              <a:rPr lang="en-US" sz="2400" dirty="0" smtClean="0">
                <a:solidFill>
                  <a:srgbClr val="92D050"/>
                </a:solidFill>
              </a:rPr>
              <a:t>mean ART will become the default in official releases from Google for some </a:t>
            </a:r>
            <a:r>
              <a:rPr lang="en-US" sz="2400" dirty="0" smtClean="0">
                <a:solidFill>
                  <a:srgbClr val="92D050"/>
                </a:solidFill>
              </a:rPr>
              <a:t>time as it needs further development.</a:t>
            </a:r>
            <a:endParaRPr lang="en-US" sz="2400" dirty="0">
              <a:solidFill>
                <a:srgbClr val="92D05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358914"/>
            <a:ext cx="6477000" cy="707886"/>
          </a:xfrm>
          <a:prstGeom prst="rect">
            <a:avLst/>
          </a:prstGeom>
          <a:noFill/>
        </p:spPr>
        <p:txBody>
          <a:bodyPr wrap="square" rtlCol="0">
            <a:spAutoFit/>
          </a:bodyPr>
          <a:lstStyle/>
          <a:p>
            <a:r>
              <a:rPr lang="en-US" sz="4000" dirty="0" smtClean="0">
                <a:solidFill>
                  <a:schemeClr val="accent1"/>
                </a:solidFill>
              </a:rPr>
              <a:t>References</a:t>
            </a:r>
            <a:endParaRPr lang="en-US" sz="4000" dirty="0">
              <a:solidFill>
                <a:schemeClr val="accent1"/>
              </a:solidFill>
            </a:endParaRPr>
          </a:p>
        </p:txBody>
      </p:sp>
      <p:sp>
        <p:nvSpPr>
          <p:cNvPr id="3" name="TextBox 2"/>
          <p:cNvSpPr txBox="1"/>
          <p:nvPr/>
        </p:nvSpPr>
        <p:spPr>
          <a:xfrm>
            <a:off x="381000" y="1066800"/>
            <a:ext cx="8534400" cy="5632311"/>
          </a:xfrm>
          <a:prstGeom prst="rect">
            <a:avLst/>
          </a:prstGeom>
          <a:noFill/>
        </p:spPr>
        <p:txBody>
          <a:bodyPr wrap="square" rtlCol="0">
            <a:spAutoFit/>
          </a:bodyPr>
          <a:lstStyle/>
          <a:p>
            <a:r>
              <a:rPr lang="en-US" sz="2400" dirty="0" smtClean="0">
                <a:solidFill>
                  <a:srgbClr val="92D050"/>
                </a:solidFill>
              </a:rPr>
              <a:t>Official </a:t>
            </a:r>
            <a:r>
              <a:rPr lang="en-US" sz="2400" dirty="0" smtClean="0">
                <a:solidFill>
                  <a:srgbClr val="92D050"/>
                </a:solidFill>
              </a:rPr>
              <a:t>link</a:t>
            </a:r>
          </a:p>
          <a:p>
            <a:r>
              <a:rPr lang="en-US" sz="2400" dirty="0" smtClean="0">
                <a:solidFill>
                  <a:srgbClr val="92D050"/>
                </a:solidFill>
              </a:rPr>
              <a:t>http://source.android.com/devices/tech/dalvik/art.html</a:t>
            </a:r>
          </a:p>
          <a:p>
            <a:pPr>
              <a:buFont typeface="Arial" pitchFamily="34" charset="0"/>
              <a:buChar char="•"/>
            </a:pPr>
            <a:endParaRPr lang="en-US" sz="2400" dirty="0" smtClean="0">
              <a:solidFill>
                <a:srgbClr val="92D050"/>
              </a:solidFill>
            </a:endParaRPr>
          </a:p>
          <a:p>
            <a:r>
              <a:rPr lang="en-US" sz="2400" dirty="0" err="1" smtClean="0">
                <a:solidFill>
                  <a:srgbClr val="92D050"/>
                </a:solidFill>
              </a:rPr>
              <a:t>Reddit</a:t>
            </a:r>
            <a:r>
              <a:rPr lang="en-US" sz="2400" dirty="0" smtClean="0">
                <a:solidFill>
                  <a:srgbClr val="92D050"/>
                </a:solidFill>
              </a:rPr>
              <a:t> </a:t>
            </a:r>
            <a:r>
              <a:rPr lang="en-US" sz="2400" dirty="0" smtClean="0">
                <a:solidFill>
                  <a:srgbClr val="92D050"/>
                </a:solidFill>
              </a:rPr>
              <a:t>links</a:t>
            </a:r>
          </a:p>
          <a:p>
            <a:pPr>
              <a:buFont typeface="Arial" pitchFamily="34" charset="0"/>
              <a:buChar char="•"/>
            </a:pPr>
            <a:r>
              <a:rPr lang="en-US" sz="2400" dirty="0" smtClean="0">
                <a:solidFill>
                  <a:srgbClr val="92D050"/>
                </a:solidFill>
              </a:rPr>
              <a:t>http://www.reddit.com/r/Android/comments/1qb97o/heres_a_simpler_explanation_of_art_for_android_44</a:t>
            </a:r>
            <a:r>
              <a:rPr lang="en-US" sz="2400" dirty="0" smtClean="0">
                <a:solidFill>
                  <a:srgbClr val="92D050"/>
                </a:solidFill>
              </a:rPr>
              <a:t>/</a:t>
            </a:r>
            <a:endParaRPr lang="en-US" sz="2400" dirty="0" smtClean="0">
              <a:solidFill>
                <a:srgbClr val="92D050"/>
              </a:solidFill>
            </a:endParaRPr>
          </a:p>
          <a:p>
            <a:pPr>
              <a:buFont typeface="Arial" pitchFamily="34" charset="0"/>
              <a:buChar char="•"/>
            </a:pPr>
            <a:r>
              <a:rPr lang="en-US" sz="2400" dirty="0" smtClean="0">
                <a:solidFill>
                  <a:srgbClr val="92D050"/>
                </a:solidFill>
              </a:rPr>
              <a:t>http://www.reddit.com/r/Android/comments/1q9h50</a:t>
            </a:r>
            <a:r>
              <a:rPr lang="en-US" sz="2400" dirty="0" smtClean="0">
                <a:solidFill>
                  <a:srgbClr val="92D050"/>
                </a:solidFill>
              </a:rPr>
              <a:t>/</a:t>
            </a:r>
            <a:endParaRPr lang="en-US" sz="2400" dirty="0" smtClean="0">
              <a:solidFill>
                <a:srgbClr val="92D050"/>
              </a:solidFill>
            </a:endParaRPr>
          </a:p>
          <a:p>
            <a:endParaRPr lang="en-US" sz="2400" dirty="0" smtClean="0">
              <a:solidFill>
                <a:srgbClr val="92D050"/>
              </a:solidFill>
            </a:endParaRPr>
          </a:p>
          <a:p>
            <a:r>
              <a:rPr lang="en-US" sz="2400" dirty="0" smtClean="0">
                <a:solidFill>
                  <a:srgbClr val="92D050"/>
                </a:solidFill>
              </a:rPr>
              <a:t>Other links</a:t>
            </a:r>
          </a:p>
          <a:p>
            <a:pPr>
              <a:buFont typeface="Arial" pitchFamily="34" charset="0"/>
              <a:buChar char="•"/>
            </a:pPr>
            <a:r>
              <a:rPr lang="en-US" sz="2400" dirty="0" smtClean="0">
                <a:solidFill>
                  <a:srgbClr val="92D050"/>
                </a:solidFill>
              </a:rPr>
              <a:t>http://www.androidpolice.com/2013/11/06/meet-art-part-1-the-new-super-fast-android-runtime-google-has-been-working-on-in-secret-for-over-2-years-debuts-in-kitkat</a:t>
            </a:r>
            <a:r>
              <a:rPr lang="en-US" sz="2400" dirty="0" smtClean="0">
                <a:solidFill>
                  <a:srgbClr val="92D050"/>
                </a:solidFill>
              </a:rPr>
              <a:t>/</a:t>
            </a:r>
            <a:endParaRPr lang="en-US" sz="2400" dirty="0" smtClean="0">
              <a:solidFill>
                <a:srgbClr val="92D050"/>
              </a:solidFill>
            </a:endParaRPr>
          </a:p>
          <a:p>
            <a:pPr>
              <a:buFont typeface="Arial" pitchFamily="34" charset="0"/>
              <a:buChar char="•"/>
            </a:pPr>
            <a:r>
              <a:rPr lang="en-US" sz="2400" dirty="0" smtClean="0">
                <a:solidFill>
                  <a:srgbClr val="92D050"/>
                </a:solidFill>
              </a:rPr>
              <a:t>http://www.talkandroid.com/182965-art-the-new-android-compiler-added-in-kitkat-gets-detailed-and-explained/</a:t>
            </a:r>
          </a:p>
          <a:p>
            <a:endParaRPr lang="en-US" sz="2400" dirty="0" smtClean="0">
              <a:solidFill>
                <a:srgbClr val="92D05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descr="K:\Seminar\Images\question-android.jpg"/>
          <p:cNvPicPr>
            <a:picLocks noChangeAspect="1" noChangeArrowheads="1"/>
          </p:cNvPicPr>
          <p:nvPr/>
        </p:nvPicPr>
        <p:blipFill>
          <a:blip r:embed="rId2"/>
          <a:srcRect/>
          <a:stretch>
            <a:fillRect/>
          </a:stretch>
        </p:blipFill>
        <p:spPr bwMode="auto">
          <a:xfrm>
            <a:off x="1714500" y="2095500"/>
            <a:ext cx="5715000" cy="2667000"/>
          </a:xfrm>
          <a:prstGeom prst="rect">
            <a:avLst/>
          </a:prstGeom>
          <a:noFill/>
        </p:spPr>
      </p:pic>
      <p:sp>
        <p:nvSpPr>
          <p:cNvPr id="4" name="TextBox 3"/>
          <p:cNvSpPr txBox="1"/>
          <p:nvPr/>
        </p:nvSpPr>
        <p:spPr>
          <a:xfrm>
            <a:off x="1676400" y="304800"/>
            <a:ext cx="5257800" cy="769441"/>
          </a:xfrm>
          <a:prstGeom prst="rect">
            <a:avLst/>
          </a:prstGeom>
          <a:noFill/>
        </p:spPr>
        <p:txBody>
          <a:bodyPr wrap="square" rtlCol="0">
            <a:spAutoFit/>
          </a:bodyPr>
          <a:lstStyle/>
          <a:p>
            <a:r>
              <a:rPr lang="en-US" sz="4400" dirty="0" smtClean="0">
                <a:solidFill>
                  <a:srgbClr val="92D050"/>
                </a:solidFill>
              </a:rPr>
              <a:t>Questions ??</a:t>
            </a:r>
            <a:endParaRPr lang="en-US" sz="4400" dirty="0">
              <a:solidFill>
                <a:srgbClr val="92D05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7010400" cy="1107996"/>
          </a:xfrm>
          <a:prstGeom prst="rect">
            <a:avLst/>
          </a:prstGeom>
          <a:noFill/>
        </p:spPr>
        <p:txBody>
          <a:bodyPr wrap="square" rtlCol="0">
            <a:spAutoFit/>
          </a:bodyPr>
          <a:lstStyle/>
          <a:p>
            <a:r>
              <a:rPr lang="en-US" sz="6600" dirty="0" smtClean="0">
                <a:solidFill>
                  <a:srgbClr val="92D050"/>
                </a:solidFill>
              </a:rPr>
              <a:t>Contents</a:t>
            </a:r>
            <a:endParaRPr lang="en-US" sz="6600" dirty="0">
              <a:solidFill>
                <a:srgbClr val="92D050"/>
              </a:solidFill>
            </a:endParaRPr>
          </a:p>
        </p:txBody>
      </p:sp>
      <p:sp>
        <p:nvSpPr>
          <p:cNvPr id="4" name="TextBox 3"/>
          <p:cNvSpPr txBox="1"/>
          <p:nvPr/>
        </p:nvSpPr>
        <p:spPr>
          <a:xfrm>
            <a:off x="533400" y="1600200"/>
            <a:ext cx="8153400" cy="4154984"/>
          </a:xfrm>
          <a:prstGeom prst="rect">
            <a:avLst/>
          </a:prstGeom>
          <a:noFill/>
        </p:spPr>
        <p:txBody>
          <a:bodyPr wrap="square" rtlCol="0">
            <a:spAutoFit/>
          </a:bodyPr>
          <a:lstStyle/>
          <a:p>
            <a:pPr>
              <a:buFont typeface="Arial" pitchFamily="34" charset="0"/>
              <a:buChar char="•"/>
            </a:pPr>
            <a:r>
              <a:rPr lang="en-US" sz="2400" dirty="0" smtClean="0">
                <a:solidFill>
                  <a:schemeClr val="accent1"/>
                </a:solidFill>
              </a:rPr>
              <a:t> Introduction to Android</a:t>
            </a:r>
          </a:p>
          <a:p>
            <a:pPr>
              <a:buFont typeface="Arial" pitchFamily="34" charset="0"/>
              <a:buChar char="•"/>
            </a:pPr>
            <a:r>
              <a:rPr lang="en-US" sz="2400" dirty="0" smtClean="0">
                <a:solidFill>
                  <a:schemeClr val="accent1"/>
                </a:solidFill>
              </a:rPr>
              <a:t>Layers of Android Operating System</a:t>
            </a:r>
          </a:p>
          <a:p>
            <a:pPr>
              <a:buFont typeface="Arial" pitchFamily="34" charset="0"/>
              <a:buChar char="•"/>
            </a:pPr>
            <a:r>
              <a:rPr lang="en-US" sz="2400" dirty="0" smtClean="0">
                <a:solidFill>
                  <a:schemeClr val="accent1"/>
                </a:solidFill>
              </a:rPr>
              <a:t>Current runtime of </a:t>
            </a:r>
            <a:r>
              <a:rPr lang="en-US" sz="2400" dirty="0" smtClean="0">
                <a:solidFill>
                  <a:schemeClr val="accent1"/>
                </a:solidFill>
              </a:rPr>
              <a:t>Android(Dalvik)</a:t>
            </a:r>
          </a:p>
          <a:p>
            <a:pPr lvl="2">
              <a:buFont typeface="Arial" pitchFamily="34" charset="0"/>
              <a:buChar char="•"/>
            </a:pPr>
            <a:r>
              <a:rPr lang="en-US" sz="2400" dirty="0" smtClean="0">
                <a:solidFill>
                  <a:schemeClr val="accent1"/>
                </a:solidFill>
              </a:rPr>
              <a:t>Working</a:t>
            </a:r>
            <a:endParaRPr lang="en-US" sz="2400" dirty="0" smtClean="0">
              <a:solidFill>
                <a:schemeClr val="accent1"/>
              </a:solidFill>
            </a:endParaRPr>
          </a:p>
          <a:p>
            <a:pPr lvl="2">
              <a:buFont typeface="Arial" pitchFamily="34" charset="0"/>
              <a:buChar char="•"/>
            </a:pPr>
            <a:r>
              <a:rPr lang="en-US" sz="2400" dirty="0" smtClean="0">
                <a:solidFill>
                  <a:schemeClr val="accent1"/>
                </a:solidFill>
              </a:rPr>
              <a:t>Advantages/Disadvantages</a:t>
            </a:r>
          </a:p>
          <a:p>
            <a:pPr>
              <a:buFont typeface="Arial" pitchFamily="34" charset="0"/>
              <a:buChar char="•"/>
            </a:pPr>
            <a:r>
              <a:rPr lang="en-US" sz="2400" dirty="0" smtClean="0">
                <a:solidFill>
                  <a:schemeClr val="accent1"/>
                </a:solidFill>
              </a:rPr>
              <a:t>ART(Android Runtime)</a:t>
            </a:r>
          </a:p>
          <a:p>
            <a:pPr lvl="2">
              <a:buFont typeface="Arial" pitchFamily="34" charset="0"/>
              <a:buChar char="•"/>
            </a:pPr>
            <a:r>
              <a:rPr lang="en-US" sz="2400" dirty="0" smtClean="0">
                <a:solidFill>
                  <a:schemeClr val="accent1"/>
                </a:solidFill>
              </a:rPr>
              <a:t>Working</a:t>
            </a:r>
          </a:p>
          <a:p>
            <a:pPr lvl="2">
              <a:buFont typeface="Arial" pitchFamily="34" charset="0"/>
              <a:buChar char="•"/>
            </a:pPr>
            <a:r>
              <a:rPr lang="en-US" sz="2400" dirty="0" smtClean="0">
                <a:solidFill>
                  <a:schemeClr val="accent1"/>
                </a:solidFill>
              </a:rPr>
              <a:t>Advantages/Disadvantages</a:t>
            </a:r>
          </a:p>
          <a:p>
            <a:pPr>
              <a:buFont typeface="Arial" pitchFamily="34" charset="0"/>
              <a:buChar char="•"/>
            </a:pPr>
            <a:r>
              <a:rPr lang="en-US" sz="2400" dirty="0" smtClean="0">
                <a:solidFill>
                  <a:schemeClr val="accent1"/>
                </a:solidFill>
              </a:rPr>
              <a:t>Benchmarks</a:t>
            </a:r>
          </a:p>
          <a:p>
            <a:pPr>
              <a:buFont typeface="Arial" pitchFamily="34" charset="0"/>
              <a:buChar char="•"/>
            </a:pPr>
            <a:r>
              <a:rPr lang="en-US" sz="2400" dirty="0" smtClean="0">
                <a:solidFill>
                  <a:schemeClr val="accent1"/>
                </a:solidFill>
              </a:rPr>
              <a:t>Conclusion</a:t>
            </a:r>
            <a:endParaRPr lang="en-US" sz="2400" dirty="0" smtClean="0">
              <a:solidFill>
                <a:schemeClr val="accent1"/>
              </a:solidFill>
            </a:endParaRPr>
          </a:p>
          <a:p>
            <a:pPr>
              <a:buFont typeface="Arial" pitchFamily="34" charset="0"/>
              <a:buChar char="•"/>
            </a:pPr>
            <a:r>
              <a:rPr lang="en-US" sz="2400" dirty="0" smtClean="0">
                <a:solidFill>
                  <a:schemeClr val="accent1"/>
                </a:solidFill>
              </a:rPr>
              <a:t>References</a:t>
            </a:r>
            <a:endParaRPr lang="en-US" sz="2400" dirty="0" smtClean="0">
              <a:solidFill>
                <a:schemeClr val="accent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43200" y="76200"/>
            <a:ext cx="5029200" cy="923330"/>
          </a:xfrm>
          <a:prstGeom prst="rect">
            <a:avLst/>
          </a:prstGeom>
          <a:noFill/>
        </p:spPr>
        <p:txBody>
          <a:bodyPr wrap="square" rtlCol="0">
            <a:spAutoFit/>
          </a:bodyPr>
          <a:lstStyle/>
          <a:p>
            <a:r>
              <a:rPr lang="en-US" sz="5400" dirty="0" smtClean="0">
                <a:solidFill>
                  <a:schemeClr val="accent1"/>
                </a:solidFill>
              </a:rPr>
              <a:t>Introduction</a:t>
            </a:r>
            <a:endParaRPr lang="en-US" sz="5400" dirty="0">
              <a:solidFill>
                <a:schemeClr val="accent1"/>
              </a:solidFill>
            </a:endParaRPr>
          </a:p>
        </p:txBody>
      </p:sp>
      <p:sp>
        <p:nvSpPr>
          <p:cNvPr id="5" name="TextBox 4"/>
          <p:cNvSpPr txBox="1"/>
          <p:nvPr/>
        </p:nvSpPr>
        <p:spPr>
          <a:xfrm>
            <a:off x="457200" y="1295400"/>
            <a:ext cx="8001000" cy="4893647"/>
          </a:xfrm>
          <a:prstGeom prst="rect">
            <a:avLst/>
          </a:prstGeom>
          <a:noFill/>
        </p:spPr>
        <p:txBody>
          <a:bodyPr wrap="square" rtlCol="0">
            <a:spAutoFit/>
          </a:bodyPr>
          <a:lstStyle/>
          <a:p>
            <a:pPr algn="just">
              <a:buFont typeface="Arial" pitchFamily="34" charset="0"/>
              <a:buChar char="•"/>
            </a:pPr>
            <a:r>
              <a:rPr lang="en-US" sz="2400" dirty="0" smtClean="0">
                <a:solidFill>
                  <a:schemeClr val="accent1"/>
                </a:solidFill>
                <a:cs typeface="Times New Roman" pitchFamily="18" charset="0"/>
              </a:rPr>
              <a:t>Android is an open-source platform developed by Google on 5</a:t>
            </a:r>
            <a:r>
              <a:rPr lang="en-US" sz="2400" baseline="30000" dirty="0" smtClean="0">
                <a:solidFill>
                  <a:schemeClr val="accent1"/>
                </a:solidFill>
                <a:cs typeface="Times New Roman" pitchFamily="18" charset="0"/>
              </a:rPr>
              <a:t>th</a:t>
            </a:r>
            <a:r>
              <a:rPr lang="en-US" sz="2400" dirty="0" smtClean="0">
                <a:solidFill>
                  <a:schemeClr val="accent1"/>
                </a:solidFill>
                <a:cs typeface="Times New Roman" pitchFamily="18" charset="0"/>
              </a:rPr>
              <a:t> Nov. 2007 that's currently available on a wide variety of smart phones. Android is a software stack for mobile devices that includes an operating system, middleware and key applications.</a:t>
            </a:r>
          </a:p>
          <a:p>
            <a:pPr algn="just">
              <a:buFont typeface="Arial" pitchFamily="34" charset="0"/>
              <a:buChar char="•"/>
            </a:pPr>
            <a:endParaRPr lang="en-US" sz="2400" dirty="0" smtClean="0">
              <a:solidFill>
                <a:schemeClr val="accent1"/>
              </a:solidFill>
              <a:cs typeface="Times New Roman" pitchFamily="18" charset="0"/>
            </a:endParaRPr>
          </a:p>
          <a:p>
            <a:pPr algn="just">
              <a:buFont typeface="Arial" pitchFamily="34" charset="0"/>
              <a:buChar char="•"/>
            </a:pPr>
            <a:r>
              <a:rPr lang="en-US" sz="2400" dirty="0" smtClean="0">
                <a:solidFill>
                  <a:schemeClr val="accent1"/>
                </a:solidFill>
                <a:cs typeface="Times New Roman" pitchFamily="18" charset="0"/>
              </a:rPr>
              <a:t>Android is an open source operating system so almost anyone can modify and tweak various components of it thus it makes Android the most favored mobile operating system.</a:t>
            </a:r>
          </a:p>
          <a:p>
            <a:pPr algn="just">
              <a:buFont typeface="Arial" pitchFamily="34" charset="0"/>
              <a:buChar char="•"/>
            </a:pPr>
            <a:endParaRPr lang="en-US" sz="2400" dirty="0" smtClean="0">
              <a:solidFill>
                <a:schemeClr val="accent1"/>
              </a:solidFill>
              <a:cs typeface="Times New Roman" pitchFamily="18" charset="0"/>
            </a:endParaRPr>
          </a:p>
          <a:p>
            <a:pPr algn="just">
              <a:buFont typeface="Arial" pitchFamily="34" charset="0"/>
              <a:buChar char="•"/>
            </a:pPr>
            <a:r>
              <a:rPr lang="en-US" sz="2400" dirty="0" smtClean="0">
                <a:solidFill>
                  <a:schemeClr val="accent1"/>
                </a:solidFill>
                <a:cs typeface="Times New Roman" pitchFamily="18" charset="0"/>
              </a:rPr>
              <a:t>Android OS is developed on Linux platform which is wholly dedicated to open </a:t>
            </a:r>
            <a:r>
              <a:rPr lang="en-US" sz="2400" dirty="0" smtClean="0">
                <a:solidFill>
                  <a:schemeClr val="accent1"/>
                </a:solidFill>
                <a:cs typeface="Times New Roman" pitchFamily="18" charset="0"/>
              </a:rPr>
              <a:t>source and so does Android.</a:t>
            </a:r>
            <a:endParaRPr lang="en-US" sz="2400" dirty="0" smtClean="0">
              <a:solidFill>
                <a:schemeClr val="accent1"/>
              </a:solidFill>
              <a:cs typeface="Times New Roman" pitchFamily="18" charset="0"/>
            </a:endParaRPr>
          </a:p>
          <a:p>
            <a:pPr algn="just"/>
            <a:endParaRPr lang="en-US" sz="2400" dirty="0" smtClean="0">
              <a:solidFill>
                <a:schemeClr val="accent1"/>
              </a:solidFill>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14400"/>
            <a:ext cx="8382000" cy="369332"/>
          </a:xfrm>
          <a:prstGeom prst="rect">
            <a:avLst/>
          </a:prstGeom>
          <a:noFill/>
        </p:spPr>
        <p:txBody>
          <a:bodyPr wrap="square" rtlCol="0">
            <a:spAutoFit/>
          </a:bodyPr>
          <a:lstStyle/>
          <a:p>
            <a:endParaRPr lang="en-US" dirty="0"/>
          </a:p>
        </p:txBody>
      </p:sp>
      <p:pic>
        <p:nvPicPr>
          <p:cNvPr id="1026" name="Picture 2" descr="K:\Seminar\Images\oimg.jpg"/>
          <p:cNvPicPr>
            <a:picLocks noChangeAspect="1" noChangeArrowheads="1"/>
          </p:cNvPicPr>
          <p:nvPr/>
        </p:nvPicPr>
        <p:blipFill>
          <a:blip r:embed="rId2"/>
          <a:srcRect/>
          <a:stretch>
            <a:fillRect/>
          </a:stretch>
        </p:blipFill>
        <p:spPr bwMode="auto">
          <a:xfrm>
            <a:off x="0" y="1"/>
            <a:ext cx="8839200" cy="4343400"/>
          </a:xfrm>
          <a:prstGeom prst="rect">
            <a:avLst/>
          </a:prstGeom>
          <a:noFill/>
        </p:spPr>
      </p:pic>
      <p:pic>
        <p:nvPicPr>
          <p:cNvPr id="4098" name="Picture 2" descr="K:\Seminar\Images\Untitled.png"/>
          <p:cNvPicPr>
            <a:picLocks noChangeAspect="1" noChangeArrowheads="1"/>
          </p:cNvPicPr>
          <p:nvPr/>
        </p:nvPicPr>
        <p:blipFill>
          <a:blip r:embed="rId3"/>
          <a:srcRect/>
          <a:stretch>
            <a:fillRect/>
          </a:stretch>
        </p:blipFill>
        <p:spPr bwMode="auto">
          <a:xfrm>
            <a:off x="-9525" y="3790950"/>
            <a:ext cx="9163050" cy="306705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228600"/>
            <a:ext cx="8305800" cy="707886"/>
          </a:xfrm>
          <a:prstGeom prst="rect">
            <a:avLst/>
          </a:prstGeom>
          <a:noFill/>
        </p:spPr>
        <p:txBody>
          <a:bodyPr wrap="square" rtlCol="0">
            <a:spAutoFit/>
          </a:bodyPr>
          <a:lstStyle/>
          <a:p>
            <a:r>
              <a:rPr lang="en-US" sz="4000" dirty="0" smtClean="0">
                <a:solidFill>
                  <a:schemeClr val="accent1"/>
                </a:solidFill>
              </a:rPr>
              <a:t>Layers of Android Operating System</a:t>
            </a:r>
            <a:endParaRPr lang="en-US" sz="4000" dirty="0">
              <a:solidFill>
                <a:schemeClr val="accent1"/>
              </a:solidFill>
            </a:endParaRPr>
          </a:p>
        </p:txBody>
      </p:sp>
      <p:pic>
        <p:nvPicPr>
          <p:cNvPr id="2050" name="Picture 2" descr="K:\Seminar\Images\archi.png"/>
          <p:cNvPicPr>
            <a:picLocks noChangeAspect="1" noChangeArrowheads="1"/>
          </p:cNvPicPr>
          <p:nvPr/>
        </p:nvPicPr>
        <p:blipFill>
          <a:blip r:embed="rId2"/>
          <a:srcRect/>
          <a:stretch>
            <a:fillRect/>
          </a:stretch>
        </p:blipFill>
        <p:spPr bwMode="auto">
          <a:xfrm>
            <a:off x="457200" y="1066800"/>
            <a:ext cx="8458200" cy="55626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228600"/>
            <a:ext cx="6477000" cy="707886"/>
          </a:xfrm>
          <a:prstGeom prst="rect">
            <a:avLst/>
          </a:prstGeom>
          <a:noFill/>
        </p:spPr>
        <p:txBody>
          <a:bodyPr wrap="square" rtlCol="0">
            <a:spAutoFit/>
          </a:bodyPr>
          <a:lstStyle/>
          <a:p>
            <a:r>
              <a:rPr lang="en-US" sz="4000" dirty="0" smtClean="0">
                <a:solidFill>
                  <a:schemeClr val="accent1"/>
                </a:solidFill>
              </a:rPr>
              <a:t>Dalvik runtime (</a:t>
            </a:r>
            <a:r>
              <a:rPr lang="en-US" sz="4000" dirty="0" smtClean="0">
                <a:solidFill>
                  <a:schemeClr val="accent1"/>
                </a:solidFill>
              </a:rPr>
              <a:t>current VM)</a:t>
            </a:r>
            <a:endParaRPr lang="en-US" sz="4000" dirty="0">
              <a:solidFill>
                <a:schemeClr val="accent1"/>
              </a:solidFill>
            </a:endParaRPr>
          </a:p>
        </p:txBody>
      </p:sp>
      <p:sp>
        <p:nvSpPr>
          <p:cNvPr id="4" name="TextBox 3"/>
          <p:cNvSpPr txBox="1"/>
          <p:nvPr/>
        </p:nvSpPr>
        <p:spPr>
          <a:xfrm>
            <a:off x="381000" y="990600"/>
            <a:ext cx="8534400" cy="5632311"/>
          </a:xfrm>
          <a:prstGeom prst="rect">
            <a:avLst/>
          </a:prstGeom>
          <a:noFill/>
        </p:spPr>
        <p:txBody>
          <a:bodyPr wrap="square" rtlCol="0">
            <a:spAutoFit/>
          </a:bodyPr>
          <a:lstStyle/>
          <a:p>
            <a:pPr>
              <a:buFont typeface="Arial" pitchFamily="34" charset="0"/>
              <a:buChar char="•"/>
            </a:pPr>
            <a:r>
              <a:rPr lang="en-US" sz="2400" dirty="0" smtClean="0">
                <a:solidFill>
                  <a:srgbClr val="92D050"/>
                </a:solidFill>
              </a:rPr>
              <a:t>In standard Java environments, Java source code is compiled into Java </a:t>
            </a:r>
            <a:r>
              <a:rPr lang="en-US" sz="2400" dirty="0" err="1" smtClean="0">
                <a:solidFill>
                  <a:srgbClr val="92D050"/>
                </a:solidFill>
              </a:rPr>
              <a:t>bytecode</a:t>
            </a:r>
            <a:r>
              <a:rPr lang="en-US" sz="2400" dirty="0" smtClean="0">
                <a:solidFill>
                  <a:srgbClr val="92D050"/>
                </a:solidFill>
              </a:rPr>
              <a:t>, which is stored within .class files, the .class files are read by the JVM at runtime. </a:t>
            </a:r>
          </a:p>
          <a:p>
            <a:endParaRPr lang="en-US" sz="2400" dirty="0" smtClean="0">
              <a:solidFill>
                <a:srgbClr val="92D050"/>
              </a:solidFill>
            </a:endParaRPr>
          </a:p>
          <a:p>
            <a:pPr>
              <a:buFont typeface="Arial" pitchFamily="34" charset="0"/>
              <a:buChar char="•"/>
            </a:pPr>
            <a:r>
              <a:rPr lang="en-US" sz="2400" dirty="0" smtClean="0">
                <a:solidFill>
                  <a:srgbClr val="92D050"/>
                </a:solidFill>
              </a:rPr>
              <a:t>Each class in your Java code will result in one .class file, this means that if you have, say, one .java source file that contains one public class, one static inner class, and three anonymous classes, the compilation process (</a:t>
            </a:r>
            <a:r>
              <a:rPr lang="en-US" sz="2400" dirty="0" err="1" smtClean="0">
                <a:solidFill>
                  <a:srgbClr val="92D050"/>
                </a:solidFill>
              </a:rPr>
              <a:t>javac</a:t>
            </a:r>
            <a:r>
              <a:rPr lang="en-US" sz="2400" dirty="0" smtClean="0">
                <a:solidFill>
                  <a:srgbClr val="92D050"/>
                </a:solidFill>
              </a:rPr>
              <a:t>) will output 5 .class files.</a:t>
            </a:r>
          </a:p>
          <a:p>
            <a:pPr>
              <a:buFont typeface="Arial" pitchFamily="34" charset="0"/>
              <a:buChar char="•"/>
            </a:pPr>
            <a:endParaRPr lang="en-US" sz="2400" dirty="0" smtClean="0">
              <a:solidFill>
                <a:srgbClr val="92D050"/>
              </a:solidFill>
            </a:endParaRPr>
          </a:p>
          <a:p>
            <a:pPr>
              <a:buFont typeface="Arial" pitchFamily="34" charset="0"/>
              <a:buChar char="•"/>
            </a:pPr>
            <a:r>
              <a:rPr lang="en-US" sz="2400" dirty="0" smtClean="0">
                <a:solidFill>
                  <a:srgbClr val="92D050"/>
                </a:solidFill>
              </a:rPr>
              <a:t>On the Android platform, Java source code is still compiled into .class files. But after .class files are generated, the “</a:t>
            </a:r>
            <a:r>
              <a:rPr lang="en-US" sz="2400" dirty="0" err="1" smtClean="0">
                <a:solidFill>
                  <a:srgbClr val="92D050"/>
                </a:solidFill>
              </a:rPr>
              <a:t>dx</a:t>
            </a:r>
            <a:r>
              <a:rPr lang="en-US" sz="2400" dirty="0" smtClean="0">
                <a:solidFill>
                  <a:srgbClr val="92D050"/>
                </a:solidFill>
              </a:rPr>
              <a:t>” tool is used to convert the .class files into a .</a:t>
            </a:r>
            <a:r>
              <a:rPr lang="en-US" sz="2400" dirty="0" err="1" smtClean="0">
                <a:solidFill>
                  <a:srgbClr val="92D050"/>
                </a:solidFill>
              </a:rPr>
              <a:t>dex</a:t>
            </a:r>
            <a:r>
              <a:rPr lang="en-US" sz="2400" dirty="0" smtClean="0">
                <a:solidFill>
                  <a:srgbClr val="92D050"/>
                </a:solidFill>
              </a:rPr>
              <a:t>, or Dalvik Executable, file.</a:t>
            </a:r>
          </a:p>
          <a:p>
            <a:r>
              <a:rPr lang="en-US" sz="2400" dirty="0" smtClean="0">
                <a:solidFill>
                  <a:srgbClr val="92D050"/>
                </a:solidFill>
              </a:rPr>
              <a:t>Whereas a .class file contains only one class, a .</a:t>
            </a:r>
            <a:r>
              <a:rPr lang="en-US" sz="2400" dirty="0" err="1" smtClean="0">
                <a:solidFill>
                  <a:srgbClr val="92D050"/>
                </a:solidFill>
              </a:rPr>
              <a:t>dex</a:t>
            </a:r>
            <a:r>
              <a:rPr lang="en-US" sz="2400" dirty="0" smtClean="0">
                <a:solidFill>
                  <a:srgbClr val="92D050"/>
                </a:solidFill>
              </a:rPr>
              <a:t> file contains multiple classes. It is the .</a:t>
            </a:r>
            <a:r>
              <a:rPr lang="en-US" sz="2400" dirty="0" err="1" smtClean="0">
                <a:solidFill>
                  <a:srgbClr val="92D050"/>
                </a:solidFill>
              </a:rPr>
              <a:t>dex</a:t>
            </a:r>
            <a:r>
              <a:rPr lang="en-US" sz="2400" dirty="0" smtClean="0">
                <a:solidFill>
                  <a:srgbClr val="92D050"/>
                </a:solidFill>
              </a:rPr>
              <a:t> file that is executed on the Dalvik VM.</a:t>
            </a:r>
            <a:endParaRPr lang="en-US" sz="2400" dirty="0">
              <a:solidFill>
                <a:srgbClr val="92D05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0" y="0"/>
            <a:ext cx="6477000" cy="707886"/>
          </a:xfrm>
          <a:prstGeom prst="rect">
            <a:avLst/>
          </a:prstGeom>
          <a:noFill/>
        </p:spPr>
        <p:txBody>
          <a:bodyPr wrap="square" rtlCol="0">
            <a:spAutoFit/>
          </a:bodyPr>
          <a:lstStyle/>
          <a:p>
            <a:r>
              <a:rPr lang="en-US" sz="4000" dirty="0" smtClean="0">
                <a:solidFill>
                  <a:schemeClr val="accent1"/>
                </a:solidFill>
              </a:rPr>
              <a:t>Working of Dalvik VM</a:t>
            </a:r>
            <a:endParaRPr lang="en-US" sz="4000" dirty="0">
              <a:solidFill>
                <a:schemeClr val="accent1"/>
              </a:solidFill>
            </a:endParaRPr>
          </a:p>
        </p:txBody>
      </p:sp>
      <p:sp>
        <p:nvSpPr>
          <p:cNvPr id="4" name="TextBox 3"/>
          <p:cNvSpPr txBox="1"/>
          <p:nvPr/>
        </p:nvSpPr>
        <p:spPr>
          <a:xfrm>
            <a:off x="381000" y="675144"/>
            <a:ext cx="8534400" cy="2677656"/>
          </a:xfrm>
          <a:prstGeom prst="rect">
            <a:avLst/>
          </a:prstGeom>
          <a:noFill/>
        </p:spPr>
        <p:txBody>
          <a:bodyPr wrap="square" rtlCol="0">
            <a:spAutoFit/>
          </a:bodyPr>
          <a:lstStyle/>
          <a:p>
            <a:pPr>
              <a:buFont typeface="Arial" pitchFamily="34" charset="0"/>
              <a:buChar char="•"/>
            </a:pPr>
            <a:r>
              <a:rPr lang="en-US" sz="2400" dirty="0" smtClean="0">
                <a:solidFill>
                  <a:srgbClr val="92D050"/>
                </a:solidFill>
              </a:rPr>
              <a:t>Android uses Dalvik and a Just-In-Time (JIT) compiler. This means that Android apps are written in a generic version of code, called </a:t>
            </a:r>
            <a:r>
              <a:rPr lang="en-US" sz="2400" dirty="0" err="1" smtClean="0">
                <a:solidFill>
                  <a:srgbClr val="92D050"/>
                </a:solidFill>
              </a:rPr>
              <a:t>bytecode</a:t>
            </a:r>
            <a:r>
              <a:rPr lang="en-US" sz="2400" dirty="0" smtClean="0">
                <a:solidFill>
                  <a:srgbClr val="92D050"/>
                </a:solidFill>
              </a:rPr>
              <a:t>, that is only half-compiled by developers. Whenever the apps are launched, Dalvik compiles the code “just in time” to run</a:t>
            </a:r>
            <a:r>
              <a:rPr lang="en-US" sz="2400" dirty="0" smtClean="0">
                <a:solidFill>
                  <a:srgbClr val="92D050"/>
                </a:solidFill>
              </a:rPr>
              <a:t>.</a:t>
            </a:r>
          </a:p>
          <a:p>
            <a:pPr>
              <a:buFont typeface="Arial" pitchFamily="34" charset="0"/>
              <a:buChar char="•"/>
            </a:pPr>
            <a:endParaRPr lang="en-US" sz="2400" dirty="0" smtClean="0">
              <a:solidFill>
                <a:srgbClr val="92D050"/>
              </a:solidFill>
            </a:endParaRPr>
          </a:p>
          <a:p>
            <a:pPr>
              <a:buFont typeface="Arial" pitchFamily="34" charset="0"/>
              <a:buChar char="•"/>
            </a:pPr>
            <a:endParaRPr lang="en-US" sz="2400" dirty="0">
              <a:solidFill>
                <a:srgbClr val="92D050"/>
              </a:solidFill>
            </a:endParaRPr>
          </a:p>
        </p:txBody>
      </p:sp>
      <p:pic>
        <p:nvPicPr>
          <p:cNvPr id="1027" name="Picture 3" descr="K:\Seminar\Images\dalvikoperation.jpg"/>
          <p:cNvPicPr>
            <a:picLocks noChangeAspect="1" noChangeArrowheads="1"/>
          </p:cNvPicPr>
          <p:nvPr/>
        </p:nvPicPr>
        <p:blipFill>
          <a:blip r:embed="rId2"/>
          <a:srcRect/>
          <a:stretch>
            <a:fillRect/>
          </a:stretch>
        </p:blipFill>
        <p:spPr bwMode="auto">
          <a:xfrm>
            <a:off x="2057400" y="2133600"/>
            <a:ext cx="3219450" cy="4286250"/>
          </a:xfrm>
          <a:prstGeom prst="rect">
            <a:avLst/>
          </a:prstGeom>
          <a:noFill/>
        </p:spPr>
      </p:pic>
      <p:sp>
        <p:nvSpPr>
          <p:cNvPr id="8" name="TextBox 7"/>
          <p:cNvSpPr txBox="1"/>
          <p:nvPr/>
        </p:nvSpPr>
        <p:spPr>
          <a:xfrm>
            <a:off x="1752600" y="6400800"/>
            <a:ext cx="4343400" cy="461665"/>
          </a:xfrm>
          <a:prstGeom prst="rect">
            <a:avLst/>
          </a:prstGeom>
          <a:noFill/>
        </p:spPr>
        <p:txBody>
          <a:bodyPr wrap="square" rtlCol="0">
            <a:spAutoFit/>
          </a:bodyPr>
          <a:lstStyle/>
          <a:p>
            <a:r>
              <a:rPr lang="en-US" sz="2400" b="1" dirty="0" smtClean="0">
                <a:solidFill>
                  <a:srgbClr val="92D050"/>
                </a:solidFill>
              </a:rPr>
              <a:t>Fig:- Compiling steps in Dalvik</a:t>
            </a:r>
            <a:endParaRPr lang="en-US" sz="2400" b="1" dirty="0">
              <a:solidFill>
                <a:srgbClr val="92D05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7400" y="0"/>
            <a:ext cx="6477000" cy="707886"/>
          </a:xfrm>
          <a:prstGeom prst="rect">
            <a:avLst/>
          </a:prstGeom>
          <a:noFill/>
        </p:spPr>
        <p:txBody>
          <a:bodyPr wrap="square" rtlCol="0">
            <a:spAutoFit/>
          </a:bodyPr>
          <a:lstStyle/>
          <a:p>
            <a:r>
              <a:rPr lang="en-US" sz="4000" dirty="0" smtClean="0">
                <a:solidFill>
                  <a:schemeClr val="accent1"/>
                </a:solidFill>
              </a:rPr>
              <a:t>Disadvantages of Dalvik</a:t>
            </a:r>
            <a:endParaRPr lang="en-US" sz="4000" dirty="0">
              <a:solidFill>
                <a:schemeClr val="accent1"/>
              </a:solidFill>
            </a:endParaRPr>
          </a:p>
        </p:txBody>
      </p:sp>
      <p:sp>
        <p:nvSpPr>
          <p:cNvPr id="4" name="TextBox 3"/>
          <p:cNvSpPr txBox="1"/>
          <p:nvPr/>
        </p:nvSpPr>
        <p:spPr>
          <a:xfrm>
            <a:off x="381000" y="990600"/>
            <a:ext cx="8534400" cy="4524315"/>
          </a:xfrm>
          <a:prstGeom prst="rect">
            <a:avLst/>
          </a:prstGeom>
          <a:noFill/>
        </p:spPr>
        <p:txBody>
          <a:bodyPr wrap="square" rtlCol="0">
            <a:spAutoFit/>
          </a:bodyPr>
          <a:lstStyle/>
          <a:p>
            <a:pPr>
              <a:buFont typeface="Arial" pitchFamily="34" charset="0"/>
              <a:buChar char="•"/>
            </a:pPr>
            <a:r>
              <a:rPr lang="en-US" sz="2400" dirty="0" smtClean="0">
                <a:solidFill>
                  <a:srgbClr val="92D050"/>
                </a:solidFill>
              </a:rPr>
              <a:t>As we have seen the working of the Dalvik VM’s working as</a:t>
            </a:r>
            <a:r>
              <a:rPr lang="en-US" sz="2400" dirty="0" smtClean="0">
                <a:solidFill>
                  <a:srgbClr val="92D050"/>
                </a:solidFill>
              </a:rPr>
              <a:t>, “</a:t>
            </a:r>
            <a:r>
              <a:rPr lang="en-US" sz="2400" dirty="0" smtClean="0">
                <a:solidFill>
                  <a:srgbClr val="92D050"/>
                </a:solidFill>
              </a:rPr>
              <a:t>the </a:t>
            </a:r>
            <a:r>
              <a:rPr lang="en-US" sz="2400" dirty="0" smtClean="0">
                <a:solidFill>
                  <a:srgbClr val="92D050"/>
                </a:solidFill>
              </a:rPr>
              <a:t>Android apps are written in a generic version of code, called </a:t>
            </a:r>
            <a:r>
              <a:rPr lang="en-US" sz="2400" dirty="0" err="1" smtClean="0">
                <a:solidFill>
                  <a:srgbClr val="92D050"/>
                </a:solidFill>
              </a:rPr>
              <a:t>bytecode</a:t>
            </a:r>
            <a:r>
              <a:rPr lang="en-US" sz="2400" dirty="0" smtClean="0">
                <a:solidFill>
                  <a:srgbClr val="92D050"/>
                </a:solidFill>
              </a:rPr>
              <a:t>, that is only half-compiled by developers. Whenever the apps are launched, Dalvik compiles the code “just in time” to run</a:t>
            </a:r>
            <a:r>
              <a:rPr lang="en-US" sz="2400" dirty="0" smtClean="0">
                <a:solidFill>
                  <a:srgbClr val="92D050"/>
                </a:solidFill>
              </a:rPr>
              <a:t>.”</a:t>
            </a:r>
          </a:p>
          <a:p>
            <a:pPr>
              <a:buFont typeface="Arial" pitchFamily="34" charset="0"/>
              <a:buChar char="•"/>
            </a:pPr>
            <a:endParaRPr lang="en-US" sz="2400" dirty="0" smtClean="0">
              <a:solidFill>
                <a:srgbClr val="92D050"/>
              </a:solidFill>
            </a:endParaRPr>
          </a:p>
          <a:p>
            <a:pPr>
              <a:buFont typeface="Arial" pitchFamily="34" charset="0"/>
              <a:buChar char="•"/>
            </a:pPr>
            <a:r>
              <a:rPr lang="en-US" sz="2400" dirty="0" smtClean="0">
                <a:solidFill>
                  <a:srgbClr val="92D050"/>
                </a:solidFill>
              </a:rPr>
              <a:t>This means that whenever a new process (application) starts it is compiled and loaded in the RAM to run the application, when the application is removed from the RAM all the compilation work of that </a:t>
            </a:r>
            <a:r>
              <a:rPr lang="en-US" sz="2400" dirty="0" err="1" smtClean="0">
                <a:solidFill>
                  <a:srgbClr val="92D050"/>
                </a:solidFill>
              </a:rPr>
              <a:t>bytecode</a:t>
            </a:r>
            <a:r>
              <a:rPr lang="en-US" sz="2400" dirty="0" smtClean="0">
                <a:solidFill>
                  <a:srgbClr val="92D050"/>
                </a:solidFill>
              </a:rPr>
              <a:t> needs to be done again and again thus it is time consuming and significantly affects the battery for all the unnecessary repeated processing power.</a:t>
            </a:r>
            <a:endParaRPr lang="en-US" sz="2400" dirty="0">
              <a:solidFill>
                <a:srgbClr val="92D05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K:\Seminar\Images\Android layers.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Sagoe edit">
      <a:majorFont>
        <a:latin typeface="Segoe UI"/>
        <a:ea typeface=""/>
        <a:cs typeface=""/>
      </a:majorFont>
      <a:minorFont>
        <a:latin typeface="Segoe UI Light"/>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593</TotalTime>
  <Words>901</Words>
  <Application>Microsoft Office PowerPoint</Application>
  <PresentationFormat>On-screen Show (4:3)</PresentationFormat>
  <Paragraphs>87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Verve</vt:lpstr>
      <vt:lpstr>Google ART</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Digviay</dc:creator>
  <cp:lastModifiedBy>Digviay</cp:lastModifiedBy>
  <cp:revision>63</cp:revision>
  <dcterms:created xsi:type="dcterms:W3CDTF">2014-03-09T17:21:28Z</dcterms:created>
  <dcterms:modified xsi:type="dcterms:W3CDTF">2014-03-14T04:35:08Z</dcterms:modified>
</cp:coreProperties>
</file>