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0" d="100"/>
          <a:sy n="50" d="100"/>
        </p:scale>
        <p:origin x="-1267" y="-6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s-ES" smtClean="0"/>
              <a:t>Haga clic para modificar el estilo de título del patrón</a:t>
            </a:r>
            <a:endParaRPr kumimoji="0" lang="en-US"/>
          </a:p>
        </p:txBody>
      </p:sp>
      <p:sp>
        <p:nvSpPr>
          <p:cNvPr id="28" name="27 Marcador de fecha"/>
          <p:cNvSpPr>
            <a:spLocks noGrp="1"/>
          </p:cNvSpPr>
          <p:nvPr>
            <p:ph type="dt" sz="half" idx="10"/>
          </p:nvPr>
        </p:nvSpPr>
        <p:spPr/>
        <p:txBody>
          <a:bodyPr/>
          <a:lstStyle/>
          <a:p>
            <a:fld id="{47C4F6E3-AB78-4235-936B-A9B940B919BE}" type="datetimeFigureOut">
              <a:rPr lang="es-ES" smtClean="0"/>
              <a:t>28/03/2019</a:t>
            </a:fld>
            <a:endParaRPr lang="es-ES"/>
          </a:p>
        </p:txBody>
      </p:sp>
      <p:sp>
        <p:nvSpPr>
          <p:cNvPr id="17" name="16 Marcador de pie de página"/>
          <p:cNvSpPr>
            <a:spLocks noGrp="1"/>
          </p:cNvSpPr>
          <p:nvPr>
            <p:ph type="ftr" sz="quarter" idx="11"/>
          </p:nvPr>
        </p:nvSpPr>
        <p:spPr/>
        <p:txBody>
          <a:bodyPr/>
          <a:lstStyle/>
          <a:p>
            <a:endParaRPr lang="es-ES"/>
          </a:p>
        </p:txBody>
      </p:sp>
      <p:sp>
        <p:nvSpPr>
          <p:cNvPr id="29" name="28 Marcador de número de diapositiva"/>
          <p:cNvSpPr>
            <a:spLocks noGrp="1"/>
          </p:cNvSpPr>
          <p:nvPr>
            <p:ph type="sldNum" sz="quarter" idx="12"/>
          </p:nvPr>
        </p:nvSpPr>
        <p:spPr/>
        <p:txBody>
          <a:bodyPr/>
          <a:lstStyle/>
          <a:p>
            <a:fld id="{B1E8A139-D891-484D-8B4A-F9B9C99795C0}" type="slidenum">
              <a:rPr lang="es-ES" smtClean="0"/>
              <a:t>‹Nº›</a:t>
            </a:fld>
            <a:endParaRPr lang="es-ES"/>
          </a:p>
        </p:txBody>
      </p:sp>
      <p:sp>
        <p:nvSpPr>
          <p:cNvPr id="9" name="8 Subtítulo"/>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4F6E3-AB78-4235-936B-A9B940B919BE}" type="datetimeFigureOut">
              <a:rPr lang="es-ES" smtClean="0"/>
              <a:t>28/03/2019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1E8A139-D891-484D-8B4A-F9B9C99795C0}"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4F6E3-AB78-4235-936B-A9B940B919BE}" type="datetimeFigureOut">
              <a:rPr lang="es-ES" smtClean="0"/>
              <a:t>28/03/2019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1E8A139-D891-484D-8B4A-F9B9C99795C0}"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7C4F6E3-AB78-4235-936B-A9B940B919BE}" type="datetimeFigureOut">
              <a:rPr lang="es-ES" smtClean="0"/>
              <a:t>28/03/2019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1E8A139-D891-484D-8B4A-F9B9C99795C0}"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3">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47C4F6E3-AB78-4235-936B-A9B940B919BE}" type="datetimeFigureOut">
              <a:rPr lang="es-ES" smtClean="0"/>
              <a:t>28/03/2019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a:xfrm>
            <a:off x="7924800" y="6416675"/>
            <a:ext cx="762000" cy="365125"/>
          </a:xfrm>
        </p:spPr>
        <p:txBody>
          <a:bodyPr/>
          <a:lstStyle/>
          <a:p>
            <a:fld id="{B1E8A139-D891-484D-8B4A-F9B9C99795C0}"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7C4F6E3-AB78-4235-936B-A9B940B919BE}" type="datetimeFigureOut">
              <a:rPr lang="es-ES" smtClean="0"/>
              <a:t>28/03/2019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B1E8A139-D891-484D-8B4A-F9B9C99795C0}"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47C4F6E3-AB78-4235-936B-A9B940B919BE}" type="datetimeFigureOut">
              <a:rPr lang="es-ES" smtClean="0"/>
              <a:t>28/03/2019</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B1E8A139-D891-484D-8B4A-F9B9C99795C0}"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47C4F6E3-AB78-4235-936B-A9B940B919BE}" type="datetimeFigureOut">
              <a:rPr lang="es-ES" smtClean="0"/>
              <a:t>28/03/2019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B1E8A139-D891-484D-8B4A-F9B9C99795C0}"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7C4F6E3-AB78-4235-936B-A9B940B919BE}" type="datetimeFigureOut">
              <a:rPr lang="es-ES" smtClean="0"/>
              <a:t>28/03/2019</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B1E8A139-D891-484D-8B4A-F9B9C99795C0}"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7C4F6E3-AB78-4235-936B-A9B940B919BE}" type="datetimeFigureOut">
              <a:rPr lang="es-ES" smtClean="0"/>
              <a:t>28/03/2019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B1E8A139-D891-484D-8B4A-F9B9C99795C0}"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s-ES" smtClean="0">
                <a:solidFill>
                  <a:schemeClr val="lt1"/>
                </a:solidFill>
                <a:latin typeface="+mn-lt"/>
                <a:ea typeface="+mn-ea"/>
                <a:cs typeface="+mn-cs"/>
              </a:rPr>
              <a:t>Haga clic en el icono para agregar una imagen</a:t>
            </a:r>
            <a:endParaRPr kumimoji="0" lang="en-US" dirty="0">
              <a:solidFill>
                <a:schemeClr val="lt1"/>
              </a:solidFill>
              <a:latin typeface="+mn-lt"/>
              <a:ea typeface="+mn-ea"/>
              <a:cs typeface="+mn-cs"/>
            </a:endParaRPr>
          </a:p>
        </p:txBody>
      </p:sp>
      <p:sp>
        <p:nvSpPr>
          <p:cNvPr id="4" name="3 Marcador de texto"/>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47C4F6E3-AB78-4235-936B-A9B940B919BE}" type="datetimeFigureOut">
              <a:rPr lang="es-ES" smtClean="0"/>
              <a:t>28/03/2019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B1E8A139-D891-484D-8B4A-F9B9C99795C0}"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47C4F6E3-AB78-4235-936B-A9B940B919BE}" type="datetimeFigureOut">
              <a:rPr lang="es-ES" smtClean="0"/>
              <a:t>28/03/2019</a:t>
            </a:fld>
            <a:endParaRPr lang="es-ES"/>
          </a:p>
        </p:txBody>
      </p:sp>
      <p:sp>
        <p:nvSpPr>
          <p:cNvPr id="3" name="2 Marcador de pie de página"/>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s-ES"/>
          </a:p>
        </p:txBody>
      </p:sp>
      <p:sp>
        <p:nvSpPr>
          <p:cNvPr id="23" name="22 Marcador de número de diapositiva"/>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1E8A139-D891-484D-8B4A-F9B9C99795C0}" type="slidenum">
              <a:rPr lang="es-ES" smtClean="0"/>
              <a:t>‹Nº›</a:t>
            </a:fld>
            <a:endParaRPr lang="es-E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crystalballservices.com/Portals/0/CB_Material/CrystalBallUserGuides/es/Crystal%20Ball%20Users%20Guide/frameset.htm?beta_distribution.htm" TargetMode="External"/><Relationship Id="rId2" Type="http://schemas.openxmlformats.org/officeDocument/2006/relationships/hyperlink" Target="https://www.youtube.com/watch?v=nI8PYe4dW1o" TargetMode="External"/><Relationship Id="rId1" Type="http://schemas.openxmlformats.org/officeDocument/2006/relationships/slideLayout" Target="../slideLayouts/slideLayout2.xml"/><Relationship Id="rId5" Type="http://schemas.openxmlformats.org/officeDocument/2006/relationships/hyperlink" Target="https://es.slideshare.net/victorhugo2425/distribucin-beta-y-gaamma" TargetMode="External"/><Relationship Id="rId4" Type="http://schemas.openxmlformats.org/officeDocument/2006/relationships/hyperlink" Target="https://support.minitab.com/es-mx/minitab/18/help-and-how-to/probability-distributions-and-random-data/supporting-topics/distributions/beta-distribu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DISTRIBUCION BETA</a:t>
            </a:r>
            <a:endParaRPr lang="es-ES" dirty="0"/>
          </a:p>
        </p:txBody>
      </p:sp>
      <p:sp>
        <p:nvSpPr>
          <p:cNvPr id="3" name="2 Subtítulo"/>
          <p:cNvSpPr>
            <a:spLocks noGrp="1"/>
          </p:cNvSpPr>
          <p:nvPr>
            <p:ph type="subTitle" idx="1"/>
          </p:nvPr>
        </p:nvSpPr>
        <p:spPr/>
        <p:txBody>
          <a:bodyPr>
            <a:normAutofit fontScale="85000" lnSpcReduction="10000"/>
          </a:bodyPr>
          <a:lstStyle/>
          <a:p>
            <a:r>
              <a:rPr lang="es-ES" dirty="0" smtClean="0"/>
              <a:t>UNIVERSIDAD DE SAN BUENAVENTURA</a:t>
            </a:r>
          </a:p>
          <a:p>
            <a:r>
              <a:rPr lang="es-ES" dirty="0" smtClean="0"/>
              <a:t>INGENIERIA INDUSTRIAL</a:t>
            </a:r>
          </a:p>
          <a:p>
            <a:r>
              <a:rPr lang="es-ES" dirty="0" smtClean="0"/>
              <a:t>BRIAN STEVEN TORRES</a:t>
            </a:r>
          </a:p>
          <a:p>
            <a:r>
              <a:rPr lang="es-ES" dirty="0" smtClean="0"/>
              <a:t>2019-1</a:t>
            </a:r>
            <a:endParaRPr lang="es-E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EJERCICIO 1</a:t>
            </a:r>
            <a:endParaRPr lang="es-ES" dirty="0"/>
          </a:p>
        </p:txBody>
      </p:sp>
      <p:sp>
        <p:nvSpPr>
          <p:cNvPr id="3" name="2 Marcador de contenido"/>
          <p:cNvSpPr>
            <a:spLocks noGrp="1"/>
          </p:cNvSpPr>
          <p:nvPr>
            <p:ph idx="1"/>
          </p:nvPr>
        </p:nvSpPr>
        <p:spPr/>
        <p:txBody>
          <a:bodyPr>
            <a:normAutofit fontScale="92500" lnSpcReduction="20000"/>
          </a:bodyPr>
          <a:lstStyle/>
          <a:p>
            <a:r>
              <a:rPr lang="es-ES" b="1" dirty="0" smtClean="0"/>
              <a:t>Solución en R</a:t>
            </a:r>
            <a:endParaRPr lang="es-ES" dirty="0" smtClean="0"/>
          </a:p>
          <a:p>
            <a:r>
              <a:rPr lang="es-ES" b="1" dirty="0" smtClean="0"/>
              <a:t>Sea la variable aleatoria discreta X, ventas de gasolina durante la semana. Dicha variable aleatoria, sigue una distribución Beta: X ~ (4, 2</a:t>
            </a:r>
            <a:r>
              <a:rPr lang="es-ES" b="1" dirty="0" smtClean="0"/>
              <a:t>)</a:t>
            </a:r>
          </a:p>
          <a:p>
            <a:endParaRPr lang="es-ES" b="1" dirty="0" smtClean="0"/>
          </a:p>
          <a:p>
            <a:r>
              <a:rPr lang="es-ES" b="1" dirty="0" smtClean="0"/>
              <a:t>A.</a:t>
            </a:r>
          </a:p>
          <a:p>
            <a:r>
              <a:rPr lang="es-ES" b="1" dirty="0" smtClean="0"/>
              <a:t>necesitamos resolver: P( X &gt; 0.9), empleamos para tal propósito, la función de distribución con el área de cola hacia la derecha:</a:t>
            </a:r>
            <a:endParaRPr lang="es-ES" dirty="0" smtClean="0"/>
          </a:p>
          <a:p>
            <a:r>
              <a:rPr lang="es-ES" b="1" dirty="0" err="1" smtClean="0"/>
              <a:t>pbeta</a:t>
            </a:r>
            <a:r>
              <a:rPr lang="es-ES" b="1" dirty="0" smtClean="0"/>
              <a:t>(0.9, 4, 2, </a:t>
            </a:r>
            <a:r>
              <a:rPr lang="es-ES" b="1" dirty="0" err="1" smtClean="0"/>
              <a:t>lower.tail</a:t>
            </a:r>
            <a:r>
              <a:rPr lang="es-ES" b="1" dirty="0" smtClean="0"/>
              <a:t> = F) [1] 0.08146</a:t>
            </a:r>
            <a:endParaRPr lang="es-ES" dirty="0" smtClean="0"/>
          </a:p>
          <a:p>
            <a:r>
              <a:rPr lang="es-ES" b="1" dirty="0" smtClean="0"/>
              <a:t>Por lo tanto, la probabilidad de que venda más al menos el 90% de la existencia de gasolina en una semana es muy baja: 0.08146.</a:t>
            </a:r>
            <a:endParaRPr lang="es-ES" dirty="0" smtClean="0"/>
          </a:p>
          <a:p>
            <a:endParaRPr lang="es-ES" dirty="0" smtClean="0"/>
          </a:p>
          <a:p>
            <a:endParaRPr lang="es-E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EJERCICIO 1</a:t>
            </a:r>
            <a:endParaRPr lang="es-ES" dirty="0"/>
          </a:p>
        </p:txBody>
      </p:sp>
      <p:sp>
        <p:nvSpPr>
          <p:cNvPr id="3" name="2 Marcador de contenido"/>
          <p:cNvSpPr>
            <a:spLocks noGrp="1"/>
          </p:cNvSpPr>
          <p:nvPr>
            <p:ph idx="1"/>
          </p:nvPr>
        </p:nvSpPr>
        <p:spPr/>
        <p:txBody>
          <a:bodyPr>
            <a:normAutofit fontScale="70000" lnSpcReduction="20000"/>
          </a:bodyPr>
          <a:lstStyle/>
          <a:p>
            <a:r>
              <a:rPr lang="es-ES" dirty="0" smtClean="0"/>
              <a:t>B.</a:t>
            </a:r>
          </a:p>
          <a:p>
            <a:r>
              <a:rPr lang="es-ES" sz="2600" b="1" dirty="0" smtClean="0"/>
              <a:t>necesitamos resolver: P( X &lt;. 0.5), empleamos para tal propósito, la función de distribución con el área de cola hacia la izquierda:</a:t>
            </a:r>
            <a:endParaRPr lang="es-ES" sz="2600" dirty="0" smtClean="0"/>
          </a:p>
          <a:p>
            <a:r>
              <a:rPr lang="es-ES" sz="2600" b="1" dirty="0" err="1" smtClean="0"/>
              <a:t>pbeta</a:t>
            </a:r>
            <a:r>
              <a:rPr lang="es-ES" sz="2600" b="1" dirty="0" smtClean="0"/>
              <a:t>(0.5, 4, 2, </a:t>
            </a:r>
            <a:r>
              <a:rPr lang="es-ES" sz="2600" b="1" dirty="0" err="1" smtClean="0"/>
              <a:t>lower.tail</a:t>
            </a:r>
            <a:r>
              <a:rPr lang="es-ES" sz="2600" b="1" dirty="0" smtClean="0"/>
              <a:t> = T) [1] 0.1875</a:t>
            </a:r>
            <a:endParaRPr lang="es-ES" sz="2600" dirty="0" smtClean="0"/>
          </a:p>
          <a:p>
            <a:endParaRPr lang="es-ES" sz="2600" b="1" dirty="0" smtClean="0"/>
          </a:p>
          <a:p>
            <a:r>
              <a:rPr lang="es-ES" sz="2600" b="1" dirty="0" smtClean="0"/>
              <a:t>Por </a:t>
            </a:r>
            <a:r>
              <a:rPr lang="es-ES" sz="2600" b="1" dirty="0" smtClean="0"/>
              <a:t>lo tanto, la probabilidad de que venda menos del 50% de la existencia de gasolina en una semana es: 0.1875.</a:t>
            </a:r>
            <a:endParaRPr lang="es-ES" sz="2600" dirty="0" smtClean="0"/>
          </a:p>
          <a:p>
            <a:r>
              <a:rPr lang="es-ES" dirty="0" smtClean="0"/>
              <a:t>C.</a:t>
            </a:r>
          </a:p>
          <a:p>
            <a:r>
              <a:rPr lang="es-ES" sz="2600" b="1" dirty="0" smtClean="0"/>
              <a:t>Necesitamos obtener el valor de x (Ventas de gasolina en una semana) para satisfacer: P( X &lt;. x) = 1/5, empleamos para tal propósito, la función de </a:t>
            </a:r>
            <a:r>
              <a:rPr lang="es-ES" sz="2600" b="1" dirty="0" err="1" smtClean="0"/>
              <a:t>cuantiles</a:t>
            </a:r>
            <a:r>
              <a:rPr lang="es-ES" sz="2600" b="1" dirty="0" smtClean="0"/>
              <a:t> con el área de cola hacia la izquierda:</a:t>
            </a:r>
            <a:endParaRPr lang="es-ES" sz="2600" dirty="0" smtClean="0"/>
          </a:p>
          <a:p>
            <a:r>
              <a:rPr lang="es-ES" sz="2600" b="1" dirty="0" err="1" smtClean="0"/>
              <a:t>qbeta</a:t>
            </a:r>
            <a:r>
              <a:rPr lang="es-ES" sz="2600" b="1" dirty="0" smtClean="0"/>
              <a:t>(1/5, 4, 2, </a:t>
            </a:r>
            <a:r>
              <a:rPr lang="es-ES" sz="2600" b="1" dirty="0" err="1" smtClean="0"/>
              <a:t>lower.tail</a:t>
            </a:r>
            <a:r>
              <a:rPr lang="es-ES" sz="2600" b="1" dirty="0" smtClean="0"/>
              <a:t> = T) [1] 0.5098077</a:t>
            </a:r>
            <a:endParaRPr lang="es-ES" sz="2600" dirty="0" smtClean="0"/>
          </a:p>
          <a:p>
            <a:pPr>
              <a:buNone/>
            </a:pPr>
            <a:endParaRPr lang="es-ES" sz="2600" b="1" dirty="0" smtClean="0"/>
          </a:p>
          <a:p>
            <a:pPr>
              <a:buNone/>
            </a:pPr>
            <a:r>
              <a:rPr lang="es-ES" sz="2600" b="1" dirty="0" smtClean="0"/>
              <a:t>       Por </a:t>
            </a:r>
            <a:r>
              <a:rPr lang="es-ES" sz="2600" b="1" dirty="0" smtClean="0"/>
              <a:t>lo tanto, la cantidad de gasolina vendida que sea inferior para obtener una probabilidad de 1/5 son: 0.5098077.</a:t>
            </a:r>
            <a:endParaRPr lang="es-ES" sz="2600" dirty="0" smtClean="0"/>
          </a:p>
          <a:p>
            <a:r>
              <a:rPr lang="es-ES" sz="2600" b="1" dirty="0" smtClean="0"/>
              <a:t>Es decir, para una probabilidad de 1/5, hay que vender menos del 50.98077% de sus existencias de gasolina en una semana.</a:t>
            </a:r>
            <a:endParaRPr lang="es-ES" sz="2600" dirty="0" smtClean="0"/>
          </a:p>
          <a:p>
            <a:endParaRPr lang="es-E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EJERCICIO 1</a:t>
            </a:r>
            <a:endParaRPr lang="es-ES" dirty="0"/>
          </a:p>
        </p:txBody>
      </p:sp>
      <p:sp>
        <p:nvSpPr>
          <p:cNvPr id="3" name="2 Marcador de contenido"/>
          <p:cNvSpPr>
            <a:spLocks noGrp="1"/>
          </p:cNvSpPr>
          <p:nvPr>
            <p:ph idx="1"/>
          </p:nvPr>
        </p:nvSpPr>
        <p:spPr/>
        <p:txBody>
          <a:bodyPr>
            <a:normAutofit lnSpcReduction="10000"/>
          </a:bodyPr>
          <a:lstStyle/>
          <a:p>
            <a:r>
              <a:rPr lang="es-ES" dirty="0" smtClean="0"/>
              <a:t>D.</a:t>
            </a:r>
          </a:p>
          <a:p>
            <a:r>
              <a:rPr lang="es-ES" sz="2200" b="1" dirty="0" smtClean="0"/>
              <a:t>Necesitamos obtener el valor de x (Ventas de gasolina en una semana) para satisfacer: P( X &gt; x) = 2/5, empleamos para tal propósito, la función de </a:t>
            </a:r>
            <a:r>
              <a:rPr lang="es-ES" sz="2200" b="1" dirty="0" err="1" smtClean="0"/>
              <a:t>cuantiles</a:t>
            </a:r>
            <a:r>
              <a:rPr lang="es-ES" sz="2200" b="1" dirty="0" smtClean="0"/>
              <a:t> con el área de cola hacia la derecha:</a:t>
            </a:r>
            <a:endParaRPr lang="es-ES" sz="2200" dirty="0" smtClean="0"/>
          </a:p>
          <a:p>
            <a:r>
              <a:rPr lang="es-ES" sz="2200" b="1" dirty="0" err="1" smtClean="0"/>
              <a:t>qbeta</a:t>
            </a:r>
            <a:r>
              <a:rPr lang="es-ES" sz="2200" b="1" dirty="0" smtClean="0"/>
              <a:t>(2/5, 4, 2, </a:t>
            </a:r>
            <a:r>
              <a:rPr lang="es-ES" sz="2200" b="1" dirty="0" err="1" smtClean="0"/>
              <a:t>lower.tail</a:t>
            </a:r>
            <a:r>
              <a:rPr lang="es-ES" sz="2200" b="1" dirty="0" smtClean="0"/>
              <a:t> = F) [1] 0.7344313</a:t>
            </a:r>
            <a:endParaRPr lang="es-ES" sz="2200" dirty="0" smtClean="0"/>
          </a:p>
          <a:p>
            <a:endParaRPr lang="es-ES" sz="2200" b="1" dirty="0" smtClean="0"/>
          </a:p>
          <a:p>
            <a:r>
              <a:rPr lang="es-ES" sz="2200" b="1" dirty="0" smtClean="0"/>
              <a:t>Por </a:t>
            </a:r>
            <a:r>
              <a:rPr lang="es-ES" sz="2200" b="1" dirty="0" smtClean="0"/>
              <a:t>lo tanto, la cantidad de gasolina vendida que se rebase para obtener una probabilidad de 2/5 son: 0.7344313.</a:t>
            </a:r>
            <a:endParaRPr lang="es-ES" sz="2200" dirty="0" smtClean="0"/>
          </a:p>
          <a:p>
            <a:endParaRPr lang="es-ES" sz="2200" b="1" dirty="0" smtClean="0"/>
          </a:p>
          <a:p>
            <a:r>
              <a:rPr lang="es-ES" sz="2200" b="1" dirty="0" smtClean="0"/>
              <a:t>Es </a:t>
            </a:r>
            <a:r>
              <a:rPr lang="es-ES" sz="2200" b="1" dirty="0" smtClean="0"/>
              <a:t>decir, para una probabilidad de 2/5, hay que vender más de 73.44313% de sus existencias de gasolina en una semana</a:t>
            </a:r>
            <a:endParaRPr lang="es-ES" sz="2200" dirty="0" smtClean="0"/>
          </a:p>
          <a:p>
            <a:endParaRPr lang="es-E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EJERCICIO 2</a:t>
            </a:r>
            <a:endParaRPr lang="es-ES" dirty="0"/>
          </a:p>
        </p:txBody>
      </p:sp>
      <p:sp>
        <p:nvSpPr>
          <p:cNvPr id="3" name="2 Marcador de contenido"/>
          <p:cNvSpPr>
            <a:spLocks noGrp="1"/>
          </p:cNvSpPr>
          <p:nvPr>
            <p:ph idx="1"/>
          </p:nvPr>
        </p:nvSpPr>
        <p:spPr/>
        <p:txBody>
          <a:bodyPr>
            <a:normAutofit fontScale="92500" lnSpcReduction="10000"/>
          </a:bodyPr>
          <a:lstStyle/>
          <a:p>
            <a:r>
              <a:rPr lang="es-ES" b="1" dirty="0" smtClean="0"/>
              <a:t>Se aplica esfuerzo a una barra de acero de 1 metro sujeta por cada extremo en una posición fija sea Y=la distancia del extremo izquierdo al punto donde se rompe la barra en metros. Suponga que Y tiene una distribución beta con E(Y)= Y </a:t>
            </a:r>
            <a:r>
              <a:rPr lang="es-ES" b="1" dirty="0" err="1" smtClean="0"/>
              <a:t>var</a:t>
            </a:r>
            <a:r>
              <a:rPr lang="es-ES" b="1" dirty="0" smtClean="0"/>
              <a:t>(y)=</a:t>
            </a:r>
            <a:endParaRPr lang="es-ES" dirty="0" smtClean="0"/>
          </a:p>
          <a:p>
            <a:pPr lvl="0"/>
            <a:r>
              <a:rPr lang="es-ES" b="1" dirty="0" smtClean="0"/>
              <a:t>A.</a:t>
            </a:r>
          </a:p>
          <a:p>
            <a:pPr lvl="0"/>
            <a:r>
              <a:rPr lang="es-ES" b="1" dirty="0" smtClean="0"/>
              <a:t>Encuentre </a:t>
            </a:r>
            <a:r>
              <a:rPr lang="es-ES" b="1" dirty="0" smtClean="0"/>
              <a:t>los parámetros de la distribución beta</a:t>
            </a:r>
            <a:endParaRPr lang="es-ES" dirty="0" smtClean="0"/>
          </a:p>
          <a:p>
            <a:pPr lvl="0"/>
            <a:r>
              <a:rPr lang="es-ES" b="1" dirty="0" smtClean="0"/>
              <a:t>B.</a:t>
            </a:r>
          </a:p>
          <a:p>
            <a:pPr lvl="0"/>
            <a:r>
              <a:rPr lang="es-ES" b="1" dirty="0" smtClean="0"/>
              <a:t>Calcule </a:t>
            </a:r>
            <a:r>
              <a:rPr lang="es-ES" b="1" dirty="0" smtClean="0"/>
              <a:t>la probabilidad de que la barra se rompa a mas de 10 cm de donde esperaba que se rompiera.</a:t>
            </a:r>
            <a:endParaRPr lang="es-ES" dirty="0" smtClean="0"/>
          </a:p>
          <a:p>
            <a:endParaRPr lang="es-E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EJERCICIO 2</a:t>
            </a:r>
            <a:endParaRPr lang="es-E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539552" y="1484784"/>
            <a:ext cx="3369974" cy="648072"/>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5652120" y="1412776"/>
            <a:ext cx="1962150" cy="1562100"/>
          </a:xfrm>
          <a:prstGeom prst="rect">
            <a:avLst/>
          </a:prstGeom>
          <a:noFill/>
          <a:ln w="9525">
            <a:noFill/>
            <a:miter lim="800000"/>
            <a:headEnd/>
            <a:tailEnd/>
          </a:ln>
        </p:spPr>
      </p:pic>
      <p:pic>
        <p:nvPicPr>
          <p:cNvPr id="5125" name="Picture 5"/>
          <p:cNvPicPr>
            <a:picLocks noChangeAspect="1" noChangeArrowheads="1"/>
          </p:cNvPicPr>
          <p:nvPr/>
        </p:nvPicPr>
        <p:blipFill>
          <a:blip r:embed="rId4" cstate="print"/>
          <a:srcRect/>
          <a:stretch>
            <a:fillRect/>
          </a:stretch>
        </p:blipFill>
        <p:spPr bwMode="auto">
          <a:xfrm>
            <a:off x="5652120" y="3009900"/>
            <a:ext cx="1981200" cy="38481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EJERCICIO 2</a:t>
            </a:r>
            <a:endParaRPr lang="es-ES" dirty="0"/>
          </a:p>
        </p:txBody>
      </p:sp>
      <p:sp>
        <p:nvSpPr>
          <p:cNvPr id="3" name="2 Marcador de contenido"/>
          <p:cNvSpPr>
            <a:spLocks noGrp="1"/>
          </p:cNvSpPr>
          <p:nvPr>
            <p:ph idx="1"/>
          </p:nvPr>
        </p:nvSpPr>
        <p:spPr/>
        <p:txBody>
          <a:bodyPr/>
          <a:lstStyle/>
          <a:p>
            <a:r>
              <a:rPr lang="es-ES" dirty="0" smtClean="0"/>
              <a:t>B. </a:t>
            </a:r>
            <a:r>
              <a:rPr lang="es-ES" dirty="0" err="1" smtClean="0"/>
              <a:t>Solucion</a:t>
            </a:r>
            <a:r>
              <a:rPr lang="es-ES" dirty="0" smtClean="0"/>
              <a:t> en R</a:t>
            </a:r>
          </a:p>
          <a:p>
            <a:r>
              <a:rPr lang="es-ES" b="1" dirty="0" smtClean="0"/>
              <a:t>P(Y&gt; 0.5+0.1</a:t>
            </a:r>
            <a:endParaRPr lang="es-ES" dirty="0" smtClean="0"/>
          </a:p>
          <a:p>
            <a:r>
              <a:rPr lang="es-ES" b="1" dirty="0" smtClean="0"/>
              <a:t>P(Y&gt;0.6)=1-P(Y&gt;-0.6)</a:t>
            </a:r>
            <a:endParaRPr lang="es-ES" dirty="0" smtClean="0"/>
          </a:p>
          <a:p>
            <a:r>
              <a:rPr lang="es-ES" b="1" dirty="0" smtClean="0"/>
              <a:t>,EN R</a:t>
            </a:r>
            <a:endParaRPr lang="es-ES" dirty="0" smtClean="0"/>
          </a:p>
          <a:p>
            <a:r>
              <a:rPr lang="es-ES" b="1" dirty="0" smtClean="0"/>
              <a:t>1-Pbeta(X,ALFA,BETA)</a:t>
            </a:r>
            <a:endParaRPr lang="es-ES" dirty="0" smtClean="0"/>
          </a:p>
          <a:p>
            <a:r>
              <a:rPr lang="es-ES" b="1" dirty="0" smtClean="0"/>
              <a:t>1-Pbeta(0.6,3,3)</a:t>
            </a:r>
            <a:endParaRPr lang="es-ES" dirty="0" smtClean="0"/>
          </a:p>
          <a:p>
            <a:r>
              <a:rPr lang="es-ES" b="1" dirty="0" smtClean="0"/>
              <a:t>0.31744</a:t>
            </a:r>
            <a:endParaRPr lang="es-ES" dirty="0" smtClean="0"/>
          </a:p>
          <a:p>
            <a:endParaRPr lang="es-E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EJERCICIO 3</a:t>
            </a:r>
            <a:endParaRPr lang="es-ES" dirty="0"/>
          </a:p>
        </p:txBody>
      </p:sp>
      <p:sp>
        <p:nvSpPr>
          <p:cNvPr id="3" name="2 Marcador de contenido"/>
          <p:cNvSpPr>
            <a:spLocks noGrp="1"/>
          </p:cNvSpPr>
          <p:nvPr>
            <p:ph idx="1"/>
          </p:nvPr>
        </p:nvSpPr>
        <p:spPr/>
        <p:txBody>
          <a:bodyPr/>
          <a:lstStyle/>
          <a:p>
            <a:r>
              <a:rPr lang="es-ES" dirty="0" smtClean="0"/>
              <a:t>En el presupuesto familiar, la porción que se dedica a salud sigue una distribución Beta (2,2). 1. ¿Cuál es la probabilidad de que se gaste más del 25% del presupuesto familiar en salud? 2. ¿Cuál será el porcentaje medio que las familias dedican a la compra de productos y servicios de salud?</a:t>
            </a:r>
            <a:endParaRPr lang="es-E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EJERCICIO 3</a:t>
            </a:r>
            <a:endParaRPr lang="es-ES" dirty="0"/>
          </a:p>
        </p:txBody>
      </p:sp>
      <p:pic>
        <p:nvPicPr>
          <p:cNvPr id="4" name="3 Marcador de contenido"/>
          <p:cNvPicPr>
            <a:picLocks noGrp="1"/>
          </p:cNvPicPr>
          <p:nvPr>
            <p:ph idx="1"/>
          </p:nvPr>
        </p:nvPicPr>
        <p:blipFill>
          <a:blip r:embed="rId2" cstate="print"/>
          <a:srcRect/>
          <a:stretch>
            <a:fillRect/>
          </a:stretch>
        </p:blipFill>
        <p:spPr bwMode="auto">
          <a:xfrm>
            <a:off x="395536" y="1268760"/>
            <a:ext cx="7848872" cy="4032448"/>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WEBGRAFIA</a:t>
            </a:r>
            <a:endParaRPr lang="es-ES" dirty="0"/>
          </a:p>
        </p:txBody>
      </p:sp>
      <p:sp>
        <p:nvSpPr>
          <p:cNvPr id="3" name="2 Marcador de contenido"/>
          <p:cNvSpPr>
            <a:spLocks noGrp="1"/>
          </p:cNvSpPr>
          <p:nvPr>
            <p:ph idx="1"/>
          </p:nvPr>
        </p:nvSpPr>
        <p:spPr/>
        <p:txBody>
          <a:bodyPr>
            <a:normAutofit fontScale="92500" lnSpcReduction="10000"/>
          </a:bodyPr>
          <a:lstStyle/>
          <a:p>
            <a:r>
              <a:rPr lang="es-ES" dirty="0" smtClean="0">
                <a:hlinkClick r:id="rId2"/>
              </a:rPr>
              <a:t>https://</a:t>
            </a:r>
            <a:r>
              <a:rPr lang="es-ES" dirty="0" smtClean="0">
                <a:hlinkClick r:id="rId2"/>
              </a:rPr>
              <a:t>www.youtube.com/watch?v=nI8PYe4dW1o</a:t>
            </a:r>
            <a:endParaRPr lang="es-ES" dirty="0" smtClean="0"/>
          </a:p>
          <a:p>
            <a:r>
              <a:rPr lang="es-ES" dirty="0" smtClean="0">
                <a:hlinkClick r:id="rId3"/>
              </a:rPr>
              <a:t>https://</a:t>
            </a:r>
            <a:r>
              <a:rPr lang="es-ES" dirty="0" smtClean="0">
                <a:hlinkClick r:id="rId3"/>
              </a:rPr>
              <a:t>www.crystalballservices.com/Portals/0/CB_Material/CrystalBallUserGuides/es/Crystal%20Ball%20Users%20Guide/frameset.htm?beta_distribution.htm</a:t>
            </a:r>
            <a:endParaRPr lang="es-ES" dirty="0" smtClean="0"/>
          </a:p>
          <a:p>
            <a:r>
              <a:rPr lang="es-ES" dirty="0" smtClean="0">
                <a:hlinkClick r:id="rId4"/>
              </a:rPr>
              <a:t>https://support.minitab.com/es-mx/minitab/18/help-and-how-to/probability-distributions-and-random-data/supporting-topics/distributions/beta-distribution</a:t>
            </a:r>
            <a:r>
              <a:rPr lang="es-ES" dirty="0" smtClean="0">
                <a:hlinkClick r:id="rId4"/>
              </a:rPr>
              <a:t>/</a:t>
            </a:r>
            <a:endParaRPr lang="es-ES" dirty="0" smtClean="0"/>
          </a:p>
          <a:p>
            <a:r>
              <a:rPr lang="es-ES" dirty="0" smtClean="0">
                <a:hlinkClick r:id="rId5"/>
              </a:rPr>
              <a:t>https://es.slideshare.net/victorhugo2425/distribucin-beta-y-gaamma</a:t>
            </a:r>
            <a:endParaRPr lang="es-E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DISTRIBUCION BETA</a:t>
            </a:r>
            <a:endParaRPr lang="es-ES" dirty="0"/>
          </a:p>
        </p:txBody>
      </p:sp>
      <p:sp>
        <p:nvSpPr>
          <p:cNvPr id="3" name="2 Marcador de contenido"/>
          <p:cNvSpPr>
            <a:spLocks noGrp="1"/>
          </p:cNvSpPr>
          <p:nvPr>
            <p:ph idx="1"/>
          </p:nvPr>
        </p:nvSpPr>
        <p:spPr/>
        <p:txBody>
          <a:bodyPr/>
          <a:lstStyle/>
          <a:p>
            <a:r>
              <a:rPr lang="es-ES" dirty="0" smtClean="0"/>
              <a:t>La distribución de probabilidad beta es una distribución de densidad con dos parámetros definida en el intervalo cerrado 0 &gt;X &gt;1</a:t>
            </a:r>
            <a:endParaRPr lang="es-E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USOS EN LA VIDA DIARIA</a:t>
            </a:r>
            <a:endParaRPr lang="es-ES" dirty="0"/>
          </a:p>
        </p:txBody>
      </p:sp>
      <p:sp>
        <p:nvSpPr>
          <p:cNvPr id="3" name="2 Marcador de contenido"/>
          <p:cNvSpPr>
            <a:spLocks noGrp="1"/>
          </p:cNvSpPr>
          <p:nvPr>
            <p:ph idx="1"/>
          </p:nvPr>
        </p:nvSpPr>
        <p:spPr/>
        <p:txBody>
          <a:bodyPr/>
          <a:lstStyle/>
          <a:p>
            <a:r>
              <a:rPr lang="es-ES" dirty="0" smtClean="0"/>
              <a:t>Se utiliza frecuentemente como modelo para fracciones, tal como la proporción de impurezas en un producto químico a la fracción de tiempo que una maquina esta en reparación.</a:t>
            </a:r>
            <a:endParaRPr lang="es-E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OTROS USOS</a:t>
            </a:r>
            <a:endParaRPr lang="es-ES" dirty="0"/>
          </a:p>
        </p:txBody>
      </p:sp>
      <p:sp>
        <p:nvSpPr>
          <p:cNvPr id="3" name="2 Marcador de contenido"/>
          <p:cNvSpPr>
            <a:spLocks noGrp="1"/>
          </p:cNvSpPr>
          <p:nvPr>
            <p:ph idx="1"/>
          </p:nvPr>
        </p:nvSpPr>
        <p:spPr/>
        <p:txBody>
          <a:bodyPr/>
          <a:lstStyle/>
          <a:p>
            <a:r>
              <a:rPr lang="es-ES" dirty="0" smtClean="0"/>
              <a:t>Se ha utilizado para representar variables físicas cuyos valores se encuentran restringidos a un intervalo de longitud finita y para encontrar ciertas cantidades que se conocen como limites de tolerancia sin necesidad de la hipótesis de una distribución normal.</a:t>
            </a:r>
            <a:endParaRPr lang="es-E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ECUACION DE LA DISTRIBUCION BETA</a:t>
            </a:r>
            <a:endParaRPr lang="es-E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187624" y="2204864"/>
            <a:ext cx="6562755" cy="1152128"/>
          </a:xfrm>
          <a:prstGeom prst="rect">
            <a:avLst/>
          </a:prstGeom>
          <a:noFill/>
          <a:ln w="9525">
            <a:noFill/>
            <a:miter lim="800000"/>
            <a:headEnd/>
            <a:tailEnd/>
          </a:ln>
        </p:spPr>
      </p:pic>
      <p:sp>
        <p:nvSpPr>
          <p:cNvPr id="5" name="4 Rectángulo"/>
          <p:cNvSpPr/>
          <p:nvPr/>
        </p:nvSpPr>
        <p:spPr>
          <a:xfrm>
            <a:off x="1259632" y="3573016"/>
            <a:ext cx="6768752" cy="2031325"/>
          </a:xfrm>
          <a:prstGeom prst="rect">
            <a:avLst/>
          </a:prstGeom>
        </p:spPr>
        <p:txBody>
          <a:bodyPr wrap="square">
            <a:spAutoFit/>
          </a:bodyPr>
          <a:lstStyle/>
          <a:p>
            <a:r>
              <a:rPr lang="es-ES" dirty="0"/>
              <a:t>Entonces para cada valor a&gt;0, b&gt;0 se sustituyen los valores en estos exponentes, y se lleva a cabo la integral, y ese es el valor de la función beta en el punto (a, b</a:t>
            </a:r>
            <a:r>
              <a:rPr lang="es-ES" dirty="0" smtClean="0"/>
              <a:t>).</a:t>
            </a:r>
          </a:p>
          <a:p>
            <a:endParaRPr lang="es-ES" dirty="0"/>
          </a:p>
          <a:p>
            <a:endParaRPr lang="es-ES" dirty="0"/>
          </a:p>
          <a:p>
            <a:r>
              <a:rPr lang="es-ES" dirty="0"/>
              <a:t>Es decir, que la distribución beta es cuando una variable aleatoria toma valores en el intervalo de 0 a 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PROPIEDADES</a:t>
            </a:r>
            <a:endParaRPr lang="es-E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979712" y="2060848"/>
            <a:ext cx="5404311" cy="252028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LA MEDIA O VALOR ESPERADO DE UNA DISTRIBUCION BETA</a:t>
            </a:r>
            <a:endParaRPr lang="es-E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2699791" y="2492896"/>
            <a:ext cx="3627403" cy="2232248"/>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VARIANZA DE UNA DISTRIBUCION BETA</a:t>
            </a:r>
            <a:endParaRPr lang="es-E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2051720" y="2348880"/>
            <a:ext cx="5489377" cy="151216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EJEMPLOS DE APLICACIÓN EN R CON LA FUNCION BETA</a:t>
            </a:r>
            <a:endParaRPr lang="es-ES" dirty="0"/>
          </a:p>
        </p:txBody>
      </p:sp>
      <p:sp>
        <p:nvSpPr>
          <p:cNvPr id="3" name="2 Marcador de contenido"/>
          <p:cNvSpPr>
            <a:spLocks noGrp="1"/>
          </p:cNvSpPr>
          <p:nvPr>
            <p:ph idx="1"/>
          </p:nvPr>
        </p:nvSpPr>
        <p:spPr/>
        <p:txBody>
          <a:bodyPr>
            <a:normAutofit fontScale="62500" lnSpcReduction="20000"/>
          </a:bodyPr>
          <a:lstStyle/>
          <a:p>
            <a:r>
              <a:rPr lang="es-ES" dirty="0" smtClean="0"/>
              <a:t>EJERCICIO 1.</a:t>
            </a:r>
          </a:p>
          <a:p>
            <a:endParaRPr lang="es-ES" dirty="0" smtClean="0"/>
          </a:p>
          <a:p>
            <a:pPr>
              <a:buNone/>
            </a:pPr>
            <a:r>
              <a:rPr lang="es-ES" dirty="0" smtClean="0"/>
              <a:t>     Un </a:t>
            </a:r>
            <a:r>
              <a:rPr lang="es-ES" dirty="0" smtClean="0"/>
              <a:t>distribuidor mayorista de gasolina tiene tanques de almacenamiento de gran capacidad con un abastecimiento fijo, los cuales se llenan cada lunes. Él, desea saber el porcentaje de gasolina vendido durante la semana.</a:t>
            </a:r>
            <a:br>
              <a:rPr lang="es-ES" dirty="0" smtClean="0"/>
            </a:br>
            <a:r>
              <a:rPr lang="es-ES" dirty="0" smtClean="0"/>
              <a:t/>
            </a:r>
            <a:br>
              <a:rPr lang="es-ES" dirty="0" smtClean="0"/>
            </a:br>
            <a:r>
              <a:rPr lang="es-ES" dirty="0" smtClean="0"/>
              <a:t>Después de varias semanas de observación, el mayorista descubre que este porcentaje podría describirse mediante una distribución beta con α = 4 y β = 2.</a:t>
            </a:r>
            <a:br>
              <a:rPr lang="es-ES" dirty="0" smtClean="0"/>
            </a:br>
            <a:r>
              <a:rPr lang="es-ES" dirty="0" smtClean="0"/>
              <a:t/>
            </a:r>
            <a:br>
              <a:rPr lang="es-ES" dirty="0" smtClean="0"/>
            </a:br>
            <a:r>
              <a:rPr lang="es-ES" dirty="0" smtClean="0"/>
              <a:t>Calcule la probabilidad de que venda:</a:t>
            </a:r>
            <a:br>
              <a:rPr lang="es-ES" dirty="0" smtClean="0"/>
            </a:br>
            <a:r>
              <a:rPr lang="es-ES" dirty="0" smtClean="0"/>
              <a:t/>
            </a:r>
            <a:br>
              <a:rPr lang="es-ES" dirty="0" smtClean="0"/>
            </a:br>
            <a:r>
              <a:rPr lang="es-ES" b="1" dirty="0" smtClean="0"/>
              <a:t>a)</a:t>
            </a:r>
            <a:r>
              <a:rPr lang="es-ES" dirty="0" smtClean="0"/>
              <a:t> Al menos, el 90% de sus existencias en una semana.</a:t>
            </a:r>
            <a:br>
              <a:rPr lang="es-ES" dirty="0" smtClean="0"/>
            </a:br>
            <a:r>
              <a:rPr lang="es-ES" dirty="0" smtClean="0"/>
              <a:t/>
            </a:r>
            <a:br>
              <a:rPr lang="es-ES" dirty="0" smtClean="0"/>
            </a:br>
            <a:r>
              <a:rPr lang="es-ES" b="1" dirty="0" smtClean="0"/>
              <a:t>b)</a:t>
            </a:r>
            <a:r>
              <a:rPr lang="es-ES" dirty="0" smtClean="0"/>
              <a:t> Menos del 50% de sus existencias en una semana.</a:t>
            </a:r>
            <a:br>
              <a:rPr lang="es-ES" dirty="0" smtClean="0"/>
            </a:br>
            <a:r>
              <a:rPr lang="es-ES" dirty="0" smtClean="0"/>
              <a:t/>
            </a:r>
            <a:br>
              <a:rPr lang="es-ES" dirty="0" smtClean="0"/>
            </a:br>
            <a:r>
              <a:rPr lang="es-ES" b="1" dirty="0" smtClean="0"/>
              <a:t>c)</a:t>
            </a:r>
            <a:r>
              <a:rPr lang="es-ES" dirty="0" smtClean="0"/>
              <a:t> P(X &lt;. x) = 1/5.</a:t>
            </a:r>
            <a:br>
              <a:rPr lang="es-ES" dirty="0" smtClean="0"/>
            </a:br>
            <a:r>
              <a:rPr lang="es-ES" dirty="0" smtClean="0"/>
              <a:t/>
            </a:r>
            <a:br>
              <a:rPr lang="es-ES" dirty="0" smtClean="0"/>
            </a:br>
            <a:r>
              <a:rPr lang="es-ES" b="1" dirty="0" smtClean="0"/>
              <a:t>d)</a:t>
            </a:r>
            <a:r>
              <a:rPr lang="es-ES" dirty="0" smtClean="0"/>
              <a:t> P(X &gt; x) = 2/5.</a:t>
            </a:r>
            <a:br>
              <a:rPr lang="es-ES" dirty="0" smtClean="0"/>
            </a:br>
            <a:endParaRPr lang="es-E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értice">
  <a:themeElements>
    <a:clrScheme name="Vértice">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Vértice">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Vértice">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98</TotalTime>
  <Words>827</Words>
  <Application>Microsoft Office PowerPoint</Application>
  <PresentationFormat>Presentación en pantalla (4:3)</PresentationFormat>
  <Paragraphs>74</Paragraphs>
  <Slides>18</Slides>
  <Notes>0</Notes>
  <HiddenSlides>0</HiddenSlides>
  <MMClips>0</MMClip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Vértice</vt:lpstr>
      <vt:lpstr>DISTRIBUCION BETA</vt:lpstr>
      <vt:lpstr>DISTRIBUCION BETA</vt:lpstr>
      <vt:lpstr>USOS EN LA VIDA DIARIA</vt:lpstr>
      <vt:lpstr>OTROS USOS</vt:lpstr>
      <vt:lpstr>ECUACION DE LA DISTRIBUCION BETA</vt:lpstr>
      <vt:lpstr>PROPIEDADES</vt:lpstr>
      <vt:lpstr>LA MEDIA O VALOR ESPERADO DE UNA DISTRIBUCION BETA</vt:lpstr>
      <vt:lpstr>VARIANZA DE UNA DISTRIBUCION BETA</vt:lpstr>
      <vt:lpstr>EJEMPLOS DE APLICACIÓN EN R CON LA FUNCION BETA</vt:lpstr>
      <vt:lpstr>EJERCICIO 1</vt:lpstr>
      <vt:lpstr>EJERCICIO 1</vt:lpstr>
      <vt:lpstr>EJERCICIO 1</vt:lpstr>
      <vt:lpstr>EJERCICIO 2</vt:lpstr>
      <vt:lpstr>EJERCICIO 2</vt:lpstr>
      <vt:lpstr>EJERCICIO 2</vt:lpstr>
      <vt:lpstr>EJERCICIO 3</vt:lpstr>
      <vt:lpstr>EJERCICIO 3</vt:lpstr>
      <vt:lpstr>WEBGRAFIA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DISTRIBUCION BETA</dc:title>
  <dc:creator>AJB SISTEMAS</dc:creator>
  <cp:lastModifiedBy>AJB SISTEMAS</cp:lastModifiedBy>
  <cp:revision>2</cp:revision>
  <dcterms:created xsi:type="dcterms:W3CDTF">2019-03-28T20:37:12Z</dcterms:created>
  <dcterms:modified xsi:type="dcterms:W3CDTF">2019-03-28T22:15:16Z</dcterms:modified>
</cp:coreProperties>
</file>