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1"/>
    <p:restoredTop sz="84604"/>
  </p:normalViewPr>
  <p:slideViewPr>
    <p:cSldViewPr snapToGrid="0">
      <p:cViewPr varScale="1">
        <p:scale>
          <a:sx n="99" d="100"/>
          <a:sy n="99" d="100"/>
        </p:scale>
        <p:origin x="7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raight, Brandon - Faculty" userId="acd7c775-228e-4bdd-b8b2-77b20c348421" providerId="ADAL" clId="{87D45E6F-510D-BA48-9AA9-2F267D82395B}"/>
    <pc:docChg chg="modSld">
      <pc:chgData name="Straight, Brandon - Faculty" userId="acd7c775-228e-4bdd-b8b2-77b20c348421" providerId="ADAL" clId="{87D45E6F-510D-BA48-9AA9-2F267D82395B}" dt="2024-04-23T00:41:57.476" v="0"/>
      <pc:docMkLst>
        <pc:docMk/>
      </pc:docMkLst>
      <pc:sldChg chg="modNotesTx">
        <pc:chgData name="Straight, Brandon - Faculty" userId="acd7c775-228e-4bdd-b8b2-77b20c348421" providerId="ADAL" clId="{87D45E6F-510D-BA48-9AA9-2F267D82395B}" dt="2024-04-23T00:41:57.476" v="0"/>
        <pc:sldMkLst>
          <pc:docMk/>
          <pc:sldMk cId="684585430" sldId="263"/>
        </pc:sldMkLst>
      </pc:sldChg>
    </pc:docChg>
  </pc:docChgLst>
  <pc:docChgLst>
    <pc:chgData name="Straight, Brandon - Faculty" userId="acd7c775-228e-4bdd-b8b2-77b20c348421" providerId="ADAL" clId="{26590E50-F76F-5B4B-AB61-7AAF4DB361C0}"/>
    <pc:docChg chg="undo custSel addSld modSld">
      <pc:chgData name="Straight, Brandon - Faculty" userId="acd7c775-228e-4bdd-b8b2-77b20c348421" providerId="ADAL" clId="{26590E50-F76F-5B4B-AB61-7AAF4DB361C0}" dt="2025-02-13T22:33:40.542" v="488" actId="20577"/>
      <pc:docMkLst>
        <pc:docMk/>
      </pc:docMkLst>
      <pc:sldChg chg="modNotesTx">
        <pc:chgData name="Straight, Brandon - Faculty" userId="acd7c775-228e-4bdd-b8b2-77b20c348421" providerId="ADAL" clId="{26590E50-F76F-5B4B-AB61-7AAF4DB361C0}" dt="2025-02-11T14:19:15.940" v="34"/>
        <pc:sldMkLst>
          <pc:docMk/>
          <pc:sldMk cId="4053177527" sldId="260"/>
        </pc:sldMkLst>
      </pc:sldChg>
      <pc:sldChg chg="modSp new mod">
        <pc:chgData name="Straight, Brandon - Faculty" userId="acd7c775-228e-4bdd-b8b2-77b20c348421" providerId="ADAL" clId="{26590E50-F76F-5B4B-AB61-7AAF4DB361C0}" dt="2025-02-13T22:31:18.946" v="303" actId="403"/>
        <pc:sldMkLst>
          <pc:docMk/>
          <pc:sldMk cId="803586444" sldId="268"/>
        </pc:sldMkLst>
        <pc:spChg chg="mod">
          <ac:chgData name="Straight, Brandon - Faculty" userId="acd7c775-228e-4bdd-b8b2-77b20c348421" providerId="ADAL" clId="{26590E50-F76F-5B4B-AB61-7AAF4DB361C0}" dt="2025-02-13T22:30:09.707" v="88" actId="20577"/>
          <ac:spMkLst>
            <pc:docMk/>
            <pc:sldMk cId="803586444" sldId="268"/>
            <ac:spMk id="2" creationId="{8C5215B7-5E7B-C1B5-B27A-D63B5BDF0F6E}"/>
          </ac:spMkLst>
        </pc:spChg>
        <pc:spChg chg="mod">
          <ac:chgData name="Straight, Brandon - Faculty" userId="acd7c775-228e-4bdd-b8b2-77b20c348421" providerId="ADAL" clId="{26590E50-F76F-5B4B-AB61-7AAF4DB361C0}" dt="2025-02-13T22:31:18.946" v="303" actId="403"/>
          <ac:spMkLst>
            <pc:docMk/>
            <pc:sldMk cId="803586444" sldId="268"/>
            <ac:spMk id="3" creationId="{A88C814D-A9A3-D7C9-2E5E-B832055C896D}"/>
          </ac:spMkLst>
        </pc:spChg>
      </pc:sldChg>
      <pc:sldChg chg="modSp new mod">
        <pc:chgData name="Straight, Brandon - Faculty" userId="acd7c775-228e-4bdd-b8b2-77b20c348421" providerId="ADAL" clId="{26590E50-F76F-5B4B-AB61-7AAF4DB361C0}" dt="2025-02-13T22:32:39.766" v="429" actId="20577"/>
        <pc:sldMkLst>
          <pc:docMk/>
          <pc:sldMk cId="4164806538" sldId="269"/>
        </pc:sldMkLst>
        <pc:spChg chg="mod">
          <ac:chgData name="Straight, Brandon - Faculty" userId="acd7c775-228e-4bdd-b8b2-77b20c348421" providerId="ADAL" clId="{26590E50-F76F-5B4B-AB61-7AAF4DB361C0}" dt="2025-02-13T22:31:28.944" v="305"/>
          <ac:spMkLst>
            <pc:docMk/>
            <pc:sldMk cId="4164806538" sldId="269"/>
            <ac:spMk id="2" creationId="{D9CEC296-BBF4-9CF6-7F8E-15630DF3DA19}"/>
          </ac:spMkLst>
        </pc:spChg>
        <pc:spChg chg="mod">
          <ac:chgData name="Straight, Brandon - Faculty" userId="acd7c775-228e-4bdd-b8b2-77b20c348421" providerId="ADAL" clId="{26590E50-F76F-5B4B-AB61-7AAF4DB361C0}" dt="2025-02-13T22:32:39.766" v="429" actId="20577"/>
          <ac:spMkLst>
            <pc:docMk/>
            <pc:sldMk cId="4164806538" sldId="269"/>
            <ac:spMk id="3" creationId="{8B0DEE8B-3BE8-EFEF-D7B6-7FC6C7DD9A43}"/>
          </ac:spMkLst>
        </pc:spChg>
      </pc:sldChg>
      <pc:sldChg chg="modSp new mod">
        <pc:chgData name="Straight, Brandon - Faculty" userId="acd7c775-228e-4bdd-b8b2-77b20c348421" providerId="ADAL" clId="{26590E50-F76F-5B4B-AB61-7AAF4DB361C0}" dt="2025-02-13T22:33:40.542" v="488" actId="20577"/>
        <pc:sldMkLst>
          <pc:docMk/>
          <pc:sldMk cId="3811357804" sldId="270"/>
        </pc:sldMkLst>
        <pc:spChg chg="mod">
          <ac:chgData name="Straight, Brandon - Faculty" userId="acd7c775-228e-4bdd-b8b2-77b20c348421" providerId="ADAL" clId="{26590E50-F76F-5B4B-AB61-7AAF4DB361C0}" dt="2025-02-13T22:32:52.142" v="434"/>
          <ac:spMkLst>
            <pc:docMk/>
            <pc:sldMk cId="3811357804" sldId="270"/>
            <ac:spMk id="2" creationId="{81C902C6-489B-1975-7196-C651CD187E0B}"/>
          </ac:spMkLst>
        </pc:spChg>
        <pc:spChg chg="mod">
          <ac:chgData name="Straight, Brandon - Faculty" userId="acd7c775-228e-4bdd-b8b2-77b20c348421" providerId="ADAL" clId="{26590E50-F76F-5B4B-AB61-7AAF4DB361C0}" dt="2025-02-13T22:33:40.542" v="488" actId="20577"/>
          <ac:spMkLst>
            <pc:docMk/>
            <pc:sldMk cId="3811357804" sldId="270"/>
            <ac:spMk id="3" creationId="{CFF9B092-D847-77E3-422C-568088AD1805}"/>
          </ac:spMkLst>
        </pc:spChg>
      </pc:sldChg>
    </pc:docChg>
  </pc:docChgLst>
  <pc:docChgLst>
    <pc:chgData name="Straight, Brandon - Faculty &lt;brandonstraight@delta.edu&gt;" userId="acd7c775-228e-4bdd-b8b2-77b20c348421" providerId="ADAL" clId="{1ADB41A4-50C7-644F-8EEC-D48CDDAC5F2B}"/>
    <pc:docChg chg="modSld">
      <pc:chgData name="Straight, Brandon - Faculty &lt;brandonstraight@delta.edu&gt;" userId="acd7c775-228e-4bdd-b8b2-77b20c348421" providerId="ADAL" clId="{1ADB41A4-50C7-644F-8EEC-D48CDDAC5F2B}" dt="2024-02-28T13:33:17.531" v="1" actId="20577"/>
      <pc:docMkLst>
        <pc:docMk/>
      </pc:docMkLst>
      <pc:sldChg chg="modSp mod">
        <pc:chgData name="Straight, Brandon - Faculty &lt;brandonstraight@delta.edu&gt;" userId="acd7c775-228e-4bdd-b8b2-77b20c348421" providerId="ADAL" clId="{1ADB41A4-50C7-644F-8EEC-D48CDDAC5F2B}" dt="2024-02-28T13:33:17.531" v="1" actId="20577"/>
        <pc:sldMkLst>
          <pc:docMk/>
          <pc:sldMk cId="273798001" sldId="256"/>
        </pc:sldMkLst>
      </pc:sldChg>
    </pc:docChg>
  </pc:docChgLst>
  <pc:docChgLst>
    <pc:chgData name="Straight, Brandon - Faculty" userId="acd7c775-228e-4bdd-b8b2-77b20c348421" providerId="ADAL" clId="{010916E6-6C4C-214E-8B8B-2E06139A4DD2}"/>
    <pc:docChg chg="custSel modSld">
      <pc:chgData name="Straight, Brandon - Faculty" userId="acd7c775-228e-4bdd-b8b2-77b20c348421" providerId="ADAL" clId="{010916E6-6C4C-214E-8B8B-2E06139A4DD2}" dt="2023-12-19T00:06:11.986" v="485"/>
      <pc:docMkLst>
        <pc:docMk/>
      </pc:docMkLst>
      <pc:sldChg chg="modSp mod">
        <pc:chgData name="Straight, Brandon - Faculty" userId="acd7c775-228e-4bdd-b8b2-77b20c348421" providerId="ADAL" clId="{010916E6-6C4C-214E-8B8B-2E06139A4DD2}" dt="2023-12-19T00:06:11.986" v="485"/>
        <pc:sldMkLst>
          <pc:docMk/>
          <pc:sldMk cId="3375652209" sldId="267"/>
        </pc:sldMkLst>
      </pc:sldChg>
    </pc:docChg>
  </pc:docChgLst>
  <pc:docChgLst>
    <pc:chgData name="Straight, Brandon - Faculty &lt;brandonstraight@delta.edu&gt;" userId="acd7c775-228e-4bdd-b8b2-77b20c348421" providerId="ADAL" clId="{010916E6-6C4C-214E-8B8B-2E06139A4DD2}"/>
    <pc:docChg chg="custSel addSld modSld">
      <pc:chgData name="Straight, Brandon - Faculty &lt;brandonstraight@delta.edu&gt;" userId="acd7c775-228e-4bdd-b8b2-77b20c348421" providerId="ADAL" clId="{010916E6-6C4C-214E-8B8B-2E06139A4DD2}" dt="2023-12-15T19:02:31.240" v="22" actId="20577"/>
      <pc:docMkLst>
        <pc:docMk/>
      </pc:docMkLst>
      <pc:sldChg chg="modSp new mod">
        <pc:chgData name="Straight, Brandon - Faculty &lt;brandonstraight@delta.edu&gt;" userId="acd7c775-228e-4bdd-b8b2-77b20c348421" providerId="ADAL" clId="{010916E6-6C4C-214E-8B8B-2E06139A4DD2}" dt="2023-12-15T19:02:31.240" v="22" actId="20577"/>
        <pc:sldMkLst>
          <pc:docMk/>
          <pc:sldMk cId="3375652209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B3D0-AB74-4340-A535-2CC313ADD5F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29148-3BD1-284E-A358-5387A05F8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=wD2cVhC-63I </a:t>
            </a:r>
          </a:p>
          <a:p>
            <a:r>
              <a:rPr lang="en-US"/>
              <a:t>Mathew McConaughey </a:t>
            </a:r>
            <a:r>
              <a:rPr lang="en-US" dirty="0"/>
              <a:t>speech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29148-3BD1-284E-A358-5387A05F8E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7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Volume- loudness or quietness </a:t>
            </a:r>
          </a:p>
          <a:p>
            <a:r>
              <a:rPr lang="en-US" dirty="0"/>
              <a:t>Rate- fast or slow</a:t>
            </a:r>
          </a:p>
          <a:p>
            <a:r>
              <a:rPr lang="en-US" dirty="0"/>
              <a:t>pitch-high or low</a:t>
            </a:r>
          </a:p>
          <a:p>
            <a:r>
              <a:rPr lang="en-US" dirty="0"/>
              <a:t>Pauses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29148-3BD1-284E-A358-5387A05F8E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2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/>
              <a:t>=viRPVgR5Luw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29148-3BD1-284E-A358-5387A05F8E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Dress to impress</a:t>
            </a:r>
          </a:p>
          <a:p>
            <a:r>
              <a:rPr lang="en-US" dirty="0"/>
              <a:t>Posture- </a:t>
            </a:r>
            <a:r>
              <a:rPr lang="en-US" dirty="0" err="1"/>
              <a:t>supergirl</a:t>
            </a:r>
            <a:r>
              <a:rPr lang="en-US" dirty="0"/>
              <a:t> pose </a:t>
            </a:r>
          </a:p>
          <a:p>
            <a:r>
              <a:rPr lang="en-US" dirty="0"/>
              <a:t>Gestures Hand movement benefits </a:t>
            </a:r>
          </a:p>
          <a:p>
            <a:r>
              <a:rPr lang="en-US" dirty="0"/>
              <a:t>Movement shaky leg benefit main points </a:t>
            </a:r>
          </a:p>
          <a:p>
            <a:r>
              <a:rPr lang="en-US" dirty="0"/>
              <a:t>Proxemics- standing to close or to far way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29148-3BD1-284E-A358-5387A05F8E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8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Subtley</a:t>
            </a:r>
            <a:r>
              <a:rPr lang="en-US" dirty="0"/>
              <a:t> (don’t wave your note cards around and make it obvious you have them)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29148-3BD1-284E-A358-5387A05F8E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2/13/25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5E5F-C872-A162-E888-344583A8E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 11: Presenting </a:t>
            </a:r>
            <a:r>
              <a:rPr lang="en-US" dirty="0"/>
              <a:t>your speech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9D405-7F45-32D9-F57F-2533C2DEB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Straight </a:t>
            </a:r>
          </a:p>
        </p:txBody>
      </p:sp>
    </p:spTree>
    <p:extLst>
      <p:ext uri="{BB962C8B-B14F-4D97-AF65-F5344CB8AC3E}">
        <p14:creationId xmlns:p14="http://schemas.microsoft.com/office/powerpoint/2010/main" val="27379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5A4A-6524-283B-576B-2413A616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notes </a:t>
            </a:r>
            <a:br>
              <a:rPr lang="en-US" dirty="0"/>
            </a:br>
            <a:r>
              <a:rPr lang="en-US" dirty="0"/>
              <a:t>Handling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887C-59D3-FA3B-EC13-C6697B81C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149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Notes</a:t>
            </a:r>
          </a:p>
          <a:p>
            <a:pPr lvl="1"/>
            <a:r>
              <a:rPr lang="en-US" dirty="0"/>
              <a:t>Keep your notes to a minimum </a:t>
            </a:r>
          </a:p>
          <a:p>
            <a:pPr lvl="1"/>
            <a:r>
              <a:rPr lang="en-US" dirty="0"/>
              <a:t>Resist the temptation to bring the entire speech outline with you </a:t>
            </a:r>
          </a:p>
          <a:p>
            <a:pPr lvl="1"/>
            <a:r>
              <a:rPr lang="en-US" dirty="0"/>
              <a:t>Use your notes with ”open subtlety” </a:t>
            </a:r>
          </a:p>
          <a:p>
            <a:pPr lvl="1"/>
            <a:r>
              <a:rPr lang="en-US" dirty="0"/>
              <a:t>Don’t allow your notes to prevent directness </a:t>
            </a:r>
          </a:p>
          <a:p>
            <a:r>
              <a:rPr lang="en-US" dirty="0"/>
              <a:t>Handling questions</a:t>
            </a:r>
          </a:p>
          <a:p>
            <a:pPr lvl="1"/>
            <a:r>
              <a:rPr lang="en-US" dirty="0"/>
              <a:t>Anticipate &amp; Encourage questions </a:t>
            </a:r>
          </a:p>
          <a:p>
            <a:pPr lvl="1"/>
            <a:r>
              <a:rPr lang="en-US" dirty="0"/>
              <a:t>Maintain eye contact with the audience </a:t>
            </a:r>
          </a:p>
          <a:p>
            <a:pPr lvl="1"/>
            <a:r>
              <a:rPr lang="en-US" dirty="0"/>
              <a:t>Ask for clarification and repeat if necessary </a:t>
            </a:r>
          </a:p>
          <a:p>
            <a:pPr lvl="1"/>
            <a:r>
              <a:rPr lang="en-US" dirty="0"/>
              <a:t>Be discerning</a:t>
            </a:r>
          </a:p>
          <a:p>
            <a:pPr lvl="1"/>
            <a:r>
              <a:rPr lang="en-US" dirty="0"/>
              <a:t>Control defensiveness &amp; Don’t bluff</a:t>
            </a:r>
          </a:p>
          <a:p>
            <a:pPr lvl="1"/>
            <a:r>
              <a:rPr lang="en-US" dirty="0"/>
              <a:t>Show your appreciation </a:t>
            </a:r>
          </a:p>
          <a:p>
            <a:pPr lvl="1"/>
            <a:r>
              <a:rPr lang="en-US" dirty="0"/>
              <a:t>Reinforce your main ideas</a:t>
            </a:r>
          </a:p>
          <a:p>
            <a:pPr lvl="1"/>
            <a:r>
              <a:rPr lang="en-US" dirty="0"/>
              <a:t>Don’t allow one person to dominate the Q&amp;A session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8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7374-8B10-7938-D25A-0CABCD4B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/>
              <a:t>a lectern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AE929-D152-106B-E4E9-986C3347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standing behind a kitchen counter to practice </a:t>
            </a:r>
          </a:p>
          <a:p>
            <a:r>
              <a:rPr lang="en-US" dirty="0"/>
              <a:t>It is ok to use your hands but purposefully! </a:t>
            </a:r>
          </a:p>
          <a:p>
            <a:r>
              <a:rPr lang="en-US" dirty="0"/>
              <a:t>Do not lock your knees </a:t>
            </a:r>
          </a:p>
          <a:p>
            <a:r>
              <a:rPr lang="en-US" dirty="0"/>
              <a:t>Make feet shoulder-width apart </a:t>
            </a:r>
          </a:p>
          <a:p>
            <a:r>
              <a:rPr lang="en-US" dirty="0"/>
              <a:t>Remember to focus on your posture </a:t>
            </a:r>
          </a:p>
          <a:p>
            <a:pPr lvl="1"/>
            <a:r>
              <a:rPr lang="en-US" dirty="0"/>
              <a:t>Rolling your shoulders back provides more lung capacity </a:t>
            </a:r>
          </a:p>
          <a:p>
            <a:r>
              <a:rPr lang="en-US" dirty="0"/>
              <a:t>DO NOT READ </a:t>
            </a:r>
          </a:p>
          <a:p>
            <a:r>
              <a:rPr lang="en-US" dirty="0"/>
              <a:t>If it looks like people are struggling to hear you speak up!</a:t>
            </a:r>
          </a:p>
        </p:txBody>
      </p:sp>
    </p:spTree>
    <p:extLst>
      <p:ext uri="{BB962C8B-B14F-4D97-AF65-F5344CB8AC3E}">
        <p14:creationId xmlns:p14="http://schemas.microsoft.com/office/powerpoint/2010/main" val="337565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9F0-2FE3-0B7F-D0E4-A35CF0DB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E397A-2A35-A1CD-F9F1-A7C2795E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best speech you can think of?</a:t>
            </a:r>
          </a:p>
          <a:p>
            <a:r>
              <a:rPr lang="en-US" dirty="0"/>
              <a:t>What makes a speech a good speech?</a:t>
            </a:r>
          </a:p>
          <a:p>
            <a:r>
              <a:rPr lang="en-US" dirty="0"/>
              <a:t>Who do you want to present like?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1bumPyvzCyo&amp;ab_channel</a:t>
            </a:r>
            <a:r>
              <a:rPr lang="en-US" dirty="0"/>
              <a:t>=</a:t>
            </a:r>
            <a:r>
              <a:rPr lang="en-US" dirty="0" err="1"/>
              <a:t>MotivationHub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17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15B7-5E7B-C1B5-B27A-D63B5BDF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each Other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814D-A9A3-D7C9-2E5E-B832055C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1</a:t>
            </a:r>
          </a:p>
          <a:p>
            <a:pPr lvl="1"/>
            <a:r>
              <a:rPr lang="en-US" sz="2800" dirty="0"/>
              <a:t>Discuss your topic broadly with your peer</a:t>
            </a:r>
          </a:p>
          <a:p>
            <a:pPr lvl="1"/>
            <a:r>
              <a:rPr lang="en-US" sz="2800" dirty="0"/>
              <a:t>Focus on just sharing random facts</a:t>
            </a:r>
          </a:p>
          <a:p>
            <a:pPr lvl="1"/>
            <a:r>
              <a:rPr lang="en-US" sz="2800" dirty="0"/>
              <a:t>Ask a lot of questions</a:t>
            </a:r>
          </a:p>
          <a:p>
            <a:pPr lvl="1"/>
            <a:r>
              <a:rPr lang="en-US" sz="2800" dirty="0"/>
              <a:t>Let this go on for 5-10 minutes</a:t>
            </a:r>
          </a:p>
        </p:txBody>
      </p:sp>
    </p:spTree>
    <p:extLst>
      <p:ext uri="{BB962C8B-B14F-4D97-AF65-F5344CB8AC3E}">
        <p14:creationId xmlns:p14="http://schemas.microsoft.com/office/powerpoint/2010/main" val="80358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C296-BBF4-9CF6-7F8E-15630DF3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each Other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EE8B-3BE8-EFEF-D7B6-7FC6C7DD9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  <a:p>
            <a:pPr lvl="1"/>
            <a:r>
              <a:rPr lang="en-US" dirty="0"/>
              <a:t>Silently reflect on these 4 questions and write down your answers for future reference for your outline</a:t>
            </a:r>
          </a:p>
          <a:p>
            <a:pPr lvl="1"/>
            <a:endParaRPr lang="en-US" dirty="0"/>
          </a:p>
          <a:p>
            <a:pPr marL="342900" marR="0" lvl="0" indent="-342900"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 your peers find your topic interesting?</a:t>
            </a:r>
          </a:p>
          <a:p>
            <a:pPr marL="342900" marR="0" lvl="0" indent="-342900"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 they ask any questions that made you think differently about your topic?</a:t>
            </a:r>
          </a:p>
          <a:p>
            <a:pPr marL="342900" marR="0" lvl="0" indent="-342900"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you need to narrow or adjust your focus?</a:t>
            </a:r>
          </a:p>
          <a:p>
            <a:pPr marL="342900" marR="0" lvl="0" indent="-342900"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What’s one key idea or fact that stood out in your discussion?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0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02C6-489B-1975-7196-C651CD18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each Other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B092-D847-77E3-422C-568088AD1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Step 3</a:t>
            </a:r>
          </a:p>
          <a:p>
            <a:pPr marL="0" marR="0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student will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briefly share their topic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about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minute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focusing on:</a:t>
            </a:r>
          </a:p>
          <a:p>
            <a:pPr marL="274320" lvl="1"/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 topic and why they chose it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" lvl="1"/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key point or fact they plan to include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320" lvl="1"/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they hope their audience will learn from their speech</a:t>
            </a:r>
          </a:p>
          <a:p>
            <a:pPr marL="0"/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Step 4		</a:t>
            </a:r>
          </a:p>
          <a:p>
            <a:pPr marL="274320" lvl="1"/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Entertain a Q&amp;A for </a:t>
            </a:r>
            <a:r>
              <a:rPr lang="en-US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minute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5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5A4A-6524-283B-576B-2413A616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887C-59D3-FA3B-EC13-C6697B81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Comfortable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Interesting </a:t>
            </a:r>
          </a:p>
          <a:p>
            <a:r>
              <a:rPr lang="en-US" dirty="0"/>
              <a:t>Personality is contributed to the speech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3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5A4A-6524-283B-576B-2413A616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impromptu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887C-59D3-FA3B-EC13-C6697B81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speak without any prep or very little prep time</a:t>
            </a:r>
          </a:p>
          <a:p>
            <a:r>
              <a:rPr lang="en-US" dirty="0"/>
              <a:t>Suggestions </a:t>
            </a:r>
          </a:p>
          <a:p>
            <a:pPr lvl="1"/>
            <a:r>
              <a:rPr lang="en-US" dirty="0"/>
              <a:t>Don’t apologize</a:t>
            </a:r>
          </a:p>
          <a:p>
            <a:pPr lvl="1"/>
            <a:r>
              <a:rPr lang="en-US" dirty="0"/>
              <a:t>Be positive </a:t>
            </a:r>
          </a:p>
          <a:p>
            <a:pPr lvl="1"/>
            <a:r>
              <a:rPr lang="en-US" dirty="0"/>
              <a:t>Pre-plan as much as you can </a:t>
            </a:r>
          </a:p>
          <a:p>
            <a:pPr lvl="1"/>
            <a:r>
              <a:rPr lang="en-US" dirty="0"/>
              <a:t>Develop an introduction </a:t>
            </a:r>
          </a:p>
          <a:p>
            <a:pPr lvl="1"/>
            <a:r>
              <a:rPr lang="en-US" dirty="0"/>
              <a:t>Develop your conclusion </a:t>
            </a:r>
          </a:p>
        </p:txBody>
      </p:sp>
    </p:spTree>
    <p:extLst>
      <p:ext uri="{BB962C8B-B14F-4D97-AF65-F5344CB8AC3E}">
        <p14:creationId xmlns:p14="http://schemas.microsoft.com/office/powerpoint/2010/main" val="7213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5A4A-6524-283B-576B-2413A616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manuscript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887C-59D3-FA3B-EC13-C6697B81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/>
              <a:t>The entire speech is written out and is usually read directly from the text. </a:t>
            </a:r>
          </a:p>
          <a:p>
            <a:r>
              <a:rPr lang="en-US" sz="2600" dirty="0"/>
              <a:t>Used heavily in politics, news, commencement, etc. </a:t>
            </a:r>
          </a:p>
          <a:p>
            <a:r>
              <a:rPr lang="en-US" sz="2600" dirty="0"/>
              <a:t>Suggestions</a:t>
            </a:r>
          </a:p>
          <a:p>
            <a:pPr lvl="1"/>
            <a:r>
              <a:rPr lang="en-US" sz="2600" dirty="0"/>
              <a:t>Listen to your own words</a:t>
            </a:r>
          </a:p>
          <a:p>
            <a:pPr lvl="1"/>
            <a:r>
              <a:rPr lang="en-US" sz="2600" dirty="0"/>
              <a:t>Mark up your manuscript with delivery notes</a:t>
            </a:r>
          </a:p>
          <a:p>
            <a:pPr lvl="1"/>
            <a:r>
              <a:rPr lang="en-US" sz="2600" dirty="0"/>
              <a:t>Maintain eye contact </a:t>
            </a:r>
          </a:p>
          <a:p>
            <a:pPr lvl="1"/>
            <a:r>
              <a:rPr lang="en-US" sz="2600" dirty="0"/>
              <a:t>Make your manuscript readable </a:t>
            </a:r>
          </a:p>
          <a:p>
            <a:pPr lvl="1"/>
            <a:r>
              <a:rPr lang="en-US" sz="2600" dirty="0"/>
              <a:t>Make your manuscript easy to use </a:t>
            </a:r>
          </a:p>
          <a:p>
            <a:pPr lvl="1"/>
            <a:r>
              <a:rPr lang="en-US" sz="2600" dirty="0"/>
              <a:t>Commit some opening and closing to memory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500" dirty="0"/>
              <a:t>https://</a:t>
            </a:r>
            <a:r>
              <a:rPr lang="en-US" sz="1500" dirty="0" err="1"/>
              <a:t>www.youtube.com</a:t>
            </a:r>
            <a:r>
              <a:rPr lang="en-US" sz="1500" dirty="0"/>
              <a:t>/</a:t>
            </a:r>
            <a:r>
              <a:rPr lang="en-US" sz="1500" dirty="0" err="1"/>
              <a:t>watch?v</a:t>
            </a:r>
            <a:r>
              <a:rPr lang="en-US" sz="1500" dirty="0"/>
              <a:t>=</a:t>
            </a:r>
            <a:r>
              <a:rPr lang="en-US" sz="1500" dirty="0" err="1"/>
              <a:t>k0jJL_YFyIU&amp;ab_channel</a:t>
            </a:r>
            <a:r>
              <a:rPr lang="en-US" sz="1500" dirty="0"/>
              <a:t>=</a:t>
            </a:r>
            <a:r>
              <a:rPr lang="en-US" sz="1500" dirty="0" err="1"/>
              <a:t>GuardianNews</a:t>
            </a:r>
            <a:endParaRPr lang="en-US" sz="1500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3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5A4A-6524-283B-576B-2413A616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from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887C-59D3-FA3B-EC13-C6697B81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Really only recommended for short speeches </a:t>
            </a:r>
          </a:p>
          <a:p>
            <a:r>
              <a:rPr lang="en-US" sz="2400" dirty="0"/>
              <a:t>Suggestions</a:t>
            </a:r>
          </a:p>
          <a:p>
            <a:pPr lvl="1"/>
            <a:r>
              <a:rPr lang="en-US" sz="2000" dirty="0"/>
              <a:t>Maintain a conversational tone</a:t>
            </a:r>
          </a:p>
          <a:p>
            <a:pPr lvl="1"/>
            <a:r>
              <a:rPr lang="en-US" sz="2000" dirty="0"/>
              <a:t>Maintain eye contact with the audience</a:t>
            </a:r>
          </a:p>
          <a:p>
            <a:pPr lvl="1"/>
            <a:r>
              <a:rPr lang="en-US" sz="2000" dirty="0"/>
              <a:t>Rehearse extra often</a:t>
            </a:r>
          </a:p>
          <a:p>
            <a:pPr lvl="1"/>
            <a:r>
              <a:rPr lang="en-US" sz="2000" dirty="0"/>
              <a:t>Have a plan B </a:t>
            </a:r>
          </a:p>
        </p:txBody>
      </p:sp>
    </p:spTree>
    <p:extLst>
      <p:ext uri="{BB962C8B-B14F-4D97-AF65-F5344CB8AC3E}">
        <p14:creationId xmlns:p14="http://schemas.microsoft.com/office/powerpoint/2010/main" val="405317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5A4A-6524-283B-576B-2413A616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extemporaneously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887C-59D3-FA3B-EC13-C6697B81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have preparation time and should have some of the speech committed to memory. </a:t>
            </a:r>
          </a:p>
          <a:p>
            <a:r>
              <a:rPr lang="en-US" sz="2400" dirty="0"/>
              <a:t>Suggestions</a:t>
            </a:r>
          </a:p>
          <a:p>
            <a:pPr lvl="1"/>
            <a:r>
              <a:rPr lang="en-US" sz="2000" dirty="0"/>
              <a:t>Memorize the opening and closing lines</a:t>
            </a:r>
          </a:p>
          <a:p>
            <a:pPr lvl="1"/>
            <a:r>
              <a:rPr lang="en-US" sz="2000" dirty="0"/>
              <a:t>Speak naturally </a:t>
            </a:r>
          </a:p>
          <a:p>
            <a:pPr lvl="1"/>
            <a:r>
              <a:rPr lang="en-US" sz="2000" dirty="0"/>
              <a:t>Use delivery to reinforce your message</a:t>
            </a:r>
          </a:p>
          <a:p>
            <a:pPr lvl="1"/>
            <a:r>
              <a:rPr lang="en-US" sz="2000" dirty="0"/>
              <a:t>Vary your delivery</a:t>
            </a:r>
          </a:p>
          <a:p>
            <a:pPr lvl="1"/>
            <a:r>
              <a:rPr lang="en-US" sz="2000" dirty="0"/>
              <a:t>Create immediacy with delivery </a:t>
            </a:r>
          </a:p>
          <a:p>
            <a:pPr lvl="1"/>
            <a:r>
              <a:rPr lang="en-US" sz="2000" dirty="0"/>
              <a:t>Be expressive </a:t>
            </a:r>
          </a:p>
        </p:txBody>
      </p:sp>
    </p:spTree>
    <p:extLst>
      <p:ext uri="{BB962C8B-B14F-4D97-AF65-F5344CB8AC3E}">
        <p14:creationId xmlns:p14="http://schemas.microsoft.com/office/powerpoint/2010/main" val="273892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5A4A-6524-283B-576B-2413A616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vocal delivery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887C-59D3-FA3B-EC13-C6697B81C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98073"/>
            <a:ext cx="10058400" cy="471054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Volume</a:t>
            </a:r>
          </a:p>
          <a:p>
            <a:r>
              <a:rPr lang="en-US" sz="2400" dirty="0"/>
              <a:t>Rate</a:t>
            </a:r>
          </a:p>
          <a:p>
            <a:r>
              <a:rPr lang="en-US" sz="2400" dirty="0"/>
              <a:t>Pitch</a:t>
            </a:r>
          </a:p>
          <a:p>
            <a:r>
              <a:rPr lang="en-US" sz="2400" dirty="0"/>
              <a:t>Pauses </a:t>
            </a:r>
          </a:p>
          <a:p>
            <a:pPr lvl="1"/>
            <a:r>
              <a:rPr lang="en-US" sz="2000" dirty="0"/>
              <a:t>Filled pauses- er, </a:t>
            </a:r>
            <a:r>
              <a:rPr lang="en-US" sz="2000" dirty="0" err="1"/>
              <a:t>em</a:t>
            </a:r>
            <a:r>
              <a:rPr lang="en-US" sz="2000" dirty="0"/>
              <a:t>, ah, well, what I mean</a:t>
            </a:r>
          </a:p>
          <a:p>
            <a:pPr lvl="1"/>
            <a:r>
              <a:rPr lang="en-US" sz="2000" dirty="0"/>
              <a:t>Unfilled pauses- can be effective signposts: Times to use it below:</a:t>
            </a:r>
          </a:p>
          <a:p>
            <a:pPr lvl="3"/>
            <a:r>
              <a:rPr lang="en-US" sz="1800" dirty="0"/>
              <a:t>Before beginning of speech</a:t>
            </a:r>
          </a:p>
          <a:p>
            <a:pPr lvl="3"/>
            <a:r>
              <a:rPr lang="en-US" sz="1800" dirty="0"/>
              <a:t>Transitional points</a:t>
            </a:r>
          </a:p>
          <a:p>
            <a:pPr lvl="3"/>
            <a:r>
              <a:rPr lang="en-US" sz="1800" dirty="0"/>
              <a:t>At the end of an important assertion </a:t>
            </a:r>
          </a:p>
          <a:p>
            <a:pPr lvl="3"/>
            <a:r>
              <a:rPr lang="en-US" sz="1800" dirty="0"/>
              <a:t>After asking a rhetorical question </a:t>
            </a:r>
          </a:p>
          <a:p>
            <a:pPr lvl="3"/>
            <a:r>
              <a:rPr lang="en-US" sz="1800" dirty="0"/>
              <a:t>Before an important idea</a:t>
            </a:r>
          </a:p>
          <a:p>
            <a:pPr lvl="3"/>
            <a:r>
              <a:rPr lang="en-US" sz="1800" dirty="0"/>
              <a:t>Before asking for questions</a:t>
            </a:r>
          </a:p>
          <a:p>
            <a:pPr lvl="3"/>
            <a:r>
              <a:rPr lang="en-US" sz="1800" dirty="0"/>
              <a:t>After the last sentence of your conclusion </a:t>
            </a:r>
          </a:p>
        </p:txBody>
      </p:sp>
    </p:spTree>
    <p:extLst>
      <p:ext uri="{BB962C8B-B14F-4D97-AF65-F5344CB8AC3E}">
        <p14:creationId xmlns:p14="http://schemas.microsoft.com/office/powerpoint/2010/main" val="155237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5A4A-6524-283B-576B-2413A616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/ Pronunciation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887C-59D3-FA3B-EC13-C6697B81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Articulation- different movements of speech organs, produce different sounds</a:t>
            </a:r>
          </a:p>
          <a:p>
            <a:pPr lvl="1"/>
            <a:r>
              <a:rPr lang="en-US" sz="2400" dirty="0"/>
              <a:t>Errors of omission, substitution, and addition </a:t>
            </a:r>
          </a:p>
          <a:p>
            <a:pPr lvl="2"/>
            <a:r>
              <a:rPr lang="en-US" sz="2000" dirty="0"/>
              <a:t>Ex. Pg. 188</a:t>
            </a:r>
          </a:p>
          <a:p>
            <a:r>
              <a:rPr lang="en-US" sz="2800" dirty="0"/>
              <a:t>Pronunciation- production of syllables or words to the standard within the dictionary. </a:t>
            </a:r>
          </a:p>
          <a:p>
            <a:pPr lvl="1"/>
            <a:r>
              <a:rPr lang="en-US" sz="2400" dirty="0"/>
              <a:t>Errors of accent</a:t>
            </a:r>
          </a:p>
          <a:p>
            <a:pPr lvl="1"/>
            <a:r>
              <a:rPr lang="en-US" sz="2400" dirty="0"/>
              <a:t>Errors of pronouncing silent sounds </a:t>
            </a:r>
          </a:p>
          <a:p>
            <a:pPr lvl="2"/>
            <a:r>
              <a:rPr lang="en-US" sz="2000" dirty="0"/>
              <a:t>Ex. Pg. 189</a:t>
            </a:r>
          </a:p>
        </p:txBody>
      </p:sp>
    </p:spTree>
    <p:extLst>
      <p:ext uri="{BB962C8B-B14F-4D97-AF65-F5344CB8AC3E}">
        <p14:creationId xmlns:p14="http://schemas.microsoft.com/office/powerpoint/2010/main" val="68458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CDB2-E976-D965-2C33-0BF4E8DE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body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0270-6C96-D0B6-CC68-53DCBE9DB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31792"/>
          </a:xfrm>
        </p:spPr>
        <p:txBody>
          <a:bodyPr/>
          <a:lstStyle/>
          <a:p>
            <a:r>
              <a:rPr lang="en-US" dirty="0"/>
              <a:t>General appearance</a:t>
            </a:r>
          </a:p>
          <a:p>
            <a:r>
              <a:rPr lang="en-US" dirty="0"/>
              <a:t>Eye contact</a:t>
            </a:r>
          </a:p>
          <a:p>
            <a:r>
              <a:rPr lang="en-US" dirty="0"/>
              <a:t>Facial expressions</a:t>
            </a:r>
          </a:p>
          <a:p>
            <a:r>
              <a:rPr lang="en-US" dirty="0"/>
              <a:t>Posture </a:t>
            </a:r>
          </a:p>
          <a:p>
            <a:r>
              <a:rPr lang="en-US" dirty="0"/>
              <a:t>Gestures </a:t>
            </a:r>
          </a:p>
          <a:p>
            <a:r>
              <a:rPr lang="en-US" dirty="0"/>
              <a:t>Movement </a:t>
            </a:r>
          </a:p>
          <a:p>
            <a:r>
              <a:rPr lang="en-US" dirty="0"/>
              <a:t>Proxemics- the way we communicate with space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LYyZqlyDEL4&amp;t</a:t>
            </a:r>
            <a:r>
              <a:rPr lang="en-US" dirty="0"/>
              <a:t>=</a:t>
            </a:r>
            <a:r>
              <a:rPr lang="en-US" dirty="0" err="1"/>
              <a:t>151s&amp;ab_channel</a:t>
            </a:r>
            <a:r>
              <a:rPr lang="en-US" dirty="0"/>
              <a:t>=</a:t>
            </a:r>
            <a:r>
              <a:rPr lang="en-US" dirty="0" err="1"/>
              <a:t>TheOffice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53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225</TotalTime>
  <Words>794</Words>
  <Application>Microsoft Macintosh PowerPoint</Application>
  <PresentationFormat>Widescreen</PresentationFormat>
  <Paragraphs>146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CH 11: Presenting your speech</vt:lpstr>
      <vt:lpstr>What makes a good presentation</vt:lpstr>
      <vt:lpstr>Speaking impromptu </vt:lpstr>
      <vt:lpstr>Speaking manuscript </vt:lpstr>
      <vt:lpstr>Speaking from memory</vt:lpstr>
      <vt:lpstr>Speaking extemporaneously </vt:lpstr>
      <vt:lpstr>Effective vocal delivery </vt:lpstr>
      <vt:lpstr>Articulation / Pronunciation </vt:lpstr>
      <vt:lpstr>Effective body actions</vt:lpstr>
      <vt:lpstr>Using notes  Handling questions </vt:lpstr>
      <vt:lpstr>Using a lectern</vt:lpstr>
      <vt:lpstr>Summary </vt:lpstr>
      <vt:lpstr>Interview each Other Activity</vt:lpstr>
      <vt:lpstr>Interview each Other Activity</vt:lpstr>
      <vt:lpstr>Interview each Other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M. Straight</dc:creator>
  <cp:lastModifiedBy>Brandon Straight</cp:lastModifiedBy>
  <cp:revision>4</cp:revision>
  <dcterms:created xsi:type="dcterms:W3CDTF">2022-08-25T19:47:27Z</dcterms:created>
  <dcterms:modified xsi:type="dcterms:W3CDTF">2025-02-13T22:33:43Z</dcterms:modified>
</cp:coreProperties>
</file>