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078"/>
    <p:restoredTop sz="86058"/>
  </p:normalViewPr>
  <p:slideViewPr>
    <p:cSldViewPr snapToGrid="0">
      <p:cViewPr varScale="1">
        <p:scale>
          <a:sx n="53" d="100"/>
          <a:sy n="53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aight, Brandon - Faculty" userId="acd7c775-228e-4bdd-b8b2-77b20c348421" providerId="ADAL" clId="{3539010F-F402-A94D-BD52-3C6157D8261F}"/>
    <pc:docChg chg="delSld modSld">
      <pc:chgData name="Straight, Brandon - Faculty" userId="acd7c775-228e-4bdd-b8b2-77b20c348421" providerId="ADAL" clId="{3539010F-F402-A94D-BD52-3C6157D8261F}" dt="2023-12-15T17:41:02.670" v="9" actId="2696"/>
      <pc:docMkLst>
        <pc:docMk/>
      </pc:docMkLst>
      <pc:sldChg chg="modSp mod">
        <pc:chgData name="Straight, Brandon - Faculty" userId="acd7c775-228e-4bdd-b8b2-77b20c348421" providerId="ADAL" clId="{3539010F-F402-A94D-BD52-3C6157D8261F}" dt="2023-12-15T17:28:18.703" v="6" actId="20577"/>
        <pc:sldMkLst>
          <pc:docMk/>
          <pc:sldMk cId="2372361893" sldId="256"/>
        </pc:sldMkLst>
        <pc:spChg chg="mod">
          <ac:chgData name="Straight, Brandon - Faculty" userId="acd7c775-228e-4bdd-b8b2-77b20c348421" providerId="ADAL" clId="{3539010F-F402-A94D-BD52-3C6157D8261F}" dt="2023-12-15T17:28:18.703" v="6" actId="20577"/>
          <ac:spMkLst>
            <pc:docMk/>
            <pc:sldMk cId="2372361893" sldId="256"/>
            <ac:spMk id="2" creationId="{401888FE-0670-CBB6-E7FE-B7B1AD1A613B}"/>
          </ac:spMkLst>
        </pc:spChg>
      </pc:sldChg>
      <pc:sldChg chg="del">
        <pc:chgData name="Straight, Brandon - Faculty" userId="acd7c775-228e-4bdd-b8b2-77b20c348421" providerId="ADAL" clId="{3539010F-F402-A94D-BD52-3C6157D8261F}" dt="2023-12-15T17:40:59.496" v="7" actId="2696"/>
        <pc:sldMkLst>
          <pc:docMk/>
          <pc:sldMk cId="1080131049" sldId="264"/>
        </pc:sldMkLst>
      </pc:sldChg>
      <pc:sldChg chg="del">
        <pc:chgData name="Straight, Brandon - Faculty" userId="acd7c775-228e-4bdd-b8b2-77b20c348421" providerId="ADAL" clId="{3539010F-F402-A94D-BD52-3C6157D8261F}" dt="2023-12-15T17:41:00.203" v="8" actId="2696"/>
        <pc:sldMkLst>
          <pc:docMk/>
          <pc:sldMk cId="4025373911" sldId="265"/>
        </pc:sldMkLst>
      </pc:sldChg>
      <pc:sldChg chg="del">
        <pc:chgData name="Straight, Brandon - Faculty" userId="acd7c775-228e-4bdd-b8b2-77b20c348421" providerId="ADAL" clId="{3539010F-F402-A94D-BD52-3C6157D8261F}" dt="2023-12-15T17:41:02.670" v="9" actId="2696"/>
        <pc:sldMkLst>
          <pc:docMk/>
          <pc:sldMk cId="3780968881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6EB53-F027-4A50-8367-3B09AA25BD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13AF5-8C6B-4C37-BC4E-280C635EB535}">
      <dgm:prSet/>
      <dgm:spPr/>
      <dgm:t>
        <a:bodyPr/>
        <a:lstStyle/>
        <a:p>
          <a:r>
            <a:rPr lang="en-US" dirty="0"/>
            <a:t>Example- </a:t>
          </a:r>
        </a:p>
        <a:p>
          <a:r>
            <a:rPr lang="en-US" dirty="0"/>
            <a:t>brief specific instance</a:t>
          </a:r>
        </a:p>
      </dgm:t>
    </dgm:pt>
    <dgm:pt modelId="{9B2E4D4E-469E-4724-9CBD-4AEAFD018A36}" type="parTrans" cxnId="{49181C18-E5D6-44A5-B4F5-E950AB6AF28C}">
      <dgm:prSet/>
      <dgm:spPr/>
      <dgm:t>
        <a:bodyPr/>
        <a:lstStyle/>
        <a:p>
          <a:endParaRPr lang="en-US"/>
        </a:p>
      </dgm:t>
    </dgm:pt>
    <dgm:pt modelId="{84B4E01F-552A-45E5-AB18-4BF2734C0E90}" type="sibTrans" cxnId="{49181C18-E5D6-44A5-B4F5-E950AB6AF28C}">
      <dgm:prSet/>
      <dgm:spPr/>
      <dgm:t>
        <a:bodyPr/>
        <a:lstStyle/>
        <a:p>
          <a:endParaRPr lang="en-US"/>
        </a:p>
      </dgm:t>
    </dgm:pt>
    <dgm:pt modelId="{F21F4632-23F5-4689-AEE2-0C2851110554}">
      <dgm:prSet/>
      <dgm:spPr/>
      <dgm:t>
        <a:bodyPr/>
        <a:lstStyle/>
        <a:p>
          <a:r>
            <a:rPr lang="en-US"/>
            <a:t>Illustrations- more detailed example</a:t>
          </a:r>
        </a:p>
      </dgm:t>
    </dgm:pt>
    <dgm:pt modelId="{C10966B3-DD11-4D3A-8CFA-EE3C1E78A782}" type="parTrans" cxnId="{21F9E435-86C7-47E4-AB36-707E8F82369F}">
      <dgm:prSet/>
      <dgm:spPr/>
      <dgm:t>
        <a:bodyPr/>
        <a:lstStyle/>
        <a:p>
          <a:endParaRPr lang="en-US"/>
        </a:p>
      </dgm:t>
    </dgm:pt>
    <dgm:pt modelId="{8AA71FC6-B343-4E1C-88EB-D8ACC1BE3F21}" type="sibTrans" cxnId="{21F9E435-86C7-47E4-AB36-707E8F82369F}">
      <dgm:prSet/>
      <dgm:spPr/>
      <dgm:t>
        <a:bodyPr/>
        <a:lstStyle/>
        <a:p>
          <a:endParaRPr lang="en-US"/>
        </a:p>
      </dgm:t>
    </dgm:pt>
    <dgm:pt modelId="{C315B25B-112C-41FF-9457-4D6ED31D9675}">
      <dgm:prSet/>
      <dgm:spPr/>
      <dgm:t>
        <a:bodyPr/>
        <a:lstStyle/>
        <a:p>
          <a:r>
            <a:rPr lang="en-US"/>
            <a:t>Narrative- example told in a story format</a:t>
          </a:r>
        </a:p>
      </dgm:t>
    </dgm:pt>
    <dgm:pt modelId="{4649AA1C-CDCE-4C4E-89E5-E8330AC8B30B}" type="parTrans" cxnId="{F2DF0036-23D8-4D65-9037-97D85BB81708}">
      <dgm:prSet/>
      <dgm:spPr/>
      <dgm:t>
        <a:bodyPr/>
        <a:lstStyle/>
        <a:p>
          <a:endParaRPr lang="en-US"/>
        </a:p>
      </dgm:t>
    </dgm:pt>
    <dgm:pt modelId="{6161B76D-384D-4F85-AAB5-4E487D7BDE9B}" type="sibTrans" cxnId="{F2DF0036-23D8-4D65-9037-97D85BB81708}">
      <dgm:prSet/>
      <dgm:spPr/>
      <dgm:t>
        <a:bodyPr/>
        <a:lstStyle/>
        <a:p>
          <a:endParaRPr lang="en-US"/>
        </a:p>
      </dgm:t>
    </dgm:pt>
    <dgm:pt modelId="{1AF6EC17-ABA6-DA4F-8BB1-3A40E0689B06}" type="pres">
      <dgm:prSet presAssocID="{4EF6EB53-F027-4A50-8367-3B09AA25BD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9E7F97-10D0-F140-9DB2-B9CA493C336D}" type="pres">
      <dgm:prSet presAssocID="{0D313AF5-8C6B-4C37-BC4E-280C635EB535}" presName="hierRoot1" presStyleCnt="0"/>
      <dgm:spPr/>
    </dgm:pt>
    <dgm:pt modelId="{186316E7-DC80-8348-9081-1B4E24C585AE}" type="pres">
      <dgm:prSet presAssocID="{0D313AF5-8C6B-4C37-BC4E-280C635EB535}" presName="composite" presStyleCnt="0"/>
      <dgm:spPr/>
    </dgm:pt>
    <dgm:pt modelId="{161B1C63-1528-AC45-9AC1-56FB06FCF1D3}" type="pres">
      <dgm:prSet presAssocID="{0D313AF5-8C6B-4C37-BC4E-280C635EB535}" presName="background" presStyleLbl="node0" presStyleIdx="0" presStyleCnt="3"/>
      <dgm:spPr/>
    </dgm:pt>
    <dgm:pt modelId="{2885FCC1-3F1B-A14A-87A0-C528D08AAE1C}" type="pres">
      <dgm:prSet presAssocID="{0D313AF5-8C6B-4C37-BC4E-280C635EB535}" presName="text" presStyleLbl="fgAcc0" presStyleIdx="0" presStyleCnt="3">
        <dgm:presLayoutVars>
          <dgm:chPref val="3"/>
        </dgm:presLayoutVars>
      </dgm:prSet>
      <dgm:spPr/>
    </dgm:pt>
    <dgm:pt modelId="{3A159999-2C86-7F4A-A0D5-25F0BB4D972D}" type="pres">
      <dgm:prSet presAssocID="{0D313AF5-8C6B-4C37-BC4E-280C635EB535}" presName="hierChild2" presStyleCnt="0"/>
      <dgm:spPr/>
    </dgm:pt>
    <dgm:pt modelId="{3BAF9270-6D43-D145-B361-07E84265D2ED}" type="pres">
      <dgm:prSet presAssocID="{F21F4632-23F5-4689-AEE2-0C2851110554}" presName="hierRoot1" presStyleCnt="0"/>
      <dgm:spPr/>
    </dgm:pt>
    <dgm:pt modelId="{9BC2FC5D-2596-9149-B851-B1798C5C5192}" type="pres">
      <dgm:prSet presAssocID="{F21F4632-23F5-4689-AEE2-0C2851110554}" presName="composite" presStyleCnt="0"/>
      <dgm:spPr/>
    </dgm:pt>
    <dgm:pt modelId="{9D1A7067-2AD7-9445-86FA-026A7C0B1A0E}" type="pres">
      <dgm:prSet presAssocID="{F21F4632-23F5-4689-AEE2-0C2851110554}" presName="background" presStyleLbl="node0" presStyleIdx="1" presStyleCnt="3"/>
      <dgm:spPr/>
    </dgm:pt>
    <dgm:pt modelId="{F43221D5-9B71-694D-9CDA-FA1164F98150}" type="pres">
      <dgm:prSet presAssocID="{F21F4632-23F5-4689-AEE2-0C2851110554}" presName="text" presStyleLbl="fgAcc0" presStyleIdx="1" presStyleCnt="3">
        <dgm:presLayoutVars>
          <dgm:chPref val="3"/>
        </dgm:presLayoutVars>
      </dgm:prSet>
      <dgm:spPr/>
    </dgm:pt>
    <dgm:pt modelId="{FC79EAB8-1AAA-0D4C-B101-38DE47682CE8}" type="pres">
      <dgm:prSet presAssocID="{F21F4632-23F5-4689-AEE2-0C2851110554}" presName="hierChild2" presStyleCnt="0"/>
      <dgm:spPr/>
    </dgm:pt>
    <dgm:pt modelId="{3C3F9138-65F1-0548-A474-3B932CDC3D4A}" type="pres">
      <dgm:prSet presAssocID="{C315B25B-112C-41FF-9457-4D6ED31D9675}" presName="hierRoot1" presStyleCnt="0"/>
      <dgm:spPr/>
    </dgm:pt>
    <dgm:pt modelId="{4698CD31-6E68-AD4D-BD82-FC28D13F37E3}" type="pres">
      <dgm:prSet presAssocID="{C315B25B-112C-41FF-9457-4D6ED31D9675}" presName="composite" presStyleCnt="0"/>
      <dgm:spPr/>
    </dgm:pt>
    <dgm:pt modelId="{4B7DAADB-92FB-F64A-977A-85B866D4E5CD}" type="pres">
      <dgm:prSet presAssocID="{C315B25B-112C-41FF-9457-4D6ED31D9675}" presName="background" presStyleLbl="node0" presStyleIdx="2" presStyleCnt="3"/>
      <dgm:spPr/>
    </dgm:pt>
    <dgm:pt modelId="{0D740624-00FF-2D4F-9EEE-82B533AF843E}" type="pres">
      <dgm:prSet presAssocID="{C315B25B-112C-41FF-9457-4D6ED31D9675}" presName="text" presStyleLbl="fgAcc0" presStyleIdx="2" presStyleCnt="3">
        <dgm:presLayoutVars>
          <dgm:chPref val="3"/>
        </dgm:presLayoutVars>
      </dgm:prSet>
      <dgm:spPr/>
    </dgm:pt>
    <dgm:pt modelId="{14B11377-4913-044D-B5E1-003767FC750D}" type="pres">
      <dgm:prSet presAssocID="{C315B25B-112C-41FF-9457-4D6ED31D9675}" presName="hierChild2" presStyleCnt="0"/>
      <dgm:spPr/>
    </dgm:pt>
  </dgm:ptLst>
  <dgm:cxnLst>
    <dgm:cxn modelId="{49181C18-E5D6-44A5-B4F5-E950AB6AF28C}" srcId="{4EF6EB53-F027-4A50-8367-3B09AA25BDE6}" destId="{0D313AF5-8C6B-4C37-BC4E-280C635EB535}" srcOrd="0" destOrd="0" parTransId="{9B2E4D4E-469E-4724-9CBD-4AEAFD018A36}" sibTransId="{84B4E01F-552A-45E5-AB18-4BF2734C0E90}"/>
    <dgm:cxn modelId="{F0983235-CE4F-DA48-AFA1-65C955794B00}" type="presOf" srcId="{0D313AF5-8C6B-4C37-BC4E-280C635EB535}" destId="{2885FCC1-3F1B-A14A-87A0-C528D08AAE1C}" srcOrd="0" destOrd="0" presId="urn:microsoft.com/office/officeart/2005/8/layout/hierarchy1"/>
    <dgm:cxn modelId="{21F9E435-86C7-47E4-AB36-707E8F82369F}" srcId="{4EF6EB53-F027-4A50-8367-3B09AA25BDE6}" destId="{F21F4632-23F5-4689-AEE2-0C2851110554}" srcOrd="1" destOrd="0" parTransId="{C10966B3-DD11-4D3A-8CFA-EE3C1E78A782}" sibTransId="{8AA71FC6-B343-4E1C-88EB-D8ACC1BE3F21}"/>
    <dgm:cxn modelId="{F2DF0036-23D8-4D65-9037-97D85BB81708}" srcId="{4EF6EB53-F027-4A50-8367-3B09AA25BDE6}" destId="{C315B25B-112C-41FF-9457-4D6ED31D9675}" srcOrd="2" destOrd="0" parTransId="{4649AA1C-CDCE-4C4E-89E5-E8330AC8B30B}" sibTransId="{6161B76D-384D-4F85-AAB5-4E487D7BDE9B}"/>
    <dgm:cxn modelId="{4FEFB680-0195-3B4A-B2E5-7CF38A5F26C1}" type="presOf" srcId="{4EF6EB53-F027-4A50-8367-3B09AA25BDE6}" destId="{1AF6EC17-ABA6-DA4F-8BB1-3A40E0689B06}" srcOrd="0" destOrd="0" presId="urn:microsoft.com/office/officeart/2005/8/layout/hierarchy1"/>
    <dgm:cxn modelId="{0322D694-B2B4-4646-AD71-10383C52CAE0}" type="presOf" srcId="{C315B25B-112C-41FF-9457-4D6ED31D9675}" destId="{0D740624-00FF-2D4F-9EEE-82B533AF843E}" srcOrd="0" destOrd="0" presId="urn:microsoft.com/office/officeart/2005/8/layout/hierarchy1"/>
    <dgm:cxn modelId="{921447DC-CBFD-C44B-B703-E42D44833D44}" type="presOf" srcId="{F21F4632-23F5-4689-AEE2-0C2851110554}" destId="{F43221D5-9B71-694D-9CDA-FA1164F98150}" srcOrd="0" destOrd="0" presId="urn:microsoft.com/office/officeart/2005/8/layout/hierarchy1"/>
    <dgm:cxn modelId="{E3FFB024-36DB-B740-B561-1C0BE4B22C78}" type="presParOf" srcId="{1AF6EC17-ABA6-DA4F-8BB1-3A40E0689B06}" destId="{4E9E7F97-10D0-F140-9DB2-B9CA493C336D}" srcOrd="0" destOrd="0" presId="urn:microsoft.com/office/officeart/2005/8/layout/hierarchy1"/>
    <dgm:cxn modelId="{DAC48132-5880-174A-8C79-7CCD4DF494CB}" type="presParOf" srcId="{4E9E7F97-10D0-F140-9DB2-B9CA493C336D}" destId="{186316E7-DC80-8348-9081-1B4E24C585AE}" srcOrd="0" destOrd="0" presId="urn:microsoft.com/office/officeart/2005/8/layout/hierarchy1"/>
    <dgm:cxn modelId="{B8CE5969-8084-5F45-A8BF-23FD8D8DCC7D}" type="presParOf" srcId="{186316E7-DC80-8348-9081-1B4E24C585AE}" destId="{161B1C63-1528-AC45-9AC1-56FB06FCF1D3}" srcOrd="0" destOrd="0" presId="urn:microsoft.com/office/officeart/2005/8/layout/hierarchy1"/>
    <dgm:cxn modelId="{7407A8D5-BCFA-6849-8F40-9FE856A1C088}" type="presParOf" srcId="{186316E7-DC80-8348-9081-1B4E24C585AE}" destId="{2885FCC1-3F1B-A14A-87A0-C528D08AAE1C}" srcOrd="1" destOrd="0" presId="urn:microsoft.com/office/officeart/2005/8/layout/hierarchy1"/>
    <dgm:cxn modelId="{EBE64293-99BA-7044-8C6E-7A1F745D8B0C}" type="presParOf" srcId="{4E9E7F97-10D0-F140-9DB2-B9CA493C336D}" destId="{3A159999-2C86-7F4A-A0D5-25F0BB4D972D}" srcOrd="1" destOrd="0" presId="urn:microsoft.com/office/officeart/2005/8/layout/hierarchy1"/>
    <dgm:cxn modelId="{5E674674-4BA4-2243-8314-381741AACCAF}" type="presParOf" srcId="{1AF6EC17-ABA6-DA4F-8BB1-3A40E0689B06}" destId="{3BAF9270-6D43-D145-B361-07E84265D2ED}" srcOrd="1" destOrd="0" presId="urn:microsoft.com/office/officeart/2005/8/layout/hierarchy1"/>
    <dgm:cxn modelId="{BDBA9AC9-FD60-A54B-B83C-5DCED2FEC815}" type="presParOf" srcId="{3BAF9270-6D43-D145-B361-07E84265D2ED}" destId="{9BC2FC5D-2596-9149-B851-B1798C5C5192}" srcOrd="0" destOrd="0" presId="urn:microsoft.com/office/officeart/2005/8/layout/hierarchy1"/>
    <dgm:cxn modelId="{FBC427E0-514C-1C4A-8637-356496281A2F}" type="presParOf" srcId="{9BC2FC5D-2596-9149-B851-B1798C5C5192}" destId="{9D1A7067-2AD7-9445-86FA-026A7C0B1A0E}" srcOrd="0" destOrd="0" presId="urn:microsoft.com/office/officeart/2005/8/layout/hierarchy1"/>
    <dgm:cxn modelId="{7B96AA5A-65CF-6D43-9B83-65A79106D7A5}" type="presParOf" srcId="{9BC2FC5D-2596-9149-B851-B1798C5C5192}" destId="{F43221D5-9B71-694D-9CDA-FA1164F98150}" srcOrd="1" destOrd="0" presId="urn:microsoft.com/office/officeart/2005/8/layout/hierarchy1"/>
    <dgm:cxn modelId="{B37A5E8D-CA37-5E48-A149-76F57580351E}" type="presParOf" srcId="{3BAF9270-6D43-D145-B361-07E84265D2ED}" destId="{FC79EAB8-1AAA-0D4C-B101-38DE47682CE8}" srcOrd="1" destOrd="0" presId="urn:microsoft.com/office/officeart/2005/8/layout/hierarchy1"/>
    <dgm:cxn modelId="{4545D76E-894C-1E48-9D5E-7F8139379BCA}" type="presParOf" srcId="{1AF6EC17-ABA6-DA4F-8BB1-3A40E0689B06}" destId="{3C3F9138-65F1-0548-A474-3B932CDC3D4A}" srcOrd="2" destOrd="0" presId="urn:microsoft.com/office/officeart/2005/8/layout/hierarchy1"/>
    <dgm:cxn modelId="{FFB4797E-32C2-8942-A226-28E203234F0A}" type="presParOf" srcId="{3C3F9138-65F1-0548-A474-3B932CDC3D4A}" destId="{4698CD31-6E68-AD4D-BD82-FC28D13F37E3}" srcOrd="0" destOrd="0" presId="urn:microsoft.com/office/officeart/2005/8/layout/hierarchy1"/>
    <dgm:cxn modelId="{F159B039-5153-5B48-A90E-59158277EA9A}" type="presParOf" srcId="{4698CD31-6E68-AD4D-BD82-FC28D13F37E3}" destId="{4B7DAADB-92FB-F64A-977A-85B866D4E5CD}" srcOrd="0" destOrd="0" presId="urn:microsoft.com/office/officeart/2005/8/layout/hierarchy1"/>
    <dgm:cxn modelId="{FFF86ED0-AE34-4042-85B7-96D76CF20274}" type="presParOf" srcId="{4698CD31-6E68-AD4D-BD82-FC28D13F37E3}" destId="{0D740624-00FF-2D4F-9EEE-82B533AF843E}" srcOrd="1" destOrd="0" presId="urn:microsoft.com/office/officeart/2005/8/layout/hierarchy1"/>
    <dgm:cxn modelId="{116C6376-D595-584A-B396-E3773E7E047C}" type="presParOf" srcId="{3C3F9138-65F1-0548-A474-3B932CDC3D4A}" destId="{14B11377-4913-044D-B5E1-003767FC75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B1C63-1528-AC45-9AC1-56FB06FCF1D3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5FCC1-3F1B-A14A-87A0-C528D08AAE1C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Example-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brief specific instance</a:t>
          </a:r>
        </a:p>
      </dsp:txBody>
      <dsp:txXfrm>
        <a:off x="395110" y="1049709"/>
        <a:ext cx="2932811" cy="1820978"/>
      </dsp:txXfrm>
    </dsp:sp>
    <dsp:sp modelId="{9D1A7067-2AD7-9445-86FA-026A7C0B1A0E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221D5-9B71-694D-9CDA-FA1164F98150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Illustrations- more detailed example</a:t>
          </a:r>
        </a:p>
      </dsp:txBody>
      <dsp:txXfrm>
        <a:off x="4118143" y="1049709"/>
        <a:ext cx="2932811" cy="1820978"/>
      </dsp:txXfrm>
    </dsp:sp>
    <dsp:sp modelId="{4B7DAADB-92FB-F64A-977A-85B866D4E5CD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40624-00FF-2D4F-9EEE-82B533AF843E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Narrative- example told in a story format</a:t>
          </a:r>
        </a:p>
      </dsp:txBody>
      <dsp:txXfrm>
        <a:off x="7841176" y="1049709"/>
        <a:ext cx="2932811" cy="182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99F80-E855-0843-A5E9-8E1E244567C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7A1A-C35C-A946-9291-28BB7A0D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 in context- salary of an accountant in city versus rural when looking at national averages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7A1A-C35C-A946-9291-28BB7A0D76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7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88FE-0670-CBB6-E7FE-B7B1AD1A6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7: Supporting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63C1-7BD6-5ED0-5C5D-FCCC26117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Straight</a:t>
            </a:r>
          </a:p>
        </p:txBody>
      </p:sp>
    </p:spTree>
    <p:extLst>
      <p:ext uri="{BB962C8B-B14F-4D97-AF65-F5344CB8AC3E}">
        <p14:creationId xmlns:p14="http://schemas.microsoft.com/office/powerpoint/2010/main" val="237236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CA23-3FE3-25D9-F151-571F1E91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4053-47F2-2808-BF7F-07915BBF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like to see statistics or hear about statistics?</a:t>
            </a:r>
          </a:p>
          <a:p>
            <a:r>
              <a:rPr lang="en-US" dirty="0"/>
              <a:t>What supporting materials do you think are the most effective or what would you use?</a:t>
            </a:r>
          </a:p>
          <a:p>
            <a:r>
              <a:rPr lang="en-US" dirty="0"/>
              <a:t>When is the best time to include </a:t>
            </a:r>
            <a:r>
              <a:rPr lang="en-US"/>
              <a:t>supporting materials.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2C8-BB34-4C85-C011-BB970E2F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Examples, Illustrations, and Narratives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96D8B-DD46-3EC5-EEFB-81E327491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73005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73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2C8-BB34-4C85-C011-BB970E2F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using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DEB5-6AB7-CB4A-71A1-F20671B1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length</a:t>
            </a:r>
          </a:p>
          <a:p>
            <a:r>
              <a:rPr lang="en-US" dirty="0"/>
              <a:t>Stress relevancy </a:t>
            </a:r>
          </a:p>
          <a:p>
            <a:r>
              <a:rPr lang="en-US" dirty="0"/>
              <a:t>Distinguish between real and hypothetical examples </a:t>
            </a:r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Hypothetical</a:t>
            </a:r>
          </a:p>
          <a:p>
            <a:r>
              <a:rPr lang="en-US" dirty="0"/>
              <a:t>Make sure they are relevant </a:t>
            </a:r>
          </a:p>
        </p:txBody>
      </p:sp>
    </p:spTree>
    <p:extLst>
      <p:ext uri="{BB962C8B-B14F-4D97-AF65-F5344CB8AC3E}">
        <p14:creationId xmlns:p14="http://schemas.microsoft.com/office/powerpoint/2010/main" val="85476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2C8-BB34-4C85-C011-BB970E2F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DEB5-6AB7-CB4A-71A1-F20671B1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4997"/>
          </a:xfrm>
        </p:spPr>
        <p:txBody>
          <a:bodyPr/>
          <a:lstStyle/>
          <a:p>
            <a:r>
              <a:rPr lang="en-US" dirty="0"/>
              <a:t>Analogies- are comparisons between things that may be like each other.</a:t>
            </a:r>
          </a:p>
          <a:p>
            <a:r>
              <a:rPr lang="en-US" dirty="0"/>
              <a:t>Literal Analogy</a:t>
            </a:r>
          </a:p>
          <a:p>
            <a:pPr lvl="1"/>
            <a:r>
              <a:rPr lang="en-US" dirty="0"/>
              <a:t>Compare items from same class, two cars or two cities </a:t>
            </a:r>
          </a:p>
          <a:p>
            <a:r>
              <a:rPr lang="en-US" dirty="0"/>
              <a:t>Figurative Analogy</a:t>
            </a:r>
          </a:p>
          <a:p>
            <a:pPr lvl="1"/>
            <a:r>
              <a:rPr lang="en-US" dirty="0"/>
              <a:t>Compare a car to the freedom of a bird</a:t>
            </a:r>
          </a:p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Use comparable cases</a:t>
            </a:r>
          </a:p>
          <a:p>
            <a:pPr lvl="1"/>
            <a:r>
              <a:rPr lang="en-US" dirty="0"/>
              <a:t>Place differences in context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2C8-BB34-4C85-C011-BB970E2F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DEB5-6AB7-CB4A-71A1-F20671B1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Testimony- is the opinions or recollections of experts </a:t>
            </a:r>
          </a:p>
          <a:p>
            <a:r>
              <a:rPr lang="en-US" dirty="0"/>
              <a:t>Expert testimony- they are considered an expert in their field</a:t>
            </a:r>
          </a:p>
          <a:p>
            <a:r>
              <a:rPr lang="en-US" dirty="0"/>
              <a:t>Eyewitness testimony- cite the testimony of someone who saw or heard an event </a:t>
            </a:r>
          </a:p>
        </p:txBody>
      </p:sp>
    </p:spTree>
    <p:extLst>
      <p:ext uri="{BB962C8B-B14F-4D97-AF65-F5344CB8AC3E}">
        <p14:creationId xmlns:p14="http://schemas.microsoft.com/office/powerpoint/2010/main" val="45922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80DF-C38B-FD7C-89A9-DB28DDD9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D335-A6D2-7E6E-63CC-C2CBACA4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 the person you wish to interview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Secure an appointment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your topic areas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cheat 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Establish rapport with the interviewee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open-ended questions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effective interpersonal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for permission to record or print the interview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with an expression of appreciation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 up with a thank-you note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7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2C8-BB34-4C85-C011-BB970E2F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DEB5-6AB7-CB4A-71A1-F20671B1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7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Raw numbers- simply figures unmodified by any mathematical</a:t>
            </a:r>
          </a:p>
          <a:p>
            <a:r>
              <a:rPr lang="en-US" dirty="0"/>
              <a:t>Statistics- figures that help you communicate large data to understandable numbers  </a:t>
            </a:r>
          </a:p>
          <a:p>
            <a:pPr lvl="1"/>
            <a:r>
              <a:rPr lang="en-US" dirty="0"/>
              <a:t>Central tendency (Mean, Median, Mode)</a:t>
            </a:r>
          </a:p>
          <a:p>
            <a:pPr lvl="1"/>
            <a:r>
              <a:rPr lang="en-US" dirty="0"/>
              <a:t>Measures of correlation</a:t>
            </a:r>
          </a:p>
          <a:p>
            <a:pPr lvl="1"/>
            <a:r>
              <a:rPr lang="en-US" dirty="0"/>
              <a:t>Measures of difference </a:t>
            </a:r>
          </a:p>
          <a:p>
            <a:pPr lvl="1"/>
            <a:r>
              <a:rPr lang="en-US" dirty="0"/>
              <a:t>Percentages </a:t>
            </a:r>
          </a:p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Make sure the numbers are clear </a:t>
            </a:r>
          </a:p>
          <a:p>
            <a:pPr lvl="1"/>
            <a:r>
              <a:rPr lang="en-US" dirty="0"/>
              <a:t>Make explicit the meaning of the numbers you’re using</a:t>
            </a:r>
          </a:p>
          <a:p>
            <a:pPr lvl="1"/>
            <a:r>
              <a:rPr lang="en-US" dirty="0"/>
              <a:t>Use numbers in moderation</a:t>
            </a:r>
          </a:p>
          <a:p>
            <a:pPr lvl="1"/>
            <a:r>
              <a:rPr lang="en-US" dirty="0"/>
              <a:t>Use only reliable and current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28463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B798-5EDB-FF46-8EED-AA50CFCC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Central Tendency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FF295A6-A280-6EDA-E74B-09246F72A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355" y="2336800"/>
            <a:ext cx="8967266" cy="3598863"/>
          </a:xfrm>
        </p:spPr>
      </p:pic>
    </p:spTree>
    <p:extLst>
      <p:ext uri="{BB962C8B-B14F-4D97-AF65-F5344CB8AC3E}">
        <p14:creationId xmlns:p14="http://schemas.microsoft.com/office/powerpoint/2010/main" val="391613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A6C7-351A-EBF1-0D49-A07A59E2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Difference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4C5D-F21F-8340-0ECA-D98D0F6F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you how much scores differ from the average </a:t>
            </a:r>
          </a:p>
          <a:p>
            <a:r>
              <a:rPr lang="en-US" dirty="0"/>
              <a:t>Range- how far the lowest score is from the highest score </a:t>
            </a:r>
          </a:p>
          <a:p>
            <a:r>
              <a:rPr lang="en-US" dirty="0"/>
              <a:t>High range- large diversity</a:t>
            </a:r>
          </a:p>
          <a:p>
            <a:r>
              <a:rPr lang="en-US" dirty="0"/>
              <a:t>Low range- great similarity </a:t>
            </a:r>
          </a:p>
        </p:txBody>
      </p:sp>
    </p:spTree>
    <p:extLst>
      <p:ext uri="{BB962C8B-B14F-4D97-AF65-F5344CB8AC3E}">
        <p14:creationId xmlns:p14="http://schemas.microsoft.com/office/powerpoint/2010/main" val="6062385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68</TotalTime>
  <Words>333</Words>
  <Application>Microsoft Macintosh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CH 7: Supporting Materials</vt:lpstr>
      <vt:lpstr>Examples, Illustrations, and Narratives</vt:lpstr>
      <vt:lpstr>Guidelines for using </vt:lpstr>
      <vt:lpstr>Analogies </vt:lpstr>
      <vt:lpstr>Testimony </vt:lpstr>
      <vt:lpstr>Interviews </vt:lpstr>
      <vt:lpstr>Numerical data</vt:lpstr>
      <vt:lpstr>Ex. Central Tendency </vt:lpstr>
      <vt:lpstr>Measure of Difference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M. Straight</dc:creator>
  <cp:lastModifiedBy>Brandon Straight</cp:lastModifiedBy>
  <cp:revision>5</cp:revision>
  <dcterms:created xsi:type="dcterms:W3CDTF">2022-08-25T21:35:30Z</dcterms:created>
  <dcterms:modified xsi:type="dcterms:W3CDTF">2023-12-15T17:41:09Z</dcterms:modified>
</cp:coreProperties>
</file>