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6"/>
  </p:notesMasterIdLst>
  <p:sldIdLst>
    <p:sldId id="256" r:id="rId2"/>
    <p:sldId id="257" r:id="rId3"/>
    <p:sldId id="258" r:id="rId4"/>
    <p:sldId id="272" r:id="rId5"/>
    <p:sldId id="283" r:id="rId6"/>
    <p:sldId id="284" r:id="rId7"/>
    <p:sldId id="260" r:id="rId8"/>
    <p:sldId id="269" r:id="rId9"/>
    <p:sldId id="270" r:id="rId10"/>
    <p:sldId id="271" r:id="rId11"/>
    <p:sldId id="261" r:id="rId12"/>
    <p:sldId id="262" r:id="rId13"/>
    <p:sldId id="263" r:id="rId14"/>
    <p:sldId id="264" r:id="rId15"/>
    <p:sldId id="276" r:id="rId16"/>
    <p:sldId id="277" r:id="rId17"/>
    <p:sldId id="259" r:id="rId18"/>
    <p:sldId id="278" r:id="rId19"/>
    <p:sldId id="279" r:id="rId20"/>
    <p:sldId id="280" r:id="rId21"/>
    <p:sldId id="265" r:id="rId22"/>
    <p:sldId id="268" r:id="rId23"/>
    <p:sldId id="281" r:id="rId24"/>
    <p:sldId id="285"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499"/>
    <p:restoredTop sz="81321"/>
  </p:normalViewPr>
  <p:slideViewPr>
    <p:cSldViewPr snapToGrid="0">
      <p:cViewPr varScale="1">
        <p:scale>
          <a:sx n="84" d="100"/>
          <a:sy n="84" d="100"/>
        </p:scale>
        <p:origin x="1424"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traight, Brandon - Faculty" userId="acd7c775-228e-4bdd-b8b2-77b20c348421" providerId="ADAL" clId="{AC2E0C71-AE8E-0B4E-9F5F-FA9879F251E2}"/>
    <pc:docChg chg="modSld">
      <pc:chgData name="Straight, Brandon - Faculty" userId="acd7c775-228e-4bdd-b8b2-77b20c348421" providerId="ADAL" clId="{AC2E0C71-AE8E-0B4E-9F5F-FA9879F251E2}" dt="2025-03-18T15:33:09.110" v="36" actId="20577"/>
      <pc:docMkLst>
        <pc:docMk/>
      </pc:docMkLst>
      <pc:sldChg chg="modNotesTx">
        <pc:chgData name="Straight, Brandon - Faculty" userId="acd7c775-228e-4bdd-b8b2-77b20c348421" providerId="ADAL" clId="{AC2E0C71-AE8E-0B4E-9F5F-FA9879F251E2}" dt="2025-03-18T15:33:09.110" v="36" actId="20577"/>
        <pc:sldMkLst>
          <pc:docMk/>
          <pc:sldMk cId="3376922489" sldId="270"/>
        </pc:sldMkLst>
      </pc:sldChg>
    </pc:docChg>
  </pc:docChgLst>
  <pc:docChgLst>
    <pc:chgData name="Straight, Brandon - Faculty &lt;brandonstraight@delta.edu&gt;" userId="acd7c775-228e-4bdd-b8b2-77b20c348421" providerId="ADAL" clId="{63408916-8EEC-E840-8C97-344EB6883E08}"/>
    <pc:docChg chg="sldOrd">
      <pc:chgData name="Straight, Brandon - Faculty &lt;brandonstraight@delta.edu&gt;" userId="acd7c775-228e-4bdd-b8b2-77b20c348421" providerId="ADAL" clId="{63408916-8EEC-E840-8C97-344EB6883E08}" dt="2024-03-21T17:42:59.101" v="0" actId="20578"/>
      <pc:docMkLst>
        <pc:docMk/>
      </pc:docMkLst>
      <pc:sldChg chg="ord">
        <pc:chgData name="Straight, Brandon - Faculty &lt;brandonstraight@delta.edu&gt;" userId="acd7c775-228e-4bdd-b8b2-77b20c348421" providerId="ADAL" clId="{63408916-8EEC-E840-8C97-344EB6883E08}" dt="2024-03-21T17:42:59.101" v="0" actId="20578"/>
        <pc:sldMkLst>
          <pc:docMk/>
          <pc:sldMk cId="3477474372" sldId="283"/>
        </pc:sldMkLst>
      </pc:sldChg>
      <pc:sldChg chg="ord">
        <pc:chgData name="Straight, Brandon - Faculty &lt;brandonstraight@delta.edu&gt;" userId="acd7c775-228e-4bdd-b8b2-77b20c348421" providerId="ADAL" clId="{63408916-8EEC-E840-8C97-344EB6883E08}" dt="2024-03-21T17:42:59.101" v="0" actId="20578"/>
        <pc:sldMkLst>
          <pc:docMk/>
          <pc:sldMk cId="4273703131" sldId="284"/>
        </pc:sldMkLst>
      </pc:sldChg>
    </pc:docChg>
  </pc:docChgLst>
  <pc:docChgLst>
    <pc:chgData name="Straight, Brandon - Faculty &lt;brandonstraight@delta.edu&gt;" userId="acd7c775-228e-4bdd-b8b2-77b20c348421" providerId="ADAL" clId="{360152ED-373A-0A43-87C5-F7596485D847}"/>
    <pc:docChg chg="custSel addSld delSld modSld sldOrd">
      <pc:chgData name="Straight, Brandon - Faculty &lt;brandonstraight@delta.edu&gt;" userId="acd7c775-228e-4bdd-b8b2-77b20c348421" providerId="ADAL" clId="{360152ED-373A-0A43-87C5-F7596485D847}" dt="2023-12-20T02:08:09.930" v="254" actId="20577"/>
      <pc:docMkLst>
        <pc:docMk/>
      </pc:docMkLst>
      <pc:sldChg chg="modSp mod">
        <pc:chgData name="Straight, Brandon - Faculty &lt;brandonstraight@delta.edu&gt;" userId="acd7c775-228e-4bdd-b8b2-77b20c348421" providerId="ADAL" clId="{360152ED-373A-0A43-87C5-F7596485D847}" dt="2023-12-20T02:08:09.930" v="254" actId="20577"/>
        <pc:sldMkLst>
          <pc:docMk/>
          <pc:sldMk cId="3666401363" sldId="256"/>
        </pc:sldMkLst>
      </pc:sldChg>
      <pc:sldChg chg="modSp mod modNotesTx">
        <pc:chgData name="Straight, Brandon - Faculty &lt;brandonstraight@delta.edu&gt;" userId="acd7c775-228e-4bdd-b8b2-77b20c348421" providerId="ADAL" clId="{360152ED-373A-0A43-87C5-F7596485D847}" dt="2023-12-20T01:57:30.613" v="193" actId="1076"/>
        <pc:sldMkLst>
          <pc:docMk/>
          <pc:sldMk cId="734844465" sldId="258"/>
        </pc:sldMkLst>
      </pc:sldChg>
      <pc:sldChg chg="del">
        <pc:chgData name="Straight, Brandon - Faculty &lt;brandonstraight@delta.edu&gt;" userId="acd7c775-228e-4bdd-b8b2-77b20c348421" providerId="ADAL" clId="{360152ED-373A-0A43-87C5-F7596485D847}" dt="2023-12-20T01:59:34.207" v="198" actId="2696"/>
        <pc:sldMkLst>
          <pc:docMk/>
          <pc:sldMk cId="442831962" sldId="259"/>
        </pc:sldMkLst>
      </pc:sldChg>
      <pc:sldChg chg="add">
        <pc:chgData name="Straight, Brandon - Faculty &lt;brandonstraight@delta.edu&gt;" userId="acd7c775-228e-4bdd-b8b2-77b20c348421" providerId="ADAL" clId="{360152ED-373A-0A43-87C5-F7596485D847}" dt="2023-12-20T02:01:20.630" v="245"/>
        <pc:sldMkLst>
          <pc:docMk/>
          <pc:sldMk cId="888832825" sldId="259"/>
        </pc:sldMkLst>
      </pc:sldChg>
      <pc:sldChg chg="modSp mod">
        <pc:chgData name="Straight, Brandon - Faculty &lt;brandonstraight@delta.edu&gt;" userId="acd7c775-228e-4bdd-b8b2-77b20c348421" providerId="ADAL" clId="{360152ED-373A-0A43-87C5-F7596485D847}" dt="2023-12-20T01:58:41.063" v="197" actId="20577"/>
        <pc:sldMkLst>
          <pc:docMk/>
          <pc:sldMk cId="3212088746" sldId="263"/>
        </pc:sldMkLst>
      </pc:sldChg>
      <pc:sldChg chg="del">
        <pc:chgData name="Straight, Brandon - Faculty &lt;brandonstraight@delta.edu&gt;" userId="acd7c775-228e-4bdd-b8b2-77b20c348421" providerId="ADAL" clId="{360152ED-373A-0A43-87C5-F7596485D847}" dt="2023-12-20T01:58:25.142" v="195" actId="2696"/>
        <pc:sldMkLst>
          <pc:docMk/>
          <pc:sldMk cId="2555370039" sldId="266"/>
        </pc:sldMkLst>
      </pc:sldChg>
      <pc:sldChg chg="del">
        <pc:chgData name="Straight, Brandon - Faculty &lt;brandonstraight@delta.edu&gt;" userId="acd7c775-228e-4bdd-b8b2-77b20c348421" providerId="ADAL" clId="{360152ED-373A-0A43-87C5-F7596485D847}" dt="2023-12-20T01:58:25.139" v="194" actId="2696"/>
        <pc:sldMkLst>
          <pc:docMk/>
          <pc:sldMk cId="1910180075" sldId="267"/>
        </pc:sldMkLst>
      </pc:sldChg>
      <pc:sldChg chg="modSp add mod ord">
        <pc:chgData name="Straight, Brandon - Faculty &lt;brandonstraight@delta.edu&gt;" userId="acd7c775-228e-4bdd-b8b2-77b20c348421" providerId="ADAL" clId="{360152ED-373A-0A43-87C5-F7596485D847}" dt="2023-12-20T02:01:11.351" v="244" actId="20578"/>
        <pc:sldMkLst>
          <pc:docMk/>
          <pc:sldMk cId="1928283688" sldId="272"/>
        </pc:sldMkLst>
      </pc:sldChg>
      <pc:sldChg chg="add">
        <pc:chgData name="Straight, Brandon - Faculty &lt;brandonstraight@delta.edu&gt;" userId="acd7c775-228e-4bdd-b8b2-77b20c348421" providerId="ADAL" clId="{360152ED-373A-0A43-87C5-F7596485D847}" dt="2023-12-20T02:01:20.630" v="245"/>
        <pc:sldMkLst>
          <pc:docMk/>
          <pc:sldMk cId="339013637" sldId="276"/>
        </pc:sldMkLst>
      </pc:sldChg>
      <pc:sldChg chg="add">
        <pc:chgData name="Straight, Brandon - Faculty &lt;brandonstraight@delta.edu&gt;" userId="acd7c775-228e-4bdd-b8b2-77b20c348421" providerId="ADAL" clId="{360152ED-373A-0A43-87C5-F7596485D847}" dt="2023-12-20T02:01:20.630" v="245"/>
        <pc:sldMkLst>
          <pc:docMk/>
          <pc:sldMk cId="2064483972" sldId="277"/>
        </pc:sldMkLst>
      </pc:sldChg>
      <pc:sldChg chg="add">
        <pc:chgData name="Straight, Brandon - Faculty &lt;brandonstraight@delta.edu&gt;" userId="acd7c775-228e-4bdd-b8b2-77b20c348421" providerId="ADAL" clId="{360152ED-373A-0A43-87C5-F7596485D847}" dt="2023-12-20T02:01:20.630" v="245"/>
        <pc:sldMkLst>
          <pc:docMk/>
          <pc:sldMk cId="230641882" sldId="278"/>
        </pc:sldMkLst>
      </pc:sldChg>
      <pc:sldChg chg="add">
        <pc:chgData name="Straight, Brandon - Faculty &lt;brandonstraight@delta.edu&gt;" userId="acd7c775-228e-4bdd-b8b2-77b20c348421" providerId="ADAL" clId="{360152ED-373A-0A43-87C5-F7596485D847}" dt="2023-12-20T02:01:20.630" v="245"/>
        <pc:sldMkLst>
          <pc:docMk/>
          <pc:sldMk cId="2085568374" sldId="279"/>
        </pc:sldMkLst>
      </pc:sldChg>
      <pc:sldChg chg="add">
        <pc:chgData name="Straight, Brandon - Faculty &lt;brandonstraight@delta.edu&gt;" userId="acd7c775-228e-4bdd-b8b2-77b20c348421" providerId="ADAL" clId="{360152ED-373A-0A43-87C5-F7596485D847}" dt="2023-12-20T02:01:20.630" v="245"/>
        <pc:sldMkLst>
          <pc:docMk/>
          <pc:sldMk cId="792116720" sldId="280"/>
        </pc:sldMkLst>
      </pc:sldChg>
      <pc:sldChg chg="add ord">
        <pc:chgData name="Straight, Brandon - Faculty &lt;brandonstraight@delta.edu&gt;" userId="acd7c775-228e-4bdd-b8b2-77b20c348421" providerId="ADAL" clId="{360152ED-373A-0A43-87C5-F7596485D847}" dt="2023-12-20T02:07:34.792" v="247" actId="20578"/>
        <pc:sldMkLst>
          <pc:docMk/>
          <pc:sldMk cId="1189844811" sldId="281"/>
        </pc:sldMkLst>
      </pc:sldChg>
    </pc:docChg>
  </pc:docChgLst>
  <pc:docChgLst>
    <pc:chgData name="Straight, Brandon - Faculty" userId="acd7c775-228e-4bdd-b8b2-77b20c348421" providerId="ADAL" clId="{63408916-8EEC-E840-8C97-344EB6883E08}"/>
    <pc:docChg chg="undo custSel addSld delSld modSld">
      <pc:chgData name="Straight, Brandon - Faculty" userId="acd7c775-228e-4bdd-b8b2-77b20c348421" providerId="ADAL" clId="{63408916-8EEC-E840-8C97-344EB6883E08}" dt="2024-03-18T17:20:06.805" v="323"/>
      <pc:docMkLst>
        <pc:docMk/>
      </pc:docMkLst>
      <pc:sldChg chg="modNotesTx">
        <pc:chgData name="Straight, Brandon - Faculty" userId="acd7c775-228e-4bdd-b8b2-77b20c348421" providerId="ADAL" clId="{63408916-8EEC-E840-8C97-344EB6883E08}" dt="2024-03-18T15:43:06.604" v="42" actId="20577"/>
        <pc:sldMkLst>
          <pc:docMk/>
          <pc:sldMk cId="1465037302" sldId="260"/>
        </pc:sldMkLst>
      </pc:sldChg>
      <pc:sldChg chg="modNotesTx">
        <pc:chgData name="Straight, Brandon - Faculty" userId="acd7c775-228e-4bdd-b8b2-77b20c348421" providerId="ADAL" clId="{63408916-8EEC-E840-8C97-344EB6883E08}" dt="2024-03-18T17:20:06.805" v="323"/>
        <pc:sldMkLst>
          <pc:docMk/>
          <pc:sldMk cId="1928283688" sldId="272"/>
        </pc:sldMkLst>
      </pc:sldChg>
      <pc:sldChg chg="addSp delSp modSp new del mod setBg">
        <pc:chgData name="Straight, Brandon - Faculty" userId="acd7c775-228e-4bdd-b8b2-77b20c348421" providerId="ADAL" clId="{63408916-8EEC-E840-8C97-344EB6883E08}" dt="2024-03-18T16:16:52.356" v="92" actId="2696"/>
        <pc:sldMkLst>
          <pc:docMk/>
          <pc:sldMk cId="981515108" sldId="282"/>
        </pc:sldMkLst>
      </pc:sldChg>
      <pc:sldChg chg="addSp delSp modSp new mod">
        <pc:chgData name="Straight, Brandon - Faculty" userId="acd7c775-228e-4bdd-b8b2-77b20c348421" providerId="ADAL" clId="{63408916-8EEC-E840-8C97-344EB6883E08}" dt="2024-03-18T16:17:13.402" v="95" actId="1076"/>
        <pc:sldMkLst>
          <pc:docMk/>
          <pc:sldMk cId="3477474372" sldId="283"/>
        </pc:sldMkLst>
      </pc:sldChg>
      <pc:sldChg chg="addSp delSp modSp add mod">
        <pc:chgData name="Straight, Brandon - Faculty" userId="acd7c775-228e-4bdd-b8b2-77b20c348421" providerId="ADAL" clId="{63408916-8EEC-E840-8C97-344EB6883E08}" dt="2024-03-18T16:24:28.222" v="157" actId="1076"/>
        <pc:sldMkLst>
          <pc:docMk/>
          <pc:sldMk cId="4273703131" sldId="284"/>
        </pc:sldMkLst>
      </pc:sldChg>
      <pc:sldChg chg="delSp modSp new mod">
        <pc:chgData name="Straight, Brandon - Faculty" userId="acd7c775-228e-4bdd-b8b2-77b20c348421" providerId="ADAL" clId="{63408916-8EEC-E840-8C97-344EB6883E08}" dt="2024-03-18T16:36:43.540" v="322"/>
        <pc:sldMkLst>
          <pc:docMk/>
          <pc:sldMk cId="1576289225" sldId="285"/>
        </pc:sldMkLst>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4" Type="http://schemas.openxmlformats.org/officeDocument/2006/relationships/image" Target="../media/image9.svg"/></Relationships>
</file>

<file path=ppt/diagrams/_rels/drawing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4" Type="http://schemas.openxmlformats.org/officeDocument/2006/relationships/image" Target="../media/image9.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00F42B-2230-48CF-95A0-37DC6C512641}"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CB521798-6B2D-4246-8814-AD59544F1E3D}">
      <dgm:prSet/>
      <dgm:spPr/>
      <dgm:t>
        <a:bodyPr/>
        <a:lstStyle/>
        <a:p>
          <a:pPr>
            <a:lnSpc>
              <a:spcPct val="100000"/>
            </a:lnSpc>
            <a:defRPr cap="all"/>
          </a:pPr>
          <a:r>
            <a:rPr lang="en-US" dirty="0"/>
            <a:t>Brainstorming groups</a:t>
          </a:r>
        </a:p>
      </dgm:t>
    </dgm:pt>
    <dgm:pt modelId="{38F2134A-78AA-4CB0-B720-7C8AD134BC6E}" type="parTrans" cxnId="{A8D967AF-9D13-4AD4-BF87-1A4BFFB5F171}">
      <dgm:prSet/>
      <dgm:spPr/>
      <dgm:t>
        <a:bodyPr/>
        <a:lstStyle/>
        <a:p>
          <a:endParaRPr lang="en-US"/>
        </a:p>
      </dgm:t>
    </dgm:pt>
    <dgm:pt modelId="{A89E38BD-B616-4205-832B-17A9F0C17C5C}" type="sibTrans" cxnId="{A8D967AF-9D13-4AD4-BF87-1A4BFFB5F171}">
      <dgm:prSet/>
      <dgm:spPr/>
      <dgm:t>
        <a:bodyPr/>
        <a:lstStyle/>
        <a:p>
          <a:endParaRPr lang="en-US"/>
        </a:p>
      </dgm:t>
    </dgm:pt>
    <dgm:pt modelId="{0146F59C-2441-4EFC-A703-BC47BAAF738D}">
      <dgm:prSet/>
      <dgm:spPr/>
      <dgm:t>
        <a:bodyPr/>
        <a:lstStyle/>
        <a:p>
          <a:pPr>
            <a:lnSpc>
              <a:spcPct val="100000"/>
            </a:lnSpc>
            <a:defRPr cap="all"/>
          </a:pPr>
          <a:r>
            <a:rPr lang="en-US"/>
            <a:t>Problem-solving groups</a:t>
          </a:r>
        </a:p>
      </dgm:t>
    </dgm:pt>
    <dgm:pt modelId="{943E01AA-A991-46DC-9521-4830101A2F0D}" type="parTrans" cxnId="{1568EB03-4CCD-477A-A80D-9FEF0CD9872B}">
      <dgm:prSet/>
      <dgm:spPr/>
      <dgm:t>
        <a:bodyPr/>
        <a:lstStyle/>
        <a:p>
          <a:endParaRPr lang="en-US"/>
        </a:p>
      </dgm:t>
    </dgm:pt>
    <dgm:pt modelId="{E5477A35-7B30-455A-B083-AFFBA556B4D4}" type="sibTrans" cxnId="{1568EB03-4CCD-477A-A80D-9FEF0CD9872B}">
      <dgm:prSet/>
      <dgm:spPr/>
      <dgm:t>
        <a:bodyPr/>
        <a:lstStyle/>
        <a:p>
          <a:endParaRPr lang="en-US"/>
        </a:p>
      </dgm:t>
    </dgm:pt>
    <dgm:pt modelId="{F3A5F02F-21BA-044C-9466-18167C7D7597}">
      <dgm:prSet/>
      <dgm:spPr/>
      <dgm:t>
        <a:bodyPr/>
        <a:lstStyle/>
        <a:p>
          <a:pPr>
            <a:lnSpc>
              <a:spcPct val="100000"/>
            </a:lnSpc>
            <a:defRPr cap="all"/>
          </a:pPr>
          <a:r>
            <a:rPr lang="en-US" dirty="0"/>
            <a:t>Personal Growth Groups</a:t>
          </a:r>
        </a:p>
      </dgm:t>
    </dgm:pt>
    <dgm:pt modelId="{1F3E2737-DE57-8346-A3DA-7DA692082F76}" type="parTrans" cxnId="{80DCE559-010B-914C-9B2A-E9BDDCD3EFCE}">
      <dgm:prSet/>
      <dgm:spPr/>
      <dgm:t>
        <a:bodyPr/>
        <a:lstStyle/>
        <a:p>
          <a:endParaRPr lang="en-US"/>
        </a:p>
      </dgm:t>
    </dgm:pt>
    <dgm:pt modelId="{CC7B8740-B5F9-534F-B1DE-CE521B2C0354}" type="sibTrans" cxnId="{80DCE559-010B-914C-9B2A-E9BDDCD3EFCE}">
      <dgm:prSet/>
      <dgm:spPr/>
      <dgm:t>
        <a:bodyPr/>
        <a:lstStyle/>
        <a:p>
          <a:endParaRPr lang="en-US"/>
        </a:p>
      </dgm:t>
    </dgm:pt>
    <dgm:pt modelId="{59FBBF50-269D-4C1D-A9D5-A7B1F8F12810}" type="pres">
      <dgm:prSet presAssocID="{9C00F42B-2230-48CF-95A0-37DC6C512641}" presName="root" presStyleCnt="0">
        <dgm:presLayoutVars>
          <dgm:dir/>
          <dgm:resizeHandles val="exact"/>
        </dgm:presLayoutVars>
      </dgm:prSet>
      <dgm:spPr/>
    </dgm:pt>
    <dgm:pt modelId="{C76C609E-B576-41E2-AF5C-D93529929047}" type="pres">
      <dgm:prSet presAssocID="{CB521798-6B2D-4246-8814-AD59544F1E3D}" presName="compNode" presStyleCnt="0"/>
      <dgm:spPr/>
    </dgm:pt>
    <dgm:pt modelId="{3ABCC42C-502C-4EF3-9CAD-D0C1CF9EB3C8}" type="pres">
      <dgm:prSet presAssocID="{CB521798-6B2D-4246-8814-AD59544F1E3D}" presName="iconBgRect" presStyleLbl="bgShp" presStyleIdx="0" presStyleCnt="3"/>
      <dgm:spPr/>
    </dgm:pt>
    <dgm:pt modelId="{8610C96D-B9FC-43DA-9B23-A841F5E402FE}" type="pres">
      <dgm:prSet presAssocID="{CB521798-6B2D-4246-8814-AD59544F1E3D}"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Group Brainstorm"/>
        </a:ext>
      </dgm:extLst>
    </dgm:pt>
    <dgm:pt modelId="{5BD94D5C-FC29-4FC4-8530-C4AF4C3208D3}" type="pres">
      <dgm:prSet presAssocID="{CB521798-6B2D-4246-8814-AD59544F1E3D}" presName="spaceRect" presStyleCnt="0"/>
      <dgm:spPr/>
    </dgm:pt>
    <dgm:pt modelId="{3D3B97D7-EADA-4899-AFCB-0B4D766F3EB1}" type="pres">
      <dgm:prSet presAssocID="{CB521798-6B2D-4246-8814-AD59544F1E3D}" presName="textRect" presStyleLbl="revTx" presStyleIdx="0" presStyleCnt="3">
        <dgm:presLayoutVars>
          <dgm:chMax val="1"/>
          <dgm:chPref val="1"/>
        </dgm:presLayoutVars>
      </dgm:prSet>
      <dgm:spPr/>
    </dgm:pt>
    <dgm:pt modelId="{D3348A8E-B5A6-4D1C-8082-1C7C6078823F}" type="pres">
      <dgm:prSet presAssocID="{A89E38BD-B616-4205-832B-17A9F0C17C5C}" presName="sibTrans" presStyleCnt="0"/>
      <dgm:spPr/>
    </dgm:pt>
    <dgm:pt modelId="{9E781814-515F-0A46-A95F-933A45626A6D}" type="pres">
      <dgm:prSet presAssocID="{F3A5F02F-21BA-044C-9466-18167C7D7597}" presName="compNode" presStyleCnt="0"/>
      <dgm:spPr/>
    </dgm:pt>
    <dgm:pt modelId="{727D27CB-E647-554A-8B20-EE1B7BF79058}" type="pres">
      <dgm:prSet presAssocID="{F3A5F02F-21BA-044C-9466-18167C7D7597}" presName="iconBgRect" presStyleLbl="bgShp" presStyleIdx="1" presStyleCnt="3"/>
      <dgm:spPr/>
    </dgm:pt>
    <dgm:pt modelId="{6C0A2604-1573-BE49-95FF-38C649458DEE}" type="pres">
      <dgm:prSet presAssocID="{F3A5F02F-21BA-044C-9466-18167C7D7597}" presName="iconRect" presStyleLbl="node1" presStyleIdx="1" presStyleCnt="3"/>
      <dgm:spPr/>
    </dgm:pt>
    <dgm:pt modelId="{DC1EFC50-031C-324F-8ECF-D5CA5F2DFF57}" type="pres">
      <dgm:prSet presAssocID="{F3A5F02F-21BA-044C-9466-18167C7D7597}" presName="spaceRect" presStyleCnt="0"/>
      <dgm:spPr/>
    </dgm:pt>
    <dgm:pt modelId="{A47DE1A5-F055-6B4A-84F5-9F6FC7613765}" type="pres">
      <dgm:prSet presAssocID="{F3A5F02F-21BA-044C-9466-18167C7D7597}" presName="textRect" presStyleLbl="revTx" presStyleIdx="1" presStyleCnt="3">
        <dgm:presLayoutVars>
          <dgm:chMax val="1"/>
          <dgm:chPref val="1"/>
        </dgm:presLayoutVars>
      </dgm:prSet>
      <dgm:spPr/>
    </dgm:pt>
    <dgm:pt modelId="{0621F7EC-D09D-E244-9DE8-1B444D3D1AF1}" type="pres">
      <dgm:prSet presAssocID="{CC7B8740-B5F9-534F-B1DE-CE521B2C0354}" presName="sibTrans" presStyleCnt="0"/>
      <dgm:spPr/>
    </dgm:pt>
    <dgm:pt modelId="{8E3DF65A-CE32-40FE-BFD7-6D3577A38E6A}" type="pres">
      <dgm:prSet presAssocID="{0146F59C-2441-4EFC-A703-BC47BAAF738D}" presName="compNode" presStyleCnt="0"/>
      <dgm:spPr/>
    </dgm:pt>
    <dgm:pt modelId="{F8850996-BB0E-448F-8726-42B32C7E8B8A}" type="pres">
      <dgm:prSet presAssocID="{0146F59C-2441-4EFC-A703-BC47BAAF738D}" presName="iconBgRect" presStyleLbl="bgShp" presStyleIdx="2" presStyleCnt="3"/>
      <dgm:spPr/>
    </dgm:pt>
    <dgm:pt modelId="{921348E3-D9D7-4082-9BA2-725A1B86199F}" type="pres">
      <dgm:prSet presAssocID="{0146F59C-2441-4EFC-A703-BC47BAAF738D}" presName="iconRect" presStyleLbl="node1" presStyleIdx="2"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sers"/>
        </a:ext>
      </dgm:extLst>
    </dgm:pt>
    <dgm:pt modelId="{53B756E7-1424-4856-A5F7-C1BA71DECB93}" type="pres">
      <dgm:prSet presAssocID="{0146F59C-2441-4EFC-A703-BC47BAAF738D}" presName="spaceRect" presStyleCnt="0"/>
      <dgm:spPr/>
    </dgm:pt>
    <dgm:pt modelId="{421E8A2A-A5C6-4C3D-BEBA-BD1A039F384C}" type="pres">
      <dgm:prSet presAssocID="{0146F59C-2441-4EFC-A703-BC47BAAF738D}" presName="textRect" presStyleLbl="revTx" presStyleIdx="2" presStyleCnt="3">
        <dgm:presLayoutVars>
          <dgm:chMax val="1"/>
          <dgm:chPref val="1"/>
        </dgm:presLayoutVars>
      </dgm:prSet>
      <dgm:spPr/>
    </dgm:pt>
  </dgm:ptLst>
  <dgm:cxnLst>
    <dgm:cxn modelId="{1568EB03-4CCD-477A-A80D-9FEF0CD9872B}" srcId="{9C00F42B-2230-48CF-95A0-37DC6C512641}" destId="{0146F59C-2441-4EFC-A703-BC47BAAF738D}" srcOrd="2" destOrd="0" parTransId="{943E01AA-A991-46DC-9521-4830101A2F0D}" sibTransId="{E5477A35-7B30-455A-B083-AFFBA556B4D4}"/>
    <dgm:cxn modelId="{F8EB0C3E-34A6-430F-8A80-0C8FDD8B8B09}" type="presOf" srcId="{CB521798-6B2D-4246-8814-AD59544F1E3D}" destId="{3D3B97D7-EADA-4899-AFCB-0B4D766F3EB1}" srcOrd="0" destOrd="0" presId="urn:microsoft.com/office/officeart/2018/5/layout/IconCircleLabelList"/>
    <dgm:cxn modelId="{80DCE559-010B-914C-9B2A-E9BDDCD3EFCE}" srcId="{9C00F42B-2230-48CF-95A0-37DC6C512641}" destId="{F3A5F02F-21BA-044C-9466-18167C7D7597}" srcOrd="1" destOrd="0" parTransId="{1F3E2737-DE57-8346-A3DA-7DA692082F76}" sibTransId="{CC7B8740-B5F9-534F-B1DE-CE521B2C0354}"/>
    <dgm:cxn modelId="{5D8CBD97-FBBA-482B-A0AF-86A62B13BC3D}" type="presOf" srcId="{9C00F42B-2230-48CF-95A0-37DC6C512641}" destId="{59FBBF50-269D-4C1D-A9D5-A7B1F8F12810}" srcOrd="0" destOrd="0" presId="urn:microsoft.com/office/officeart/2018/5/layout/IconCircleLabelList"/>
    <dgm:cxn modelId="{C4742FA0-48B5-4E10-BF8D-78A0221815A9}" type="presOf" srcId="{0146F59C-2441-4EFC-A703-BC47BAAF738D}" destId="{421E8A2A-A5C6-4C3D-BEBA-BD1A039F384C}" srcOrd="0" destOrd="0" presId="urn:microsoft.com/office/officeart/2018/5/layout/IconCircleLabelList"/>
    <dgm:cxn modelId="{A8D967AF-9D13-4AD4-BF87-1A4BFFB5F171}" srcId="{9C00F42B-2230-48CF-95A0-37DC6C512641}" destId="{CB521798-6B2D-4246-8814-AD59544F1E3D}" srcOrd="0" destOrd="0" parTransId="{38F2134A-78AA-4CB0-B720-7C8AD134BC6E}" sibTransId="{A89E38BD-B616-4205-832B-17A9F0C17C5C}"/>
    <dgm:cxn modelId="{1CEB08C8-A1BC-CC4A-8423-E09FC4EEFE40}" type="presOf" srcId="{F3A5F02F-21BA-044C-9466-18167C7D7597}" destId="{A47DE1A5-F055-6B4A-84F5-9F6FC7613765}" srcOrd="0" destOrd="0" presId="urn:microsoft.com/office/officeart/2018/5/layout/IconCircleLabelList"/>
    <dgm:cxn modelId="{9D298639-76D2-4691-AA19-C95E815A19C2}" type="presParOf" srcId="{59FBBF50-269D-4C1D-A9D5-A7B1F8F12810}" destId="{C76C609E-B576-41E2-AF5C-D93529929047}" srcOrd="0" destOrd="0" presId="urn:microsoft.com/office/officeart/2018/5/layout/IconCircleLabelList"/>
    <dgm:cxn modelId="{4BA8CA7C-5706-44AF-B8CB-DC603397F738}" type="presParOf" srcId="{C76C609E-B576-41E2-AF5C-D93529929047}" destId="{3ABCC42C-502C-4EF3-9CAD-D0C1CF9EB3C8}" srcOrd="0" destOrd="0" presId="urn:microsoft.com/office/officeart/2018/5/layout/IconCircleLabelList"/>
    <dgm:cxn modelId="{9A40C76A-E6A5-4CBF-B467-B72C9E9B3321}" type="presParOf" srcId="{C76C609E-B576-41E2-AF5C-D93529929047}" destId="{8610C96D-B9FC-43DA-9B23-A841F5E402FE}" srcOrd="1" destOrd="0" presId="urn:microsoft.com/office/officeart/2018/5/layout/IconCircleLabelList"/>
    <dgm:cxn modelId="{86017F46-8F58-47F9-8886-E30C27FA8320}" type="presParOf" srcId="{C76C609E-B576-41E2-AF5C-D93529929047}" destId="{5BD94D5C-FC29-4FC4-8530-C4AF4C3208D3}" srcOrd="2" destOrd="0" presId="urn:microsoft.com/office/officeart/2018/5/layout/IconCircleLabelList"/>
    <dgm:cxn modelId="{ABC9A5DC-C0AB-4A6B-AECE-7CA3BFCDD2E7}" type="presParOf" srcId="{C76C609E-B576-41E2-AF5C-D93529929047}" destId="{3D3B97D7-EADA-4899-AFCB-0B4D766F3EB1}" srcOrd="3" destOrd="0" presId="urn:microsoft.com/office/officeart/2018/5/layout/IconCircleLabelList"/>
    <dgm:cxn modelId="{0769415F-F4D8-4C98-BD7D-C0DCAFBFDC42}" type="presParOf" srcId="{59FBBF50-269D-4C1D-A9D5-A7B1F8F12810}" destId="{D3348A8E-B5A6-4D1C-8082-1C7C6078823F}" srcOrd="1" destOrd="0" presId="urn:microsoft.com/office/officeart/2018/5/layout/IconCircleLabelList"/>
    <dgm:cxn modelId="{6A9DCA79-2A35-6D45-A7F1-766933EA072F}" type="presParOf" srcId="{59FBBF50-269D-4C1D-A9D5-A7B1F8F12810}" destId="{9E781814-515F-0A46-A95F-933A45626A6D}" srcOrd="2" destOrd="0" presId="urn:microsoft.com/office/officeart/2018/5/layout/IconCircleLabelList"/>
    <dgm:cxn modelId="{70A3DA79-9C50-B542-9BD8-B486FEF20161}" type="presParOf" srcId="{9E781814-515F-0A46-A95F-933A45626A6D}" destId="{727D27CB-E647-554A-8B20-EE1B7BF79058}" srcOrd="0" destOrd="0" presId="urn:microsoft.com/office/officeart/2018/5/layout/IconCircleLabelList"/>
    <dgm:cxn modelId="{635509A7-03A7-A743-AD2A-9062935BA7FD}" type="presParOf" srcId="{9E781814-515F-0A46-A95F-933A45626A6D}" destId="{6C0A2604-1573-BE49-95FF-38C649458DEE}" srcOrd="1" destOrd="0" presId="urn:microsoft.com/office/officeart/2018/5/layout/IconCircleLabelList"/>
    <dgm:cxn modelId="{E5B4E855-989D-1041-B73D-2985C3827435}" type="presParOf" srcId="{9E781814-515F-0A46-A95F-933A45626A6D}" destId="{DC1EFC50-031C-324F-8ECF-D5CA5F2DFF57}" srcOrd="2" destOrd="0" presId="urn:microsoft.com/office/officeart/2018/5/layout/IconCircleLabelList"/>
    <dgm:cxn modelId="{6E2BED53-F34C-8543-9216-FED5E8FA29EA}" type="presParOf" srcId="{9E781814-515F-0A46-A95F-933A45626A6D}" destId="{A47DE1A5-F055-6B4A-84F5-9F6FC7613765}" srcOrd="3" destOrd="0" presId="urn:microsoft.com/office/officeart/2018/5/layout/IconCircleLabelList"/>
    <dgm:cxn modelId="{9BFF1FDE-336C-A745-8D59-4524971F75DF}" type="presParOf" srcId="{59FBBF50-269D-4C1D-A9D5-A7B1F8F12810}" destId="{0621F7EC-D09D-E244-9DE8-1B444D3D1AF1}" srcOrd="3" destOrd="0" presId="urn:microsoft.com/office/officeart/2018/5/layout/IconCircleLabelList"/>
    <dgm:cxn modelId="{DFF9BA6F-57CD-4D26-9E32-BC5202807705}" type="presParOf" srcId="{59FBBF50-269D-4C1D-A9D5-A7B1F8F12810}" destId="{8E3DF65A-CE32-40FE-BFD7-6D3577A38E6A}" srcOrd="4" destOrd="0" presId="urn:microsoft.com/office/officeart/2018/5/layout/IconCircleLabelList"/>
    <dgm:cxn modelId="{461D2428-C849-4A11-A308-587A94B119BA}" type="presParOf" srcId="{8E3DF65A-CE32-40FE-BFD7-6D3577A38E6A}" destId="{F8850996-BB0E-448F-8726-42B32C7E8B8A}" srcOrd="0" destOrd="0" presId="urn:microsoft.com/office/officeart/2018/5/layout/IconCircleLabelList"/>
    <dgm:cxn modelId="{DEE34253-05AB-46F7-93A3-FAF978CA653A}" type="presParOf" srcId="{8E3DF65A-CE32-40FE-BFD7-6D3577A38E6A}" destId="{921348E3-D9D7-4082-9BA2-725A1B86199F}" srcOrd="1" destOrd="0" presId="urn:microsoft.com/office/officeart/2018/5/layout/IconCircleLabelList"/>
    <dgm:cxn modelId="{81C597DF-816A-4F0D-92D4-018822349189}" type="presParOf" srcId="{8E3DF65A-CE32-40FE-BFD7-6D3577A38E6A}" destId="{53B756E7-1424-4856-A5F7-C1BA71DECB93}" srcOrd="2" destOrd="0" presId="urn:microsoft.com/office/officeart/2018/5/layout/IconCircleLabelList"/>
    <dgm:cxn modelId="{EA396C95-DADB-4E34-B05F-A9B1A3D552AE}" type="presParOf" srcId="{8E3DF65A-CE32-40FE-BFD7-6D3577A38E6A}" destId="{421E8A2A-A5C6-4C3D-BEBA-BD1A039F384C}"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BCC42C-502C-4EF3-9CAD-D0C1CF9EB3C8}">
      <dsp:nvSpPr>
        <dsp:cNvPr id="0" name=""/>
        <dsp:cNvSpPr/>
      </dsp:nvSpPr>
      <dsp:spPr>
        <a:xfrm>
          <a:off x="935850" y="7033"/>
          <a:ext cx="1749937" cy="1749937"/>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610C96D-B9FC-43DA-9B23-A841F5E402FE}">
      <dsp:nvSpPr>
        <dsp:cNvPr id="0" name=""/>
        <dsp:cNvSpPr/>
      </dsp:nvSpPr>
      <dsp:spPr>
        <a:xfrm>
          <a:off x="1308787" y="379970"/>
          <a:ext cx="1004062" cy="10040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D3B97D7-EADA-4899-AFCB-0B4D766F3EB1}">
      <dsp:nvSpPr>
        <dsp:cNvPr id="0" name=""/>
        <dsp:cNvSpPr/>
      </dsp:nvSpPr>
      <dsp:spPr>
        <a:xfrm>
          <a:off x="376443" y="2302033"/>
          <a:ext cx="2868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55700">
            <a:lnSpc>
              <a:spcPct val="100000"/>
            </a:lnSpc>
            <a:spcBef>
              <a:spcPct val="0"/>
            </a:spcBef>
            <a:spcAft>
              <a:spcPct val="35000"/>
            </a:spcAft>
            <a:buNone/>
            <a:defRPr cap="all"/>
          </a:pPr>
          <a:r>
            <a:rPr lang="en-US" sz="2600" kern="1200" dirty="0"/>
            <a:t>Brainstorming groups</a:t>
          </a:r>
        </a:p>
      </dsp:txBody>
      <dsp:txXfrm>
        <a:off x="376443" y="2302033"/>
        <a:ext cx="2868750" cy="720000"/>
      </dsp:txXfrm>
    </dsp:sp>
    <dsp:sp modelId="{727D27CB-E647-554A-8B20-EE1B7BF79058}">
      <dsp:nvSpPr>
        <dsp:cNvPr id="0" name=""/>
        <dsp:cNvSpPr/>
      </dsp:nvSpPr>
      <dsp:spPr>
        <a:xfrm>
          <a:off x="4306631" y="7033"/>
          <a:ext cx="1749937" cy="1749937"/>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C0A2604-1573-BE49-95FF-38C649458DEE}">
      <dsp:nvSpPr>
        <dsp:cNvPr id="0" name=""/>
        <dsp:cNvSpPr/>
      </dsp:nvSpPr>
      <dsp:spPr>
        <a:xfrm>
          <a:off x="4679568" y="379970"/>
          <a:ext cx="1004062" cy="1004062"/>
        </a:xfrm>
        <a:prstGeom prst="rect">
          <a:avLst/>
        </a:prstGeom>
        <a:solidFill>
          <a:schemeClr val="bg1">
            <a:hueOff val="0"/>
            <a:satOff val="0"/>
            <a:lumOff val="0"/>
            <a:alphaOff val="0"/>
          </a:schemeClr>
        </a:solidFill>
        <a:ln w="1587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47DE1A5-F055-6B4A-84F5-9F6FC7613765}">
      <dsp:nvSpPr>
        <dsp:cNvPr id="0" name=""/>
        <dsp:cNvSpPr/>
      </dsp:nvSpPr>
      <dsp:spPr>
        <a:xfrm>
          <a:off x="3747225" y="2302033"/>
          <a:ext cx="2868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55700">
            <a:lnSpc>
              <a:spcPct val="100000"/>
            </a:lnSpc>
            <a:spcBef>
              <a:spcPct val="0"/>
            </a:spcBef>
            <a:spcAft>
              <a:spcPct val="35000"/>
            </a:spcAft>
            <a:buNone/>
            <a:defRPr cap="all"/>
          </a:pPr>
          <a:r>
            <a:rPr lang="en-US" sz="2600" kern="1200" dirty="0"/>
            <a:t>Personal Growth Groups</a:t>
          </a:r>
        </a:p>
      </dsp:txBody>
      <dsp:txXfrm>
        <a:off x="3747225" y="2302033"/>
        <a:ext cx="2868750" cy="720000"/>
      </dsp:txXfrm>
    </dsp:sp>
    <dsp:sp modelId="{F8850996-BB0E-448F-8726-42B32C7E8B8A}">
      <dsp:nvSpPr>
        <dsp:cNvPr id="0" name=""/>
        <dsp:cNvSpPr/>
      </dsp:nvSpPr>
      <dsp:spPr>
        <a:xfrm>
          <a:off x="7677412" y="7033"/>
          <a:ext cx="1749937" cy="1749937"/>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21348E3-D9D7-4082-9BA2-725A1B86199F}">
      <dsp:nvSpPr>
        <dsp:cNvPr id="0" name=""/>
        <dsp:cNvSpPr/>
      </dsp:nvSpPr>
      <dsp:spPr>
        <a:xfrm>
          <a:off x="8050350" y="379970"/>
          <a:ext cx="1004062" cy="10040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21E8A2A-A5C6-4C3D-BEBA-BD1A039F384C}">
      <dsp:nvSpPr>
        <dsp:cNvPr id="0" name=""/>
        <dsp:cNvSpPr/>
      </dsp:nvSpPr>
      <dsp:spPr>
        <a:xfrm>
          <a:off x="7118006" y="2302033"/>
          <a:ext cx="2868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55700">
            <a:lnSpc>
              <a:spcPct val="100000"/>
            </a:lnSpc>
            <a:spcBef>
              <a:spcPct val="0"/>
            </a:spcBef>
            <a:spcAft>
              <a:spcPct val="35000"/>
            </a:spcAft>
            <a:buNone/>
            <a:defRPr cap="all"/>
          </a:pPr>
          <a:r>
            <a:rPr lang="en-US" sz="2600" kern="1200"/>
            <a:t>Problem-solving groups</a:t>
          </a:r>
        </a:p>
      </dsp:txBody>
      <dsp:txXfrm>
        <a:off x="7118006" y="2302033"/>
        <a:ext cx="2868750"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B86349-BB6F-5A4F-B6B2-A6B25604D5B7}" type="datetimeFigureOut">
              <a:rPr lang="en-US" smtClean="0"/>
              <a:t>3/18/25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F79ED7-4FF5-C640-9A69-176F4E943993}" type="slidenum">
              <a:rPr lang="en-US" smtClean="0"/>
              <a:t>‹#›</a:t>
            </a:fld>
            <a:endParaRPr lang="en-US"/>
          </a:p>
        </p:txBody>
      </p:sp>
    </p:spTree>
    <p:extLst>
      <p:ext uri="{BB962C8B-B14F-4D97-AF65-F5344CB8AC3E}">
        <p14:creationId xmlns:p14="http://schemas.microsoft.com/office/powerpoint/2010/main" val="36513784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Team- (Still have all components of small group)</a:t>
            </a:r>
          </a:p>
        </p:txBody>
      </p:sp>
      <p:sp>
        <p:nvSpPr>
          <p:cNvPr id="4" name="Slide Number Placeholder 3"/>
          <p:cNvSpPr>
            <a:spLocks noGrp="1"/>
          </p:cNvSpPr>
          <p:nvPr>
            <p:ph type="sldNum" sz="quarter" idx="5"/>
          </p:nvPr>
        </p:nvSpPr>
        <p:spPr/>
        <p:txBody>
          <a:bodyPr/>
          <a:lstStyle/>
          <a:p>
            <a:fld id="{C7F79ED7-4FF5-C640-9A69-176F4E943993}" type="slidenum">
              <a:rPr lang="en-US" smtClean="0"/>
              <a:t>2</a:t>
            </a:fld>
            <a:endParaRPr lang="en-US"/>
          </a:p>
        </p:txBody>
      </p:sp>
    </p:spTree>
    <p:extLst>
      <p:ext uri="{BB962C8B-B14F-4D97-AF65-F5344CB8AC3E}">
        <p14:creationId xmlns:p14="http://schemas.microsoft.com/office/powerpoint/2010/main" val="10614811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1" i="0" dirty="0">
                <a:solidFill>
                  <a:srgbClr val="374151"/>
                </a:solidFill>
                <a:effectLst/>
                <a:latin typeface="Söhne"/>
              </a:rPr>
              <a:t>Forming:</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In the forming stage, group members come together and get to know each other. There's often a focus on politeness and getting acquainted. Members may be cautious and try to understand their roles within the group. At this stage, there is usually a dependence on the leader for guidance.</a:t>
            </a:r>
          </a:p>
          <a:p>
            <a:pPr algn="l">
              <a:buFont typeface="+mj-lt"/>
              <a:buAutoNum type="arabicPeriod"/>
            </a:pPr>
            <a:r>
              <a:rPr lang="en-US" b="1" i="0" dirty="0">
                <a:solidFill>
                  <a:srgbClr val="374151"/>
                </a:solidFill>
                <a:effectLst/>
                <a:latin typeface="Söhne"/>
              </a:rPr>
              <a:t>Storming:</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The storming stage is marked by increased conflict and competition within the group. Members may challenge the leader's authority, and differences of opinion become more apparent. This stage is crucial for the group to establish its identity and for members to learn how to work together effectively.</a:t>
            </a:r>
          </a:p>
          <a:p>
            <a:pPr algn="l">
              <a:buFont typeface="+mj-lt"/>
              <a:buAutoNum type="arabicPeriod"/>
            </a:pPr>
            <a:r>
              <a:rPr lang="en-US" b="1" i="0" dirty="0">
                <a:solidFill>
                  <a:srgbClr val="374151"/>
                </a:solidFill>
                <a:effectLst/>
                <a:latin typeface="Söhne"/>
              </a:rPr>
              <a:t>Norming:</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Norming is characterized by the resolution of conflicts and the development of a sense of cohesion within the group. Members start to accept the authority of the leader, and norms and rules are established. There is a growing sense of unity and a willingness to collaborate.</a:t>
            </a:r>
          </a:p>
          <a:p>
            <a:pPr algn="l">
              <a:buFont typeface="+mj-lt"/>
              <a:buAutoNum type="arabicPeriod"/>
            </a:pPr>
            <a:r>
              <a:rPr lang="en-US" b="1" i="0" dirty="0">
                <a:solidFill>
                  <a:srgbClr val="374151"/>
                </a:solidFill>
                <a:effectLst/>
                <a:latin typeface="Söhne"/>
              </a:rPr>
              <a:t>Performing:</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In the performing stage, the group is highly functional, and members work together efficiently toward common goals. Roles are well-defined, and there is a high level of trust and cooperation. The group demonstrates synergy, achieving more collectively than the sum of individual efforts.</a:t>
            </a:r>
          </a:p>
          <a:p>
            <a:pPr algn="l">
              <a:buFont typeface="+mj-lt"/>
              <a:buAutoNum type="arabicPeriod"/>
            </a:pPr>
            <a:r>
              <a:rPr lang="en-US" b="1" i="0" dirty="0">
                <a:solidFill>
                  <a:srgbClr val="374151"/>
                </a:solidFill>
                <a:effectLst/>
                <a:latin typeface="Söhne"/>
              </a:rPr>
              <a:t>Adjourning (or Mourning):</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The adjourning stage occurs when the group disbands or completes its task. If the group has developed strong relationships, there may be a sense of loss or sadness as members go their separate ways. This stage is often overlooked in discussions about group development, but it's important, especially for groups that have worked closely together over an extended period.</a:t>
            </a:r>
          </a:p>
          <a:p>
            <a:endParaRPr lang="en-US" dirty="0"/>
          </a:p>
        </p:txBody>
      </p:sp>
      <p:sp>
        <p:nvSpPr>
          <p:cNvPr id="4" name="Slide Number Placeholder 3"/>
          <p:cNvSpPr>
            <a:spLocks noGrp="1"/>
          </p:cNvSpPr>
          <p:nvPr>
            <p:ph type="sldNum" sz="quarter" idx="5"/>
          </p:nvPr>
        </p:nvSpPr>
        <p:spPr/>
        <p:txBody>
          <a:bodyPr/>
          <a:lstStyle/>
          <a:p>
            <a:fld id="{C7F79ED7-4FF5-C640-9A69-176F4E943993}" type="slidenum">
              <a:rPr lang="en-US" smtClean="0"/>
              <a:t>3</a:t>
            </a:fld>
            <a:endParaRPr lang="en-US"/>
          </a:p>
        </p:txBody>
      </p:sp>
    </p:spTree>
    <p:extLst>
      <p:ext uri="{BB962C8B-B14F-4D97-AF65-F5344CB8AC3E}">
        <p14:creationId xmlns:p14="http://schemas.microsoft.com/office/powerpoint/2010/main" val="36895316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www.youtube.com</a:t>
            </a:r>
            <a:r>
              <a:rPr lang="en-US" dirty="0"/>
              <a:t>/</a:t>
            </a:r>
            <a:r>
              <a:rPr lang="en-US" dirty="0" err="1"/>
              <a:t>watch?v</a:t>
            </a:r>
            <a:r>
              <a:rPr lang="en-US" dirty="0"/>
              <a:t>=6J3b9d3Dhc0</a:t>
            </a:r>
          </a:p>
        </p:txBody>
      </p:sp>
      <p:sp>
        <p:nvSpPr>
          <p:cNvPr id="4" name="Slide Number Placeholder 3"/>
          <p:cNvSpPr>
            <a:spLocks noGrp="1"/>
          </p:cNvSpPr>
          <p:nvPr>
            <p:ph type="sldNum" sz="quarter" idx="5"/>
          </p:nvPr>
        </p:nvSpPr>
        <p:spPr/>
        <p:txBody>
          <a:bodyPr/>
          <a:lstStyle/>
          <a:p>
            <a:fld id="{C7F79ED7-4FF5-C640-9A69-176F4E943993}" type="slidenum">
              <a:rPr lang="en-US" smtClean="0"/>
              <a:t>4</a:t>
            </a:fld>
            <a:endParaRPr lang="en-US"/>
          </a:p>
        </p:txBody>
      </p:sp>
    </p:spTree>
    <p:extLst>
      <p:ext uri="{BB962C8B-B14F-4D97-AF65-F5344CB8AC3E}">
        <p14:creationId xmlns:p14="http://schemas.microsoft.com/office/powerpoint/2010/main" val="23557498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Lemon ex. Fall of house of usher</a:t>
            </a:r>
          </a:p>
          <a:p>
            <a:r>
              <a:rPr lang="en-US" dirty="0"/>
              <a:t>https://</a:t>
            </a:r>
            <a:r>
              <a:rPr lang="en-US" dirty="0" err="1"/>
              <a:t>www.youtube.com</a:t>
            </a:r>
            <a:r>
              <a:rPr lang="en-US" dirty="0"/>
              <a:t>/</a:t>
            </a:r>
            <a:r>
              <a:rPr lang="en-US" dirty="0" err="1"/>
              <a:t>watch?v</a:t>
            </a:r>
            <a:r>
              <a:rPr lang="en-US" dirty="0"/>
              <a:t>=rIK-q6JoOeU</a:t>
            </a:r>
          </a:p>
        </p:txBody>
      </p:sp>
      <p:sp>
        <p:nvSpPr>
          <p:cNvPr id="4" name="Slide Number Placeholder 3"/>
          <p:cNvSpPr>
            <a:spLocks noGrp="1"/>
          </p:cNvSpPr>
          <p:nvPr>
            <p:ph type="sldNum" sz="quarter" idx="5"/>
          </p:nvPr>
        </p:nvSpPr>
        <p:spPr/>
        <p:txBody>
          <a:bodyPr/>
          <a:lstStyle/>
          <a:p>
            <a:fld id="{C7F79ED7-4FF5-C640-9A69-176F4E943993}" type="slidenum">
              <a:rPr lang="en-US" smtClean="0"/>
              <a:t>7</a:t>
            </a:fld>
            <a:endParaRPr lang="en-US"/>
          </a:p>
        </p:txBody>
      </p:sp>
    </p:spTree>
    <p:extLst>
      <p:ext uri="{BB962C8B-B14F-4D97-AF65-F5344CB8AC3E}">
        <p14:creationId xmlns:p14="http://schemas.microsoft.com/office/powerpoint/2010/main" val="41715922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Encounter </a:t>
            </a:r>
          </a:p>
          <a:p>
            <a:r>
              <a:rPr lang="en-US" dirty="0"/>
              <a:t>Bring out the olives</a:t>
            </a:r>
          </a:p>
          <a:p>
            <a:r>
              <a:rPr lang="en-US" dirty="0"/>
              <a:t>https://</a:t>
            </a:r>
            <a:r>
              <a:rPr lang="en-US" dirty="0" err="1"/>
              <a:t>www.youtube.com</a:t>
            </a:r>
            <a:r>
              <a:rPr lang="en-US" dirty="0"/>
              <a:t>/</a:t>
            </a:r>
            <a:r>
              <a:rPr lang="en-US" dirty="0" err="1"/>
              <a:t>watch?v</a:t>
            </a:r>
            <a:r>
              <a:rPr lang="en-US" dirty="0"/>
              <a:t>=6bAm9VY0XFU</a:t>
            </a:r>
          </a:p>
          <a:p>
            <a:endParaRPr lang="en-US" dirty="0"/>
          </a:p>
          <a:p>
            <a:endParaRPr lang="en-US" dirty="0"/>
          </a:p>
        </p:txBody>
      </p:sp>
      <p:sp>
        <p:nvSpPr>
          <p:cNvPr id="4" name="Slide Number Placeholder 3"/>
          <p:cNvSpPr>
            <a:spLocks noGrp="1"/>
          </p:cNvSpPr>
          <p:nvPr>
            <p:ph type="sldNum" sz="quarter" idx="5"/>
          </p:nvPr>
        </p:nvSpPr>
        <p:spPr/>
        <p:txBody>
          <a:bodyPr/>
          <a:lstStyle/>
          <a:p>
            <a:fld id="{C7F79ED7-4FF5-C640-9A69-176F4E943993}" type="slidenum">
              <a:rPr lang="en-US" smtClean="0"/>
              <a:t>9</a:t>
            </a:fld>
            <a:endParaRPr lang="en-US"/>
          </a:p>
        </p:txBody>
      </p:sp>
    </p:spTree>
    <p:extLst>
      <p:ext uri="{BB962C8B-B14F-4D97-AF65-F5344CB8AC3E}">
        <p14:creationId xmlns:p14="http://schemas.microsoft.com/office/powerpoint/2010/main" val="34842286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Roles- are the patterns of we usually exhibit </a:t>
            </a:r>
          </a:p>
        </p:txBody>
      </p:sp>
      <p:sp>
        <p:nvSpPr>
          <p:cNvPr id="4" name="Slide Number Placeholder 3"/>
          <p:cNvSpPr>
            <a:spLocks noGrp="1"/>
          </p:cNvSpPr>
          <p:nvPr>
            <p:ph type="sldNum" sz="quarter" idx="5"/>
          </p:nvPr>
        </p:nvSpPr>
        <p:spPr/>
        <p:txBody>
          <a:bodyPr/>
          <a:lstStyle/>
          <a:p>
            <a:fld id="{C7F79ED7-4FF5-C640-9A69-176F4E943993}" type="slidenum">
              <a:rPr lang="en-US" smtClean="0"/>
              <a:t>11</a:t>
            </a:fld>
            <a:endParaRPr lang="en-US"/>
          </a:p>
        </p:txBody>
      </p:sp>
    </p:spTree>
    <p:extLst>
      <p:ext uri="{BB962C8B-B14F-4D97-AF65-F5344CB8AC3E}">
        <p14:creationId xmlns:p14="http://schemas.microsoft.com/office/powerpoint/2010/main" val="39698605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commonalities of course </a:t>
            </a:r>
          </a:p>
        </p:txBody>
      </p:sp>
      <p:sp>
        <p:nvSpPr>
          <p:cNvPr id="4" name="Slide Number Placeholder 3"/>
          <p:cNvSpPr>
            <a:spLocks noGrp="1"/>
          </p:cNvSpPr>
          <p:nvPr>
            <p:ph type="sldNum" sz="quarter" idx="10"/>
          </p:nvPr>
        </p:nvSpPr>
        <p:spPr/>
        <p:txBody>
          <a:bodyPr/>
          <a:lstStyle/>
          <a:p>
            <a:fld id="{05E75371-4E75-5D48-A49B-EAE3F6055444}" type="slidenum">
              <a:rPr lang="en-US" smtClean="0"/>
              <a:t>19</a:t>
            </a:fld>
            <a:endParaRPr lang="en-US"/>
          </a:p>
        </p:txBody>
      </p:sp>
    </p:spTree>
    <p:extLst>
      <p:ext uri="{BB962C8B-B14F-4D97-AF65-F5344CB8AC3E}">
        <p14:creationId xmlns:p14="http://schemas.microsoft.com/office/powerpoint/2010/main" val="10690872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F79ED7-4FF5-C640-9A69-176F4E943993}" type="slidenum">
              <a:rPr lang="en-US" smtClean="0"/>
              <a:t>21</a:t>
            </a:fld>
            <a:endParaRPr lang="en-US"/>
          </a:p>
        </p:txBody>
      </p:sp>
    </p:spTree>
    <p:extLst>
      <p:ext uri="{BB962C8B-B14F-4D97-AF65-F5344CB8AC3E}">
        <p14:creationId xmlns:p14="http://schemas.microsoft.com/office/powerpoint/2010/main" val="414605127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3/18/25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3/18/25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3/18/25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3/18/25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3/18/25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3/18/25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3/18/25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3/18/25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3/18/25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3/18/25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685161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3/18/25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3/18/25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3/18/25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3/18/25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3/18/25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3/18/25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3/18/25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3/18/25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3/18/25</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 id="2147483669" r:id="rId18"/>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4569F-E3A4-A7D7-434F-4DD8EC013E93}"/>
              </a:ext>
            </a:extLst>
          </p:cNvPr>
          <p:cNvSpPr>
            <a:spLocks noGrp="1"/>
          </p:cNvSpPr>
          <p:nvPr>
            <p:ph type="ctrTitle"/>
          </p:nvPr>
        </p:nvSpPr>
        <p:spPr/>
        <p:txBody>
          <a:bodyPr/>
          <a:lstStyle/>
          <a:p>
            <a:r>
              <a:rPr lang="en-US"/>
              <a:t>Speaking </a:t>
            </a:r>
            <a:r>
              <a:rPr lang="en-US" dirty="0"/>
              <a:t>in Groups</a:t>
            </a:r>
          </a:p>
        </p:txBody>
      </p:sp>
      <p:sp>
        <p:nvSpPr>
          <p:cNvPr id="3" name="Subtitle 2">
            <a:extLst>
              <a:ext uri="{FF2B5EF4-FFF2-40B4-BE49-F238E27FC236}">
                <a16:creationId xmlns:a16="http://schemas.microsoft.com/office/drawing/2014/main" id="{F320A739-204E-5E77-06C8-B88479BF5008}"/>
              </a:ext>
            </a:extLst>
          </p:cNvPr>
          <p:cNvSpPr>
            <a:spLocks noGrp="1"/>
          </p:cNvSpPr>
          <p:nvPr>
            <p:ph type="subTitle" idx="1"/>
          </p:nvPr>
        </p:nvSpPr>
        <p:spPr/>
        <p:txBody>
          <a:bodyPr/>
          <a:lstStyle/>
          <a:p>
            <a:r>
              <a:rPr lang="en-US" dirty="0"/>
              <a:t>Brandon Straight</a:t>
            </a:r>
          </a:p>
        </p:txBody>
      </p:sp>
    </p:spTree>
    <p:extLst>
      <p:ext uri="{BB962C8B-B14F-4D97-AF65-F5344CB8AC3E}">
        <p14:creationId xmlns:p14="http://schemas.microsoft.com/office/powerpoint/2010/main" val="36664013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8C527-57A0-59FE-FAD2-FC9F1E4669DE}"/>
              </a:ext>
            </a:extLst>
          </p:cNvPr>
          <p:cNvSpPr>
            <a:spLocks noGrp="1"/>
          </p:cNvSpPr>
          <p:nvPr>
            <p:ph type="title"/>
          </p:nvPr>
        </p:nvSpPr>
        <p:spPr/>
        <p:txBody>
          <a:bodyPr/>
          <a:lstStyle/>
          <a:p>
            <a:r>
              <a:rPr lang="en-US" dirty="0"/>
              <a:t>Problem solving group</a:t>
            </a:r>
          </a:p>
        </p:txBody>
      </p:sp>
      <p:sp>
        <p:nvSpPr>
          <p:cNvPr id="3" name="Content Placeholder 2">
            <a:extLst>
              <a:ext uri="{FF2B5EF4-FFF2-40B4-BE49-F238E27FC236}">
                <a16:creationId xmlns:a16="http://schemas.microsoft.com/office/drawing/2014/main" id="{8A46FB7D-D50E-F54A-F909-9104E905986C}"/>
              </a:ext>
            </a:extLst>
          </p:cNvPr>
          <p:cNvSpPr>
            <a:spLocks noGrp="1"/>
          </p:cNvSpPr>
          <p:nvPr>
            <p:ph sz="quarter" idx="13"/>
          </p:nvPr>
        </p:nvSpPr>
        <p:spPr/>
        <p:txBody>
          <a:bodyPr/>
          <a:lstStyle/>
          <a:p>
            <a:r>
              <a:rPr lang="en-US" dirty="0"/>
              <a:t>Meets to solve a problem or reach a decision on an issue </a:t>
            </a:r>
          </a:p>
          <a:p>
            <a:r>
              <a:rPr lang="en-US" dirty="0"/>
              <a:t>Problem solving sequence contains 6 steps</a:t>
            </a:r>
          </a:p>
          <a:p>
            <a:pPr lvl="1"/>
            <a:r>
              <a:rPr lang="en-US" dirty="0"/>
              <a:t>Define and analyze the problem</a:t>
            </a:r>
          </a:p>
          <a:p>
            <a:pPr lvl="1"/>
            <a:r>
              <a:rPr lang="en-US" dirty="0"/>
              <a:t>Establish the criteria for evaluating solutions </a:t>
            </a:r>
          </a:p>
          <a:p>
            <a:pPr lvl="1"/>
            <a:r>
              <a:rPr lang="en-US" dirty="0"/>
              <a:t>Identify possible solutions </a:t>
            </a:r>
          </a:p>
          <a:p>
            <a:pPr lvl="1"/>
            <a:r>
              <a:rPr lang="en-US" dirty="0"/>
              <a:t>Evaluate solutions </a:t>
            </a:r>
          </a:p>
          <a:p>
            <a:pPr lvl="1"/>
            <a:r>
              <a:rPr lang="en-US" dirty="0"/>
              <a:t>Select the best solutions </a:t>
            </a:r>
          </a:p>
          <a:p>
            <a:pPr lvl="1"/>
            <a:r>
              <a:rPr lang="en-US" dirty="0"/>
              <a:t>Test selected solutions </a:t>
            </a:r>
          </a:p>
        </p:txBody>
      </p:sp>
    </p:spTree>
    <p:extLst>
      <p:ext uri="{BB962C8B-B14F-4D97-AF65-F5344CB8AC3E}">
        <p14:creationId xmlns:p14="http://schemas.microsoft.com/office/powerpoint/2010/main" val="1175659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9AA62-6F04-ECA8-77F9-8EF6512FFAF7}"/>
              </a:ext>
            </a:extLst>
          </p:cNvPr>
          <p:cNvSpPr>
            <a:spLocks noGrp="1"/>
          </p:cNvSpPr>
          <p:nvPr>
            <p:ph type="title"/>
          </p:nvPr>
        </p:nvSpPr>
        <p:spPr/>
        <p:txBody>
          <a:bodyPr/>
          <a:lstStyle/>
          <a:p>
            <a:r>
              <a:rPr lang="en-US" dirty="0"/>
              <a:t>roles in the group</a:t>
            </a:r>
          </a:p>
        </p:txBody>
      </p:sp>
      <p:sp>
        <p:nvSpPr>
          <p:cNvPr id="3" name="Content Placeholder 2">
            <a:extLst>
              <a:ext uri="{FF2B5EF4-FFF2-40B4-BE49-F238E27FC236}">
                <a16:creationId xmlns:a16="http://schemas.microsoft.com/office/drawing/2014/main" id="{A8195E5F-A97A-D325-D006-18226520CA15}"/>
              </a:ext>
            </a:extLst>
          </p:cNvPr>
          <p:cNvSpPr>
            <a:spLocks noGrp="1"/>
          </p:cNvSpPr>
          <p:nvPr>
            <p:ph sz="quarter" idx="13"/>
          </p:nvPr>
        </p:nvSpPr>
        <p:spPr/>
        <p:txBody>
          <a:bodyPr/>
          <a:lstStyle/>
          <a:p>
            <a:r>
              <a:rPr lang="en-US" dirty="0"/>
              <a:t>Group task roles</a:t>
            </a:r>
          </a:p>
          <a:p>
            <a:pPr lvl="1"/>
            <a:r>
              <a:rPr lang="en-US" dirty="0"/>
              <a:t>Information seeker</a:t>
            </a:r>
          </a:p>
          <a:p>
            <a:pPr lvl="1"/>
            <a:r>
              <a:rPr lang="en-US" dirty="0"/>
              <a:t>Initiator contributor</a:t>
            </a:r>
          </a:p>
          <a:p>
            <a:pPr lvl="1"/>
            <a:r>
              <a:rPr lang="en-US" dirty="0"/>
              <a:t>Elaborator </a:t>
            </a:r>
          </a:p>
          <a:p>
            <a:pPr lvl="1"/>
            <a:r>
              <a:rPr lang="en-US" dirty="0"/>
              <a:t>Evaluator-critic</a:t>
            </a:r>
          </a:p>
          <a:p>
            <a:pPr lvl="1"/>
            <a:r>
              <a:rPr lang="en-US" dirty="0"/>
              <a:t>Procedural technician </a:t>
            </a:r>
          </a:p>
        </p:txBody>
      </p:sp>
    </p:spTree>
    <p:extLst>
      <p:ext uri="{BB962C8B-B14F-4D97-AF65-F5344CB8AC3E}">
        <p14:creationId xmlns:p14="http://schemas.microsoft.com/office/powerpoint/2010/main" val="290666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9AA62-6F04-ECA8-77F9-8EF6512FFAF7}"/>
              </a:ext>
            </a:extLst>
          </p:cNvPr>
          <p:cNvSpPr>
            <a:spLocks noGrp="1"/>
          </p:cNvSpPr>
          <p:nvPr>
            <p:ph type="title"/>
          </p:nvPr>
        </p:nvSpPr>
        <p:spPr/>
        <p:txBody>
          <a:bodyPr/>
          <a:lstStyle/>
          <a:p>
            <a:r>
              <a:rPr lang="en-US" dirty="0"/>
              <a:t>roles in the group </a:t>
            </a:r>
            <a:r>
              <a:rPr lang="en-US" dirty="0" err="1"/>
              <a:t>cont</a:t>
            </a:r>
            <a:r>
              <a:rPr lang="en-US" dirty="0"/>
              <a:t>…</a:t>
            </a:r>
          </a:p>
        </p:txBody>
      </p:sp>
      <p:sp>
        <p:nvSpPr>
          <p:cNvPr id="3" name="Content Placeholder 2">
            <a:extLst>
              <a:ext uri="{FF2B5EF4-FFF2-40B4-BE49-F238E27FC236}">
                <a16:creationId xmlns:a16="http://schemas.microsoft.com/office/drawing/2014/main" id="{A8195E5F-A97A-D325-D006-18226520CA15}"/>
              </a:ext>
            </a:extLst>
          </p:cNvPr>
          <p:cNvSpPr>
            <a:spLocks noGrp="1"/>
          </p:cNvSpPr>
          <p:nvPr>
            <p:ph sz="quarter" idx="13"/>
          </p:nvPr>
        </p:nvSpPr>
        <p:spPr/>
        <p:txBody>
          <a:bodyPr/>
          <a:lstStyle/>
          <a:p>
            <a:r>
              <a:rPr lang="en-US" dirty="0"/>
              <a:t>Group building and maintenance roles</a:t>
            </a:r>
          </a:p>
          <a:p>
            <a:pPr lvl="1"/>
            <a:r>
              <a:rPr lang="en-US" dirty="0"/>
              <a:t>Encourager or harmonizer</a:t>
            </a:r>
          </a:p>
          <a:p>
            <a:pPr lvl="1"/>
            <a:r>
              <a:rPr lang="en-US" dirty="0"/>
              <a:t>Compromiser </a:t>
            </a:r>
          </a:p>
          <a:p>
            <a:pPr lvl="1"/>
            <a:r>
              <a:rPr lang="en-US" dirty="0"/>
              <a:t>Gatekeeper</a:t>
            </a:r>
          </a:p>
          <a:p>
            <a:pPr lvl="1"/>
            <a:r>
              <a:rPr lang="en-US" dirty="0"/>
              <a:t>Standard setter</a:t>
            </a:r>
          </a:p>
          <a:p>
            <a:pPr lvl="1"/>
            <a:r>
              <a:rPr lang="en-US" dirty="0"/>
              <a:t>follower</a:t>
            </a:r>
          </a:p>
        </p:txBody>
      </p:sp>
    </p:spTree>
    <p:extLst>
      <p:ext uri="{BB962C8B-B14F-4D97-AF65-F5344CB8AC3E}">
        <p14:creationId xmlns:p14="http://schemas.microsoft.com/office/powerpoint/2010/main" val="3318146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9AA62-6F04-ECA8-77F9-8EF6512FFAF7}"/>
              </a:ext>
            </a:extLst>
          </p:cNvPr>
          <p:cNvSpPr>
            <a:spLocks noGrp="1"/>
          </p:cNvSpPr>
          <p:nvPr>
            <p:ph type="title"/>
          </p:nvPr>
        </p:nvSpPr>
        <p:spPr/>
        <p:txBody>
          <a:bodyPr/>
          <a:lstStyle/>
          <a:p>
            <a:r>
              <a:rPr lang="en-US" dirty="0"/>
              <a:t>roles in the group </a:t>
            </a:r>
            <a:r>
              <a:rPr lang="en-US" dirty="0" err="1"/>
              <a:t>cont</a:t>
            </a:r>
            <a:r>
              <a:rPr lang="en-US" dirty="0"/>
              <a:t>…</a:t>
            </a:r>
          </a:p>
        </p:txBody>
      </p:sp>
      <p:sp>
        <p:nvSpPr>
          <p:cNvPr id="3" name="Content Placeholder 2">
            <a:extLst>
              <a:ext uri="{FF2B5EF4-FFF2-40B4-BE49-F238E27FC236}">
                <a16:creationId xmlns:a16="http://schemas.microsoft.com/office/drawing/2014/main" id="{A8195E5F-A97A-D325-D006-18226520CA15}"/>
              </a:ext>
            </a:extLst>
          </p:cNvPr>
          <p:cNvSpPr>
            <a:spLocks noGrp="1"/>
          </p:cNvSpPr>
          <p:nvPr>
            <p:ph sz="quarter" idx="13"/>
          </p:nvPr>
        </p:nvSpPr>
        <p:spPr/>
        <p:txBody>
          <a:bodyPr/>
          <a:lstStyle/>
          <a:p>
            <a:r>
              <a:rPr lang="en-US" dirty="0"/>
              <a:t>Individual roles</a:t>
            </a:r>
          </a:p>
          <a:p>
            <a:pPr lvl="1"/>
            <a:r>
              <a:rPr lang="en-US" dirty="0"/>
              <a:t>Aggressor </a:t>
            </a:r>
          </a:p>
          <a:p>
            <a:pPr lvl="1"/>
            <a:r>
              <a:rPr lang="en-US" dirty="0"/>
              <a:t>Recognition seeker</a:t>
            </a:r>
          </a:p>
          <a:p>
            <a:pPr lvl="1"/>
            <a:r>
              <a:rPr lang="en-US" dirty="0"/>
              <a:t>Blocker</a:t>
            </a:r>
          </a:p>
          <a:p>
            <a:pPr lvl="1"/>
            <a:r>
              <a:rPr lang="en-US" dirty="0"/>
              <a:t>Dominator </a:t>
            </a:r>
          </a:p>
        </p:txBody>
      </p:sp>
    </p:spTree>
    <p:extLst>
      <p:ext uri="{BB962C8B-B14F-4D97-AF65-F5344CB8AC3E}">
        <p14:creationId xmlns:p14="http://schemas.microsoft.com/office/powerpoint/2010/main" val="32120887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9AA62-6F04-ECA8-77F9-8EF6512FFAF7}"/>
              </a:ext>
            </a:extLst>
          </p:cNvPr>
          <p:cNvSpPr>
            <a:spLocks noGrp="1"/>
          </p:cNvSpPr>
          <p:nvPr>
            <p:ph type="title"/>
          </p:nvPr>
        </p:nvSpPr>
        <p:spPr/>
        <p:txBody>
          <a:bodyPr/>
          <a:lstStyle/>
          <a:p>
            <a:r>
              <a:rPr lang="en-US" dirty="0"/>
              <a:t>Membership Skills</a:t>
            </a:r>
          </a:p>
        </p:txBody>
      </p:sp>
      <p:sp>
        <p:nvSpPr>
          <p:cNvPr id="3" name="Content Placeholder 2">
            <a:extLst>
              <a:ext uri="{FF2B5EF4-FFF2-40B4-BE49-F238E27FC236}">
                <a16:creationId xmlns:a16="http://schemas.microsoft.com/office/drawing/2014/main" id="{A8195E5F-A97A-D325-D006-18226520CA15}"/>
              </a:ext>
            </a:extLst>
          </p:cNvPr>
          <p:cNvSpPr>
            <a:spLocks noGrp="1"/>
          </p:cNvSpPr>
          <p:nvPr>
            <p:ph sz="quarter" idx="13"/>
          </p:nvPr>
        </p:nvSpPr>
        <p:spPr/>
        <p:txBody>
          <a:bodyPr/>
          <a:lstStyle/>
          <a:p>
            <a:r>
              <a:rPr lang="en-US" dirty="0"/>
              <a:t>Be Group-oriented</a:t>
            </a:r>
          </a:p>
          <a:p>
            <a:r>
              <a:rPr lang="en-US" dirty="0"/>
              <a:t>Center conflict on issues</a:t>
            </a:r>
          </a:p>
          <a:p>
            <a:r>
              <a:rPr lang="en-US" dirty="0"/>
              <a:t>Be critically open-minded </a:t>
            </a:r>
          </a:p>
        </p:txBody>
      </p:sp>
    </p:spTree>
    <p:extLst>
      <p:ext uri="{BB962C8B-B14F-4D97-AF65-F5344CB8AC3E}">
        <p14:creationId xmlns:p14="http://schemas.microsoft.com/office/powerpoint/2010/main" val="20910985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Conflict in groups</a:t>
            </a:r>
          </a:p>
        </p:txBody>
      </p:sp>
      <p:sp>
        <p:nvSpPr>
          <p:cNvPr id="3" name="Content Placeholder 2"/>
          <p:cNvSpPr>
            <a:spLocks noGrp="1"/>
          </p:cNvSpPr>
          <p:nvPr>
            <p:ph idx="1"/>
          </p:nvPr>
        </p:nvSpPr>
        <p:spPr/>
        <p:txBody>
          <a:bodyPr>
            <a:normAutofit fontScale="92500" lnSpcReduction="20000"/>
          </a:bodyPr>
          <a:lstStyle/>
          <a:p>
            <a:r>
              <a:rPr lang="en-US" dirty="0"/>
              <a:t>Disconfirming messages- messages or words that lack agreement or respect for another person.</a:t>
            </a:r>
          </a:p>
          <a:p>
            <a:pPr lvl="1"/>
            <a:r>
              <a:rPr lang="en-US" dirty="0"/>
              <a:t>Criticism- ex. your lazy, your self-centered </a:t>
            </a:r>
          </a:p>
          <a:p>
            <a:pPr lvl="1"/>
            <a:endParaRPr lang="en-US" dirty="0"/>
          </a:p>
          <a:p>
            <a:pPr lvl="1"/>
            <a:r>
              <a:rPr lang="en-US" dirty="0"/>
              <a:t>Contempt- when you belittle or ridicule someone ex. you disgust me</a:t>
            </a:r>
          </a:p>
          <a:p>
            <a:pPr lvl="1"/>
            <a:endParaRPr lang="en-US" dirty="0"/>
          </a:p>
          <a:p>
            <a:pPr lvl="1"/>
            <a:r>
              <a:rPr lang="en-US" dirty="0"/>
              <a:t>Defensiveness- protecting your self-worth by counterattacking ex. You call me a bad driver but you are the one with a DUI</a:t>
            </a:r>
          </a:p>
          <a:p>
            <a:pPr lvl="1"/>
            <a:endParaRPr lang="en-US" dirty="0"/>
          </a:p>
          <a:p>
            <a:pPr lvl="1"/>
            <a:r>
              <a:rPr lang="en-US" dirty="0"/>
              <a:t>Stonewalling- form of avoidance ex. walking away</a:t>
            </a:r>
            <a:r>
              <a:rPr lang="mr-IN" dirty="0"/>
              <a:t>…</a:t>
            </a:r>
            <a:endParaRPr lang="en-US" dirty="0"/>
          </a:p>
          <a:p>
            <a:pPr lvl="1"/>
            <a:endParaRPr lang="en-US" dirty="0"/>
          </a:p>
        </p:txBody>
      </p:sp>
    </p:spTree>
    <p:extLst>
      <p:ext uri="{BB962C8B-B14F-4D97-AF65-F5344CB8AC3E}">
        <p14:creationId xmlns:p14="http://schemas.microsoft.com/office/powerpoint/2010/main" val="3390136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Confirming and Disconfirming Messages</a:t>
            </a:r>
          </a:p>
        </p:txBody>
      </p:sp>
      <p:sp>
        <p:nvSpPr>
          <p:cNvPr id="3" name="Content Placeholder 2"/>
          <p:cNvSpPr>
            <a:spLocks noGrp="1"/>
          </p:cNvSpPr>
          <p:nvPr>
            <p:ph idx="1"/>
          </p:nvPr>
        </p:nvSpPr>
        <p:spPr>
          <a:xfrm>
            <a:off x="680321" y="2336872"/>
            <a:ext cx="9613861" cy="4280495"/>
          </a:xfrm>
        </p:spPr>
        <p:txBody>
          <a:bodyPr>
            <a:noAutofit/>
          </a:bodyPr>
          <a:lstStyle/>
          <a:p>
            <a:r>
              <a:rPr lang="en-US" sz="2400" dirty="0"/>
              <a:t>Confirming Messages- convey that you are valued by implying you exist, you matter, your important.</a:t>
            </a:r>
          </a:p>
          <a:p>
            <a:pPr lvl="1"/>
            <a:r>
              <a:rPr lang="en-US" sz="2000" dirty="0"/>
              <a:t>Showing recognition- seems easier said then done a lot of times people are seeing through you with their statements</a:t>
            </a:r>
          </a:p>
          <a:p>
            <a:pPr lvl="1"/>
            <a:endParaRPr lang="en-US" sz="2000" dirty="0"/>
          </a:p>
          <a:p>
            <a:pPr lvl="1"/>
            <a:r>
              <a:rPr lang="en-US" sz="2000" dirty="0"/>
              <a:t>Acknowledge the other persons thoughts and feelings- Attentive listening is the most common form of acknowledgement </a:t>
            </a:r>
          </a:p>
          <a:p>
            <a:pPr lvl="1"/>
            <a:endParaRPr lang="en-US" sz="2000" dirty="0"/>
          </a:p>
          <a:p>
            <a:pPr lvl="1"/>
            <a:r>
              <a:rPr lang="en-US" sz="2000" dirty="0"/>
              <a:t>Show that you agree- shows that your interested in other peoples ideas </a:t>
            </a:r>
          </a:p>
        </p:txBody>
      </p:sp>
    </p:spTree>
    <p:extLst>
      <p:ext uri="{BB962C8B-B14F-4D97-AF65-F5344CB8AC3E}">
        <p14:creationId xmlns:p14="http://schemas.microsoft.com/office/powerpoint/2010/main" val="20644839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Spirals of Communication </a:t>
            </a:r>
          </a:p>
        </p:txBody>
      </p:sp>
      <p:sp>
        <p:nvSpPr>
          <p:cNvPr id="3" name="Content Placeholder 2"/>
          <p:cNvSpPr>
            <a:spLocks noGrp="1"/>
          </p:cNvSpPr>
          <p:nvPr>
            <p:ph idx="1"/>
          </p:nvPr>
        </p:nvSpPr>
        <p:spPr>
          <a:xfrm>
            <a:off x="680321" y="2336873"/>
            <a:ext cx="9613861" cy="4196274"/>
          </a:xfrm>
        </p:spPr>
        <p:txBody>
          <a:bodyPr>
            <a:normAutofit fontScale="92500" lnSpcReduction="10000"/>
          </a:bodyPr>
          <a:lstStyle/>
          <a:p>
            <a:r>
              <a:rPr lang="en-US" dirty="0"/>
              <a:t>Relational Spiral- when people respond to the same action and respond with a more intense response </a:t>
            </a:r>
          </a:p>
          <a:p>
            <a:endParaRPr lang="en-US" dirty="0"/>
          </a:p>
          <a:p>
            <a:r>
              <a:rPr lang="en-US" dirty="0"/>
              <a:t>Escalatory conflict spiral- a slight conflict escalates at a rapid rate into a full dispute </a:t>
            </a:r>
          </a:p>
          <a:p>
            <a:endParaRPr lang="en-US" dirty="0"/>
          </a:p>
          <a:p>
            <a:r>
              <a:rPr lang="en-US" dirty="0"/>
              <a:t>Avoidance spiral- instead of fighting individuals will just slowly withdraw from the relationship</a:t>
            </a:r>
          </a:p>
          <a:p>
            <a:endParaRPr lang="en-US" dirty="0"/>
          </a:p>
          <a:p>
            <a:r>
              <a:rPr lang="en-US" dirty="0"/>
              <a:t>Positive spiral- confirming messages can lead to more confirming messages </a:t>
            </a:r>
          </a:p>
        </p:txBody>
      </p:sp>
    </p:spTree>
    <p:extLst>
      <p:ext uri="{BB962C8B-B14F-4D97-AF65-F5344CB8AC3E}">
        <p14:creationId xmlns:p14="http://schemas.microsoft.com/office/powerpoint/2010/main" val="8888328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Gender differences in conflicts </a:t>
            </a:r>
          </a:p>
        </p:txBody>
      </p:sp>
      <p:sp>
        <p:nvSpPr>
          <p:cNvPr id="3" name="Content Placeholder 2"/>
          <p:cNvSpPr>
            <a:spLocks noGrp="1"/>
          </p:cNvSpPr>
          <p:nvPr>
            <p:ph idx="1"/>
          </p:nvPr>
        </p:nvSpPr>
        <p:spPr/>
        <p:txBody>
          <a:bodyPr/>
          <a:lstStyle/>
          <a:p>
            <a:r>
              <a:rPr lang="en-US" dirty="0"/>
              <a:t>https://</a:t>
            </a:r>
            <a:r>
              <a:rPr lang="en-US" dirty="0" err="1"/>
              <a:t>www.youtube.com</a:t>
            </a:r>
            <a:r>
              <a:rPr lang="en-US" dirty="0"/>
              <a:t>/</a:t>
            </a:r>
            <a:r>
              <a:rPr lang="en-US" dirty="0" err="1"/>
              <a:t>watch?v</a:t>
            </a:r>
            <a:r>
              <a:rPr lang="en-US" dirty="0"/>
              <a:t>=_bqhVqTuFO4</a:t>
            </a:r>
          </a:p>
        </p:txBody>
      </p:sp>
    </p:spTree>
    <p:extLst>
      <p:ext uri="{BB962C8B-B14F-4D97-AF65-F5344CB8AC3E}">
        <p14:creationId xmlns:p14="http://schemas.microsoft.com/office/powerpoint/2010/main" val="2306418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Gender and conflict style</a:t>
            </a:r>
          </a:p>
        </p:txBody>
      </p:sp>
      <p:sp>
        <p:nvSpPr>
          <p:cNvPr id="3" name="Content Placeholder 2"/>
          <p:cNvSpPr>
            <a:spLocks noGrp="1"/>
          </p:cNvSpPr>
          <p:nvPr>
            <p:ph idx="1"/>
          </p:nvPr>
        </p:nvSpPr>
        <p:spPr>
          <a:xfrm>
            <a:off x="680321" y="2009274"/>
            <a:ext cx="9613861" cy="4608094"/>
          </a:xfrm>
        </p:spPr>
        <p:txBody>
          <a:bodyPr>
            <a:normAutofit/>
          </a:bodyPr>
          <a:lstStyle/>
          <a:p>
            <a:r>
              <a:rPr lang="en-US" dirty="0"/>
              <a:t>Physiological differences</a:t>
            </a:r>
          </a:p>
          <a:p>
            <a:pPr lvl="1"/>
            <a:r>
              <a:rPr lang="en-US" dirty="0"/>
              <a:t>During conflict men tend to experience greater physical arousal than women which comes in the form of increased heart rate and blood pressure.</a:t>
            </a:r>
          </a:p>
          <a:p>
            <a:pPr lvl="1"/>
            <a:r>
              <a:rPr lang="en-US" dirty="0"/>
              <a:t>Evolutionary explanation- men are trained to compete for their mate</a:t>
            </a:r>
          </a:p>
          <a:p>
            <a:r>
              <a:rPr lang="en-US" dirty="0"/>
              <a:t>Early socialization </a:t>
            </a:r>
          </a:p>
          <a:p>
            <a:pPr lvl="1"/>
            <a:r>
              <a:rPr lang="en-US" dirty="0"/>
              <a:t>Playground examples- boys by 6 years old will gravitate towards large groups where there are clear understanding of who outranks whom. Boys play team based games </a:t>
            </a:r>
          </a:p>
          <a:p>
            <a:pPr lvl="1"/>
            <a:r>
              <a:rPr lang="en-US" dirty="0"/>
              <a:t>Young girls play games that improve their interpersonal skills this leads girls to engage in more pro social behavior </a:t>
            </a:r>
          </a:p>
        </p:txBody>
      </p:sp>
    </p:spTree>
    <p:extLst>
      <p:ext uri="{BB962C8B-B14F-4D97-AF65-F5344CB8AC3E}">
        <p14:creationId xmlns:p14="http://schemas.microsoft.com/office/powerpoint/2010/main" val="20855683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9AA62-6F04-ECA8-77F9-8EF6512FFAF7}"/>
              </a:ext>
            </a:extLst>
          </p:cNvPr>
          <p:cNvSpPr>
            <a:spLocks noGrp="1"/>
          </p:cNvSpPr>
          <p:nvPr>
            <p:ph type="title"/>
          </p:nvPr>
        </p:nvSpPr>
        <p:spPr/>
        <p:txBody>
          <a:bodyPr/>
          <a:lstStyle/>
          <a:p>
            <a:r>
              <a:rPr lang="en-US" dirty="0"/>
              <a:t>Small groups &amp; Teams</a:t>
            </a:r>
          </a:p>
        </p:txBody>
      </p:sp>
      <p:sp>
        <p:nvSpPr>
          <p:cNvPr id="3" name="Content Placeholder 2">
            <a:extLst>
              <a:ext uri="{FF2B5EF4-FFF2-40B4-BE49-F238E27FC236}">
                <a16:creationId xmlns:a16="http://schemas.microsoft.com/office/drawing/2014/main" id="{A8195E5F-A97A-D325-D006-18226520CA15}"/>
              </a:ext>
            </a:extLst>
          </p:cNvPr>
          <p:cNvSpPr>
            <a:spLocks noGrp="1"/>
          </p:cNvSpPr>
          <p:nvPr>
            <p:ph sz="quarter" idx="13"/>
          </p:nvPr>
        </p:nvSpPr>
        <p:spPr/>
        <p:txBody>
          <a:bodyPr/>
          <a:lstStyle/>
          <a:p>
            <a:r>
              <a:rPr lang="en-US" dirty="0"/>
              <a:t>Small group- individuals connected by common purpose </a:t>
            </a:r>
          </a:p>
          <a:p>
            <a:r>
              <a:rPr lang="en-US" dirty="0"/>
              <a:t>Team- individuals have clearly defined roles</a:t>
            </a:r>
          </a:p>
          <a:p>
            <a:r>
              <a:rPr lang="en-US" dirty="0"/>
              <a:t>Synchronous</a:t>
            </a:r>
          </a:p>
          <a:p>
            <a:pPr lvl="1"/>
            <a:r>
              <a:rPr lang="en-US" dirty="0"/>
              <a:t>Meeting at the same time or place </a:t>
            </a:r>
          </a:p>
          <a:p>
            <a:r>
              <a:rPr lang="en-US" dirty="0"/>
              <a:t>Asynchronous</a:t>
            </a:r>
          </a:p>
          <a:p>
            <a:pPr lvl="1"/>
            <a:r>
              <a:rPr lang="en-US" dirty="0"/>
              <a:t>Not meeting or communicating at the same time </a:t>
            </a:r>
          </a:p>
        </p:txBody>
      </p:sp>
    </p:spTree>
    <p:extLst>
      <p:ext uri="{BB962C8B-B14F-4D97-AF65-F5344CB8AC3E}">
        <p14:creationId xmlns:p14="http://schemas.microsoft.com/office/powerpoint/2010/main" val="29505554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Gender and conflict style cont..</a:t>
            </a:r>
          </a:p>
        </p:txBody>
      </p:sp>
      <p:sp>
        <p:nvSpPr>
          <p:cNvPr id="3" name="Content Placeholder 2"/>
          <p:cNvSpPr>
            <a:spLocks noGrp="1"/>
          </p:cNvSpPr>
          <p:nvPr>
            <p:ph idx="1"/>
          </p:nvPr>
        </p:nvSpPr>
        <p:spPr/>
        <p:txBody>
          <a:bodyPr/>
          <a:lstStyle/>
          <a:p>
            <a:r>
              <a:rPr lang="en-US" dirty="0"/>
              <a:t>Conflict Dilemmas</a:t>
            </a:r>
          </a:p>
          <a:p>
            <a:pPr lvl="1"/>
            <a:r>
              <a:rPr lang="en-US" dirty="0"/>
              <a:t>Women who are more assertive may come off as being harsh</a:t>
            </a:r>
          </a:p>
          <a:p>
            <a:pPr lvl="1"/>
            <a:r>
              <a:rPr lang="en-US" dirty="0"/>
              <a:t>Women are more likely to compromise and do not usually like to seek conflict head on</a:t>
            </a:r>
          </a:p>
          <a:p>
            <a:pPr lvl="1"/>
            <a:r>
              <a:rPr lang="en-US" dirty="0"/>
              <a:t>Men are awarded for being competitive and assertive </a:t>
            </a:r>
          </a:p>
          <a:p>
            <a:pPr lvl="1"/>
            <a:endParaRPr lang="en-US" dirty="0"/>
          </a:p>
          <a:p>
            <a:endParaRPr lang="en-US" dirty="0"/>
          </a:p>
          <a:p>
            <a:endParaRPr lang="en-US" dirty="0"/>
          </a:p>
        </p:txBody>
      </p:sp>
    </p:spTree>
    <p:extLst>
      <p:ext uri="{BB962C8B-B14F-4D97-AF65-F5344CB8AC3E}">
        <p14:creationId xmlns:p14="http://schemas.microsoft.com/office/powerpoint/2010/main" val="7921167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9AA62-6F04-ECA8-77F9-8EF6512FFAF7}"/>
              </a:ext>
            </a:extLst>
          </p:cNvPr>
          <p:cNvSpPr>
            <a:spLocks noGrp="1"/>
          </p:cNvSpPr>
          <p:nvPr>
            <p:ph type="title"/>
          </p:nvPr>
        </p:nvSpPr>
        <p:spPr/>
        <p:txBody>
          <a:bodyPr/>
          <a:lstStyle/>
          <a:p>
            <a:r>
              <a:rPr lang="en-US" dirty="0"/>
              <a:t>Leadership myths</a:t>
            </a:r>
          </a:p>
        </p:txBody>
      </p:sp>
      <p:sp>
        <p:nvSpPr>
          <p:cNvPr id="3" name="Content Placeholder 2">
            <a:extLst>
              <a:ext uri="{FF2B5EF4-FFF2-40B4-BE49-F238E27FC236}">
                <a16:creationId xmlns:a16="http://schemas.microsoft.com/office/drawing/2014/main" id="{A8195E5F-A97A-D325-D006-18226520CA15}"/>
              </a:ext>
            </a:extLst>
          </p:cNvPr>
          <p:cNvSpPr>
            <a:spLocks noGrp="1"/>
          </p:cNvSpPr>
          <p:nvPr>
            <p:ph sz="quarter" idx="13"/>
          </p:nvPr>
        </p:nvSpPr>
        <p:spPr/>
        <p:txBody>
          <a:bodyPr/>
          <a:lstStyle/>
          <a:p>
            <a:r>
              <a:rPr lang="en-US" dirty="0"/>
              <a:t>The skills of leadership are rare</a:t>
            </a:r>
          </a:p>
          <a:p>
            <a:r>
              <a:rPr lang="en-US" dirty="0"/>
              <a:t>Leaders are born</a:t>
            </a:r>
          </a:p>
          <a:p>
            <a:r>
              <a:rPr lang="en-US" dirty="0"/>
              <a:t>Leaders are all charismatic </a:t>
            </a:r>
          </a:p>
          <a:p>
            <a:pPr marL="0" indent="0">
              <a:buNone/>
            </a:pPr>
            <a:r>
              <a:rPr lang="en-US" dirty="0"/>
              <a:t>https://</a:t>
            </a:r>
            <a:r>
              <a:rPr lang="en-US" dirty="0" err="1"/>
              <a:t>www.youtube.com</a:t>
            </a:r>
            <a:r>
              <a:rPr lang="en-US" dirty="0"/>
              <a:t>/</a:t>
            </a:r>
            <a:r>
              <a:rPr lang="en-US" dirty="0" err="1"/>
              <a:t>watch?v</a:t>
            </a:r>
            <a:r>
              <a:rPr lang="en-US"/>
              <a:t>=4qQ6UcU_JiE</a:t>
            </a:r>
            <a:endParaRPr lang="en-US" dirty="0"/>
          </a:p>
        </p:txBody>
      </p:sp>
    </p:spTree>
    <p:extLst>
      <p:ext uri="{BB962C8B-B14F-4D97-AF65-F5344CB8AC3E}">
        <p14:creationId xmlns:p14="http://schemas.microsoft.com/office/powerpoint/2010/main" val="27330692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9AA62-6F04-ECA8-77F9-8EF6512FFAF7}"/>
              </a:ext>
            </a:extLst>
          </p:cNvPr>
          <p:cNvSpPr>
            <a:spLocks noGrp="1"/>
          </p:cNvSpPr>
          <p:nvPr>
            <p:ph type="title"/>
          </p:nvPr>
        </p:nvSpPr>
        <p:spPr/>
        <p:txBody>
          <a:bodyPr/>
          <a:lstStyle/>
          <a:p>
            <a:r>
              <a:rPr lang="en-US" dirty="0"/>
              <a:t>Group Speaking Tips</a:t>
            </a:r>
          </a:p>
        </p:txBody>
      </p:sp>
      <p:sp>
        <p:nvSpPr>
          <p:cNvPr id="3" name="Content Placeholder 2">
            <a:extLst>
              <a:ext uri="{FF2B5EF4-FFF2-40B4-BE49-F238E27FC236}">
                <a16:creationId xmlns:a16="http://schemas.microsoft.com/office/drawing/2014/main" id="{A8195E5F-A97A-D325-D006-18226520CA15}"/>
              </a:ext>
            </a:extLst>
          </p:cNvPr>
          <p:cNvSpPr>
            <a:spLocks noGrp="1"/>
          </p:cNvSpPr>
          <p:nvPr>
            <p:ph sz="quarter" idx="13"/>
          </p:nvPr>
        </p:nvSpPr>
        <p:spPr/>
        <p:txBody>
          <a:bodyPr/>
          <a:lstStyle/>
          <a:p>
            <a:r>
              <a:rPr lang="en-US" dirty="0"/>
              <a:t>Present solution in a nonthreatening manner </a:t>
            </a:r>
          </a:p>
          <a:p>
            <a:r>
              <a:rPr lang="en-US" dirty="0"/>
              <a:t>Present new solutions tentatively</a:t>
            </a:r>
          </a:p>
          <a:p>
            <a:r>
              <a:rPr lang="en-US" dirty="0"/>
              <a:t>Try to link changes to known problems in the organization</a:t>
            </a:r>
          </a:p>
          <a:p>
            <a:r>
              <a:rPr lang="en-US" dirty="0"/>
              <a:t>Say why you think the solution will work</a:t>
            </a:r>
          </a:p>
          <a:p>
            <a:r>
              <a:rPr lang="en-US" dirty="0"/>
              <a:t>State the negatives</a:t>
            </a:r>
          </a:p>
          <a:p>
            <a:r>
              <a:rPr lang="en-US" dirty="0"/>
              <a:t>Relate your solution to the members needs </a:t>
            </a:r>
            <a:r>
              <a:rPr lang="en-US"/>
              <a:t>and interests </a:t>
            </a:r>
            <a:endParaRPr lang="en-US" dirty="0"/>
          </a:p>
        </p:txBody>
      </p:sp>
    </p:spTree>
    <p:extLst>
      <p:ext uri="{BB962C8B-B14F-4D97-AF65-F5344CB8AC3E}">
        <p14:creationId xmlns:p14="http://schemas.microsoft.com/office/powerpoint/2010/main" val="18011169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Ocean Liner Worksheet</a:t>
            </a:r>
          </a:p>
        </p:txBody>
      </p:sp>
      <p:sp>
        <p:nvSpPr>
          <p:cNvPr id="3" name="Content Placeholder 2"/>
          <p:cNvSpPr>
            <a:spLocks noGrp="1"/>
          </p:cNvSpPr>
          <p:nvPr>
            <p:ph idx="1"/>
          </p:nvPr>
        </p:nvSpPr>
        <p:spPr>
          <a:xfrm>
            <a:off x="680321" y="2126974"/>
            <a:ext cx="9613861" cy="4234069"/>
          </a:xfrm>
        </p:spPr>
        <p:txBody>
          <a:bodyPr/>
          <a:lstStyle/>
          <a:p>
            <a:r>
              <a:rPr lang="en-US" dirty="0"/>
              <a:t>An explosion destroyed an ocean liner traveling to San Francisco. </a:t>
            </a:r>
          </a:p>
          <a:p>
            <a:r>
              <a:rPr lang="en-US" dirty="0"/>
              <a:t>A lifeboat was thrown clear of the explosion and 10 people plus yourself have made it to safety. After a few moments, everyone realizes the boat has a puncture in it and is sinking fast. </a:t>
            </a:r>
          </a:p>
          <a:p>
            <a:r>
              <a:rPr lang="en-US" dirty="0"/>
              <a:t>There is a small rubber raft aboard the boat that will be able to take you and the passengers to safety. Everyone else will die. </a:t>
            </a:r>
          </a:p>
          <a:p>
            <a:r>
              <a:rPr lang="en-US" dirty="0"/>
              <a:t>You choose the 4 people who will go on the raft with you to survive</a:t>
            </a:r>
            <a:r>
              <a:rPr lang="en-US"/>
              <a:t>. </a:t>
            </a:r>
          </a:p>
          <a:p>
            <a:r>
              <a:rPr lang="en-US"/>
              <a:t>Below </a:t>
            </a:r>
            <a:r>
              <a:rPr lang="en-US" dirty="0"/>
              <a:t>is a list of the 10 passengers currently on the boat with you. Which 4 fellow survivors you choose?</a:t>
            </a:r>
          </a:p>
        </p:txBody>
      </p:sp>
    </p:spTree>
    <p:extLst>
      <p:ext uri="{BB962C8B-B14F-4D97-AF65-F5344CB8AC3E}">
        <p14:creationId xmlns:p14="http://schemas.microsoft.com/office/powerpoint/2010/main" val="11898448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333156F-C3B3-D125-7066-3F4282F08EE4}"/>
              </a:ext>
            </a:extLst>
          </p:cNvPr>
          <p:cNvSpPr>
            <a:spLocks noGrp="1"/>
          </p:cNvSpPr>
          <p:nvPr>
            <p:ph idx="1"/>
          </p:nvPr>
        </p:nvSpPr>
        <p:spPr>
          <a:xfrm>
            <a:off x="0" y="116379"/>
            <a:ext cx="12192000" cy="6583680"/>
          </a:xfrm>
        </p:spPr>
        <p:txBody>
          <a:bodyPr>
            <a:normAutofit/>
          </a:bodyPr>
          <a:lstStyle/>
          <a:p>
            <a:pPr marL="0" marR="0" lvl="0" indent="0">
              <a:spcBef>
                <a:spcPts val="0"/>
              </a:spcBef>
              <a:spcAft>
                <a:spcPts val="0"/>
              </a:spcAft>
              <a:buNone/>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1. Dr. John Keller</a:t>
            </a:r>
          </a:p>
          <a:p>
            <a:pPr marR="0" indent="0">
              <a:spcBef>
                <a:spcPts val="0"/>
              </a:spcBef>
              <a:spcAft>
                <a:spcPts val="0"/>
              </a:spcAft>
              <a:buNone/>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Age 67, </a:t>
            </a:r>
            <a:r>
              <a:rPr lang="en-US" sz="1700" cap="none" dirty="0">
                <a:effectLst/>
                <a:latin typeface="Times New Roman" panose="02020603050405020304" pitchFamily="18" charset="0"/>
                <a:ea typeface="Calibri" panose="020F0502020204030204" pitchFamily="34" charset="0"/>
                <a:cs typeface="Times New Roman" panose="02020603050405020304" pitchFamily="18" charset="0"/>
              </a:rPr>
              <a:t>He specializes in rare diseases and has given his life to the service of medicine and selflessly helping others.</a:t>
            </a:r>
          </a:p>
          <a:p>
            <a:pPr marL="0" marR="0" lvl="0" indent="0">
              <a:spcBef>
                <a:spcPts val="0"/>
              </a:spcBef>
              <a:spcAft>
                <a:spcPts val="0"/>
              </a:spcAft>
              <a:buNone/>
            </a:pPr>
            <a:r>
              <a:rPr lang="en-US" sz="1600" dirty="0">
                <a:latin typeface="Times New Roman" panose="02020603050405020304" pitchFamily="18" charset="0"/>
                <a:ea typeface="Calibri" panose="020F0502020204030204" pitchFamily="34" charset="0"/>
                <a:cs typeface="Times New Roman" panose="02020603050405020304" pitchFamily="18" charset="0"/>
              </a:rPr>
              <a:t>2. </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Rev. Michael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Maller</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R="0" indent="0">
              <a:spcBef>
                <a:spcPts val="0"/>
              </a:spcBef>
              <a:spcAft>
                <a:spcPts val="0"/>
              </a:spcAft>
              <a:buNone/>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Age 35, </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He is an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african-american</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who has a military style. He is a political and spiritual leader to troubled youth.</a:t>
            </a:r>
          </a:p>
          <a:p>
            <a:pPr marL="0" marR="0" lvl="0" indent="0">
              <a:spcBef>
                <a:spcPts val="0"/>
              </a:spcBef>
              <a:spcAft>
                <a:spcPts val="0"/>
              </a:spcAft>
              <a:buNone/>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3. Lucy Taylor </a:t>
            </a:r>
          </a:p>
          <a:p>
            <a:pPr marR="0" indent="0">
              <a:spcBef>
                <a:spcPts val="0"/>
              </a:spcBef>
              <a:spcAft>
                <a:spcPts val="0"/>
              </a:spcAft>
              <a:buNone/>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Age 30,</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She is a successor to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naomi</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wolf and a spokesperson for the women's rights movement.</a:t>
            </a:r>
          </a:p>
          <a:p>
            <a:pPr marL="0" marR="0" lvl="0" indent="0">
              <a:spcBef>
                <a:spcPts val="0"/>
              </a:spcBef>
              <a:spcAft>
                <a:spcPts val="0"/>
              </a:spcAft>
              <a:buNone/>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4.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Bliff</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Smith</a:t>
            </a:r>
          </a:p>
          <a:p>
            <a:pPr marR="0" indent="0">
              <a:spcBef>
                <a:spcPts val="0"/>
              </a:spcBef>
              <a:spcAft>
                <a:spcPts val="0"/>
              </a:spcAft>
              <a:buNone/>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Age 42, </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He is a wealthy banker, has done a large amount of community service, and is the father of triplets.</a:t>
            </a:r>
          </a:p>
          <a:p>
            <a:pPr marL="0" marR="0" lvl="0" indent="0">
              <a:spcBef>
                <a:spcPts val="0"/>
              </a:spcBef>
              <a:spcAft>
                <a:spcPts val="0"/>
              </a:spcAft>
              <a:buNone/>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5. Laura Smith</a:t>
            </a:r>
          </a:p>
          <a:p>
            <a:pPr marR="0" indent="0">
              <a:spcBef>
                <a:spcPts val="0"/>
              </a:spcBef>
              <a:spcAft>
                <a:spcPts val="0"/>
              </a:spcAft>
              <a:buNone/>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Age 22, </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She is pregnant and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bliff's</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wife. She is a prominent member at the country club and is in her ninth month of pregnancy.</a:t>
            </a:r>
          </a:p>
          <a:p>
            <a:pPr marL="0" marR="0" lvl="0" indent="0">
              <a:spcBef>
                <a:spcPts val="0"/>
              </a:spcBef>
              <a:spcAft>
                <a:spcPts val="0"/>
              </a:spcAft>
              <a:buNone/>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6. Thomas Sowell </a:t>
            </a:r>
          </a:p>
          <a:p>
            <a:pPr marR="0" indent="0">
              <a:spcBef>
                <a:spcPts val="0"/>
              </a:spcBef>
              <a:spcAft>
                <a:spcPts val="0"/>
              </a:spcAft>
              <a:buNone/>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Age 21, </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He is a student at the local university and a leader of a group dedicated to cleansing the campus of liberals. He is also the sole supporter of his mother and younger sister.</a:t>
            </a:r>
          </a:p>
          <a:p>
            <a:pPr marL="0" marR="0" lvl="0" indent="0">
              <a:spcBef>
                <a:spcPts val="0"/>
              </a:spcBef>
              <a:spcAft>
                <a:spcPts val="0"/>
              </a:spcAft>
              <a:buNone/>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7. Jimmy Lorenzo </a:t>
            </a:r>
          </a:p>
          <a:p>
            <a:pPr marR="0" indent="0">
              <a:spcBef>
                <a:spcPts val="0"/>
              </a:spcBef>
              <a:spcAft>
                <a:spcPts val="0"/>
              </a:spcAft>
              <a:buNone/>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Age 50,</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He is a reformed criminal and is on his way to testify against the largest organized crime ring in history.</a:t>
            </a:r>
          </a:p>
          <a:p>
            <a:pPr marL="0" marR="0" lvl="0" indent="0">
              <a:spcBef>
                <a:spcPts val="0"/>
              </a:spcBef>
              <a:spcAft>
                <a:spcPts val="0"/>
              </a:spcAft>
              <a:buNone/>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8. Joseph Brooks</a:t>
            </a:r>
          </a:p>
          <a:p>
            <a:pPr marR="0" indent="0">
              <a:spcBef>
                <a:spcPts val="0"/>
              </a:spcBef>
              <a:spcAft>
                <a:spcPts val="0"/>
              </a:spcAft>
              <a:buNone/>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Age 40, </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He is a former member of the Navy Seals and is dying of cancer.</a:t>
            </a:r>
          </a:p>
          <a:p>
            <a:pPr marL="0" marR="0" lvl="0" indent="0">
              <a:spcBef>
                <a:spcPts val="0"/>
              </a:spcBef>
              <a:spcAft>
                <a:spcPts val="0"/>
              </a:spcAft>
              <a:buNone/>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9. Erin Mueller</a:t>
            </a:r>
          </a:p>
          <a:p>
            <a:pPr marL="0" marR="0" lvl="0" indent="0">
              <a:spcBef>
                <a:spcPts val="0"/>
              </a:spcBef>
              <a:spcAft>
                <a:spcPts val="0"/>
              </a:spcAft>
              <a:buNone/>
            </a:pP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Age 47, </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She is a nurse, gets regular panic attacks, and can't swim.</a:t>
            </a:r>
          </a:p>
          <a:p>
            <a:pPr marL="0" marR="0" lvl="0" indent="0">
              <a:spcBef>
                <a:spcPts val="0"/>
              </a:spcBef>
              <a:spcAft>
                <a:spcPts val="0"/>
              </a:spcAft>
              <a:buNone/>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10. Bob Pratt</a:t>
            </a:r>
            <a:br>
              <a:rPr lang="en-US" sz="1600" dirty="0">
                <a:effectLst/>
                <a:latin typeface="Times New Roman" panose="02020603050405020304" pitchFamily="18" charset="0"/>
                <a:ea typeface="Calibri" panose="020F0502020204030204" pitchFamily="34" charset="0"/>
                <a:cs typeface="Times New Roman" panose="02020603050405020304" pitchFamily="18" charset="0"/>
              </a:rPr>
            </a:b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Age 29, </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He has an </a:t>
            </a:r>
            <a:r>
              <a:rPr lang="en-US" sz="1600" cap="none" dirty="0">
                <a:latin typeface="Times New Roman" panose="02020603050405020304" pitchFamily="18" charset="0"/>
                <a:ea typeface="Calibri" panose="020F0502020204030204" pitchFamily="34" charset="0"/>
                <a:cs typeface="Times New Roman" panose="02020603050405020304" pitchFamily="18" charset="0"/>
              </a:rPr>
              <a:t>O</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lympic gold medal and is the father of six.</a:t>
            </a:r>
            <a:r>
              <a:rPr lang="en-US" sz="1600" cap="none" dirty="0">
                <a:effectLst/>
                <a:latin typeface="Times New Roman" panose="02020603050405020304" pitchFamily="18" charset="0"/>
                <a:cs typeface="Times New Roman" panose="02020603050405020304" pitchFamily="18" charset="0"/>
              </a:rPr>
              <a:t> </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762892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9AA62-6F04-ECA8-77F9-8EF6512FFAF7}"/>
              </a:ext>
            </a:extLst>
          </p:cNvPr>
          <p:cNvSpPr>
            <a:spLocks noGrp="1"/>
          </p:cNvSpPr>
          <p:nvPr>
            <p:ph type="title"/>
          </p:nvPr>
        </p:nvSpPr>
        <p:spPr/>
        <p:txBody>
          <a:bodyPr/>
          <a:lstStyle/>
          <a:p>
            <a:r>
              <a:rPr lang="en-US" dirty="0"/>
              <a:t>Small group stages</a:t>
            </a:r>
          </a:p>
        </p:txBody>
      </p:sp>
      <p:sp>
        <p:nvSpPr>
          <p:cNvPr id="3" name="Content Placeholder 2">
            <a:extLst>
              <a:ext uri="{FF2B5EF4-FFF2-40B4-BE49-F238E27FC236}">
                <a16:creationId xmlns:a16="http://schemas.microsoft.com/office/drawing/2014/main" id="{A8195E5F-A97A-D325-D006-18226520CA15}"/>
              </a:ext>
            </a:extLst>
          </p:cNvPr>
          <p:cNvSpPr>
            <a:spLocks noGrp="1"/>
          </p:cNvSpPr>
          <p:nvPr>
            <p:ph sz="quarter" idx="13"/>
          </p:nvPr>
        </p:nvSpPr>
        <p:spPr>
          <a:xfrm>
            <a:off x="554010" y="1900975"/>
            <a:ext cx="10363826" cy="4338508"/>
          </a:xfrm>
        </p:spPr>
        <p:txBody>
          <a:bodyPr>
            <a:normAutofit fontScale="92500" lnSpcReduction="10000"/>
          </a:bodyPr>
          <a:lstStyle/>
          <a:p>
            <a:r>
              <a:rPr lang="en-US" sz="2400" dirty="0"/>
              <a:t>Forming </a:t>
            </a:r>
          </a:p>
          <a:p>
            <a:pPr lvl="1"/>
            <a:r>
              <a:rPr lang="en-US" sz="2000" dirty="0"/>
              <a:t>Small talk time</a:t>
            </a:r>
          </a:p>
          <a:p>
            <a:r>
              <a:rPr lang="en-US" sz="2400" dirty="0"/>
              <a:t>Storming</a:t>
            </a:r>
          </a:p>
          <a:p>
            <a:pPr lvl="1"/>
            <a:r>
              <a:rPr lang="en-US" sz="2000" dirty="0"/>
              <a:t>Conflict occurs </a:t>
            </a:r>
          </a:p>
          <a:p>
            <a:r>
              <a:rPr lang="en-US" sz="2400" dirty="0"/>
              <a:t>Norming </a:t>
            </a:r>
          </a:p>
          <a:p>
            <a:pPr lvl="1"/>
            <a:r>
              <a:rPr lang="en-US" sz="2000" dirty="0"/>
              <a:t>Cohesion begins to form and norms are established</a:t>
            </a:r>
          </a:p>
          <a:p>
            <a:r>
              <a:rPr lang="en-US" sz="2400" dirty="0"/>
              <a:t>Performing</a:t>
            </a:r>
          </a:p>
          <a:p>
            <a:pPr lvl="1"/>
            <a:r>
              <a:rPr lang="en-US" sz="2000" dirty="0"/>
              <a:t>People begin to complete the tasks</a:t>
            </a:r>
          </a:p>
          <a:p>
            <a:r>
              <a:rPr lang="en-US" sz="2400" dirty="0"/>
              <a:t>Adjourning</a:t>
            </a:r>
          </a:p>
          <a:p>
            <a:pPr lvl="1"/>
            <a:r>
              <a:rPr lang="en-US" sz="2000" dirty="0"/>
              <a:t>Return to individual focus </a:t>
            </a:r>
          </a:p>
        </p:txBody>
      </p:sp>
    </p:spTree>
    <p:extLst>
      <p:ext uri="{BB962C8B-B14F-4D97-AF65-F5344CB8AC3E}">
        <p14:creationId xmlns:p14="http://schemas.microsoft.com/office/powerpoint/2010/main" val="7348444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73350"/>
            <a:ext cx="9905998" cy="1478570"/>
          </a:xfrm>
        </p:spPr>
        <p:txBody>
          <a:bodyPr/>
          <a:lstStyle/>
          <a:p>
            <a:r>
              <a:rPr lang="en-US" dirty="0"/>
              <a:t>Group Think </a:t>
            </a:r>
          </a:p>
        </p:txBody>
      </p:sp>
      <p:sp>
        <p:nvSpPr>
          <p:cNvPr id="3" name="Content Placeholder 2"/>
          <p:cNvSpPr>
            <a:spLocks noGrp="1"/>
          </p:cNvSpPr>
          <p:nvPr>
            <p:ph idx="1"/>
          </p:nvPr>
        </p:nvSpPr>
        <p:spPr>
          <a:xfrm>
            <a:off x="977512" y="1524835"/>
            <a:ext cx="10233800" cy="5032375"/>
          </a:xfrm>
        </p:spPr>
        <p:txBody>
          <a:bodyPr>
            <a:noAutofit/>
          </a:bodyPr>
          <a:lstStyle/>
          <a:p>
            <a:r>
              <a:rPr lang="en-US" sz="3200" dirty="0"/>
              <a:t>Groupthink was coined by Irving Janis</a:t>
            </a:r>
          </a:p>
          <a:p>
            <a:pPr lvl="1"/>
            <a:r>
              <a:rPr lang="en-US" sz="2800" dirty="0"/>
              <a:t>This is when individuals surrender their own beliefs to adopt the group's beliefs </a:t>
            </a:r>
          </a:p>
          <a:p>
            <a:pPr lvl="1"/>
            <a:endParaRPr lang="en-US" sz="2800" dirty="0"/>
          </a:p>
          <a:p>
            <a:r>
              <a:rPr lang="en-US" sz="3000" dirty="0"/>
              <a:t>What are ways to counteract this?</a:t>
            </a:r>
          </a:p>
        </p:txBody>
      </p:sp>
    </p:spTree>
    <p:extLst>
      <p:ext uri="{BB962C8B-B14F-4D97-AF65-F5344CB8AC3E}">
        <p14:creationId xmlns:p14="http://schemas.microsoft.com/office/powerpoint/2010/main" val="19282836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5FDAF-7941-DBE5-9208-452EB690F5AD}"/>
              </a:ext>
            </a:extLst>
          </p:cNvPr>
          <p:cNvSpPr>
            <a:spLocks noGrp="1"/>
          </p:cNvSpPr>
          <p:nvPr>
            <p:ph type="title"/>
          </p:nvPr>
        </p:nvSpPr>
        <p:spPr>
          <a:xfrm>
            <a:off x="6582718" y="2685068"/>
            <a:ext cx="5609282" cy="1487864"/>
          </a:xfrm>
        </p:spPr>
        <p:txBody>
          <a:bodyPr/>
          <a:lstStyle/>
          <a:p>
            <a:r>
              <a:rPr lang="en-US" sz="3600" dirty="0"/>
              <a:t>Coastguard Reasoning</a:t>
            </a:r>
            <a:endParaRPr lang="en-US" dirty="0"/>
          </a:p>
        </p:txBody>
      </p:sp>
      <p:pic>
        <p:nvPicPr>
          <p:cNvPr id="5" name="Picture 4" descr="A screenshot of a survey&#10;&#10;Description automatically generated">
            <a:extLst>
              <a:ext uri="{FF2B5EF4-FFF2-40B4-BE49-F238E27FC236}">
                <a16:creationId xmlns:a16="http://schemas.microsoft.com/office/drawing/2014/main" id="{4CE5E809-536F-6E3C-B020-937403F30C79}"/>
              </a:ext>
            </a:extLst>
          </p:cNvPr>
          <p:cNvPicPr>
            <a:picLocks noChangeAspect="1"/>
          </p:cNvPicPr>
          <p:nvPr/>
        </p:nvPicPr>
        <p:blipFill>
          <a:blip r:embed="rId2"/>
          <a:stretch>
            <a:fillRect/>
          </a:stretch>
        </p:blipFill>
        <p:spPr>
          <a:xfrm>
            <a:off x="1617784" y="0"/>
            <a:ext cx="4771713" cy="6858000"/>
          </a:xfrm>
          <a:prstGeom prst="rect">
            <a:avLst/>
          </a:prstGeom>
        </p:spPr>
      </p:pic>
    </p:spTree>
    <p:extLst>
      <p:ext uri="{BB962C8B-B14F-4D97-AF65-F5344CB8AC3E}">
        <p14:creationId xmlns:p14="http://schemas.microsoft.com/office/powerpoint/2010/main" val="34774743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5FDAF-7941-DBE5-9208-452EB690F5AD}"/>
              </a:ext>
            </a:extLst>
          </p:cNvPr>
          <p:cNvSpPr>
            <a:spLocks noGrp="1"/>
          </p:cNvSpPr>
          <p:nvPr>
            <p:ph type="title"/>
          </p:nvPr>
        </p:nvSpPr>
        <p:spPr>
          <a:xfrm>
            <a:off x="6582718" y="2685068"/>
            <a:ext cx="5609282" cy="1487864"/>
          </a:xfrm>
        </p:spPr>
        <p:txBody>
          <a:bodyPr/>
          <a:lstStyle/>
          <a:p>
            <a:r>
              <a:rPr lang="en-US" sz="3600" dirty="0"/>
              <a:t>Coastguard Reasoning</a:t>
            </a:r>
            <a:endParaRPr lang="en-US" dirty="0"/>
          </a:p>
        </p:txBody>
      </p:sp>
      <p:pic>
        <p:nvPicPr>
          <p:cNvPr id="8" name="Picture 7" descr="A table with text on it&#10;&#10;Description automatically generated">
            <a:extLst>
              <a:ext uri="{FF2B5EF4-FFF2-40B4-BE49-F238E27FC236}">
                <a16:creationId xmlns:a16="http://schemas.microsoft.com/office/drawing/2014/main" id="{4F8896AF-BB17-11B1-FFC8-EF2257307C59}"/>
              </a:ext>
            </a:extLst>
          </p:cNvPr>
          <p:cNvPicPr>
            <a:picLocks noChangeAspect="1"/>
          </p:cNvPicPr>
          <p:nvPr/>
        </p:nvPicPr>
        <p:blipFill>
          <a:blip r:embed="rId2"/>
          <a:stretch>
            <a:fillRect/>
          </a:stretch>
        </p:blipFill>
        <p:spPr>
          <a:xfrm>
            <a:off x="1569863" y="0"/>
            <a:ext cx="4729655" cy="6858000"/>
          </a:xfrm>
          <a:prstGeom prst="rect">
            <a:avLst/>
          </a:prstGeom>
        </p:spPr>
      </p:pic>
    </p:spTree>
    <p:extLst>
      <p:ext uri="{BB962C8B-B14F-4D97-AF65-F5344CB8AC3E}">
        <p14:creationId xmlns:p14="http://schemas.microsoft.com/office/powerpoint/2010/main" val="42737031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9AA62-6F04-ECA8-77F9-8EF6512FFAF7}"/>
              </a:ext>
            </a:extLst>
          </p:cNvPr>
          <p:cNvSpPr>
            <a:spLocks noGrp="1"/>
          </p:cNvSpPr>
          <p:nvPr>
            <p:ph type="title"/>
          </p:nvPr>
        </p:nvSpPr>
        <p:spPr>
          <a:xfrm>
            <a:off x="913775" y="618517"/>
            <a:ext cx="10364451" cy="1596177"/>
          </a:xfrm>
        </p:spPr>
        <p:txBody>
          <a:bodyPr>
            <a:normAutofit/>
          </a:bodyPr>
          <a:lstStyle/>
          <a:p>
            <a:r>
              <a:rPr lang="en-US" dirty="0"/>
              <a:t>Small group types</a:t>
            </a:r>
          </a:p>
        </p:txBody>
      </p:sp>
      <p:graphicFrame>
        <p:nvGraphicFramePr>
          <p:cNvPr id="5" name="Content Placeholder 2">
            <a:extLst>
              <a:ext uri="{FF2B5EF4-FFF2-40B4-BE49-F238E27FC236}">
                <a16:creationId xmlns:a16="http://schemas.microsoft.com/office/drawing/2014/main" id="{360FD3D8-6C9B-39FD-D455-A28EE3D84016}"/>
              </a:ext>
            </a:extLst>
          </p:cNvPr>
          <p:cNvGraphicFramePr>
            <a:graphicFrameLocks noGrp="1"/>
          </p:cNvGraphicFramePr>
          <p:nvPr>
            <p:ph sz="quarter" idx="13"/>
            <p:extLst>
              <p:ext uri="{D42A27DB-BD31-4B8C-83A1-F6EECF244321}">
                <p14:modId xmlns:p14="http://schemas.microsoft.com/office/powerpoint/2010/main" val="1264021955"/>
              </p:ext>
            </p:extLst>
          </p:nvPr>
        </p:nvGraphicFramePr>
        <p:xfrm>
          <a:off x="914400" y="2532475"/>
          <a:ext cx="10363200" cy="30290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650373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041FA-3509-BE9F-1FE8-EB04F548A04A}"/>
              </a:ext>
            </a:extLst>
          </p:cNvPr>
          <p:cNvSpPr>
            <a:spLocks noGrp="1"/>
          </p:cNvSpPr>
          <p:nvPr>
            <p:ph type="title"/>
          </p:nvPr>
        </p:nvSpPr>
        <p:spPr/>
        <p:txBody>
          <a:bodyPr/>
          <a:lstStyle/>
          <a:p>
            <a:r>
              <a:rPr lang="en-US" dirty="0"/>
              <a:t>Brainstorming Group</a:t>
            </a:r>
          </a:p>
        </p:txBody>
      </p:sp>
      <p:sp>
        <p:nvSpPr>
          <p:cNvPr id="3" name="Content Placeholder 2">
            <a:extLst>
              <a:ext uri="{FF2B5EF4-FFF2-40B4-BE49-F238E27FC236}">
                <a16:creationId xmlns:a16="http://schemas.microsoft.com/office/drawing/2014/main" id="{1BE1A42F-C00C-79FC-9EC3-5E4A087B69D1}"/>
              </a:ext>
            </a:extLst>
          </p:cNvPr>
          <p:cNvSpPr>
            <a:spLocks noGrp="1"/>
          </p:cNvSpPr>
          <p:nvPr>
            <p:ph sz="quarter" idx="13"/>
          </p:nvPr>
        </p:nvSpPr>
        <p:spPr/>
        <p:txBody>
          <a:bodyPr/>
          <a:lstStyle/>
          <a:p>
            <a:r>
              <a:rPr lang="en-US" dirty="0"/>
              <a:t>A small group dedicated to generating ideas </a:t>
            </a:r>
          </a:p>
          <a:p>
            <a:r>
              <a:rPr lang="en-US" dirty="0"/>
              <a:t>4 rules </a:t>
            </a:r>
          </a:p>
          <a:p>
            <a:pPr lvl="1"/>
            <a:r>
              <a:rPr lang="en-US" dirty="0"/>
              <a:t>No evaluations </a:t>
            </a:r>
          </a:p>
          <a:p>
            <a:pPr lvl="1"/>
            <a:r>
              <a:rPr lang="en-US" dirty="0"/>
              <a:t>Quantity is the goal </a:t>
            </a:r>
          </a:p>
          <a:p>
            <a:pPr lvl="1"/>
            <a:r>
              <a:rPr lang="en-US" dirty="0"/>
              <a:t>Combinations and extensions of ideas are encouraged </a:t>
            </a:r>
          </a:p>
          <a:p>
            <a:pPr lvl="1"/>
            <a:r>
              <a:rPr lang="en-US" dirty="0"/>
              <a:t>Freewheeling (developing as wild of an idea possible)</a:t>
            </a:r>
          </a:p>
          <a:p>
            <a:pPr lvl="1"/>
            <a:endParaRPr lang="en-US" dirty="0"/>
          </a:p>
        </p:txBody>
      </p:sp>
    </p:spTree>
    <p:extLst>
      <p:ext uri="{BB962C8B-B14F-4D97-AF65-F5344CB8AC3E}">
        <p14:creationId xmlns:p14="http://schemas.microsoft.com/office/powerpoint/2010/main" val="36373900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31E33-EFC4-B86B-9807-40F781A72488}"/>
              </a:ext>
            </a:extLst>
          </p:cNvPr>
          <p:cNvSpPr>
            <a:spLocks noGrp="1"/>
          </p:cNvSpPr>
          <p:nvPr>
            <p:ph type="title"/>
          </p:nvPr>
        </p:nvSpPr>
        <p:spPr/>
        <p:txBody>
          <a:bodyPr/>
          <a:lstStyle/>
          <a:p>
            <a:r>
              <a:rPr lang="en-US" dirty="0"/>
              <a:t>Personal growth group</a:t>
            </a:r>
          </a:p>
        </p:txBody>
      </p:sp>
      <p:sp>
        <p:nvSpPr>
          <p:cNvPr id="3" name="Content Placeholder 2">
            <a:extLst>
              <a:ext uri="{FF2B5EF4-FFF2-40B4-BE49-F238E27FC236}">
                <a16:creationId xmlns:a16="http://schemas.microsoft.com/office/drawing/2014/main" id="{78828F7E-5BEF-9BCA-846B-F5DCF33A029E}"/>
              </a:ext>
            </a:extLst>
          </p:cNvPr>
          <p:cNvSpPr>
            <a:spLocks noGrp="1"/>
          </p:cNvSpPr>
          <p:nvPr>
            <p:ph sz="quarter" idx="13"/>
          </p:nvPr>
        </p:nvSpPr>
        <p:spPr/>
        <p:txBody>
          <a:bodyPr>
            <a:normAutofit lnSpcReduction="10000"/>
          </a:bodyPr>
          <a:lstStyle/>
          <a:p>
            <a:r>
              <a:rPr lang="en-US" dirty="0"/>
              <a:t>Are commonly seen as support groups </a:t>
            </a:r>
          </a:p>
          <a:p>
            <a:pPr lvl="1"/>
            <a:r>
              <a:rPr lang="en-US" dirty="0"/>
              <a:t>Encounter</a:t>
            </a:r>
          </a:p>
          <a:p>
            <a:pPr lvl="2"/>
            <a:r>
              <a:rPr lang="en-US" dirty="0"/>
              <a:t>Sensitivity groups</a:t>
            </a:r>
            <a:r>
              <a:rPr lang="en-US"/>
              <a:t>, form </a:t>
            </a:r>
            <a:r>
              <a:rPr lang="en-US" dirty="0"/>
              <a:t>of psychotherapy </a:t>
            </a:r>
          </a:p>
          <a:p>
            <a:pPr lvl="1"/>
            <a:r>
              <a:rPr lang="en-US" dirty="0"/>
              <a:t>Assertive training group</a:t>
            </a:r>
          </a:p>
          <a:p>
            <a:pPr lvl="2"/>
            <a:r>
              <a:rPr lang="en-US" dirty="0"/>
              <a:t>Increase individuals to stand up for their rights and act more assertive</a:t>
            </a:r>
          </a:p>
          <a:p>
            <a:pPr lvl="1"/>
            <a:r>
              <a:rPr lang="en-US" dirty="0"/>
              <a:t>Consciousness raising group</a:t>
            </a:r>
          </a:p>
          <a:p>
            <a:pPr lvl="2"/>
            <a:r>
              <a:rPr lang="en-US" dirty="0"/>
              <a:t>Help people cope with problems in society</a:t>
            </a:r>
          </a:p>
          <a:p>
            <a:pPr lvl="1"/>
            <a:r>
              <a:rPr lang="en-US" dirty="0"/>
              <a:t>Intervention group</a:t>
            </a:r>
          </a:p>
          <a:p>
            <a:pPr lvl="2"/>
            <a:r>
              <a:rPr lang="en-US" dirty="0"/>
              <a:t>Help someone overcome a problem. </a:t>
            </a:r>
          </a:p>
        </p:txBody>
      </p:sp>
    </p:spTree>
    <p:extLst>
      <p:ext uri="{BB962C8B-B14F-4D97-AF65-F5344CB8AC3E}">
        <p14:creationId xmlns:p14="http://schemas.microsoft.com/office/powerpoint/2010/main" val="3376922489"/>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Droplet</Template>
  <TotalTime>1954</TotalTime>
  <Words>1476</Words>
  <Application>Microsoft Macintosh PowerPoint</Application>
  <PresentationFormat>Widescreen</PresentationFormat>
  <Paragraphs>184</Paragraphs>
  <Slides>24</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Söhne</vt:lpstr>
      <vt:lpstr>Times New Roman</vt:lpstr>
      <vt:lpstr>Tw Cen MT</vt:lpstr>
      <vt:lpstr>Droplet</vt:lpstr>
      <vt:lpstr>Speaking in Groups</vt:lpstr>
      <vt:lpstr>Small groups &amp; Teams</vt:lpstr>
      <vt:lpstr>Small group stages</vt:lpstr>
      <vt:lpstr>Group Think </vt:lpstr>
      <vt:lpstr>Coastguard Reasoning</vt:lpstr>
      <vt:lpstr>Coastguard Reasoning</vt:lpstr>
      <vt:lpstr>Small group types</vt:lpstr>
      <vt:lpstr>Brainstorming Group</vt:lpstr>
      <vt:lpstr>Personal growth group</vt:lpstr>
      <vt:lpstr>Problem solving group</vt:lpstr>
      <vt:lpstr>roles in the group</vt:lpstr>
      <vt:lpstr>roles in the group cont…</vt:lpstr>
      <vt:lpstr>roles in the group cont…</vt:lpstr>
      <vt:lpstr>Membership Skills</vt:lpstr>
      <vt:lpstr>Conflict in groups</vt:lpstr>
      <vt:lpstr>Confirming and Disconfirming Messages</vt:lpstr>
      <vt:lpstr>Spirals of Communication </vt:lpstr>
      <vt:lpstr>Gender differences in conflicts </vt:lpstr>
      <vt:lpstr>Gender and conflict style</vt:lpstr>
      <vt:lpstr>Gender and conflict style cont..</vt:lpstr>
      <vt:lpstr>Leadership myths</vt:lpstr>
      <vt:lpstr>Group Speaking Tips</vt:lpstr>
      <vt:lpstr>The Ocean Liner Worksheet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 14: Speaking in Groups</dc:title>
  <dc:creator>Brandon M. Straight</dc:creator>
  <cp:lastModifiedBy>Brandon Straight</cp:lastModifiedBy>
  <cp:revision>6</cp:revision>
  <dcterms:created xsi:type="dcterms:W3CDTF">2022-08-26T19:08:22Z</dcterms:created>
  <dcterms:modified xsi:type="dcterms:W3CDTF">2025-03-18T15:33:15Z</dcterms:modified>
</cp:coreProperties>
</file>