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5"/>
  </p:notesMasterIdLst>
  <p:sldIdLst>
    <p:sldId id="256" r:id="rId2"/>
    <p:sldId id="257" r:id="rId3"/>
    <p:sldId id="261" r:id="rId4"/>
    <p:sldId id="265" r:id="rId5"/>
    <p:sldId id="266" r:id="rId6"/>
    <p:sldId id="268" r:id="rId7"/>
    <p:sldId id="269" r:id="rId8"/>
    <p:sldId id="282" r:id="rId9"/>
    <p:sldId id="284" r:id="rId10"/>
    <p:sldId id="285" r:id="rId11"/>
    <p:sldId id="286" r:id="rId12"/>
    <p:sldId id="287" r:id="rId13"/>
    <p:sldId id="277" r:id="rId14"/>
  </p:sldIdLst>
  <p:sldSz cx="9144000" cy="6858000" type="screen4x3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72" autoAdjust="0"/>
    <p:restoredTop sz="95357" autoAdjust="0"/>
  </p:normalViewPr>
  <p:slideViewPr>
    <p:cSldViewPr>
      <p:cViewPr varScale="1">
        <p:scale>
          <a:sx n="110" d="100"/>
          <a:sy n="110" d="100"/>
        </p:scale>
        <p:origin x="1368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16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FA7091C8-289E-499A-9B53-8603DB15F2DA}" type="datetimeFigureOut">
              <a:rPr lang="ru-RU"/>
              <a:pPr>
                <a:defRPr/>
              </a:pPr>
              <a:t>02.02.2018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 smtClean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E5E9A30E-B396-4B4A-98D4-49FFB8A8118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894C63-0CEB-4E56-A341-11465527FD2B}" type="datetime1">
              <a:rPr lang="ru-RU"/>
              <a:pPr>
                <a:defRPr/>
              </a:pPr>
              <a:t>02.02.2018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20155F-E60F-41B0-BA2B-D68DC7B05BA4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004288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71858C-031E-4A6B-9402-BD22C9D344B5}" type="datetime1">
              <a:rPr lang="ru-RU"/>
              <a:pPr>
                <a:defRPr/>
              </a:pPr>
              <a:t>02.02.2018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113E03-4282-49EA-9059-E25F866C4B91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756976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7C8499-857D-49CE-BFE0-4409C2CB314F}" type="datetime1">
              <a:rPr lang="ru-RU"/>
              <a:pPr>
                <a:defRPr/>
              </a:pPr>
              <a:t>02.02.2018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5F3B38-DAC1-4F4B-A3AA-54411A9DCE55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471252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17E880-2552-409B-9611-AB52BE7C3964}" type="datetime1">
              <a:rPr lang="ru-RU"/>
              <a:pPr>
                <a:defRPr/>
              </a:pPr>
              <a:t>02.02.2018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C6372A-97BD-46FC-98D8-42FA6F76443A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705498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19888-1F71-4FE7-A40E-1FC81CF070E8}" type="datetime1">
              <a:rPr lang="ru-RU"/>
              <a:pPr>
                <a:defRPr/>
              </a:pPr>
              <a:t>02.02.2018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99776D-DDF7-4E3E-86C6-34508AE9CC9A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99966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BE8154-6428-4D29-8BA2-3D674F777736}" type="datetime1">
              <a:rPr lang="ru-RU"/>
              <a:pPr>
                <a:defRPr/>
              </a:pPr>
              <a:t>02.02.2018</a:t>
            </a:fld>
            <a:endParaRPr lang="ru-RU" dirty="0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3FE852-203A-4251-BAA0-0218FBED51F3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450004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D2CE3B-8D29-4482-A8F9-7D7D4B08AE0B}" type="datetime1">
              <a:rPr lang="ru-RU"/>
              <a:pPr>
                <a:defRPr/>
              </a:pPr>
              <a:t>02.02.2018</a:t>
            </a:fld>
            <a:endParaRPr lang="ru-RU" dirty="0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81409C-EEA9-4E72-BDA5-64F187AB52C5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127404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3A2C4B-C1D1-4C11-8785-064E0878264A}" type="datetime1">
              <a:rPr lang="ru-RU"/>
              <a:pPr>
                <a:defRPr/>
              </a:pPr>
              <a:t>02.02.2018</a:t>
            </a:fld>
            <a:endParaRPr lang="ru-RU" dirty="0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5332D3-AB23-4E50-BD64-F7CEB2E59F55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882959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D08F24-D287-4E5E-801F-B515E779A970}" type="datetime1">
              <a:rPr lang="ru-RU"/>
              <a:pPr>
                <a:defRPr/>
              </a:pPr>
              <a:t>02.02.2018</a:t>
            </a:fld>
            <a:endParaRPr lang="ru-RU" dirty="0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EF609B-AA50-42F4-A24E-48A1B65098CF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309797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D095AF-8486-42AB-B60F-CF5AF13AAA4A}" type="datetime1">
              <a:rPr lang="ru-RU"/>
              <a:pPr>
                <a:defRPr/>
              </a:pPr>
              <a:t>02.02.2018</a:t>
            </a:fld>
            <a:endParaRPr lang="ru-RU" dirty="0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63C5E1-9689-4479-9EFC-513224201FCF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723938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1563DD-9203-4E2B-AAFE-19A85616DBB5}" type="datetime1">
              <a:rPr lang="ru-RU"/>
              <a:pPr>
                <a:defRPr/>
              </a:pPr>
              <a:t>02.02.2018</a:t>
            </a:fld>
            <a:endParaRPr lang="ru-RU" dirty="0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7E3A95-B4E5-4ED5-8CC0-DA727373E773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967175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620A938-4B57-4009-AD8C-26EF0112B7FF}" type="datetime1">
              <a:rPr lang="ru-RU"/>
              <a:pPr>
                <a:defRPr/>
              </a:pPr>
              <a:t>02.02.2018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fld id="{6BE3EC34-8ACF-4B89-96F9-801B4AA88728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 txBox="1">
            <a:spLocks noRot="1" noChangeArrowheads="1"/>
          </p:cNvSpPr>
          <p:nvPr/>
        </p:nvSpPr>
        <p:spPr bwMode="auto">
          <a:xfrm>
            <a:off x="0" y="2930525"/>
            <a:ext cx="9180513" cy="85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2400">
                <a:latin typeface="Arial" panose="020B0604020202020204" pitchFamily="34" charset="0"/>
              </a:rPr>
              <a:t>«Программный комплекс поддержки принятия решения врача»</a:t>
            </a:r>
          </a:p>
        </p:txBody>
      </p:sp>
      <p:sp>
        <p:nvSpPr>
          <p:cNvPr id="3075" name="Rectangle 3"/>
          <p:cNvSpPr txBox="1">
            <a:spLocks noRot="1" noChangeArrowheads="1"/>
          </p:cNvSpPr>
          <p:nvPr/>
        </p:nvSpPr>
        <p:spPr bwMode="auto">
          <a:xfrm>
            <a:off x="0" y="6524625"/>
            <a:ext cx="91440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ru-RU" altLang="ru-RU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Санкт-Петербург 2018</a:t>
            </a: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323850" y="0"/>
            <a:ext cx="8497888" cy="83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ru-RU" sz="14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Минобрнауки</a:t>
            </a:r>
            <a:r>
              <a:rPr lang="ru-RU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 России</a:t>
            </a:r>
            <a:endParaRPr lang="en-US" sz="1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342900" indent="-342900" algn="ctr"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ru-RU" sz="12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федеральное государственное бюджетное образовательное учреждение</a:t>
            </a:r>
            <a:r>
              <a:rPr lang="en-US" sz="12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2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высшего</a:t>
            </a:r>
            <a:r>
              <a:rPr lang="en-US" sz="12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2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образования                                                    </a:t>
            </a:r>
            <a:r>
              <a:rPr lang="ru-RU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Санкт-Петербургский государственный технологический институт (технический университет</a:t>
            </a:r>
            <a:r>
              <a:rPr lang="ru-RU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20" name="Rectangle 8"/>
          <p:cNvSpPr>
            <a:spLocks noChangeArrowheads="1"/>
          </p:cNvSpPr>
          <p:nvPr/>
        </p:nvSpPr>
        <p:spPr bwMode="auto">
          <a:xfrm>
            <a:off x="0" y="2297113"/>
            <a:ext cx="9144000" cy="64611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ru-RU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Индивидуальная экзаменационная работа</a:t>
            </a:r>
          </a:p>
          <a:p>
            <a:pPr algn="ctr" eaLnBrk="1" hangingPunct="1">
              <a:defRPr/>
            </a:pPr>
            <a:r>
              <a:rPr lang="ru-RU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по дисциплине «Основы разработки автоматизированных систем»</a:t>
            </a:r>
            <a:endParaRPr lang="ru-RU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Rectangle 10"/>
          <p:cNvSpPr>
            <a:spLocks noChangeArrowheads="1"/>
          </p:cNvSpPr>
          <p:nvPr/>
        </p:nvSpPr>
        <p:spPr bwMode="auto">
          <a:xfrm>
            <a:off x="1008063" y="714375"/>
            <a:ext cx="7559675" cy="15081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ru-RU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УГС: 09.00.00 «Информатика и вычислительная техника</a:t>
            </a:r>
            <a:r>
              <a:rPr lang="ru-RU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»</a:t>
            </a:r>
          </a:p>
          <a:p>
            <a:pPr eaLnBrk="1" hangingPunct="1">
              <a:defRPr/>
            </a:pPr>
            <a:r>
              <a:rPr lang="ru-RU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Направление </a:t>
            </a:r>
            <a:r>
              <a:rPr lang="ru-RU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подготовки:  09.03.01 </a:t>
            </a:r>
            <a:r>
              <a:rPr lang="ru-RU" sz="16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«Информатика и вычислительная техника»</a:t>
            </a:r>
          </a:p>
          <a:p>
            <a:pPr eaLnBrk="1" hangingPunct="1">
              <a:defRPr/>
            </a:pPr>
            <a:r>
              <a:rPr lang="ru-RU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Направленность образовательной программы  </a:t>
            </a:r>
            <a:r>
              <a:rPr lang="ru-RU" sz="16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«Автоматизированные системы       </a:t>
            </a:r>
          </a:p>
          <a:p>
            <a:pPr eaLnBrk="1" hangingPunct="1">
              <a:defRPr/>
            </a:pPr>
            <a:r>
              <a:rPr lang="ru-RU" sz="16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обработки информации и управления»</a:t>
            </a:r>
          </a:p>
          <a:p>
            <a:pPr eaLnBrk="1" hangingPunct="1">
              <a:defRPr/>
            </a:pPr>
            <a:r>
              <a:rPr lang="ru-RU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Факультет</a:t>
            </a:r>
            <a:r>
              <a:rPr lang="ru-RU" sz="1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информационных технологий и управления</a:t>
            </a:r>
          </a:p>
          <a:p>
            <a:pPr eaLnBrk="1" hangingPunct="1">
              <a:defRPr/>
            </a:pPr>
            <a:r>
              <a:rPr lang="ru-RU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Кафедра </a:t>
            </a:r>
            <a:r>
              <a:rPr lang="ru-RU" sz="1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систем автоматизированного проектирования и управления</a:t>
            </a:r>
          </a:p>
        </p:txBody>
      </p:sp>
      <p:sp>
        <p:nvSpPr>
          <p:cNvPr id="3079" name="Rectangle 1222"/>
          <p:cNvSpPr>
            <a:spLocks noChangeArrowheads="1"/>
          </p:cNvSpPr>
          <p:nvPr/>
        </p:nvSpPr>
        <p:spPr bwMode="auto">
          <a:xfrm>
            <a:off x="1082675" y="278130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ru-RU" alt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80" name="Rectangle 1224"/>
          <p:cNvSpPr>
            <a:spLocks noChangeArrowheads="1"/>
          </p:cNvSpPr>
          <p:nvPr/>
        </p:nvSpPr>
        <p:spPr bwMode="auto">
          <a:xfrm>
            <a:off x="1082675" y="278130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ru-RU" alt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81" name="Rectangle 2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ru-RU" alt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82" name="Rectangle 4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ru-RU" alt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343" name="Group 103"/>
          <p:cNvGraphicFramePr>
            <a:graphicFrameLocks noGrp="1"/>
          </p:cNvGraphicFramePr>
          <p:nvPr/>
        </p:nvGraphicFramePr>
        <p:xfrm>
          <a:off x="0" y="3830638"/>
          <a:ext cx="9144000" cy="609600"/>
        </p:xfrm>
        <a:graphic>
          <a:graphicData uri="http://schemas.openxmlformats.org/drawingml/2006/table">
            <a:tbl>
              <a:tblPr/>
              <a:tblGrid>
                <a:gridCol w="1835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08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Обучающийся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студент гр.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4392 </a:t>
                      </a:r>
                      <a:r>
                        <a:rPr kumimoji="0" lang="ru-RU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Быстров Даниил Константинович</a:t>
                      </a:r>
                      <a:endParaRPr kumimoji="0" lang="ru-RU" sz="14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Заведующая кафедрой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зав. каф. д-р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техн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 наук, проф. </a:t>
                      </a:r>
                      <a:r>
                        <a:rPr kumimoji="0" lang="ru-RU" sz="1400" b="0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Чистякова Тамара </a:t>
                      </a:r>
                      <a:r>
                        <a:rPr kumimoji="0" lang="ru-RU" sz="1400" b="0" i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Балабековна</a:t>
                      </a:r>
                      <a:endParaRPr kumimoji="0" lang="ru-RU" sz="1400" b="0" i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092" name="Picture 108" descr="Логотип_САПРиУ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0" t="10747" r="34196" b="37616"/>
          <a:stretch>
            <a:fillRect/>
          </a:stretch>
        </p:blipFill>
        <p:spPr bwMode="auto">
          <a:xfrm>
            <a:off x="0" y="1095375"/>
            <a:ext cx="900113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93" name="Рисунок 13" descr="логотип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42875"/>
            <a:ext cx="6477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Таблица 2"/>
          <p:cNvGraphicFramePr>
            <a:graphicFrameLocks noGrp="1"/>
          </p:cNvGraphicFramePr>
          <p:nvPr/>
        </p:nvGraphicFramePr>
        <p:xfrm>
          <a:off x="11113" y="4437063"/>
          <a:ext cx="9144000" cy="304800"/>
        </p:xfrm>
        <a:graphic>
          <a:graphicData uri="http://schemas.openxmlformats.org/drawingml/2006/table">
            <a:tbl>
              <a:tblPr/>
              <a:tblGrid>
                <a:gridCol w="1835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08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Руководитель 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ст. преподаватель, к-т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техн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 наук  </a:t>
                      </a:r>
                      <a:r>
                        <a:rPr kumimoji="0" lang="ru-RU" sz="14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Макарук</a:t>
                      </a:r>
                      <a:r>
                        <a:rPr kumimoji="0" lang="ru-RU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Роман Валерьевич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 txBox="1">
            <a:spLocks noRot="1" noChangeArrowheads="1"/>
          </p:cNvSpPr>
          <p:nvPr/>
        </p:nvSpPr>
        <p:spPr bwMode="auto">
          <a:xfrm>
            <a:off x="539750" y="6308725"/>
            <a:ext cx="7920038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800">
                <a:latin typeface="Arial" panose="020B0604020202020204" pitchFamily="34" charset="0"/>
              </a:rPr>
              <a:t>Программный комплекс поддержки принятия решения врача</a:t>
            </a:r>
            <a:endParaRPr lang="ru-RU" altLang="ru-RU" sz="1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291" name="Рисунок 9" descr="логотип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5975350"/>
            <a:ext cx="64928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Заголовок 1"/>
          <p:cNvSpPr>
            <a:spLocks noGrp="1"/>
          </p:cNvSpPr>
          <p:nvPr>
            <p:ph type="title"/>
          </p:nvPr>
        </p:nvSpPr>
        <p:spPr>
          <a:xfrm>
            <a:off x="323850" y="44450"/>
            <a:ext cx="8712200" cy="6477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sz="22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Структура программного обеспечения</a:t>
            </a:r>
          </a:p>
        </p:txBody>
      </p:sp>
      <p:sp>
        <p:nvSpPr>
          <p:cNvPr id="1229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122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1229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12296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12297" name="Номер слайда 1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5311E3F0-1D3E-4A45-8FC1-F9003A52D9C8}" type="slidenum">
              <a:rPr lang="ru-RU" altLang="ru-RU" smtClean="0">
                <a:solidFill>
                  <a:srgbClr val="898989"/>
                </a:solidFill>
                <a:latin typeface="Calibri" panose="020F0502020204030204" pitchFamily="34" charset="0"/>
              </a:rPr>
              <a:pPr/>
              <a:t>10</a:t>
            </a:fld>
            <a:endParaRPr lang="ru-RU" altLang="ru-RU" smtClean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pic>
        <p:nvPicPr>
          <p:cNvPr id="12298" name="Picture 6" descr="Логотип_САПРиУ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0" t="10747" r="34196" b="37616"/>
          <a:stretch>
            <a:fillRect/>
          </a:stretch>
        </p:blipFill>
        <p:spPr bwMode="auto">
          <a:xfrm>
            <a:off x="8604250" y="6348413"/>
            <a:ext cx="53975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9" name="Rectangle 7"/>
          <p:cNvSpPr>
            <a:spLocks noChangeArrowheads="1"/>
          </p:cNvSpPr>
          <p:nvPr/>
        </p:nvSpPr>
        <p:spPr bwMode="auto">
          <a:xfrm>
            <a:off x="2339975" y="1114425"/>
            <a:ext cx="12233275" cy="46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ru-RU" altLang="ru-RU"/>
          </a:p>
        </p:txBody>
      </p:sp>
      <p:pic>
        <p:nvPicPr>
          <p:cNvPr id="12300" name="Рисунок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000" y="908050"/>
            <a:ext cx="4533900" cy="454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 txBox="1">
            <a:spLocks noRot="1" noChangeArrowheads="1"/>
          </p:cNvSpPr>
          <p:nvPr/>
        </p:nvSpPr>
        <p:spPr bwMode="auto">
          <a:xfrm>
            <a:off x="539750" y="6308725"/>
            <a:ext cx="7920038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800">
                <a:latin typeface="Arial" panose="020B0604020202020204" pitchFamily="34" charset="0"/>
              </a:rPr>
              <a:t>Программный комплекс поддержки принятия решения врача</a:t>
            </a:r>
            <a:endParaRPr lang="ru-RU" altLang="ru-RU" sz="1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315" name="Рисунок 9" descr="логотип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5975350"/>
            <a:ext cx="64928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Заголовок 1"/>
          <p:cNvSpPr>
            <a:spLocks noGrp="1"/>
          </p:cNvSpPr>
          <p:nvPr>
            <p:ph type="title"/>
          </p:nvPr>
        </p:nvSpPr>
        <p:spPr>
          <a:xfrm>
            <a:off x="431800" y="287338"/>
            <a:ext cx="8712200" cy="6477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ru-RU" sz="22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Характеристика проблемно-ориентированного программного обеспечения</a:t>
            </a:r>
          </a:p>
        </p:txBody>
      </p:sp>
      <p:sp>
        <p:nvSpPr>
          <p:cNvPr id="1331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133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1331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1332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13321" name="Номер слайда 1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96CB9D4-1C0C-451C-ABE9-AE3F2FAF85D2}" type="slidenum">
              <a:rPr lang="ru-RU" altLang="ru-RU" smtClean="0">
                <a:solidFill>
                  <a:srgbClr val="898989"/>
                </a:solidFill>
                <a:latin typeface="Calibri" panose="020F0502020204030204" pitchFamily="34" charset="0"/>
              </a:rPr>
              <a:pPr/>
              <a:t>11</a:t>
            </a:fld>
            <a:endParaRPr lang="ru-RU" altLang="ru-RU" smtClean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pic>
        <p:nvPicPr>
          <p:cNvPr id="13322" name="Picture 6" descr="Логотип_САПРиУ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0" t="10747" r="34196" b="37616"/>
          <a:stretch>
            <a:fillRect/>
          </a:stretch>
        </p:blipFill>
        <p:spPr bwMode="auto">
          <a:xfrm>
            <a:off x="8604250" y="6348413"/>
            <a:ext cx="53975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938" y="912813"/>
            <a:ext cx="6334125" cy="406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24" name="TextBox 4"/>
          <p:cNvSpPr txBox="1">
            <a:spLocks noChangeArrowheads="1"/>
          </p:cNvSpPr>
          <p:nvPr/>
        </p:nvSpPr>
        <p:spPr bwMode="auto">
          <a:xfrm>
            <a:off x="1331913" y="5070475"/>
            <a:ext cx="7272337" cy="123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ru-RU" sz="1400" b="1"/>
              <a:t>Требования к аппаратному и программному обеспечению:</a:t>
            </a:r>
          </a:p>
          <a:p>
            <a:r>
              <a:rPr lang="ru-RU" altLang="ru-RU" sz="1400" u="sng"/>
              <a:t>Аппаратное обеспечение:</a:t>
            </a:r>
            <a:r>
              <a:rPr lang="ru-RU" altLang="ru-RU" sz="1400"/>
              <a:t> персональный компьютер на базе микропроцессора Intel Core i3- (2.1 ГГц), ОЗУ 4 Гб, НЖМД 500 Гб, монитор ЖК (17</a:t>
            </a:r>
            <a:r>
              <a:rPr lang="ru-RU" altLang="ru-RU" sz="1400">
                <a:sym typeface="Symbol" panose="05050102010706020507" pitchFamily="18" charset="2"/>
              </a:rPr>
              <a:t></a:t>
            </a:r>
            <a:r>
              <a:rPr lang="ru-RU" altLang="ru-RU" sz="1400"/>
              <a:t>), CD-ROM дисковод, клавиатура, мышь. </a:t>
            </a:r>
          </a:p>
          <a:p>
            <a:endParaRPr lang="ru-RU" altLang="ru-RU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2588" cy="1006475"/>
          </a:xfrm>
        </p:spPr>
        <p:txBody>
          <a:bodyPr/>
          <a:lstStyle/>
          <a:p>
            <a:r>
              <a:rPr lang="ru-RU" altLang="ru-RU" sz="2400" dirty="0">
                <a:latin typeface="Arial" panose="020B0604020202020204" pitchFamily="34" charset="0"/>
              </a:rPr>
              <a:t>Тестирование</a:t>
            </a:r>
            <a:r>
              <a:rPr lang="en-US" altLang="ru-RU" sz="2400" dirty="0">
                <a:latin typeface="Arial" panose="020B0604020202020204" pitchFamily="34" charset="0"/>
              </a:rPr>
              <a:t> </a:t>
            </a:r>
            <a:r>
              <a:rPr lang="ru-RU" altLang="ru-RU" sz="2400" dirty="0">
                <a:latin typeface="Arial" panose="020B0604020202020204" pitchFamily="34" charset="0"/>
              </a:rPr>
              <a:t>программного комплекса поддержки принятия решений врача</a:t>
            </a:r>
            <a:r>
              <a:rPr lang="ru-RU" alt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alt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altLang="ru-RU" sz="2400" dirty="0" smtClean="0"/>
          </a:p>
        </p:txBody>
      </p:sp>
      <p:sp>
        <p:nvSpPr>
          <p:cNvPr id="14340" name="Номер слайда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09632FA-F24C-43A8-BB42-81C6163CA469}" type="slidenum">
              <a:rPr lang="ru-RU" altLang="ru-RU" smtClean="0">
                <a:solidFill>
                  <a:srgbClr val="898989"/>
                </a:solidFill>
                <a:latin typeface="Calibri" panose="020F0502020204030204" pitchFamily="34" charset="0"/>
              </a:rPr>
              <a:pPr/>
              <a:t>12</a:t>
            </a:fld>
            <a:endParaRPr lang="ru-RU" altLang="ru-RU" smtClean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434" y="1276596"/>
            <a:ext cx="4366119" cy="4536504"/>
          </a:xfrm>
          <a:prstGeom prst="rect">
            <a:avLst/>
          </a:prstGeom>
        </p:spPr>
      </p:pic>
      <p:sp>
        <p:nvSpPr>
          <p:cNvPr id="6" name="Rectangle 2"/>
          <p:cNvSpPr txBox="1">
            <a:spLocks noRot="1" noChangeArrowheads="1"/>
          </p:cNvSpPr>
          <p:nvPr/>
        </p:nvSpPr>
        <p:spPr bwMode="auto">
          <a:xfrm>
            <a:off x="539750" y="6308725"/>
            <a:ext cx="7920038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800" dirty="0">
                <a:latin typeface="Arial" panose="020B0604020202020204" pitchFamily="34" charset="0"/>
              </a:rPr>
              <a:t>Программный комплекс поддержки принятия решения врача</a:t>
            </a:r>
            <a:endParaRPr lang="ru-RU" altLang="ru-RU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9" descr="логотип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5975350"/>
            <a:ext cx="64928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 descr="Логотип_САПРиУ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0" t="10747" r="34196" b="37616"/>
          <a:stretch>
            <a:fillRect/>
          </a:stretch>
        </p:blipFill>
        <p:spPr bwMode="auto">
          <a:xfrm>
            <a:off x="8604250" y="6348413"/>
            <a:ext cx="53975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 txBox="1">
            <a:spLocks noRot="1" noChangeArrowheads="1"/>
          </p:cNvSpPr>
          <p:nvPr/>
        </p:nvSpPr>
        <p:spPr bwMode="auto">
          <a:xfrm>
            <a:off x="539750" y="6308725"/>
            <a:ext cx="7920038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800" dirty="0">
                <a:latin typeface="Arial" panose="020B0604020202020204" pitchFamily="34" charset="0"/>
              </a:rPr>
              <a:t>Программный комплекс поддержки принятия решения врача</a:t>
            </a:r>
            <a:endParaRPr lang="ru-RU" altLang="ru-RU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363" name="Рисунок 9" descr="логотип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5975350"/>
            <a:ext cx="64928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Заголовок 1"/>
          <p:cNvSpPr>
            <a:spLocks noGrp="1"/>
          </p:cNvSpPr>
          <p:nvPr>
            <p:ph type="title"/>
          </p:nvPr>
        </p:nvSpPr>
        <p:spPr>
          <a:xfrm>
            <a:off x="250825" y="188913"/>
            <a:ext cx="8712200" cy="6477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sz="22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Выводы по работе</a:t>
            </a:r>
          </a:p>
        </p:txBody>
      </p:sp>
      <p:sp>
        <p:nvSpPr>
          <p:cNvPr id="1536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153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1536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15368" name="TextBox 10"/>
          <p:cNvSpPr txBox="1">
            <a:spLocks noChangeArrowheads="1"/>
          </p:cNvSpPr>
          <p:nvPr/>
        </p:nvSpPr>
        <p:spPr bwMode="auto">
          <a:xfrm>
            <a:off x="827088" y="765175"/>
            <a:ext cx="784860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ru-RU"/>
              <a:t>В ходе выполнения индивидуальной экзаменационной работы, связанной с разработкой программного комплекса поддержки принятия решений врача, были достигнуты следующие результаты:</a:t>
            </a:r>
          </a:p>
          <a:p>
            <a:r>
              <a:rPr lang="ru-RU" altLang="ru-RU"/>
              <a:t>1. Разработан программный комплекс поддержки принятия решения врача.</a:t>
            </a:r>
          </a:p>
          <a:p>
            <a:r>
              <a:rPr lang="ru-RU" altLang="ru-RU"/>
              <a:t>2. Проведено тестирование программного комплекса по данным анализов взятых из медицинской клиники СПИКА. Тестирование показало, что программный комплекс позволяет обрабатывать входные данные и на основе их предлагать рекомендации по проведению операций.</a:t>
            </a:r>
          </a:p>
          <a:p>
            <a:endParaRPr lang="ru-RU" altLang="ru-RU"/>
          </a:p>
        </p:txBody>
      </p:sp>
      <p:sp>
        <p:nvSpPr>
          <p:cNvPr id="15369" name="Номер слайда 10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29CA6D5-71E7-4E05-A8DC-62271B864EBB}" type="slidenum">
              <a:rPr lang="ru-RU" altLang="ru-RU" smtClean="0">
                <a:solidFill>
                  <a:srgbClr val="898989"/>
                </a:solidFill>
                <a:latin typeface="Calibri" panose="020F0502020204030204" pitchFamily="34" charset="0"/>
              </a:rPr>
              <a:pPr/>
              <a:t>13</a:t>
            </a:fld>
            <a:endParaRPr lang="ru-RU" altLang="ru-RU" smtClean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pic>
        <p:nvPicPr>
          <p:cNvPr id="15370" name="Picture 6" descr="Логотип_САПРиУ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0" t="10747" r="34196" b="37616"/>
          <a:stretch>
            <a:fillRect/>
          </a:stretch>
        </p:blipFill>
        <p:spPr bwMode="auto">
          <a:xfrm>
            <a:off x="8604250" y="6348413"/>
            <a:ext cx="53975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 txBox="1">
            <a:spLocks noRot="1" noChangeArrowheads="1"/>
          </p:cNvSpPr>
          <p:nvPr/>
        </p:nvSpPr>
        <p:spPr bwMode="auto">
          <a:xfrm>
            <a:off x="539750" y="6308725"/>
            <a:ext cx="7920038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800">
                <a:latin typeface="Arial" panose="020B0604020202020204" pitchFamily="34" charset="0"/>
              </a:rPr>
              <a:t>Программный комплекс поддержки принятия решения врача</a:t>
            </a:r>
            <a:endParaRPr lang="ru-RU" altLang="ru-RU" sz="1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9" name="Picture 6" descr="Логотип_САПРиУ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0" t="10747" r="34196" b="37616"/>
          <a:stretch>
            <a:fillRect/>
          </a:stretch>
        </p:blipFill>
        <p:spPr bwMode="auto">
          <a:xfrm>
            <a:off x="8604250" y="6348413"/>
            <a:ext cx="53975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3203575" y="404813"/>
            <a:ext cx="2879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Цели и задачи работы</a:t>
            </a:r>
          </a:p>
        </p:txBody>
      </p:sp>
      <p:sp>
        <p:nvSpPr>
          <p:cNvPr id="4101" name="TextBox 5"/>
          <p:cNvSpPr txBox="1">
            <a:spLocks noChangeArrowheads="1"/>
          </p:cNvSpPr>
          <p:nvPr/>
        </p:nvSpPr>
        <p:spPr bwMode="auto">
          <a:xfrm>
            <a:off x="684213" y="1027113"/>
            <a:ext cx="80645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ru-RU"/>
              <a:t>        Цель проекта заключается в создании информационно-аналитической системы поддержки принятия решения врача.</a:t>
            </a:r>
          </a:p>
          <a:p>
            <a:r>
              <a:rPr lang="ru-RU" altLang="ru-RU"/>
              <a:t>Для успешной реализации этой цели необходимо решить следующие задачи:</a:t>
            </a:r>
          </a:p>
        </p:txBody>
      </p:sp>
      <p:sp>
        <p:nvSpPr>
          <p:cNvPr id="6150" name="TextBox 7"/>
          <p:cNvSpPr txBox="1">
            <a:spLocks noChangeArrowheads="1"/>
          </p:cNvSpPr>
          <p:nvPr/>
        </p:nvSpPr>
        <p:spPr bwMode="auto">
          <a:xfrm>
            <a:off x="592138" y="2224088"/>
            <a:ext cx="8064500" cy="424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ru-RU" dirty="0">
                <a:latin typeface="Arial" charset="0"/>
                <a:cs typeface="Arial" charset="0"/>
              </a:rPr>
              <a:t>провести </a:t>
            </a:r>
            <a:r>
              <a:rPr lang="ru-RU" dirty="0">
                <a:latin typeface="Arial" charset="0"/>
                <a:cs typeface="Arial" charset="0"/>
              </a:rPr>
              <a:t>анализ и обоснование выбора языка </a:t>
            </a:r>
            <a:r>
              <a:rPr lang="ru-RU" dirty="0">
                <a:latin typeface="Arial" charset="0"/>
                <a:cs typeface="Arial" charset="0"/>
              </a:rPr>
              <a:t>программирования и </a:t>
            </a:r>
            <a:r>
              <a:rPr lang="ru-RU" dirty="0">
                <a:latin typeface="Arial" charset="0"/>
                <a:cs typeface="Arial" charset="0"/>
              </a:rPr>
              <a:t>СУБД</a:t>
            </a:r>
            <a:r>
              <a:rPr lang="ru-RU" dirty="0">
                <a:latin typeface="Arial" charset="0"/>
                <a:cs typeface="Arial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ru-RU" dirty="0">
                <a:latin typeface="Arial" charset="0"/>
                <a:cs typeface="Arial" charset="0"/>
              </a:rPr>
              <a:t>разработать формализованное описание процесса поддержки принятия решения врача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ru-RU" dirty="0">
                <a:latin typeface="Arial" charset="0"/>
                <a:cs typeface="Arial" charset="0"/>
              </a:rPr>
              <a:t>определить тип автоматизированных </a:t>
            </a:r>
            <a:r>
              <a:rPr lang="ru-RU" dirty="0">
                <a:latin typeface="Arial" charset="0"/>
                <a:cs typeface="Arial" charset="0"/>
              </a:rPr>
              <a:t>систем</a:t>
            </a:r>
            <a:r>
              <a:rPr lang="en-US" dirty="0">
                <a:latin typeface="Arial" charset="0"/>
                <a:cs typeface="Arial" charset="0"/>
              </a:rPr>
              <a:t>;</a:t>
            </a:r>
            <a:endParaRPr lang="ru-RU" dirty="0">
              <a:latin typeface="Arial" charset="0"/>
              <a:cs typeface="Arial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ru-RU" dirty="0">
                <a:latin typeface="Arial" charset="0"/>
                <a:cs typeface="Arial" charset="0"/>
              </a:rPr>
              <a:t>разработать </a:t>
            </a:r>
            <a:r>
              <a:rPr lang="ru-RU" dirty="0">
                <a:latin typeface="Arial" charset="0"/>
                <a:cs typeface="Arial" charset="0"/>
              </a:rPr>
              <a:t>функциональную структуру системы;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ru-RU" dirty="0">
                <a:latin typeface="Arial" charset="0"/>
                <a:cs typeface="Arial" charset="0"/>
              </a:rPr>
              <a:t>разработать диаграмму разграничения прав пользования системой для администратора и врача и заведующего отделением;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ru-RU" dirty="0">
                <a:latin typeface="Arial" charset="0"/>
                <a:cs typeface="Arial" charset="0"/>
              </a:rPr>
              <a:t>разработать </a:t>
            </a:r>
            <a:r>
              <a:rPr lang="ru-RU" dirty="0" err="1">
                <a:latin typeface="Arial" charset="0"/>
                <a:cs typeface="Arial" charset="0"/>
              </a:rPr>
              <a:t>даталогическую</a:t>
            </a:r>
            <a:r>
              <a:rPr lang="ru-RU" dirty="0">
                <a:latin typeface="Arial" charset="0"/>
                <a:cs typeface="Arial" charset="0"/>
              </a:rPr>
              <a:t> </a:t>
            </a:r>
            <a:r>
              <a:rPr lang="ru-RU" dirty="0">
                <a:latin typeface="Arial" charset="0"/>
                <a:cs typeface="Arial" charset="0"/>
              </a:rPr>
              <a:t>модель базы данных;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ru-RU" dirty="0">
                <a:latin typeface="Arial" charset="0"/>
                <a:cs typeface="Arial" charset="0"/>
              </a:rPr>
              <a:t>разработать алгоритм работы </a:t>
            </a:r>
            <a:r>
              <a:rPr lang="ru-RU" dirty="0">
                <a:latin typeface="Arial" charset="0"/>
                <a:cs typeface="Arial" charset="0"/>
              </a:rPr>
              <a:t>программного комплекса поддержки принятия решения врача;</a:t>
            </a:r>
            <a:endParaRPr lang="ru-RU" dirty="0">
              <a:latin typeface="Arial" charset="0"/>
              <a:cs typeface="Arial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ru-RU" dirty="0">
                <a:latin typeface="Arial" charset="0"/>
                <a:cs typeface="Arial" charset="0"/>
              </a:rPr>
              <a:t>разработать интерфейсы </a:t>
            </a:r>
            <a:r>
              <a:rPr lang="ru-RU" dirty="0">
                <a:latin typeface="Arial" charset="0"/>
                <a:cs typeface="Arial" charset="0"/>
              </a:rPr>
              <a:t>информационно-аналитической </a:t>
            </a:r>
            <a:r>
              <a:rPr lang="ru-RU" dirty="0">
                <a:latin typeface="Arial" charset="0"/>
                <a:cs typeface="Arial" charset="0"/>
              </a:rPr>
              <a:t>системы;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ru-RU" dirty="0">
                <a:latin typeface="Arial" charset="0"/>
                <a:cs typeface="Arial" charset="0"/>
              </a:rPr>
              <a:t>тестирование </a:t>
            </a:r>
            <a:r>
              <a:rPr lang="ru-RU" dirty="0">
                <a:latin typeface="Arial" charset="0"/>
                <a:cs typeface="Arial" charset="0"/>
              </a:rPr>
              <a:t>программного комплекса поддержки принятия решения врача</a:t>
            </a:r>
          </a:p>
          <a:p>
            <a:pPr eaLnBrk="1" hangingPunct="1">
              <a:defRPr/>
            </a:pPr>
            <a:endParaRPr lang="ru-RU" alt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103" name="Рисунок 8" descr="логотип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5975350"/>
            <a:ext cx="64928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4" name="Номер слайда 8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F4CC8C6-3EB4-46A7-A1C9-84FBF46B460B}" type="slidenum">
              <a:rPr lang="ru-RU" altLang="ru-RU" smtClean="0">
                <a:solidFill>
                  <a:srgbClr val="898989"/>
                </a:solidFill>
                <a:latin typeface="Calibri" panose="020F0502020204030204" pitchFamily="34" charset="0"/>
              </a:rPr>
              <a:pPr/>
              <a:t>2</a:t>
            </a:fld>
            <a:endParaRPr lang="ru-RU" altLang="ru-RU" smtClean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 txBox="1">
            <a:spLocks noRot="1" noChangeArrowheads="1"/>
          </p:cNvSpPr>
          <p:nvPr/>
        </p:nvSpPr>
        <p:spPr bwMode="auto">
          <a:xfrm>
            <a:off x="539750" y="6308725"/>
            <a:ext cx="7920038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800">
                <a:latin typeface="Arial" panose="020B0604020202020204" pitchFamily="34" charset="0"/>
              </a:rPr>
              <a:t>Программный комплекс поддержки принятия решения врача</a:t>
            </a:r>
            <a:endParaRPr lang="ru-RU" altLang="ru-RU" sz="1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3" name="Рисунок 9" descr="логотип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5975350"/>
            <a:ext cx="64928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Заголовок 1"/>
          <p:cNvSpPr>
            <a:spLocks noGrp="1"/>
          </p:cNvSpPr>
          <p:nvPr>
            <p:ph type="title"/>
          </p:nvPr>
        </p:nvSpPr>
        <p:spPr>
          <a:xfrm>
            <a:off x="468313" y="333375"/>
            <a:ext cx="8353425" cy="6477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sz="22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Характеристика функциональной структуры</a:t>
            </a:r>
            <a:endParaRPr lang="ru-RU" sz="2200" b="1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125" name="Номер слайда 8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E8E8DC6-9287-4687-B700-F15D7FF89C44}" type="slidenum">
              <a:rPr lang="ru-RU" altLang="ru-RU" smtClean="0">
                <a:solidFill>
                  <a:srgbClr val="898989"/>
                </a:solidFill>
                <a:latin typeface="Calibri" panose="020F0502020204030204" pitchFamily="34" charset="0"/>
              </a:rPr>
              <a:pPr/>
              <a:t>3</a:t>
            </a:fld>
            <a:endParaRPr lang="ru-RU" altLang="ru-RU" smtClean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pic>
        <p:nvPicPr>
          <p:cNvPr id="5126" name="Picture 6" descr="Логотип_САПРиУ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0" t="10747" r="34196" b="37616"/>
          <a:stretch>
            <a:fillRect/>
          </a:stretch>
        </p:blipFill>
        <p:spPr bwMode="auto">
          <a:xfrm>
            <a:off x="8604250" y="6348413"/>
            <a:ext cx="53975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7" name="Rectangle 4"/>
          <p:cNvSpPr>
            <a:spLocks noChangeArrowheads="1"/>
          </p:cNvSpPr>
          <p:nvPr/>
        </p:nvSpPr>
        <p:spPr bwMode="auto">
          <a:xfrm>
            <a:off x="179388" y="1314450"/>
            <a:ext cx="123285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ru-RU" altLang="ru-RU"/>
          </a:p>
        </p:txBody>
      </p:sp>
      <p:graphicFrame>
        <p:nvGraphicFramePr>
          <p:cNvPr id="5128" name="Объект 4"/>
          <p:cNvGraphicFramePr>
            <a:graphicFrameLocks noChangeAspect="1"/>
          </p:cNvGraphicFramePr>
          <p:nvPr/>
        </p:nvGraphicFramePr>
        <p:xfrm>
          <a:off x="179388" y="1314450"/>
          <a:ext cx="8694737" cy="434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r:id="rId5" imgW="6998346" imgH="3495516" progId="Unknown">
                  <p:embed/>
                </p:oleObj>
              </mc:Choice>
              <mc:Fallback>
                <p:oleObj r:id="rId5" imgW="6998346" imgH="3495516" progId="Unknown">
                  <p:embed/>
                  <p:pic>
                    <p:nvPicPr>
                      <p:cNvPr id="0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1314450"/>
                        <a:ext cx="8694737" cy="434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 txBox="1">
            <a:spLocks noRot="1" noChangeArrowheads="1"/>
          </p:cNvSpPr>
          <p:nvPr/>
        </p:nvSpPr>
        <p:spPr bwMode="auto">
          <a:xfrm>
            <a:off x="539750" y="6308725"/>
            <a:ext cx="7920038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800">
                <a:latin typeface="Arial" panose="020B0604020202020204" pitchFamily="34" charset="0"/>
              </a:rPr>
              <a:t>Программный комплекс поддержки принятия решения врача</a:t>
            </a:r>
            <a:endParaRPr lang="ru-RU" altLang="ru-RU" sz="1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7" name="Рисунок 9" descr="логотип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5975350"/>
            <a:ext cx="64928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Заголовок 1"/>
          <p:cNvSpPr>
            <a:spLocks noGrp="1"/>
          </p:cNvSpPr>
          <p:nvPr>
            <p:ph type="title"/>
          </p:nvPr>
        </p:nvSpPr>
        <p:spPr>
          <a:xfrm>
            <a:off x="539750" y="44450"/>
            <a:ext cx="8353425" cy="6477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ru-RU" sz="22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Формализованное описание </a:t>
            </a:r>
            <a:r>
              <a:rPr lang="ru-RU" sz="2200" b="1" dirty="0">
                <a:latin typeface="Times New Roman" pitchFamily="18" charset="0"/>
                <a:ea typeface="+mn-ea"/>
                <a:cs typeface="Times New Roman" pitchFamily="18" charset="0"/>
              </a:rPr>
              <a:t>процедуры </a:t>
            </a:r>
            <a:r>
              <a:rPr lang="ru-RU" sz="22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поддержки </a:t>
            </a:r>
            <a:r>
              <a:rPr lang="ru-RU" sz="2200" b="1" dirty="0">
                <a:latin typeface="Times New Roman" pitchFamily="18" charset="0"/>
                <a:ea typeface="+mn-ea"/>
                <a:cs typeface="Times New Roman" pitchFamily="18" charset="0"/>
              </a:rPr>
              <a:t>принятия </a:t>
            </a:r>
            <a:r>
              <a:rPr lang="ru-RU" sz="22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решений </a:t>
            </a:r>
            <a:r>
              <a:rPr lang="ru-RU" sz="2200" b="1" dirty="0">
                <a:latin typeface="Times New Roman" pitchFamily="18" charset="0"/>
                <a:ea typeface="+mn-ea"/>
                <a:cs typeface="Times New Roman" pitchFamily="18" charset="0"/>
              </a:rPr>
              <a:t>врача </a:t>
            </a:r>
            <a:endParaRPr lang="ru-RU" sz="2200" b="1" dirty="0" smtClean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14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6150" name="TextBox 8"/>
          <p:cNvSpPr txBox="1">
            <a:spLocks noChangeArrowheads="1"/>
          </p:cNvSpPr>
          <p:nvPr/>
        </p:nvSpPr>
        <p:spPr bwMode="auto">
          <a:xfrm>
            <a:off x="971550" y="2387600"/>
            <a:ext cx="7632700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ru-RU" sz="1400" b="1" dirty="0"/>
              <a:t>Входные параметры: Х={А, В, С, </a:t>
            </a:r>
            <a:r>
              <a:rPr lang="en-US" altLang="ru-RU" sz="1400" b="1" dirty="0"/>
              <a:t>D</a:t>
            </a:r>
            <a:r>
              <a:rPr lang="ru-RU" altLang="ru-RU" sz="1400" b="1" dirty="0"/>
              <a:t>, </a:t>
            </a:r>
            <a:r>
              <a:rPr lang="en-US" altLang="ru-RU" sz="1400" b="1" dirty="0"/>
              <a:t>E</a:t>
            </a:r>
            <a:r>
              <a:rPr lang="ru-RU" altLang="ru-RU" sz="1400" b="1" dirty="0"/>
              <a:t>, </a:t>
            </a:r>
            <a:r>
              <a:rPr lang="en-US" altLang="ru-RU" sz="1400" b="1" dirty="0"/>
              <a:t>F</a:t>
            </a:r>
            <a:r>
              <a:rPr lang="ru-RU" altLang="ru-RU" sz="1400" b="1" dirty="0"/>
              <a:t>, </a:t>
            </a:r>
            <a:r>
              <a:rPr lang="en-US" altLang="ru-RU" sz="1400" b="1" dirty="0"/>
              <a:t>G</a:t>
            </a:r>
            <a:r>
              <a:rPr lang="ru-RU" altLang="ru-RU" sz="1400" b="1" dirty="0"/>
              <a:t>, </a:t>
            </a:r>
            <a:r>
              <a:rPr lang="en-US" altLang="ru-RU" sz="1400" b="1" dirty="0"/>
              <a:t>H</a:t>
            </a:r>
            <a:r>
              <a:rPr lang="ru-RU" altLang="ru-RU" sz="1400" b="1" dirty="0"/>
              <a:t>}, где:</a:t>
            </a:r>
            <a:endParaRPr lang="ru-RU" altLang="ru-RU" sz="1400" dirty="0"/>
          </a:p>
          <a:p>
            <a:r>
              <a:rPr lang="ru-RU" altLang="ru-RU" sz="1400" dirty="0"/>
              <a:t>А – </a:t>
            </a:r>
            <a:r>
              <a:rPr lang="en-US" altLang="ru-RU" sz="1400" dirty="0"/>
              <a:t>id</a:t>
            </a:r>
            <a:r>
              <a:rPr lang="ru-RU" altLang="ru-RU" sz="1400" dirty="0"/>
              <a:t> пациента;</a:t>
            </a:r>
          </a:p>
          <a:p>
            <a:r>
              <a:rPr lang="en-US" altLang="ru-RU" sz="1400" dirty="0"/>
              <a:t>B </a:t>
            </a:r>
            <a:r>
              <a:rPr lang="ru-RU" altLang="ru-RU" sz="1400" dirty="0"/>
              <a:t>– </a:t>
            </a:r>
            <a:r>
              <a:rPr lang="en-US" altLang="ru-RU" sz="1400" dirty="0"/>
              <a:t>id </a:t>
            </a:r>
            <a:r>
              <a:rPr lang="ru-RU" altLang="ru-RU" sz="1400" dirty="0"/>
              <a:t>исследования;</a:t>
            </a:r>
          </a:p>
          <a:p>
            <a:r>
              <a:rPr lang="ru-RU" altLang="ru-RU" sz="1400" dirty="0"/>
              <a:t>С – ФИО пациента;</a:t>
            </a:r>
          </a:p>
          <a:p>
            <a:r>
              <a:rPr lang="en-US" altLang="ru-RU" sz="1400" dirty="0"/>
              <a:t>D </a:t>
            </a:r>
            <a:r>
              <a:rPr lang="ru-RU" altLang="ru-RU" sz="1400" dirty="0"/>
              <a:t>– возраст, лет;</a:t>
            </a:r>
          </a:p>
          <a:p>
            <a:r>
              <a:rPr lang="en-US" altLang="ru-RU" sz="1400" dirty="0"/>
              <a:t>E </a:t>
            </a:r>
            <a:r>
              <a:rPr lang="ru-RU" altLang="ru-RU" sz="1400" dirty="0"/>
              <a:t>– пол;</a:t>
            </a:r>
          </a:p>
          <a:p>
            <a:r>
              <a:rPr lang="en-US" altLang="ru-RU" sz="1400" dirty="0"/>
              <a:t>F </a:t>
            </a:r>
            <a:r>
              <a:rPr lang="ru-RU" altLang="ru-RU" sz="1400" dirty="0"/>
              <a:t>– дата обращения;</a:t>
            </a:r>
          </a:p>
          <a:p>
            <a:r>
              <a:rPr lang="en-US" altLang="ru-RU" sz="1400" dirty="0"/>
              <a:t>G </a:t>
            </a:r>
            <a:r>
              <a:rPr lang="ru-RU" altLang="ru-RU" sz="1400" dirty="0"/>
              <a:t>– лечащий врач;</a:t>
            </a:r>
          </a:p>
          <a:p>
            <a:r>
              <a:rPr lang="en-US" altLang="ru-RU" sz="1400" dirty="0"/>
              <a:t>H </a:t>
            </a:r>
            <a:r>
              <a:rPr lang="ru-RU" altLang="ru-RU" sz="1400" dirty="0"/>
              <a:t>= </a:t>
            </a:r>
            <a:r>
              <a:rPr lang="en-US" altLang="ru-RU" sz="1400" dirty="0"/>
              <a:t>{a1...a60} – </a:t>
            </a:r>
            <a:r>
              <a:rPr lang="ru-RU" altLang="ru-RU" sz="1400" dirty="0"/>
              <a:t>вектор характеристик анализов.</a:t>
            </a:r>
          </a:p>
          <a:p>
            <a:r>
              <a:rPr lang="ru-RU" altLang="ru-RU" sz="1400" dirty="0"/>
              <a:t> </a:t>
            </a:r>
          </a:p>
          <a:p>
            <a:r>
              <a:rPr lang="ru-RU" altLang="ru-RU" sz="1400" b="1" dirty="0"/>
              <a:t>Выходные параметры: </a:t>
            </a:r>
            <a:r>
              <a:rPr lang="en-US" altLang="ru-RU" sz="1400" b="1" dirty="0"/>
              <a:t>Y</a:t>
            </a:r>
            <a:r>
              <a:rPr lang="ru-RU" altLang="ru-RU" sz="1400" b="1" dirty="0"/>
              <a:t>=</a:t>
            </a:r>
            <a:r>
              <a:rPr lang="en-US" altLang="ru-RU" sz="1400" b="1" dirty="0"/>
              <a:t>{I,J}</a:t>
            </a:r>
            <a:r>
              <a:rPr lang="ru-RU" altLang="ru-RU" sz="1400" b="1" dirty="0"/>
              <a:t>, где:</a:t>
            </a:r>
            <a:endParaRPr lang="ru-RU" altLang="ru-RU" sz="1400" dirty="0"/>
          </a:p>
          <a:p>
            <a:r>
              <a:rPr lang="en-US" altLang="ru-RU" sz="1400" dirty="0"/>
              <a:t>I</a:t>
            </a:r>
            <a:r>
              <a:rPr lang="ru-RU" altLang="ru-RU" sz="1400" dirty="0"/>
              <a:t> – рекомендации по принятию решений врачу;</a:t>
            </a:r>
          </a:p>
          <a:p>
            <a:r>
              <a:rPr lang="en-US" altLang="ru-RU" sz="1400" dirty="0"/>
              <a:t>J </a:t>
            </a:r>
            <a:r>
              <a:rPr lang="ru-RU" altLang="ru-RU" sz="1400" dirty="0"/>
              <a:t>= </a:t>
            </a:r>
            <a:r>
              <a:rPr lang="en-US" altLang="ru-RU" sz="1400" dirty="0"/>
              <a:t>{r1…r60} – </a:t>
            </a:r>
            <a:r>
              <a:rPr lang="ru-RU" altLang="ru-RU" sz="1400" dirty="0"/>
              <a:t>расшифровка характеристик анализов.</a:t>
            </a:r>
          </a:p>
          <a:p>
            <a:pPr eaLnBrk="1" hangingPunct="1"/>
            <a:endParaRPr lang="ru-RU" alt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ru-RU" altLang="ru-RU" sz="1400" dirty="0"/>
              <a:t>Постановка задачи – разработать проблемно ориентированный программный комплекс, который на основе базы данных анализов для заданных параметров </a:t>
            </a:r>
            <a:r>
              <a:rPr lang="en-US" altLang="ru-RU" sz="1400" dirty="0"/>
              <a:t>X</a:t>
            </a:r>
            <a:r>
              <a:rPr lang="ru-RU" altLang="ru-RU" sz="1400" dirty="0"/>
              <a:t> позволит сформировать и отобразить на интерфейсе </a:t>
            </a:r>
            <a:r>
              <a:rPr lang="en-US" altLang="ru-RU" sz="1400" dirty="0"/>
              <a:t>Y</a:t>
            </a:r>
            <a:r>
              <a:rPr lang="ru-RU" altLang="ru-RU" sz="1400" dirty="0"/>
              <a:t> рекомендации по принятию </a:t>
            </a:r>
            <a:r>
              <a:rPr lang="ru-RU" altLang="ru-RU" sz="1400" dirty="0" smtClean="0"/>
              <a:t>решений </a:t>
            </a:r>
            <a:r>
              <a:rPr lang="ru-RU" altLang="ru-RU" sz="1400" dirty="0"/>
              <a:t>врачу.</a:t>
            </a:r>
          </a:p>
        </p:txBody>
      </p:sp>
      <p:sp>
        <p:nvSpPr>
          <p:cNvPr id="6151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6152" name="Номер слайда 10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597A1F4-5807-4237-94C9-14A634AAB9E8}" type="slidenum">
              <a:rPr lang="ru-RU" altLang="ru-RU" smtClean="0">
                <a:solidFill>
                  <a:srgbClr val="898989"/>
                </a:solidFill>
                <a:latin typeface="Calibri" panose="020F0502020204030204" pitchFamily="34" charset="0"/>
              </a:rPr>
              <a:pPr/>
              <a:t>4</a:t>
            </a:fld>
            <a:endParaRPr lang="ru-RU" altLang="ru-RU" smtClean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pic>
        <p:nvPicPr>
          <p:cNvPr id="6153" name="Picture 6" descr="Логотип_САПРиУ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0" t="10747" r="34196" b="37616"/>
          <a:stretch>
            <a:fillRect/>
          </a:stretch>
        </p:blipFill>
        <p:spPr bwMode="auto">
          <a:xfrm>
            <a:off x="8604250" y="6348413"/>
            <a:ext cx="53975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4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438" y="841375"/>
            <a:ext cx="5876925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 txBox="1">
            <a:spLocks noRot="1" noChangeArrowheads="1"/>
          </p:cNvSpPr>
          <p:nvPr/>
        </p:nvSpPr>
        <p:spPr bwMode="auto">
          <a:xfrm>
            <a:off x="539750" y="6308725"/>
            <a:ext cx="7920038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800">
                <a:latin typeface="Arial" panose="020B0604020202020204" pitchFamily="34" charset="0"/>
              </a:rPr>
              <a:t>Программный комплекс поддержки принятия решения врача</a:t>
            </a:r>
            <a:endParaRPr lang="ru-RU" altLang="ru-RU" sz="1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171" name="Рисунок 9" descr="логотип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5975350"/>
            <a:ext cx="64928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Заголовок 1"/>
          <p:cNvSpPr>
            <a:spLocks noGrp="1"/>
          </p:cNvSpPr>
          <p:nvPr>
            <p:ph type="title"/>
          </p:nvPr>
        </p:nvSpPr>
        <p:spPr>
          <a:xfrm>
            <a:off x="539750" y="44450"/>
            <a:ext cx="8353425" cy="6477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ru-RU" sz="22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Функциональная структура программного комплекса поддержки принятия решения врачу</a:t>
            </a:r>
          </a:p>
        </p:txBody>
      </p:sp>
      <p:sp>
        <p:nvSpPr>
          <p:cNvPr id="717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7174" name="Номер слайда 8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EE6C1D5-61A6-42E3-AC55-0307FE87A837}" type="slidenum">
              <a:rPr lang="ru-RU" altLang="ru-RU" smtClean="0">
                <a:solidFill>
                  <a:srgbClr val="898989"/>
                </a:solidFill>
                <a:latin typeface="Calibri" panose="020F0502020204030204" pitchFamily="34" charset="0"/>
              </a:rPr>
              <a:pPr/>
              <a:t>5</a:t>
            </a:fld>
            <a:endParaRPr lang="ru-RU" altLang="ru-RU" smtClean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pic>
        <p:nvPicPr>
          <p:cNvPr id="7175" name="Picture 6" descr="Логотип_САПРиУ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0" t="10747" r="34196" b="37616"/>
          <a:stretch>
            <a:fillRect/>
          </a:stretch>
        </p:blipFill>
        <p:spPr bwMode="auto">
          <a:xfrm>
            <a:off x="8604250" y="6348413"/>
            <a:ext cx="53975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6" name="Рисунок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6663" y="663575"/>
            <a:ext cx="3986212" cy="564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7" name="Рисунок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1425" y="658813"/>
            <a:ext cx="398145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 txBox="1">
            <a:spLocks noRot="1" noChangeArrowheads="1"/>
          </p:cNvSpPr>
          <p:nvPr/>
        </p:nvSpPr>
        <p:spPr bwMode="auto">
          <a:xfrm>
            <a:off x="539750" y="6308725"/>
            <a:ext cx="7920038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800">
                <a:latin typeface="Arial" panose="020B0604020202020204" pitchFamily="34" charset="0"/>
              </a:rPr>
              <a:t>Программный комплекс поддержки принятия решения врача</a:t>
            </a:r>
            <a:endParaRPr lang="ru-RU" altLang="ru-RU" sz="1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195" name="Рисунок 9" descr="логотип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5975350"/>
            <a:ext cx="64928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Заголовок 1"/>
          <p:cNvSpPr>
            <a:spLocks noGrp="1"/>
          </p:cNvSpPr>
          <p:nvPr>
            <p:ph type="title"/>
          </p:nvPr>
        </p:nvSpPr>
        <p:spPr>
          <a:xfrm>
            <a:off x="539750" y="44450"/>
            <a:ext cx="8353425" cy="6477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sz="2200" b="1" dirty="0" err="1" smtClean="0">
                <a:latin typeface="Times New Roman" pitchFamily="18" charset="0"/>
                <a:ea typeface="+mn-ea"/>
                <a:cs typeface="Times New Roman" pitchFamily="18" charset="0"/>
              </a:rPr>
              <a:t>Даталогическая</a:t>
            </a:r>
            <a:r>
              <a:rPr lang="ru-RU" sz="22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 модель базы данных</a:t>
            </a:r>
          </a:p>
        </p:txBody>
      </p:sp>
      <p:sp>
        <p:nvSpPr>
          <p:cNvPr id="819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81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8199" name="Номер слайда 9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5B8C57D-3B2F-4A94-8D1E-178ACFC857E7}" type="slidenum">
              <a:rPr lang="ru-RU" altLang="ru-RU" smtClean="0">
                <a:solidFill>
                  <a:srgbClr val="898989"/>
                </a:solidFill>
                <a:latin typeface="Calibri" panose="020F0502020204030204" pitchFamily="34" charset="0"/>
              </a:rPr>
              <a:pPr/>
              <a:t>6</a:t>
            </a:fld>
            <a:endParaRPr lang="ru-RU" altLang="ru-RU" smtClean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pic>
        <p:nvPicPr>
          <p:cNvPr id="8200" name="Picture 6" descr="Логотип_САПРиУ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0" t="10747" r="34196" b="37616"/>
          <a:stretch>
            <a:fillRect/>
          </a:stretch>
        </p:blipFill>
        <p:spPr bwMode="auto">
          <a:xfrm>
            <a:off x="8604250" y="6348413"/>
            <a:ext cx="53975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50" y="709613"/>
            <a:ext cx="7119938" cy="455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02" name="TextBox 1"/>
          <p:cNvSpPr txBox="1">
            <a:spLocks noChangeArrowheads="1"/>
          </p:cNvSpPr>
          <p:nvPr/>
        </p:nvSpPr>
        <p:spPr bwMode="auto">
          <a:xfrm>
            <a:off x="1116013" y="5418138"/>
            <a:ext cx="41036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ru-RU"/>
              <a:t>Модель базы данных - реляционная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 txBox="1">
            <a:spLocks noRot="1" noChangeArrowheads="1"/>
          </p:cNvSpPr>
          <p:nvPr/>
        </p:nvSpPr>
        <p:spPr bwMode="auto">
          <a:xfrm>
            <a:off x="539750" y="6308725"/>
            <a:ext cx="7920038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800" dirty="0">
                <a:latin typeface="Arial" panose="020B0604020202020204" pitchFamily="34" charset="0"/>
              </a:rPr>
              <a:t>Программный комплекс поддержки принятия решения врача</a:t>
            </a:r>
            <a:endParaRPr lang="ru-RU" altLang="ru-RU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219" name="Рисунок 9" descr="логотип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5975350"/>
            <a:ext cx="64928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Заголовок 1"/>
          <p:cNvSpPr>
            <a:spLocks noGrp="1"/>
          </p:cNvSpPr>
          <p:nvPr>
            <p:ph type="title"/>
          </p:nvPr>
        </p:nvSpPr>
        <p:spPr>
          <a:xfrm>
            <a:off x="323850" y="44450"/>
            <a:ext cx="8712200" cy="6477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sz="2200" b="1" dirty="0">
                <a:latin typeface="Times New Roman" pitchFamily="18" charset="0"/>
                <a:ea typeface="+mn-ea"/>
                <a:cs typeface="Times New Roman" pitchFamily="18" charset="0"/>
              </a:rPr>
              <a:t>Блок-схема </a:t>
            </a:r>
            <a:r>
              <a:rPr lang="ru-RU" sz="2200" b="1" dirty="0">
                <a:latin typeface="Times New Roman" pitchFamily="18" charset="0"/>
                <a:ea typeface="+mn-ea"/>
                <a:cs typeface="Times New Roman" pitchFamily="18" charset="0"/>
              </a:rPr>
              <a:t>алгоритма </a:t>
            </a:r>
            <a:r>
              <a:rPr lang="ru-RU" sz="2200" b="1" dirty="0">
                <a:latin typeface="Times New Roman" pitchFamily="18" charset="0"/>
                <a:ea typeface="+mn-ea"/>
                <a:cs typeface="Times New Roman" pitchFamily="18" charset="0"/>
              </a:rPr>
              <a:t>поддержки принятия решений</a:t>
            </a:r>
          </a:p>
        </p:txBody>
      </p:sp>
      <p:sp>
        <p:nvSpPr>
          <p:cNvPr id="922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92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9223" name="Номер слайда 9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E432499-89BE-4765-A518-1482C7D7C081}" type="slidenum">
              <a:rPr lang="ru-RU" altLang="ru-RU" smtClean="0">
                <a:solidFill>
                  <a:srgbClr val="898989"/>
                </a:solidFill>
                <a:latin typeface="Calibri" panose="020F0502020204030204" pitchFamily="34" charset="0"/>
              </a:rPr>
              <a:pPr/>
              <a:t>7</a:t>
            </a:fld>
            <a:endParaRPr lang="ru-RU" altLang="ru-RU" smtClean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pic>
        <p:nvPicPr>
          <p:cNvPr id="9224" name="Picture 6" descr="Логотип_САПРиУ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0" t="10747" r="34196" b="37616"/>
          <a:stretch>
            <a:fillRect/>
          </a:stretch>
        </p:blipFill>
        <p:spPr bwMode="auto">
          <a:xfrm>
            <a:off x="8604250" y="6348413"/>
            <a:ext cx="53975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9690" y="541617"/>
            <a:ext cx="4680520" cy="581473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 txBox="1">
            <a:spLocks noRot="1" noChangeArrowheads="1"/>
          </p:cNvSpPr>
          <p:nvPr/>
        </p:nvSpPr>
        <p:spPr bwMode="auto">
          <a:xfrm>
            <a:off x="539750" y="6308725"/>
            <a:ext cx="7920038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800">
                <a:latin typeface="Arial" panose="020B0604020202020204" pitchFamily="34" charset="0"/>
              </a:rPr>
              <a:t>Программный комплекс поддержки принятия решения врача</a:t>
            </a:r>
            <a:endParaRPr lang="ru-RU" altLang="ru-RU" sz="1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43" name="Рисунок 9" descr="логотип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5975350"/>
            <a:ext cx="64928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Заголовок 1"/>
          <p:cNvSpPr>
            <a:spLocks noGrp="1"/>
          </p:cNvSpPr>
          <p:nvPr>
            <p:ph type="title"/>
          </p:nvPr>
        </p:nvSpPr>
        <p:spPr>
          <a:xfrm>
            <a:off x="179388" y="333375"/>
            <a:ext cx="8712200" cy="6477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22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UML-</a:t>
            </a:r>
            <a:r>
              <a:rPr lang="ru-RU" sz="22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Диаграмма вариантов использования программного комплекса  для заведующего отделением, врача и администратора</a:t>
            </a:r>
          </a:p>
        </p:txBody>
      </p:sp>
      <p:sp>
        <p:nvSpPr>
          <p:cNvPr id="1024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102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10247" name="Номер слайда 9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CA5F482-3173-4C01-8488-C7679D1B3F67}" type="slidenum">
              <a:rPr lang="ru-RU" altLang="ru-RU" smtClean="0">
                <a:solidFill>
                  <a:srgbClr val="898989"/>
                </a:solidFill>
                <a:latin typeface="Calibri" panose="020F0502020204030204" pitchFamily="34" charset="0"/>
              </a:rPr>
              <a:pPr/>
              <a:t>8</a:t>
            </a:fld>
            <a:endParaRPr lang="ru-RU" altLang="ru-RU" smtClean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pic>
        <p:nvPicPr>
          <p:cNvPr id="10248" name="Picture 6" descr="Логотип_САПРиУ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0" t="10747" r="34196" b="37616"/>
          <a:stretch>
            <a:fillRect/>
          </a:stretch>
        </p:blipFill>
        <p:spPr bwMode="auto">
          <a:xfrm>
            <a:off x="8604250" y="6348413"/>
            <a:ext cx="53975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9" name="Рисунок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1" b="38219"/>
          <a:stretch>
            <a:fillRect/>
          </a:stretch>
        </p:blipFill>
        <p:spPr bwMode="auto">
          <a:xfrm>
            <a:off x="557213" y="1325563"/>
            <a:ext cx="3509962" cy="441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0" name="Рисунок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4" t="62357"/>
          <a:stretch>
            <a:fillRect/>
          </a:stretch>
        </p:blipFill>
        <p:spPr bwMode="auto">
          <a:xfrm>
            <a:off x="4368800" y="1350963"/>
            <a:ext cx="4337050" cy="334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 txBox="1">
            <a:spLocks noRot="1" noChangeArrowheads="1"/>
          </p:cNvSpPr>
          <p:nvPr/>
        </p:nvSpPr>
        <p:spPr bwMode="auto">
          <a:xfrm>
            <a:off x="539750" y="6308725"/>
            <a:ext cx="7920038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800">
                <a:latin typeface="Arial" panose="020B0604020202020204" pitchFamily="34" charset="0"/>
              </a:rPr>
              <a:t>Программный комплекс поддержки принятия решения врача</a:t>
            </a:r>
            <a:endParaRPr lang="ru-RU" altLang="ru-RU" sz="1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267" name="Рисунок 9" descr="логотип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5975350"/>
            <a:ext cx="64928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Заголовок 1"/>
          <p:cNvSpPr>
            <a:spLocks noGrp="1"/>
          </p:cNvSpPr>
          <p:nvPr>
            <p:ph type="title"/>
          </p:nvPr>
        </p:nvSpPr>
        <p:spPr>
          <a:xfrm>
            <a:off x="215900" y="333375"/>
            <a:ext cx="8712200" cy="6477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sz="22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Матрица доступа к функциям АИС</a:t>
            </a:r>
          </a:p>
        </p:txBody>
      </p:sp>
      <p:sp>
        <p:nvSpPr>
          <p:cNvPr id="1126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112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1127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11272" name="Номер слайда 10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61522C4-DF45-4FE6-9EC9-362C955070CF}" type="slidenum">
              <a:rPr lang="ru-RU" altLang="ru-RU" smtClean="0">
                <a:solidFill>
                  <a:srgbClr val="898989"/>
                </a:solidFill>
                <a:latin typeface="Calibri" panose="020F0502020204030204" pitchFamily="34" charset="0"/>
              </a:rPr>
              <a:pPr/>
              <a:t>9</a:t>
            </a:fld>
            <a:endParaRPr lang="ru-RU" altLang="ru-RU" smtClean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pic>
        <p:nvPicPr>
          <p:cNvPr id="11273" name="Picture 6" descr="Логотип_САПРиУ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0" t="10747" r="34196" b="37616"/>
          <a:stretch>
            <a:fillRect/>
          </a:stretch>
        </p:blipFill>
        <p:spPr bwMode="auto">
          <a:xfrm>
            <a:off x="8604250" y="6348413"/>
            <a:ext cx="53975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4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138" y="2381250"/>
            <a:ext cx="6181725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2074</TotalTime>
  <Words>544</Words>
  <Application>Microsoft Office PowerPoint</Application>
  <PresentationFormat>Экран (4:3)</PresentationFormat>
  <Paragraphs>86</Paragraphs>
  <Slides>13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0" baseType="lpstr">
      <vt:lpstr>Arial</vt:lpstr>
      <vt:lpstr>Calibri</vt:lpstr>
      <vt:lpstr>Times New Roman</vt:lpstr>
      <vt:lpstr>Wingdings</vt:lpstr>
      <vt:lpstr>Symbol</vt:lpstr>
      <vt:lpstr>Тема Office</vt:lpstr>
      <vt:lpstr>Unknown</vt:lpstr>
      <vt:lpstr>Презентация PowerPoint</vt:lpstr>
      <vt:lpstr>Презентация PowerPoint</vt:lpstr>
      <vt:lpstr>Характеристика функциональной структуры</vt:lpstr>
      <vt:lpstr>Формализованное описание процедуры поддержки принятия решений врача </vt:lpstr>
      <vt:lpstr>Функциональная структура программного комплекса поддержки принятия решения врачу</vt:lpstr>
      <vt:lpstr>Даталогическая модель базы данных</vt:lpstr>
      <vt:lpstr>Блок-схема алгоритма поддержки принятия решений</vt:lpstr>
      <vt:lpstr>UML-Диаграмма вариантов использования программного комплекса  для заведующего отделением, врача и администратора</vt:lpstr>
      <vt:lpstr>Матрица доступа к функциям АИС</vt:lpstr>
      <vt:lpstr>Структура программного обеспечения</vt:lpstr>
      <vt:lpstr>Характеристика проблемно-ориентированного программного обеспечения</vt:lpstr>
      <vt:lpstr>Тестирование программного комплекса поддержки принятия решений врача </vt:lpstr>
      <vt:lpstr>Выводы по работе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Быстров</dc:creator>
  <cp:lastModifiedBy>dntst89@gmail.com</cp:lastModifiedBy>
  <cp:revision>221</cp:revision>
  <dcterms:modified xsi:type="dcterms:W3CDTF">2018-02-01T22:30:45Z</dcterms:modified>
</cp:coreProperties>
</file>