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0" r:id="rId3"/>
    <p:sldId id="261" r:id="rId4"/>
    <p:sldId id="263" r:id="rId5"/>
    <p:sldId id="267" r:id="rId6"/>
    <p:sldId id="266" r:id="rId7"/>
    <p:sldId id="272" r:id="rId8"/>
    <p:sldId id="264" r:id="rId9"/>
    <p:sldId id="265" r:id="rId10"/>
    <p:sldId id="269" r:id="rId11"/>
    <p:sldId id="268" r:id="rId12"/>
    <p:sldId id="274" r:id="rId13"/>
    <p:sldId id="275" r:id="rId14"/>
    <p:sldId id="277" r:id="rId15"/>
    <p:sldId id="278" r:id="rId16"/>
    <p:sldId id="270" r:id="rId17"/>
    <p:sldId id="276" r:id="rId18"/>
    <p:sldId id="271" r:id="rId19"/>
    <p:sldId id="262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18320-1ACC-4281-8997-DAAF9789BE75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6D2ED-FF2D-4C2D-ABCC-F8E9FBCDB7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66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nl-NL">
                <a:solidFill>
                  <a:prstClr val="black"/>
                </a:solidFill>
              </a:rPr>
              <a:t>09/07/2009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FC9D-AD93-413F-B80B-21BCDA3E2520}" type="slidenum">
              <a:rPr lang="en-US" altLang="nl-NL">
                <a:solidFill>
                  <a:prstClr val="black"/>
                </a:solidFill>
              </a:rPr>
              <a:pPr/>
              <a:t>1</a:t>
            </a:fld>
            <a:endParaRPr lang="en-US" altLang="nl-NL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/>
              <a:t>Basis from presentation “DD&amp;zo_nov2009.ppt”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3076575"/>
            <a:ext cx="6617677" cy="885825"/>
          </a:xfrm>
        </p:spPr>
        <p:txBody>
          <a:bodyPr tIns="0" bIns="0"/>
          <a:lstStyle>
            <a:lvl1pPr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nl-NL" altLang="nl-NL" noProof="0" smtClean="0"/>
              <a:t>Klik om het opmaakprofiel te bewerken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3214"/>
            <a:ext cx="6617677" cy="1144587"/>
          </a:xfrm>
        </p:spPr>
        <p:txBody>
          <a:bodyPr/>
          <a:lstStyle>
            <a:lvl1pPr marL="0" indent="0">
              <a:defRPr>
                <a:solidFill>
                  <a:srgbClr val="008BBF"/>
                </a:solidFill>
              </a:defRPr>
            </a:lvl1pPr>
          </a:lstStyle>
          <a:p>
            <a:pPr lvl="0"/>
            <a:r>
              <a:rPr lang="nl-NL" altLang="nl-NL" noProof="0" smtClean="0"/>
              <a:t>Klik om het opmaakprofiel van de modelondertitel te bewerken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4763"/>
            <a:ext cx="9144000" cy="2547937"/>
            <a:chOff x="0" y="3"/>
            <a:chExt cx="6240" cy="1739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"/>
              <a:ext cx="2830" cy="1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" y="218"/>
              <a:ext cx="1603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0" y="1089"/>
              <a:ext cx="6240" cy="217"/>
            </a:xfrm>
            <a:prstGeom prst="rect">
              <a:avLst/>
            </a:prstGeom>
            <a:solidFill>
              <a:srgbClr val="7FA1B6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srgbClr val="000000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0" y="1306"/>
              <a:ext cx="6240" cy="218"/>
            </a:xfrm>
            <a:prstGeom prst="rect">
              <a:avLst/>
            </a:prstGeom>
            <a:solidFill>
              <a:srgbClr val="7FA1B6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srgbClr val="000000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524"/>
              <a:ext cx="6240" cy="218"/>
            </a:xfrm>
            <a:prstGeom prst="rect">
              <a:avLst/>
            </a:prstGeom>
            <a:solidFill>
              <a:srgbClr val="7FA1B6">
                <a:alpha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 algn="l" defTabSz="414338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388938" indent="-195263" algn="l" defTabSz="414338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584200" indent="-193675" algn="l" defTabSz="414338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781050" indent="-193675" algn="l" defTabSz="414338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976313" indent="-195263" algn="l" defTabSz="414338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1433513" indent="-195263" defTabSz="4143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1890713" indent="-195263" defTabSz="4143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2347913" indent="-195263" defTabSz="4143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2805113" indent="-195263" defTabSz="4143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</a:pPr>
              <a:endParaRPr lang="nl-NL" altLang="nl-NL" sz="1600">
                <a:solidFill>
                  <a:srgbClr val="FFFFFF"/>
                </a:solidFill>
                <a:ea typeface="MS Gothic" pitchFamily="49" charset="-128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0" y="1306"/>
              <a:ext cx="624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srgbClr val="000000"/>
                </a:solidFill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0" y="1524"/>
              <a:ext cx="624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srgbClr val="000000"/>
                </a:solidFill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0" y="1089"/>
              <a:ext cx="624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NL">
                <a:solidFill>
                  <a:srgbClr val="000000"/>
                </a:solidFill>
              </a:endParaRPr>
            </a:p>
          </p:txBody>
        </p:sp>
      </p:grpSp>
      <p:sp>
        <p:nvSpPr>
          <p:cNvPr id="5133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2057400" y="5803900"/>
            <a:ext cx="6617677" cy="338138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altLang="nl-NL"/>
              <a:t>USGS and SDSC visit, May 31, 2013</a:t>
            </a: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253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9EEC6-8225-4E7A-8489-45C8245C95B0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21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812" y="233363"/>
            <a:ext cx="2048608" cy="5549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7524" y="233363"/>
            <a:ext cx="6006612" cy="5549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22C8F-A6AF-40BF-AB4D-D8A400DA17E7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4688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233364"/>
            <a:ext cx="8195897" cy="611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7523" y="1482725"/>
            <a:ext cx="386568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885" y="1482725"/>
            <a:ext cx="3867150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22735" y="6613526"/>
            <a:ext cx="1436077" cy="320675"/>
          </a:xfrm>
        </p:spPr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3526"/>
            <a:ext cx="2439866" cy="320675"/>
          </a:xfrm>
        </p:spPr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482612" y="6613526"/>
            <a:ext cx="468923" cy="320675"/>
          </a:xfrm>
        </p:spPr>
        <p:txBody>
          <a:bodyPr/>
          <a:lstStyle>
            <a:lvl1pPr>
              <a:defRPr/>
            </a:lvl1pPr>
          </a:lstStyle>
          <a:p>
            <a:fld id="{412FC607-C73C-4159-9D11-DC1F2B354AF2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80209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233364"/>
            <a:ext cx="8195897" cy="611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7523" y="1482725"/>
            <a:ext cx="386568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03885" y="1482725"/>
            <a:ext cx="3867150" cy="4300538"/>
          </a:xfrm>
        </p:spPr>
        <p:txBody>
          <a:bodyPr/>
          <a:lstStyle/>
          <a:p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22735" y="6613526"/>
            <a:ext cx="1436077" cy="320675"/>
          </a:xfrm>
        </p:spPr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3526"/>
            <a:ext cx="2439866" cy="320675"/>
          </a:xfrm>
        </p:spPr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482612" y="6613526"/>
            <a:ext cx="468923" cy="320675"/>
          </a:xfrm>
        </p:spPr>
        <p:txBody>
          <a:bodyPr/>
          <a:lstStyle>
            <a:lvl1pPr>
              <a:defRPr/>
            </a:lvl1pPr>
          </a:lstStyle>
          <a:p>
            <a:fld id="{59868103-BDC3-4681-977E-3694541D150F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473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664F1-20DE-4283-8724-5CA9532E8D1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476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F72C2-24B1-4E63-BB5A-0A7FADCAC279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4069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523" y="1482725"/>
            <a:ext cx="386568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885" y="1482725"/>
            <a:ext cx="3867150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3FA73-B8C2-4E36-820A-30554FBCF4B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862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D466E-4438-477C-AD76-79BA4A42F62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5718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EA295-89CE-4DE2-8A22-9EB2C9B643BA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665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FD594-37C1-4E4A-BE67-934E1566B097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1469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FF7A4-EC40-41C7-9247-A03F4B60ECC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223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4BC2D-8889-4689-B9DE-6DF29F24653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12905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7523" y="1482725"/>
            <a:ext cx="7873512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smtClean="0"/>
              <a:t>Klik om de opmaakprofielen van de modeltekst te bewerken</a:t>
            </a:r>
          </a:p>
          <a:p>
            <a:pPr lvl="1"/>
            <a:r>
              <a:rPr lang="en-GB" altLang="nl-NL" smtClean="0"/>
              <a:t>Tweede niveau</a:t>
            </a:r>
          </a:p>
          <a:p>
            <a:pPr lvl="2"/>
            <a:r>
              <a:rPr lang="en-GB" altLang="nl-NL" smtClean="0"/>
              <a:t>Derde niveau</a:t>
            </a:r>
          </a:p>
          <a:p>
            <a:pPr lvl="3"/>
            <a:r>
              <a:rPr lang="en-GB" altLang="nl-NL" smtClean="0"/>
              <a:t>Vierde niveau</a:t>
            </a:r>
          </a:p>
          <a:p>
            <a:pPr lvl="4"/>
            <a:r>
              <a:rPr lang="en-GB" altLang="nl-NL" smtClean="0"/>
              <a:t>Vijfde niveau</a:t>
            </a:r>
          </a:p>
          <a:p>
            <a:pPr lvl="0"/>
            <a:endParaRPr lang="nl-NL" altLang="nl-NL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2735" y="6613526"/>
            <a:ext cx="143607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008BB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nl-NL" altLang="nl-NL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613526"/>
            <a:ext cx="2439866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8BBF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altLang="nl-N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82612" y="6613526"/>
            <a:ext cx="46892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8BB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46A8ED-9A69-4ED3-80AC-8FF9407BA3DA}" type="slidenum">
              <a:rPr lang="nl-NL" altLang="nl-NL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 altLang="nl-NL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-1588"/>
            <a:ext cx="9123485" cy="954088"/>
          </a:xfrm>
          <a:prstGeom prst="rect">
            <a:avLst/>
          </a:prstGeom>
          <a:solidFill>
            <a:srgbClr val="A6A6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69" y="-1588"/>
            <a:ext cx="1488831" cy="9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4" name="Picture 8" descr="D111-00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66" y="-22225"/>
            <a:ext cx="1585546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-14654" y="-26988"/>
            <a:ext cx="9123485" cy="31908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317500"/>
            <a:ext cx="9123485" cy="317500"/>
          </a:xfrm>
          <a:prstGeom prst="rect">
            <a:avLst/>
          </a:prstGeom>
          <a:solidFill>
            <a:schemeClr val="tx1">
              <a:alpha val="3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635000"/>
            <a:ext cx="9123485" cy="317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algn="l" defTabSz="4143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388938" indent="-195263" algn="l" defTabSz="4143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584200" indent="-193675" algn="l" defTabSz="4143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781050" indent="-193675" algn="l" defTabSz="4143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976313" indent="-195263" algn="l" defTabSz="4143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1433513" indent="-195263" defTabSz="414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890713" indent="-195263" defTabSz="414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2347913" indent="-195263" defTabSz="414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2805113" indent="-195263" defTabSz="414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nl-NL" altLang="nl-NL" sz="1600">
              <a:solidFill>
                <a:srgbClr val="FFFFFF"/>
              </a:solidFill>
              <a:ea typeface="MS Gothic" pitchFamily="49" charset="-128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317500"/>
            <a:ext cx="912348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0" y="635000"/>
            <a:ext cx="912348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0" y="952500"/>
            <a:ext cx="912348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97523" y="233364"/>
            <a:ext cx="8195897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pic>
        <p:nvPicPr>
          <p:cNvPr id="4112" name="Picture 16" descr="woordmerk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6323013"/>
            <a:ext cx="157382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1" y="6467475"/>
            <a:ext cx="7032381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1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&gt;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ranching-Basic-Branching-and-Merging#Basic-Merge-Conflic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earth" TargetMode="External"/><Relationship Id="rId2" Type="http://schemas.openxmlformats.org/officeDocument/2006/relationships/hyperlink" Target="https://github.com/Deltar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fork-a-rep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using-pull-reques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using-pull-reques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feature-branch-workflow" TargetMode="External"/><Relationship Id="rId2" Type="http://schemas.openxmlformats.org/officeDocument/2006/relationships/hyperlink" Target="https://www.atlassian.com/git/tutorials/comparing-workflows/centralized-work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/comparing-workflows/forking-workflow" TargetMode="External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jeffkreeftmeijer.com/2010/why-arent-you-using-git-flow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psoftware.com/git-cheatshee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oxysystems.com/index.php/5-fundamental-differences-between-git-sv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1/Git-Branching-What-a-Branch-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Tools-Revision-Sele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asics-Recording-Changes-to-the-Repositor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dpsoftware.com/git-cheatshee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s://github.com/Deltares/sandbo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ranching-Basic-Branching-and-Merg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endParaRPr lang="nl-NL" altLang="nl-NL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1" y="3076575"/>
            <a:ext cx="6875585" cy="885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nl-NL" sz="2400" dirty="0" err="1" smtClean="0"/>
              <a:t>Git</a:t>
            </a:r>
            <a:r>
              <a:rPr lang="en-US" altLang="nl-NL" sz="2400" dirty="0" smtClean="0"/>
              <a:t> and GitHub</a:t>
            </a: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sz="2000" dirty="0" smtClean="0"/>
              <a:t>DOSO hands-on session</a:t>
            </a:r>
            <a:endParaRPr lang="en-US" altLang="nl-NL" sz="2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1" y="4113213"/>
            <a:ext cx="6617677" cy="1601787"/>
          </a:xfrm>
        </p:spPr>
        <p:txBody>
          <a:bodyPr/>
          <a:lstStyle/>
          <a:p>
            <a:endParaRPr lang="en-US" altLang="nl-NL" dirty="0" smtClean="0"/>
          </a:p>
          <a:p>
            <a:r>
              <a:rPr lang="en-US" altLang="nl-NL" dirty="0" smtClean="0"/>
              <a:t>Arthur van Dam</a:t>
            </a:r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40550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Break..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9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3: </a:t>
            </a:r>
            <a:r>
              <a:rPr lang="en-US" dirty="0" smtClean="0"/>
              <a:t>Merge conflicts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team up with someone, let that person make some changes in “test_&lt;</a:t>
            </a:r>
            <a:r>
              <a:rPr lang="en-US" dirty="0" err="1" smtClean="0"/>
              <a:t>yourname</a:t>
            </a:r>
            <a:r>
              <a:rPr lang="en-US" dirty="0" smtClean="0"/>
              <a:t>&gt;.txt”, and </a:t>
            </a:r>
            <a:r>
              <a:rPr lang="en-US" dirty="0" err="1" smtClean="0"/>
              <a:t>commit+push</a:t>
            </a:r>
            <a:r>
              <a:rPr lang="en-US" dirty="0" smtClean="0"/>
              <a:t> it.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 your own machine, also make some conflicting changes to that file + commit it.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Now you pull from the remote origin and try to resolve the conflicts.	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Use: </a:t>
            </a:r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git-scm.com/book/en/v2/Git-Branching-Basic-Branching-and-Merging#Basic-Merge-Conflicts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98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offers a free </a:t>
            </a:r>
            <a:r>
              <a:rPr lang="en-US" dirty="0" err="1" smtClean="0"/>
              <a:t>Git</a:t>
            </a:r>
            <a:r>
              <a:rPr lang="en-US" dirty="0" smtClean="0"/>
              <a:t>-repository hosting service,</a:t>
            </a:r>
            <a:br>
              <a:rPr lang="en-US" dirty="0" smtClean="0"/>
            </a:br>
            <a:r>
              <a:rPr lang="en-US" dirty="0" smtClean="0"/>
              <a:t>with a convenient web interface on top.</a:t>
            </a:r>
          </a:p>
          <a:p>
            <a:endParaRPr lang="en-US" dirty="0"/>
          </a:p>
          <a:p>
            <a:r>
              <a:rPr lang="en-US" dirty="0" smtClean="0"/>
              <a:t>GitHub is also popular for hosting open source projects, because it stimulates contributions by others via </a:t>
            </a:r>
            <a:r>
              <a:rPr lang="en-US" i="1" dirty="0" smtClean="0"/>
              <a:t>Forks</a:t>
            </a:r>
            <a:r>
              <a:rPr lang="en-US" dirty="0" smtClean="0"/>
              <a:t> and </a:t>
            </a:r>
            <a:r>
              <a:rPr lang="en-US" i="1" dirty="0" smtClean="0"/>
              <a:t>pull requests.</a:t>
            </a:r>
            <a:endParaRPr lang="en-US" dirty="0" smtClean="0"/>
          </a:p>
          <a:p>
            <a:endParaRPr lang="nl-NL" dirty="0"/>
          </a:p>
        </p:txBody>
      </p:sp>
      <p:pic>
        <p:nvPicPr>
          <p:cNvPr id="3074" name="Picture 2" descr="http://lucasbardella.com/media/lucasbardella/blog/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512024" cy="29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Deltares on GitHub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Organization: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github.com/Deltares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Gather ‘our’ project repositories in one place.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Assign teams and have some access control on specific repo’s.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/>
              <a:t>Organization: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github.com/openearth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Contains much more repositories, lot of Python + interactive websites and more.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1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77793"/>
            <a:ext cx="5364087" cy="303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GitHub, forks and pull requests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fork</a:t>
            </a:r>
            <a:r>
              <a:rPr lang="en-US" dirty="0"/>
              <a:t> is a copy of a repository. Forking a repository allows you to freely experiment with changes without affecting the original project.</a:t>
            </a:r>
          </a:p>
          <a:p>
            <a:r>
              <a:rPr lang="en-US" dirty="0"/>
              <a:t>Most commonly, forks are used to either propose changes to someone else's project or to use someone else's project as a starting point for your own idea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Standard fetching + merging</a:t>
            </a:r>
          </a:p>
          <a:p>
            <a:r>
              <a:rPr lang="en-US" dirty="0" smtClean="0"/>
              <a:t>from the “upstream” remote</a:t>
            </a:r>
          </a:p>
          <a:p>
            <a:r>
              <a:rPr lang="en-US" dirty="0" smtClean="0"/>
              <a:t>branch.</a:t>
            </a:r>
            <a:endParaRPr lang="en-US" dirty="0"/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453336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>
                <a:hlinkClick r:id="rId3"/>
              </a:rPr>
              <a:t>https://help.github.com/articles/fork-a-repo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11960" y="3277793"/>
            <a:ext cx="1944216" cy="583255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39952" y="5877272"/>
            <a:ext cx="2808312" cy="360040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GitHub, forks and pull requests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 smtClean="0"/>
              <a:t>pull request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you asking someone else to review some of your changes and </a:t>
            </a:r>
            <a:r>
              <a:rPr lang="en-US" dirty="0" err="1" smtClean="0"/>
              <a:t>pull+merge</a:t>
            </a:r>
            <a:r>
              <a:rPr lang="en-US" dirty="0" smtClean="0"/>
              <a:t> them into the desired location.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453336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://help.github.com/articles/using-pull-requests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983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4: GitHub and pull requests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Fork the Deltares/sandbox repository into your own GitHub account.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Clone your fork onto your local machine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 on some changes and commit + push them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the </a:t>
            </a:r>
            <a:r>
              <a:rPr lang="en-US" dirty="0" err="1" smtClean="0"/>
              <a:t>webinterface</a:t>
            </a:r>
            <a:r>
              <a:rPr lang="en-US" dirty="0" smtClean="0"/>
              <a:t> or </a:t>
            </a:r>
            <a:r>
              <a:rPr lang="en-US" dirty="0" err="1" smtClean="0"/>
              <a:t>SourceTree</a:t>
            </a:r>
            <a:r>
              <a:rPr lang="en-US" dirty="0" smtClean="0"/>
              <a:t> GUI to issue a Pull Request for your changes, and ask someone to take up that PR.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See also: </a:t>
            </a:r>
            <a:r>
              <a:rPr lang="en-US" dirty="0">
                <a:hlinkClick r:id="rId2"/>
              </a:rPr>
              <a:t>https://help.github.com/articles/using-pull-requests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30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possible workflows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23" y="1482724"/>
            <a:ext cx="7873512" cy="4898603"/>
          </a:xfrm>
        </p:spPr>
        <p:txBody>
          <a:bodyPr/>
          <a:lstStyle/>
          <a:p>
            <a:r>
              <a:rPr lang="nl-NL" u="sng" dirty="0">
                <a:hlinkClick r:id="rId2"/>
              </a:rPr>
              <a:t>https://www.atlassian.com/git/tutorials/comparing-workflows/centralized-workflow</a:t>
            </a:r>
            <a:r>
              <a:rPr lang="nl-NL" dirty="0"/>
              <a:t> </a:t>
            </a:r>
            <a:r>
              <a:rPr lang="nl-NL" dirty="0" smtClean="0"/>
              <a:t>: </a:t>
            </a: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r>
              <a:rPr lang="nl-NL" dirty="0" smtClean="0"/>
              <a:t> on the </a:t>
            </a:r>
            <a:r>
              <a:rPr lang="nl-NL" dirty="0" err="1" smtClean="0"/>
              <a:t>same</a:t>
            </a:r>
            <a:r>
              <a:rPr lang="nl-NL" dirty="0" smtClean="0"/>
              <a:t> master </a:t>
            </a:r>
            <a:r>
              <a:rPr lang="nl-NL" dirty="0" err="1" smtClean="0"/>
              <a:t>branch</a:t>
            </a:r>
            <a:r>
              <a:rPr lang="nl-NL" dirty="0" smtClean="0"/>
              <a:t>.</a:t>
            </a:r>
            <a:endParaRPr lang="nl-NL" dirty="0"/>
          </a:p>
          <a:p>
            <a:endParaRPr lang="nl-NL" u="sng" dirty="0" smtClean="0">
              <a:hlinkClick r:id="rId3"/>
            </a:endParaRPr>
          </a:p>
          <a:p>
            <a:r>
              <a:rPr lang="nl-NL" u="sng" dirty="0" smtClean="0">
                <a:hlinkClick r:id="rId3"/>
              </a:rPr>
              <a:t>https</a:t>
            </a:r>
            <a:r>
              <a:rPr lang="nl-NL" u="sng" dirty="0">
                <a:hlinkClick r:id="rId3"/>
              </a:rPr>
              <a:t>://www.atlassian.com/git/tutorials/comparing-workflows/feature-branch-workflow</a:t>
            </a:r>
            <a:r>
              <a:rPr lang="nl-NL" dirty="0"/>
              <a:t> </a:t>
            </a:r>
            <a:r>
              <a:rPr lang="nl-NL" dirty="0" smtClean="0"/>
              <a:t>: do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in feature branches.</a:t>
            </a:r>
          </a:p>
          <a:p>
            <a:endParaRPr lang="nl-NL" dirty="0"/>
          </a:p>
          <a:p>
            <a:r>
              <a:rPr lang="nl-NL" u="sng" dirty="0">
                <a:hlinkClick r:id="rId4"/>
              </a:rPr>
              <a:t>https://www.atlassian.com/git/tutorials/comparing-workflows/gitflow-workflow</a:t>
            </a:r>
            <a:r>
              <a:rPr lang="nl-NL" dirty="0"/>
              <a:t> </a:t>
            </a:r>
            <a:r>
              <a:rPr lang="nl-NL" dirty="0" smtClean="0"/>
              <a:t>: </a:t>
            </a:r>
            <a:r>
              <a:rPr lang="nl-NL" dirty="0" err="1" smtClean="0"/>
              <a:t>for</a:t>
            </a:r>
            <a:r>
              <a:rPr lang="nl-NL" dirty="0" smtClean="0"/>
              <a:t> packages </a:t>
            </a:r>
            <a:r>
              <a:rPr lang="nl-NL" dirty="0" err="1" smtClean="0"/>
              <a:t>with</a:t>
            </a:r>
            <a:r>
              <a:rPr lang="nl-NL" dirty="0" smtClean="0"/>
              <a:t> release management,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bugfixing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feature branches.</a:t>
            </a:r>
          </a:p>
          <a:p>
            <a:endParaRPr lang="nl-NL" dirty="0"/>
          </a:p>
          <a:p>
            <a:r>
              <a:rPr lang="nl-NL" u="sng" dirty="0">
                <a:hlinkClick r:id="rId5"/>
              </a:rPr>
              <a:t>https://www.atlassian.com/git/tutorials/comparing-workflows/forking-workflow</a:t>
            </a:r>
            <a:r>
              <a:rPr lang="nl-NL" dirty="0"/>
              <a:t> </a:t>
            </a:r>
            <a:r>
              <a:rPr lang="nl-NL" dirty="0" smtClean="0"/>
              <a:t>: </a:t>
            </a:r>
            <a:r>
              <a:rPr lang="nl-NL" dirty="0" err="1"/>
              <a:t>linux</a:t>
            </a:r>
            <a:r>
              <a:rPr lang="nl-NL" dirty="0"/>
              <a:t> </a:t>
            </a:r>
            <a:r>
              <a:rPr lang="nl-NL" dirty="0" smtClean="0"/>
              <a:t>workflow,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contributor</a:t>
            </a:r>
            <a:r>
              <a:rPr lang="nl-NL" dirty="0" smtClean="0"/>
              <a:t> a separate </a:t>
            </a:r>
            <a:r>
              <a:rPr lang="nl-NL" dirty="0" err="1" smtClean="0"/>
              <a:t>repository</a:t>
            </a:r>
            <a:r>
              <a:rPr lang="nl-NL" dirty="0" smtClean="0"/>
              <a:t>. People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know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they’re</a:t>
            </a:r>
            <a:r>
              <a:rPr lang="nl-NL" dirty="0" smtClean="0"/>
              <a:t> </a:t>
            </a:r>
            <a:r>
              <a:rPr lang="nl-NL" dirty="0" err="1" smtClean="0"/>
              <a:t>doing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on separate </a:t>
            </a:r>
            <a:r>
              <a:rPr lang="nl-NL" dirty="0" err="1" smtClean="0"/>
              <a:t>functionalities</a:t>
            </a:r>
            <a:r>
              <a:rPr lang="nl-NL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24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-flow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33256"/>
            <a:ext cx="3300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2"/>
              </a:rPr>
              <a:t>http://jeffkreeftmeijer.com/2010/why-arent-you-using-git-flow/</a:t>
            </a:r>
            <a:endParaRPr lang="nl-NL" sz="1400" dirty="0"/>
          </a:p>
        </p:txBody>
      </p:sp>
      <p:pic>
        <p:nvPicPr>
          <p:cNvPr id="3074" name="Picture 2" descr="The git-flow branching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77" y="-8571"/>
            <a:ext cx="5148064" cy="68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Handy: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bisect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Interactively do a binary search for the commit that introduced a bug.</a:t>
            </a:r>
          </a:p>
          <a:p>
            <a:endParaRPr lang="en-US" dirty="0" smtClean="0"/>
          </a:p>
          <a:p>
            <a:r>
              <a:rPr lang="en-US" dirty="0" smtClean="0"/>
              <a:t>Useful: GitHub repo can be used in an </a:t>
            </a:r>
            <a:r>
              <a:rPr lang="en-US" dirty="0" err="1" smtClean="0"/>
              <a:t>svn:externals</a:t>
            </a:r>
            <a:endParaRPr lang="en-US" dirty="0" smtClean="0"/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propget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svn:externals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~/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unstruc_release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https://github.com/arthurvd/FLAP/branches/fix/master/avd_contrib@163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third_party_open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/FLAP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Once more: </a:t>
            </a:r>
            <a:r>
              <a:rPr lang="nl-NL" dirty="0">
                <a:hlinkClick r:id="rId2"/>
              </a:rPr>
              <a:t>http://www.ndpsoftware.com/git-cheatsheet.html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75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differences between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smtClean="0"/>
              <a:t>Subversion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GIT </a:t>
            </a:r>
            <a:r>
              <a:rPr lang="en-US" dirty="0"/>
              <a:t>is distributed, SVN is </a:t>
            </a:r>
            <a:r>
              <a:rPr lang="en-US" dirty="0" smtClean="0"/>
              <a:t>not</a:t>
            </a:r>
          </a:p>
          <a:p>
            <a:pPr marL="457200" indent="-457200">
              <a:buAutoNum type="arabicPeriod"/>
            </a:pP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http://boxysystems.com/index.php/5-fundamental-differences-between-git-svn/</a:t>
            </a:r>
            <a:endParaRPr lang="nl-NL" sz="1400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3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d</a:t>
            </a:r>
            <a:r>
              <a:rPr lang="en-US" dirty="0" smtClean="0"/>
              <a:t>ifferences between </a:t>
            </a:r>
            <a:r>
              <a:rPr lang="en-US" dirty="0" err="1" smtClean="0"/>
              <a:t>Git</a:t>
            </a:r>
            <a:r>
              <a:rPr lang="en-US" dirty="0" smtClean="0"/>
              <a:t> and Subversion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GIT </a:t>
            </a:r>
            <a:r>
              <a:rPr lang="en-US" dirty="0"/>
              <a:t>is distributed, SVN is </a:t>
            </a:r>
            <a:r>
              <a:rPr lang="en-US" dirty="0" smtClean="0"/>
              <a:t>not</a:t>
            </a:r>
          </a:p>
          <a:p>
            <a:pPr marL="457200" indent="-457200">
              <a:buAutoNum type="arabicPeriod"/>
            </a:pP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2"/>
              </a:rPr>
              <a:t>http://boxysystems.com/index.php/5-fundamental-differences-between-git-svn/</a:t>
            </a:r>
            <a:endParaRPr lang="nl-NL" sz="1400" dirty="0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1844824"/>
            <a:ext cx="330124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Each local repo contains all: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Logs/history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Commited</a:t>
            </a:r>
            <a:r>
              <a:rPr lang="en-US" dirty="0" smtClean="0"/>
              <a:t> changes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Branches/tags</a:t>
            </a:r>
          </a:p>
        </p:txBody>
      </p:sp>
    </p:spTree>
    <p:extLst>
      <p:ext uri="{BB962C8B-B14F-4D97-AF65-F5344CB8AC3E}">
        <p14:creationId xmlns:p14="http://schemas.microsoft.com/office/powerpoint/2010/main" val="3368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differences between </a:t>
            </a:r>
            <a:r>
              <a:rPr lang="en-US" dirty="0" err="1" smtClean="0"/>
              <a:t>Git</a:t>
            </a:r>
            <a:r>
              <a:rPr lang="en-US" dirty="0" smtClean="0"/>
              <a:t> and Subversion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22" y="1482724"/>
            <a:ext cx="8194958" cy="4466555"/>
          </a:xfrm>
        </p:spPr>
        <p:txBody>
          <a:bodyPr/>
          <a:lstStyle/>
          <a:p>
            <a:pPr marL="0" indent="0"/>
            <a:r>
              <a:rPr lang="en-US" dirty="0"/>
              <a:t>GIT branches are not the same as SVN </a:t>
            </a:r>
            <a:r>
              <a:rPr lang="en-US" dirty="0" smtClean="0"/>
              <a:t>branches</a:t>
            </a:r>
          </a:p>
          <a:p>
            <a:pPr marL="0" indent="0"/>
            <a:r>
              <a:rPr lang="en-US" b="1" dirty="0" smtClean="0"/>
              <a:t>GIT branch: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Your local workspace is always on a branch (possibly the </a:t>
            </a:r>
            <a:r>
              <a:rPr lang="en-US" b="1" dirty="0" smtClean="0"/>
              <a:t>master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Branches in your local repo don’t always need to have a branch in the remote repo</a:t>
            </a:r>
            <a:br>
              <a:rPr lang="en-US" dirty="0" smtClean="0"/>
            </a:br>
            <a:r>
              <a:rPr lang="en-US" dirty="0" smtClean="0"/>
              <a:t>(e.g. small fixes/topics that may simply be pushed to remote master).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Origins + history are maintained.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Switching branches is less scary, because “halfway work” can be committed locally.</a:t>
            </a:r>
            <a:endParaRPr lang="en-US" dirty="0"/>
          </a:p>
          <a:p>
            <a:pPr marL="0" indent="0"/>
            <a:r>
              <a:rPr lang="en-US" b="1" dirty="0" smtClean="0"/>
              <a:t>SVN branch: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just a copy of a directory (remembering its origin)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Maintains </a:t>
            </a:r>
            <a:r>
              <a:rPr lang="en-US" dirty="0" err="1" smtClean="0"/>
              <a:t>svn:mergeinfo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Switching branches possible, but “halfway work” needs to be committed OR backed up.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453336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2"/>
              </a:rPr>
              <a:t>https://git-scm.com/book/en/v1/Git-Branching-What-a-Branch-Is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0454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differences between </a:t>
            </a:r>
            <a:r>
              <a:rPr lang="en-US" dirty="0" err="1" smtClean="0"/>
              <a:t>Git</a:t>
            </a:r>
            <a:r>
              <a:rPr lang="en-US" dirty="0" smtClean="0"/>
              <a:t> and Subversion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22" y="1482724"/>
            <a:ext cx="8194958" cy="4754588"/>
          </a:xfrm>
        </p:spPr>
        <p:txBody>
          <a:bodyPr/>
          <a:lstStyle/>
          <a:p>
            <a:pPr marL="0" indent="0"/>
            <a:r>
              <a:rPr lang="en-US" dirty="0"/>
              <a:t>GIT </a:t>
            </a:r>
            <a:r>
              <a:rPr lang="en-US" dirty="0" smtClean="0"/>
              <a:t>identifies commits by a unique 40-character </a:t>
            </a:r>
            <a:r>
              <a:rPr lang="nl-NL" dirty="0"/>
              <a:t>SHA-1 </a:t>
            </a:r>
            <a:r>
              <a:rPr lang="nl-NL" dirty="0" err="1" smtClean="0"/>
              <a:t>hash</a:t>
            </a:r>
            <a:r>
              <a:rPr lang="nl-NL" dirty="0" smtClean="0"/>
              <a:t>,</a:t>
            </a:r>
            <a:br>
              <a:rPr lang="nl-NL" dirty="0" smtClean="0"/>
            </a:br>
            <a:r>
              <a:rPr lang="nl-NL" dirty="0" err="1" smtClean="0"/>
              <a:t>whereas</a:t>
            </a:r>
            <a:r>
              <a:rPr lang="nl-NL" dirty="0" smtClean="0"/>
              <a:t> SVN has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unique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incremental</a:t>
            </a:r>
            <a:r>
              <a:rPr lang="nl-NL" dirty="0" smtClean="0"/>
              <a:t> </a:t>
            </a:r>
            <a:r>
              <a:rPr lang="nl-NL" dirty="0" err="1" smtClean="0"/>
              <a:t>revision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.</a:t>
            </a:r>
          </a:p>
          <a:p>
            <a:pPr marL="0" indent="0"/>
            <a:endParaRPr lang="nl-N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/>
            <a:r>
              <a:rPr lang="nl-NL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[dam_ar@L01005:sandbox</a:t>
            </a:r>
            <a:r>
              <a:rPr lang="nl-NL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]$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git log</a:t>
            </a:r>
          </a:p>
          <a:p>
            <a:pPr marL="0" indent="0"/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cfe2c49b22da47d587d0ef9fed793817321551ff</a:t>
            </a:r>
          </a:p>
          <a:p>
            <a:pPr marL="0" indent="0"/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Author: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Mihau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&lt;michal.kleczek@deltares.nl&gt;</a:t>
            </a:r>
          </a:p>
          <a:p>
            <a:pPr marL="0" indent="0"/>
            <a:endParaRPr lang="nl-NL" dirty="0"/>
          </a:p>
          <a:p>
            <a:pPr marL="0" indent="0"/>
            <a:r>
              <a:rPr lang="en-US" dirty="0" smtClean="0"/>
              <a:t>The first few characters are often unique already:</a:t>
            </a:r>
          </a:p>
          <a:p>
            <a:pPr marL="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dam_ar@L01005:sandbox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]$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 cfe2c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commit cfe2c49b22da47d587d0ef9fed793817321551ff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i="1" dirty="0" smtClean="0"/>
              <a:t>NOTE:</a:t>
            </a:r>
          </a:p>
          <a:p>
            <a:pPr marL="0" indent="0"/>
            <a:r>
              <a:rPr lang="en-US" dirty="0" err="1" smtClean="0"/>
              <a:t>Git’s</a:t>
            </a:r>
            <a:r>
              <a:rPr lang="en-US" dirty="0" smtClean="0"/>
              <a:t> </a:t>
            </a:r>
            <a:r>
              <a:rPr lang="en-US" dirty="0"/>
              <a:t>HEAD is just a pointer to the local </a:t>
            </a:r>
            <a:r>
              <a:rPr lang="en-US" dirty="0" err="1" smtClean="0"/>
              <a:t>branch+commit</a:t>
            </a:r>
            <a:r>
              <a:rPr lang="en-US" dirty="0" smtClean="0"/>
              <a:t> </a:t>
            </a:r>
            <a:r>
              <a:rPr lang="en-US" dirty="0"/>
              <a:t>you’re on.</a:t>
            </a:r>
            <a:endParaRPr lang="nl-NL" dirty="0"/>
          </a:p>
          <a:p>
            <a:pPr marL="0" indent="0"/>
            <a:r>
              <a:rPr lang="en-US" dirty="0" smtClean="0"/>
              <a:t>SVN’s HEAD is the remote latest revision of your current repository.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45333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git-scm.com/book/en/v2/Git-Tools-Revision-Selection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1403648" y="4293096"/>
            <a:ext cx="720080" cy="360040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04756" y="4005881"/>
            <a:ext cx="720080" cy="360040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recording of changes to your 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lifecycle of the status of your </a:t>
            </a:r>
            <a:r>
              <a:rPr lang="en-US" dirty="0" smtClean="0"/>
              <a:t>workspace files:</a:t>
            </a:r>
            <a:endParaRPr lang="nl-NL" dirty="0"/>
          </a:p>
        </p:txBody>
      </p:sp>
      <p:pic>
        <p:nvPicPr>
          <p:cNvPr id="1026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7" y="2060848"/>
            <a:ext cx="750100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6453336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git-scm.com/book/en/v2/Git-Basics-Recording-Changes-to-the-Repository</a:t>
            </a: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5579948"/>
            <a:ext cx="75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and bookmark: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www.ndpsoftware.com/git-cheatsheet.html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39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</a:t>
            </a:r>
            <a:r>
              <a:rPr lang="en-US" dirty="0" err="1" smtClean="0"/>
              <a:t>commandline</a:t>
            </a:r>
            <a:r>
              <a:rPr lang="en-US" dirty="0" smtClean="0"/>
              <a:t> client: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And/or use a GUI, for </a:t>
            </a:r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://www.sourcetreeapp.com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2050" name="Picture 2" descr="https://www.sourcetreeapp.com/images/sourcetree_hero_win_full_interface_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5951711" cy="30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51149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2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Scenario 1: set up existing project and contribute</a:t>
            </a:r>
            <a:endParaRPr lang="nl-NL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Obtain a local copy of the </a:t>
            </a:r>
            <a:r>
              <a:rPr lang="en-US" dirty="0" err="1" smtClean="0"/>
              <a:t>testproject</a:t>
            </a:r>
            <a:r>
              <a:rPr lang="en-US" dirty="0"/>
              <a:t> on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github.com/Deltares/sandbox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some </a:t>
            </a:r>
            <a:r>
              <a:rPr lang="en-US" dirty="0" smtClean="0"/>
              <a:t>files (“test_&lt;YOURNAME&gt;.txt”, etc.), </a:t>
            </a:r>
            <a:r>
              <a:rPr lang="en-US" dirty="0" smtClean="0"/>
              <a:t>directories, edit some files.</a:t>
            </a:r>
            <a:br>
              <a:rPr lang="en-US" dirty="0" smtClean="0"/>
            </a:br>
            <a:r>
              <a:rPr lang="en-US" dirty="0" smtClean="0"/>
              <a:t>Use some (&gt; 1) intermediate local commits for these changes.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Try and get your locally committed changes now into the remote </a:t>
            </a:r>
            <a:r>
              <a:rPr lang="en-US" dirty="0" err="1" smtClean="0"/>
              <a:t>respository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Use: </a:t>
            </a:r>
            <a:r>
              <a:rPr lang="nl-NL" dirty="0">
                <a:hlinkClick r:id="rId3"/>
              </a:rPr>
              <a:t>http://rogerdudler.github.io/git-guide/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90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2: hotfix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22" y="1482725"/>
            <a:ext cx="7978933" cy="43005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Change into the directory “</a:t>
            </a:r>
            <a:r>
              <a:rPr lang="en-US" dirty="0" err="1" smtClean="0"/>
              <a:t>hello_world</a:t>
            </a:r>
            <a:r>
              <a:rPr lang="en-US" dirty="0" smtClean="0"/>
              <a:t>”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Start working on </a:t>
            </a:r>
            <a:r>
              <a:rPr lang="en-US" dirty="0" err="1" smtClean="0"/>
              <a:t>feature_A</a:t>
            </a:r>
            <a:r>
              <a:rPr lang="en-US" dirty="0" smtClean="0"/>
              <a:t> </a:t>
            </a:r>
            <a:r>
              <a:rPr lang="en-US" dirty="0" smtClean="0"/>
              <a:t>in a local </a:t>
            </a:r>
            <a:r>
              <a:rPr lang="en-US" dirty="0" smtClean="0"/>
              <a:t>branch:</a:t>
            </a:r>
            <a:br>
              <a:rPr lang="en-US" dirty="0" smtClean="0"/>
            </a:br>
            <a:r>
              <a:rPr lang="en-US" dirty="0" err="1" smtClean="0"/>
              <a:t>Feature_A</a:t>
            </a:r>
            <a:r>
              <a:rPr lang="en-US" dirty="0" smtClean="0"/>
              <a:t> should print “Goodbye world!” at the end of the program.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critical issue comes up, which has priority over </a:t>
            </a:r>
            <a:r>
              <a:rPr lang="en-US" dirty="0" err="1" smtClean="0"/>
              <a:t>feature_A</a:t>
            </a:r>
            <a:r>
              <a:rPr lang="en-US" dirty="0" smtClean="0"/>
              <a:t>, but A is also not finished yet/not ready for pushing.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Find a way to fix this issue </a:t>
            </a:r>
            <a:r>
              <a:rPr lang="en-US" dirty="0" smtClean="0"/>
              <a:t>in </a:t>
            </a:r>
            <a:r>
              <a:rPr lang="en-US" dirty="0" smtClean="0"/>
              <a:t>your local </a:t>
            </a:r>
            <a:r>
              <a:rPr lang="en-US" dirty="0" smtClean="0"/>
              <a:t>workspace,</a:t>
            </a:r>
            <a:br>
              <a:rPr lang="en-US" dirty="0" smtClean="0"/>
            </a:br>
            <a:r>
              <a:rPr lang="en-US" i="1" dirty="0" smtClean="0"/>
              <a:t>based on the latest master commit (i.e. not mixing with </a:t>
            </a:r>
            <a:r>
              <a:rPr lang="en-US" i="1" dirty="0" err="1" smtClean="0"/>
              <a:t>feature_A</a:t>
            </a:r>
            <a:r>
              <a:rPr lang="en-US" i="1" dirty="0" smtClean="0"/>
              <a:t>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Use: </a:t>
            </a:r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git-scm.com/book/en/v2/Git-Branching-Basic-Branching-and-Merging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37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535</Words>
  <Application>Microsoft Office PowerPoint</Application>
  <PresentationFormat>On-screen Show (4:3)</PresentationFormat>
  <Paragraphs>124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Standaardontwerp</vt:lpstr>
      <vt:lpstr>Git and GitHub DOSO hands-on session</vt:lpstr>
      <vt:lpstr>Some differences between Git and Subversion</vt:lpstr>
      <vt:lpstr>Some differences between Git and Subversion</vt:lpstr>
      <vt:lpstr>Some differences between Git and Subversion</vt:lpstr>
      <vt:lpstr>Some differences between Git and Subversion</vt:lpstr>
      <vt:lpstr>Basic recording of changes to your files</vt:lpstr>
      <vt:lpstr>Getting started</vt:lpstr>
      <vt:lpstr>Scenario 1: set up existing project and contribute</vt:lpstr>
      <vt:lpstr>Scenario 2: hotfix</vt:lpstr>
      <vt:lpstr>PowerPoint Presentation</vt:lpstr>
      <vt:lpstr>Scenario 3: Merge conflicts</vt:lpstr>
      <vt:lpstr>GitHub</vt:lpstr>
      <vt:lpstr>Deltares on GitHub</vt:lpstr>
      <vt:lpstr>GitHub, forks and pull requests</vt:lpstr>
      <vt:lpstr>GitHub, forks and pull requests</vt:lpstr>
      <vt:lpstr>Scenario 4: GitHub and pull requests</vt:lpstr>
      <vt:lpstr>Several possible workflows</vt:lpstr>
      <vt:lpstr>git-flow</vt:lpstr>
      <vt:lpstr>Miscellaneous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DOSO hands-on session</dc:title>
  <dc:creator>Arthur van Dam</dc:creator>
  <cp:lastModifiedBy>Arthur van Dam</cp:lastModifiedBy>
  <cp:revision>38</cp:revision>
  <dcterms:created xsi:type="dcterms:W3CDTF">2016-01-19T19:40:05Z</dcterms:created>
  <dcterms:modified xsi:type="dcterms:W3CDTF">2016-01-21T07:35:50Z</dcterms:modified>
</cp:coreProperties>
</file>