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0" r:id="rId2"/>
    <p:sldId id="256" r:id="rId3"/>
    <p:sldId id="268" r:id="rId4"/>
    <p:sldId id="264" r:id="rId5"/>
    <p:sldId id="267" r:id="rId6"/>
    <p:sldId id="258" r:id="rId7"/>
    <p:sldId id="259" r:id="rId8"/>
    <p:sldId id="257" r:id="rId9"/>
    <p:sldId id="261" r:id="rId10"/>
    <p:sldId id="262" r:id="rId11"/>
    <p:sldId id="265" r:id="rId12"/>
    <p:sldId id="266" r:id="rId1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54" autoAdjust="0"/>
    <p:restoredTop sz="96727" autoAdjust="0"/>
  </p:normalViewPr>
  <p:slideViewPr>
    <p:cSldViewPr snapToGrid="0">
      <p:cViewPr varScale="1">
        <p:scale>
          <a:sx n="83" d="100"/>
          <a:sy n="83" d="100"/>
        </p:scale>
        <p:origin x="3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74BA0-BFD0-4D35-AE26-099CB49372D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38350-2F84-4475-B997-3E1AA438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1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38350-2F84-4475-B997-3E1AA438FC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29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GLOBAL TAXONOMIC ORDINATION STATS</a:t>
            </a:r>
            <a:endParaRPr lang="en-US" dirty="0"/>
          </a:p>
          <a:p>
            <a:r>
              <a:rPr lang="en-US" dirty="0"/>
              <a:t>global Multidimensional Scaling using </a:t>
            </a:r>
            <a:r>
              <a:rPr lang="en-US" dirty="0" err="1"/>
              <a:t>monoMDS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Data:     </a:t>
            </a:r>
            <a:r>
              <a:rPr lang="en-US" dirty="0" err="1"/>
              <a:t>wisconsin</a:t>
            </a:r>
            <a:r>
              <a:rPr lang="en-US" dirty="0"/>
              <a:t>(sqrt(Casc22.abnd.78rm)) </a:t>
            </a:r>
          </a:p>
          <a:p>
            <a:r>
              <a:rPr lang="en-US" dirty="0"/>
              <a:t>Distance: bray-</a:t>
            </a:r>
            <a:r>
              <a:rPr lang="en-US" dirty="0" err="1"/>
              <a:t>curtis</a:t>
            </a:r>
            <a:endParaRPr lang="en-US" dirty="0"/>
          </a:p>
          <a:p>
            <a:endParaRPr lang="en-US" dirty="0"/>
          </a:p>
          <a:p>
            <a:r>
              <a:rPr lang="en-US" dirty="0"/>
              <a:t>Dimensions: 2 </a:t>
            </a:r>
          </a:p>
          <a:p>
            <a:r>
              <a:rPr lang="en-US" dirty="0"/>
              <a:t>Stress:     0.1447521 </a:t>
            </a:r>
          </a:p>
          <a:p>
            <a:r>
              <a:rPr lang="en-US" dirty="0"/>
              <a:t>Stress type 1, weak ties</a:t>
            </a:r>
          </a:p>
          <a:p>
            <a:r>
              <a:rPr lang="en-US" dirty="0"/>
              <a:t>Best solution was repeated 1 time in </a:t>
            </a:r>
            <a:r>
              <a:rPr lang="en-US" b="1" dirty="0"/>
              <a:t>140 tries</a:t>
            </a:r>
          </a:p>
          <a:p>
            <a:r>
              <a:rPr lang="en-US" dirty="0"/>
              <a:t>The best solution was from try 140 (random start)</a:t>
            </a:r>
          </a:p>
          <a:p>
            <a:r>
              <a:rPr lang="en-US" dirty="0"/>
              <a:t>Scaling: </a:t>
            </a:r>
            <a:r>
              <a:rPr lang="en-US" dirty="0" err="1"/>
              <a:t>centring</a:t>
            </a:r>
            <a:r>
              <a:rPr lang="en-US" dirty="0"/>
              <a:t>, PC rotation, </a:t>
            </a:r>
            <a:r>
              <a:rPr lang="en-US" dirty="0" err="1"/>
              <a:t>halfchange</a:t>
            </a:r>
            <a:r>
              <a:rPr lang="en-US" dirty="0"/>
              <a:t> scaling </a:t>
            </a:r>
            <a:r>
              <a:rPr lang="en-US" dirty="0" err="1"/>
              <a:t>wisconsin</a:t>
            </a:r>
            <a:r>
              <a:rPr lang="en-US" dirty="0"/>
              <a:t>(sqrt(Casc22.abnd.78rm))’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Species scores: expanded scores based on ‘</a:t>
            </a:r>
            <a:r>
              <a:rPr lang="en-US" b="1" u="sng" dirty="0"/>
              <a:t>GLOBAL CWM-TRAIT ORDINATION STATS</a:t>
            </a:r>
            <a:endParaRPr lang="en-US" b="0" u="none" dirty="0"/>
          </a:p>
          <a:p>
            <a:r>
              <a:rPr lang="en-US" b="0" u="none" dirty="0"/>
              <a:t>global Multidimensional Scaling using </a:t>
            </a:r>
            <a:r>
              <a:rPr lang="en-US" b="0" u="none" dirty="0" err="1"/>
              <a:t>monoMDS</a:t>
            </a:r>
            <a:endParaRPr lang="en-US" b="0" u="none" dirty="0"/>
          </a:p>
          <a:p>
            <a:endParaRPr lang="en-US" b="0" u="none" dirty="0"/>
          </a:p>
          <a:p>
            <a:r>
              <a:rPr lang="en-US" b="0" u="none" dirty="0"/>
              <a:t>Data:     CWM.traits.all.78rm </a:t>
            </a:r>
          </a:p>
          <a:p>
            <a:r>
              <a:rPr lang="en-US" b="0" u="none" dirty="0"/>
              <a:t>Distance: bray-</a:t>
            </a:r>
            <a:r>
              <a:rPr lang="en-US" b="0" u="none" dirty="0" err="1"/>
              <a:t>curtis</a:t>
            </a:r>
            <a:endParaRPr lang="en-US" b="0" u="none" dirty="0"/>
          </a:p>
          <a:p>
            <a:endParaRPr lang="en-US" b="0" u="none" dirty="0"/>
          </a:p>
          <a:p>
            <a:r>
              <a:rPr lang="en-US" b="0" u="none" dirty="0"/>
              <a:t>Dimensions: 2 </a:t>
            </a:r>
          </a:p>
          <a:p>
            <a:r>
              <a:rPr lang="en-US" b="0" u="none" dirty="0"/>
              <a:t>Stress:     0.0594078 </a:t>
            </a:r>
          </a:p>
          <a:p>
            <a:r>
              <a:rPr lang="en-US" b="0" u="none" dirty="0"/>
              <a:t>Stress type 1, weak ties</a:t>
            </a:r>
          </a:p>
          <a:p>
            <a:r>
              <a:rPr lang="en-US" b="0" u="none" dirty="0"/>
              <a:t>Best solution was repeated 1 time in 20 tries</a:t>
            </a:r>
          </a:p>
          <a:p>
            <a:r>
              <a:rPr lang="en-US" b="0" u="none" dirty="0"/>
              <a:t>The best solution was from try 0 (metric scaling or null solution)</a:t>
            </a:r>
          </a:p>
          <a:p>
            <a:r>
              <a:rPr lang="en-US" b="0" u="none" dirty="0"/>
              <a:t>Scaling: </a:t>
            </a:r>
            <a:r>
              <a:rPr lang="en-US" b="0" u="none" dirty="0" err="1"/>
              <a:t>centring</a:t>
            </a:r>
            <a:r>
              <a:rPr lang="en-US" b="0" u="none" dirty="0"/>
              <a:t>, PC rotation, </a:t>
            </a:r>
            <a:r>
              <a:rPr lang="en-US" b="0" u="none" dirty="0" err="1"/>
              <a:t>halfchange</a:t>
            </a:r>
            <a:r>
              <a:rPr lang="en-US" b="0" u="none" dirty="0"/>
              <a:t> scaling </a:t>
            </a:r>
          </a:p>
          <a:p>
            <a:r>
              <a:rPr lang="en-US" b="0" u="none" dirty="0"/>
              <a:t>TRAITs scores: expanded scores based on ‘CWM.traits.all.78rm’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38350-2F84-4475-B997-3E1AA438FC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42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GLOBAL TAXONOMIC ORDINATION STATS</a:t>
            </a:r>
            <a:endParaRPr lang="en-US" dirty="0"/>
          </a:p>
          <a:p>
            <a:r>
              <a:rPr lang="en-US" dirty="0"/>
              <a:t>global Multidimensional Scaling using </a:t>
            </a:r>
            <a:r>
              <a:rPr lang="en-US" dirty="0" err="1"/>
              <a:t>monoMDS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Data:     </a:t>
            </a:r>
            <a:r>
              <a:rPr lang="en-US" dirty="0" err="1"/>
              <a:t>wisconsin</a:t>
            </a:r>
            <a:r>
              <a:rPr lang="en-US" dirty="0"/>
              <a:t>(sqrt(Casc22.abnd.78rm)) </a:t>
            </a:r>
          </a:p>
          <a:p>
            <a:r>
              <a:rPr lang="en-US" dirty="0"/>
              <a:t>Distance: bray-</a:t>
            </a:r>
            <a:r>
              <a:rPr lang="en-US" dirty="0" err="1"/>
              <a:t>curtis</a:t>
            </a:r>
            <a:endParaRPr lang="en-US" dirty="0"/>
          </a:p>
          <a:p>
            <a:endParaRPr lang="en-US" dirty="0"/>
          </a:p>
          <a:p>
            <a:r>
              <a:rPr lang="en-US" dirty="0"/>
              <a:t>Dimensions: 2 </a:t>
            </a:r>
          </a:p>
          <a:p>
            <a:r>
              <a:rPr lang="en-US" dirty="0"/>
              <a:t>Stress:     0.1447521 </a:t>
            </a:r>
          </a:p>
          <a:p>
            <a:r>
              <a:rPr lang="en-US" dirty="0"/>
              <a:t>Stress type 1, weak ties</a:t>
            </a:r>
          </a:p>
          <a:p>
            <a:r>
              <a:rPr lang="en-US" dirty="0"/>
              <a:t>Best solution was repeated 1 time in </a:t>
            </a:r>
            <a:r>
              <a:rPr lang="en-US" b="1" dirty="0"/>
              <a:t>140 tries</a:t>
            </a:r>
          </a:p>
          <a:p>
            <a:r>
              <a:rPr lang="en-US" dirty="0"/>
              <a:t>The best solution was from try 140 (random start)</a:t>
            </a:r>
          </a:p>
          <a:p>
            <a:r>
              <a:rPr lang="en-US" dirty="0"/>
              <a:t>Scaling: </a:t>
            </a:r>
            <a:r>
              <a:rPr lang="en-US" dirty="0" err="1"/>
              <a:t>centring</a:t>
            </a:r>
            <a:r>
              <a:rPr lang="en-US" dirty="0"/>
              <a:t>, PC rotation, </a:t>
            </a:r>
            <a:r>
              <a:rPr lang="en-US" dirty="0" err="1"/>
              <a:t>halfchange</a:t>
            </a:r>
            <a:r>
              <a:rPr lang="en-US" dirty="0"/>
              <a:t> scaling </a:t>
            </a:r>
            <a:r>
              <a:rPr lang="en-US" dirty="0" err="1"/>
              <a:t>wisconsin</a:t>
            </a:r>
            <a:r>
              <a:rPr lang="en-US" dirty="0"/>
              <a:t>(sqrt(Casc22.abnd.78rm))’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Species scores: expanded scores based on ‘</a:t>
            </a:r>
            <a:r>
              <a:rPr lang="en-US" b="1" u="sng" dirty="0"/>
              <a:t>GLOBAL CWM-TRAIT ORDINATION STATS</a:t>
            </a:r>
            <a:endParaRPr lang="en-US" b="0" u="none" dirty="0"/>
          </a:p>
          <a:p>
            <a:r>
              <a:rPr lang="en-US" b="0" u="none" dirty="0"/>
              <a:t>global Multidimensional Scaling using </a:t>
            </a:r>
            <a:r>
              <a:rPr lang="en-US" b="0" u="none" dirty="0" err="1"/>
              <a:t>monoMDS</a:t>
            </a:r>
            <a:endParaRPr lang="en-US" b="0" u="none" dirty="0"/>
          </a:p>
          <a:p>
            <a:endParaRPr lang="en-US" b="0" u="none" dirty="0"/>
          </a:p>
          <a:p>
            <a:r>
              <a:rPr lang="en-US" b="0" u="none" dirty="0"/>
              <a:t>Data:     CWM.traits.all.78rm </a:t>
            </a:r>
          </a:p>
          <a:p>
            <a:r>
              <a:rPr lang="en-US" b="0" u="none" dirty="0"/>
              <a:t>Distance: bray-</a:t>
            </a:r>
            <a:r>
              <a:rPr lang="en-US" b="0" u="none" dirty="0" err="1"/>
              <a:t>curtis</a:t>
            </a:r>
            <a:endParaRPr lang="en-US" b="0" u="none" dirty="0"/>
          </a:p>
          <a:p>
            <a:endParaRPr lang="en-US" b="0" u="none" dirty="0"/>
          </a:p>
          <a:p>
            <a:r>
              <a:rPr lang="en-US" b="0" u="none" dirty="0"/>
              <a:t>Dimensions: 2 </a:t>
            </a:r>
          </a:p>
          <a:p>
            <a:r>
              <a:rPr lang="en-US" b="0" u="none" dirty="0"/>
              <a:t>Stress:     0.0594078 </a:t>
            </a:r>
          </a:p>
          <a:p>
            <a:r>
              <a:rPr lang="en-US" b="0" u="none" dirty="0"/>
              <a:t>Stress type 1, weak ties</a:t>
            </a:r>
          </a:p>
          <a:p>
            <a:r>
              <a:rPr lang="en-US" b="0" u="none" dirty="0"/>
              <a:t>Best solution was repeated 1 time in 20 tries</a:t>
            </a:r>
          </a:p>
          <a:p>
            <a:r>
              <a:rPr lang="en-US" b="0" u="none" dirty="0"/>
              <a:t>The best solution was from try 0 (metric scaling or null solution)</a:t>
            </a:r>
          </a:p>
          <a:p>
            <a:r>
              <a:rPr lang="en-US" b="0" u="none" dirty="0"/>
              <a:t>Scaling: </a:t>
            </a:r>
            <a:r>
              <a:rPr lang="en-US" b="0" u="none" dirty="0" err="1"/>
              <a:t>centring</a:t>
            </a:r>
            <a:r>
              <a:rPr lang="en-US" b="0" u="none" dirty="0"/>
              <a:t>, PC rotation, </a:t>
            </a:r>
            <a:r>
              <a:rPr lang="en-US" b="0" u="none" dirty="0" err="1"/>
              <a:t>halfchange</a:t>
            </a:r>
            <a:r>
              <a:rPr lang="en-US" b="0" u="none" dirty="0"/>
              <a:t> scaling </a:t>
            </a:r>
          </a:p>
          <a:p>
            <a:r>
              <a:rPr lang="en-US" b="0" u="none" dirty="0"/>
              <a:t>TRAITs scores: expanded scores based on ‘CWM.traits.all.78rm’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38350-2F84-4475-B997-3E1AA438FC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58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BIGHORN LAKE PROCRUSTES:</a:t>
            </a:r>
          </a:p>
          <a:p>
            <a:endParaRPr lang="en-US" dirty="0"/>
          </a:p>
          <a:p>
            <a:r>
              <a:rPr lang="en-US" dirty="0"/>
              <a:t>Procrustes Sum of Squares (m12 squared):        0.569584 </a:t>
            </a:r>
          </a:p>
          <a:p>
            <a:r>
              <a:rPr lang="en-US" dirty="0"/>
              <a:t>Correlation in a symmetric Procrustes rotation:    0.656061 </a:t>
            </a:r>
          </a:p>
          <a:p>
            <a:r>
              <a:rPr lang="en-US" dirty="0"/>
              <a:t>Significance:  0.002 </a:t>
            </a:r>
          </a:p>
          <a:p>
            <a:endParaRPr lang="en-US" dirty="0"/>
          </a:p>
          <a:p>
            <a:r>
              <a:rPr lang="en-US" dirty="0"/>
              <a:t>Permutation: free</a:t>
            </a:r>
          </a:p>
          <a:p>
            <a:r>
              <a:rPr lang="en-US" dirty="0"/>
              <a:t>Number of permutations: 999</a:t>
            </a:r>
          </a:p>
          <a:p>
            <a:endParaRPr lang="en-US" dirty="0"/>
          </a:p>
          <a:p>
            <a:r>
              <a:rPr lang="en-US" dirty="0"/>
              <a:t>           Residuals</a:t>
            </a:r>
          </a:p>
          <a:p>
            <a:r>
              <a:rPr lang="en-US" dirty="0"/>
              <a:t>Big66 0.20818415</a:t>
            </a:r>
          </a:p>
          <a:p>
            <a:r>
              <a:rPr lang="en-US" dirty="0"/>
              <a:t>Big68 0.04789317</a:t>
            </a:r>
          </a:p>
          <a:p>
            <a:r>
              <a:rPr lang="en-US" dirty="0"/>
              <a:t>Big71 0.37899627</a:t>
            </a:r>
          </a:p>
          <a:p>
            <a:r>
              <a:rPr lang="en-US" dirty="0"/>
              <a:t>Big72 0.32492004</a:t>
            </a:r>
          </a:p>
          <a:p>
            <a:r>
              <a:rPr lang="en-US" dirty="0"/>
              <a:t>Big77 0.24041118</a:t>
            </a:r>
          </a:p>
          <a:p>
            <a:r>
              <a:rPr lang="en-US" dirty="0"/>
              <a:t>Big91 0.10683235</a:t>
            </a:r>
          </a:p>
          <a:p>
            <a:r>
              <a:rPr lang="en-US" dirty="0"/>
              <a:t>Big92 0.12228207</a:t>
            </a:r>
          </a:p>
          <a:p>
            <a:r>
              <a:rPr lang="en-US" dirty="0"/>
              <a:t>Big94 0.03326074</a:t>
            </a:r>
          </a:p>
          <a:p>
            <a:r>
              <a:rPr lang="en-US" dirty="0"/>
              <a:t>Big95 0.07055531</a:t>
            </a:r>
          </a:p>
          <a:p>
            <a:r>
              <a:rPr lang="en-US" dirty="0"/>
              <a:t>Big96 0.22503684</a:t>
            </a:r>
          </a:p>
          <a:p>
            <a:r>
              <a:rPr lang="en-US" dirty="0"/>
              <a:t>Big97 0.08013092</a:t>
            </a:r>
          </a:p>
          <a:p>
            <a:r>
              <a:rPr lang="en-US" dirty="0"/>
              <a:t>Big98 0.14935222</a:t>
            </a:r>
          </a:p>
          <a:p>
            <a:r>
              <a:rPr lang="en-US" dirty="0"/>
              <a:t>Big99 0.10649912</a:t>
            </a:r>
          </a:p>
          <a:p>
            <a:r>
              <a:rPr lang="en-US" dirty="0"/>
              <a:t>Big00 0.06227865</a:t>
            </a:r>
          </a:p>
          <a:p>
            <a:r>
              <a:rPr lang="en-US" dirty="0"/>
              <a:t>Big01 0.11260564</a:t>
            </a:r>
          </a:p>
          <a:p>
            <a:r>
              <a:rPr lang="en-US" dirty="0"/>
              <a:t>Big02 0.10039663</a:t>
            </a:r>
          </a:p>
          <a:p>
            <a:r>
              <a:rPr lang="en-US" dirty="0"/>
              <a:t>Big03 0.14703952</a:t>
            </a:r>
          </a:p>
          <a:p>
            <a:r>
              <a:rPr lang="en-US" dirty="0"/>
              <a:t>Big04 0.11291266</a:t>
            </a:r>
          </a:p>
          <a:p>
            <a:r>
              <a:rPr lang="en-US" dirty="0"/>
              <a:t>Big05 0.07250480</a:t>
            </a:r>
          </a:p>
          <a:p>
            <a:r>
              <a:rPr lang="en-US" dirty="0"/>
              <a:t>Big06 0.08562515</a:t>
            </a:r>
          </a:p>
          <a:p>
            <a:r>
              <a:rPr lang="en-US" dirty="0"/>
              <a:t>Big09 0.05050003</a:t>
            </a:r>
          </a:p>
          <a:p>
            <a:r>
              <a:rPr lang="en-US" dirty="0"/>
              <a:t>Big13 0.10432669</a:t>
            </a:r>
          </a:p>
          <a:p>
            <a:r>
              <a:rPr lang="en-US" dirty="0"/>
              <a:t>Big22 0.08215161</a:t>
            </a:r>
          </a:p>
          <a:p>
            <a:endParaRPr lang="en-US" dirty="0"/>
          </a:p>
          <a:p>
            <a:r>
              <a:rPr lang="en-US" dirty="0"/>
              <a:t>PIPIT LAKE PROCRUSTES:</a:t>
            </a:r>
          </a:p>
          <a:p>
            <a:endParaRPr lang="en-US" dirty="0"/>
          </a:p>
          <a:p>
            <a:r>
              <a:rPr lang="en-US" dirty="0"/>
              <a:t>Procrustes Sum of Squares (m12 squared):        0.0657123 </a:t>
            </a:r>
          </a:p>
          <a:p>
            <a:r>
              <a:rPr lang="en-US" dirty="0"/>
              <a:t>Correlation in a symmetric Procrustes rotation:   0.966586 </a:t>
            </a:r>
          </a:p>
          <a:p>
            <a:r>
              <a:rPr lang="en-US" dirty="0"/>
              <a:t>Significance:  0.001 </a:t>
            </a:r>
          </a:p>
          <a:p>
            <a:endParaRPr lang="en-US" dirty="0"/>
          </a:p>
          <a:p>
            <a:r>
              <a:rPr lang="en-US" dirty="0"/>
              <a:t>Permutation: free</a:t>
            </a:r>
          </a:p>
          <a:p>
            <a:r>
              <a:rPr lang="en-US" dirty="0"/>
              <a:t>Number of permutations: 999</a:t>
            </a:r>
          </a:p>
          <a:p>
            <a:endParaRPr lang="en-US" dirty="0"/>
          </a:p>
          <a:p>
            <a:r>
              <a:rPr lang="en-US" dirty="0"/>
              <a:t>            Residuals</a:t>
            </a:r>
          </a:p>
          <a:p>
            <a:r>
              <a:rPr lang="en-US" dirty="0"/>
              <a:t>Pip66 0.035466419</a:t>
            </a:r>
          </a:p>
          <a:p>
            <a:r>
              <a:rPr lang="en-US" dirty="0"/>
              <a:t>Pip67 0.131842075</a:t>
            </a:r>
          </a:p>
          <a:p>
            <a:r>
              <a:rPr lang="en-US" dirty="0"/>
              <a:t>Pip68 0.016163439</a:t>
            </a:r>
          </a:p>
          <a:p>
            <a:r>
              <a:rPr lang="en-US" dirty="0"/>
              <a:t>Pip69 0.016163439</a:t>
            </a:r>
          </a:p>
          <a:p>
            <a:r>
              <a:rPr lang="en-US" dirty="0"/>
              <a:t>Pip71 0.060937835</a:t>
            </a:r>
          </a:p>
          <a:p>
            <a:r>
              <a:rPr lang="en-US" dirty="0"/>
              <a:t>Pip72 0.016163439</a:t>
            </a:r>
          </a:p>
          <a:p>
            <a:r>
              <a:rPr lang="en-US" dirty="0"/>
              <a:t>Pip77 0.028605436</a:t>
            </a:r>
          </a:p>
          <a:p>
            <a:r>
              <a:rPr lang="en-US" dirty="0"/>
              <a:t>Pip91 0.021609580</a:t>
            </a:r>
          </a:p>
          <a:p>
            <a:r>
              <a:rPr lang="en-US" dirty="0"/>
              <a:t>Pip92 0.021891795</a:t>
            </a:r>
          </a:p>
          <a:p>
            <a:r>
              <a:rPr lang="en-US" dirty="0"/>
              <a:t>Pip93 0.025693229</a:t>
            </a:r>
          </a:p>
          <a:p>
            <a:r>
              <a:rPr lang="en-US" dirty="0"/>
              <a:t>Pip94 0.007572139</a:t>
            </a:r>
          </a:p>
          <a:p>
            <a:r>
              <a:rPr lang="en-US" dirty="0"/>
              <a:t>Pip95 0.049094746</a:t>
            </a:r>
          </a:p>
          <a:p>
            <a:r>
              <a:rPr lang="en-US" dirty="0"/>
              <a:t>Pip96 0.055261860</a:t>
            </a:r>
          </a:p>
          <a:p>
            <a:r>
              <a:rPr lang="en-US" dirty="0"/>
              <a:t>Pip97 0.040459326</a:t>
            </a:r>
          </a:p>
          <a:p>
            <a:r>
              <a:rPr lang="en-US" dirty="0"/>
              <a:t>Pip98 0.011446441</a:t>
            </a:r>
          </a:p>
          <a:p>
            <a:r>
              <a:rPr lang="en-US" dirty="0"/>
              <a:t>Pip99 0.046988737</a:t>
            </a:r>
          </a:p>
          <a:p>
            <a:r>
              <a:rPr lang="en-US" dirty="0"/>
              <a:t>Pip00 0.008774484</a:t>
            </a:r>
          </a:p>
          <a:p>
            <a:r>
              <a:rPr lang="en-US" dirty="0"/>
              <a:t>Pip01 0.025934262</a:t>
            </a:r>
          </a:p>
          <a:p>
            <a:r>
              <a:rPr lang="en-US" dirty="0"/>
              <a:t>Pip02 0.134011435</a:t>
            </a:r>
          </a:p>
          <a:p>
            <a:r>
              <a:rPr lang="en-US" dirty="0"/>
              <a:t>Pip03 0.020909053</a:t>
            </a:r>
          </a:p>
          <a:p>
            <a:r>
              <a:rPr lang="en-US" dirty="0"/>
              <a:t>Pip04 0.019377953</a:t>
            </a:r>
          </a:p>
          <a:p>
            <a:r>
              <a:rPr lang="en-US" dirty="0"/>
              <a:t>Pip05 0.058909927</a:t>
            </a:r>
          </a:p>
          <a:p>
            <a:r>
              <a:rPr lang="en-US" dirty="0"/>
              <a:t>Pip06 0.037920870</a:t>
            </a:r>
          </a:p>
          <a:p>
            <a:r>
              <a:rPr lang="en-US" dirty="0"/>
              <a:t>Pip07 0.061385736</a:t>
            </a:r>
          </a:p>
          <a:p>
            <a:r>
              <a:rPr lang="en-US" dirty="0"/>
              <a:t>Pip08 0.015667216</a:t>
            </a:r>
          </a:p>
          <a:p>
            <a:r>
              <a:rPr lang="en-US" dirty="0"/>
              <a:t>Pip09 0.029410541</a:t>
            </a:r>
          </a:p>
          <a:p>
            <a:r>
              <a:rPr lang="en-US" dirty="0"/>
              <a:t>Pip13 0.035423595</a:t>
            </a:r>
          </a:p>
          <a:p>
            <a:r>
              <a:rPr lang="en-US" dirty="0"/>
              <a:t>Pip22 0.009469434</a:t>
            </a:r>
          </a:p>
          <a:p>
            <a:endParaRPr lang="en-US" dirty="0"/>
          </a:p>
          <a:p>
            <a:r>
              <a:rPr lang="en-US" dirty="0"/>
              <a:t>SNOWFLAKE LAKE PROCRUSTES: </a:t>
            </a:r>
          </a:p>
          <a:p>
            <a:endParaRPr lang="en-US" dirty="0"/>
          </a:p>
          <a:p>
            <a:r>
              <a:rPr lang="en-US" dirty="0"/>
              <a:t>Procrustes Sum of Squares (m12 squared):        0.390189 </a:t>
            </a:r>
          </a:p>
          <a:p>
            <a:r>
              <a:rPr lang="en-US" dirty="0"/>
              <a:t>Correlation in a symmetric Procrustes rotation:    0.780904 </a:t>
            </a:r>
          </a:p>
          <a:p>
            <a:r>
              <a:rPr lang="en-US" dirty="0"/>
              <a:t>Significance:  0.001 </a:t>
            </a:r>
          </a:p>
          <a:p>
            <a:endParaRPr lang="en-US" dirty="0"/>
          </a:p>
          <a:p>
            <a:r>
              <a:rPr lang="en-US" dirty="0"/>
              <a:t>Permutation: free</a:t>
            </a:r>
          </a:p>
          <a:p>
            <a:r>
              <a:rPr lang="en-US" dirty="0"/>
              <a:t>Number of permutations: 999</a:t>
            </a:r>
          </a:p>
          <a:p>
            <a:endParaRPr lang="en-US" dirty="0"/>
          </a:p>
          <a:p>
            <a:r>
              <a:rPr lang="en-US" dirty="0"/>
              <a:t>               Residuals</a:t>
            </a:r>
          </a:p>
          <a:p>
            <a:r>
              <a:rPr lang="en-US" dirty="0"/>
              <a:t>Sno66 0.042827981</a:t>
            </a:r>
          </a:p>
          <a:p>
            <a:r>
              <a:rPr lang="en-US" dirty="0"/>
              <a:t>Sno67 0.123743916</a:t>
            </a:r>
          </a:p>
          <a:p>
            <a:r>
              <a:rPr lang="en-US" dirty="0"/>
              <a:t>Sno68 0.147885769</a:t>
            </a:r>
          </a:p>
          <a:p>
            <a:r>
              <a:rPr lang="en-US" dirty="0"/>
              <a:t>Sno69 0.142385881</a:t>
            </a:r>
          </a:p>
          <a:p>
            <a:r>
              <a:rPr lang="en-US" dirty="0"/>
              <a:t>Sno70 0.187770710</a:t>
            </a:r>
          </a:p>
          <a:p>
            <a:r>
              <a:rPr lang="en-US" dirty="0"/>
              <a:t>Sno71 0.145891065</a:t>
            </a:r>
          </a:p>
          <a:p>
            <a:r>
              <a:rPr lang="en-US" dirty="0"/>
              <a:t>Sno72 0.031589763</a:t>
            </a:r>
          </a:p>
          <a:p>
            <a:r>
              <a:rPr lang="en-US" dirty="0"/>
              <a:t>Sno73 0.064507408</a:t>
            </a:r>
          </a:p>
          <a:p>
            <a:r>
              <a:rPr lang="en-US" dirty="0"/>
              <a:t>Sno74 0.097884286</a:t>
            </a:r>
          </a:p>
          <a:p>
            <a:r>
              <a:rPr lang="en-US" dirty="0"/>
              <a:t>Sno75 0.067382730</a:t>
            </a:r>
          </a:p>
          <a:p>
            <a:r>
              <a:rPr lang="en-US" dirty="0"/>
              <a:t>Sno77 0.046368384</a:t>
            </a:r>
          </a:p>
          <a:p>
            <a:r>
              <a:rPr lang="en-US" dirty="0"/>
              <a:t>Sno79 0.094160019</a:t>
            </a:r>
          </a:p>
          <a:p>
            <a:r>
              <a:rPr lang="en-US" dirty="0"/>
              <a:t>Sno91 0.117386279</a:t>
            </a:r>
          </a:p>
          <a:p>
            <a:r>
              <a:rPr lang="en-US" dirty="0"/>
              <a:t>Sno92 0.037914739</a:t>
            </a:r>
          </a:p>
          <a:p>
            <a:r>
              <a:rPr lang="en-US" dirty="0"/>
              <a:t>Sno93 0.110828683</a:t>
            </a:r>
          </a:p>
          <a:p>
            <a:r>
              <a:rPr lang="en-US" dirty="0"/>
              <a:t>Sno94 0.094732030</a:t>
            </a:r>
          </a:p>
          <a:p>
            <a:r>
              <a:rPr lang="en-US" dirty="0"/>
              <a:t>Sno95 0.137959579</a:t>
            </a:r>
          </a:p>
          <a:p>
            <a:r>
              <a:rPr lang="en-US" dirty="0"/>
              <a:t>Sno96 0.121763164</a:t>
            </a:r>
          </a:p>
          <a:p>
            <a:r>
              <a:rPr lang="en-US" dirty="0"/>
              <a:t>Sno97 0.139898486</a:t>
            </a:r>
          </a:p>
          <a:p>
            <a:r>
              <a:rPr lang="en-US" dirty="0"/>
              <a:t>Sno98 0.099234739</a:t>
            </a:r>
          </a:p>
          <a:p>
            <a:r>
              <a:rPr lang="en-US" dirty="0"/>
              <a:t>Sno99 0.012661255</a:t>
            </a:r>
          </a:p>
          <a:p>
            <a:r>
              <a:rPr lang="en-US" dirty="0"/>
              <a:t>Sno00 0.083064457</a:t>
            </a:r>
          </a:p>
          <a:p>
            <a:r>
              <a:rPr lang="en-US" dirty="0"/>
              <a:t>Sno01 0.022155604</a:t>
            </a:r>
          </a:p>
          <a:p>
            <a:r>
              <a:rPr lang="en-US" dirty="0"/>
              <a:t>Sno02 0.024566240</a:t>
            </a:r>
          </a:p>
          <a:p>
            <a:r>
              <a:rPr lang="en-US" dirty="0"/>
              <a:t>Sno03 0.048561616</a:t>
            </a:r>
          </a:p>
          <a:p>
            <a:r>
              <a:rPr lang="en-US" dirty="0"/>
              <a:t>Sno04 0.009798171</a:t>
            </a:r>
          </a:p>
          <a:p>
            <a:r>
              <a:rPr lang="en-US" dirty="0"/>
              <a:t>Sno05 0.027406159</a:t>
            </a:r>
          </a:p>
          <a:p>
            <a:r>
              <a:rPr lang="en-US" dirty="0"/>
              <a:t>Sno06 0.023086385</a:t>
            </a:r>
          </a:p>
          <a:p>
            <a:r>
              <a:rPr lang="en-US" dirty="0"/>
              <a:t>Sno07 0.061171436</a:t>
            </a:r>
          </a:p>
          <a:p>
            <a:r>
              <a:rPr lang="en-US" dirty="0"/>
              <a:t>Sno08 0.071681603</a:t>
            </a:r>
          </a:p>
          <a:p>
            <a:r>
              <a:rPr lang="en-US" dirty="0"/>
              <a:t>Sno09 0.053171879</a:t>
            </a:r>
          </a:p>
          <a:p>
            <a:r>
              <a:rPr lang="en-US" dirty="0"/>
              <a:t>Sno13 0.232437901</a:t>
            </a:r>
          </a:p>
          <a:p>
            <a:r>
              <a:rPr lang="en-US" dirty="0"/>
              <a:t>Sno22 0.258224172</a:t>
            </a:r>
          </a:p>
          <a:p>
            <a:endParaRPr lang="en-US" dirty="0"/>
          </a:p>
          <a:p>
            <a:r>
              <a:rPr lang="en-US" dirty="0"/>
              <a:t>HARRISON LAKE PROCRUSTES:</a:t>
            </a:r>
          </a:p>
          <a:p>
            <a:endParaRPr lang="en-US" dirty="0"/>
          </a:p>
          <a:p>
            <a:r>
              <a:rPr lang="en-US" dirty="0"/>
              <a:t>Procrustes Sum of Squares (m12 squared):        0.348426 </a:t>
            </a:r>
          </a:p>
          <a:p>
            <a:r>
              <a:rPr lang="en-US" dirty="0"/>
              <a:t>Correlation in a symmetric Procrustes rotation:   0.807201 </a:t>
            </a:r>
          </a:p>
          <a:p>
            <a:r>
              <a:rPr lang="en-US" dirty="0"/>
              <a:t>Significance:  0.001 </a:t>
            </a:r>
          </a:p>
          <a:p>
            <a:endParaRPr lang="en-US" dirty="0"/>
          </a:p>
          <a:p>
            <a:r>
              <a:rPr lang="en-US" dirty="0"/>
              <a:t>Permutation: free</a:t>
            </a:r>
          </a:p>
          <a:p>
            <a:r>
              <a:rPr lang="en-US" dirty="0"/>
              <a:t>Number of permutations: 999</a:t>
            </a:r>
          </a:p>
          <a:p>
            <a:endParaRPr lang="en-US" dirty="0"/>
          </a:p>
          <a:p>
            <a:r>
              <a:rPr lang="en-US" dirty="0"/>
              <a:t>              Residuals</a:t>
            </a:r>
          </a:p>
          <a:p>
            <a:r>
              <a:rPr lang="en-US" dirty="0"/>
              <a:t>Har66 0.10414892</a:t>
            </a:r>
          </a:p>
          <a:p>
            <a:r>
              <a:rPr lang="en-US" dirty="0"/>
              <a:t>Har67 0.11668809</a:t>
            </a:r>
          </a:p>
          <a:p>
            <a:r>
              <a:rPr lang="en-US" dirty="0"/>
              <a:t>Har72 0.08851282</a:t>
            </a:r>
          </a:p>
          <a:p>
            <a:r>
              <a:rPr lang="en-US" dirty="0"/>
              <a:t>Har77 0.20813414</a:t>
            </a:r>
          </a:p>
          <a:p>
            <a:r>
              <a:rPr lang="en-US" dirty="0"/>
              <a:t>Har96 0.03731233</a:t>
            </a:r>
          </a:p>
          <a:p>
            <a:r>
              <a:rPr lang="en-US" dirty="0"/>
              <a:t>Har97 0.05906433</a:t>
            </a:r>
          </a:p>
          <a:p>
            <a:r>
              <a:rPr lang="en-US" dirty="0"/>
              <a:t>Har98 0.11441953</a:t>
            </a:r>
          </a:p>
          <a:p>
            <a:r>
              <a:rPr lang="en-US" dirty="0"/>
              <a:t>Har99 0.04000353</a:t>
            </a:r>
          </a:p>
          <a:p>
            <a:r>
              <a:rPr lang="en-US" dirty="0"/>
              <a:t>Har01 0.04881582</a:t>
            </a:r>
          </a:p>
          <a:p>
            <a:r>
              <a:rPr lang="en-US" dirty="0"/>
              <a:t>Har02 0.07175113</a:t>
            </a:r>
          </a:p>
          <a:p>
            <a:r>
              <a:rPr lang="en-US" dirty="0"/>
              <a:t>Har03 0.11950996</a:t>
            </a:r>
          </a:p>
          <a:p>
            <a:r>
              <a:rPr lang="en-US" dirty="0"/>
              <a:t>Har04 0.10325464</a:t>
            </a:r>
          </a:p>
          <a:p>
            <a:r>
              <a:rPr lang="en-US" dirty="0"/>
              <a:t>Har05 0.03301133</a:t>
            </a:r>
          </a:p>
          <a:p>
            <a:r>
              <a:rPr lang="en-US" dirty="0"/>
              <a:t>Har06 0.02898383</a:t>
            </a:r>
          </a:p>
          <a:p>
            <a:r>
              <a:rPr lang="en-US" dirty="0"/>
              <a:t>Har09 0.05889444</a:t>
            </a:r>
          </a:p>
          <a:p>
            <a:r>
              <a:rPr lang="en-US" dirty="0"/>
              <a:t>Har15 0.41256850</a:t>
            </a:r>
          </a:p>
          <a:p>
            <a:r>
              <a:rPr lang="en-US" dirty="0"/>
              <a:t>Har22 0.21248408</a:t>
            </a:r>
          </a:p>
          <a:p>
            <a:endParaRPr lang="en-US" dirty="0"/>
          </a:p>
          <a:p>
            <a:r>
              <a:rPr lang="en-US" dirty="0"/>
              <a:t>REFERENCE LAKE PROCRUSTES:</a:t>
            </a:r>
          </a:p>
          <a:p>
            <a:endParaRPr lang="en-US" dirty="0"/>
          </a:p>
          <a:p>
            <a:r>
              <a:rPr lang="en-US" dirty="0"/>
              <a:t>Procrustes Sum of Squares (m12 squared):        0.692549 </a:t>
            </a:r>
          </a:p>
          <a:p>
            <a:r>
              <a:rPr lang="en-US" dirty="0"/>
              <a:t>Correlation in a symmetric Procrustes rotation:   0.554483 </a:t>
            </a:r>
          </a:p>
          <a:p>
            <a:r>
              <a:rPr lang="en-US" dirty="0"/>
              <a:t>Significance:  0.001 </a:t>
            </a:r>
          </a:p>
          <a:p>
            <a:endParaRPr lang="en-US" dirty="0"/>
          </a:p>
          <a:p>
            <a:r>
              <a:rPr lang="en-US" dirty="0"/>
              <a:t>Permutation: free</a:t>
            </a:r>
          </a:p>
          <a:p>
            <a:r>
              <a:rPr lang="en-US" dirty="0"/>
              <a:t>Number of permutations: 999</a:t>
            </a:r>
          </a:p>
          <a:p>
            <a:endParaRPr lang="en-US" dirty="0"/>
          </a:p>
          <a:p>
            <a:r>
              <a:rPr lang="en-US" dirty="0"/>
              <a:t> Residuals</a:t>
            </a:r>
          </a:p>
          <a:p>
            <a:r>
              <a:rPr lang="en-US" dirty="0"/>
              <a:t>Opa06 0.13977613</a:t>
            </a:r>
          </a:p>
          <a:p>
            <a:r>
              <a:rPr lang="en-US" dirty="0"/>
              <a:t>Opa07 0.19542926</a:t>
            </a:r>
          </a:p>
          <a:p>
            <a:r>
              <a:rPr lang="en-US" dirty="0"/>
              <a:t>Opa08 0.13940022</a:t>
            </a:r>
          </a:p>
          <a:p>
            <a:r>
              <a:rPr lang="en-US" dirty="0"/>
              <a:t>Opa09 0.13761607</a:t>
            </a:r>
          </a:p>
          <a:p>
            <a:r>
              <a:rPr lang="en-US" dirty="0"/>
              <a:t>Opa10 0.03204871</a:t>
            </a:r>
          </a:p>
          <a:p>
            <a:r>
              <a:rPr lang="en-US" dirty="0"/>
              <a:t>Opa11 0.13977613</a:t>
            </a:r>
          </a:p>
          <a:p>
            <a:r>
              <a:rPr lang="en-US" dirty="0"/>
              <a:t>Opa12 0.05240639</a:t>
            </a:r>
          </a:p>
          <a:p>
            <a:r>
              <a:rPr lang="en-US" dirty="0"/>
              <a:t>Opa13 0.07816973</a:t>
            </a:r>
          </a:p>
          <a:p>
            <a:r>
              <a:rPr lang="en-US" dirty="0"/>
              <a:t>Opa18 0.24969993</a:t>
            </a:r>
          </a:p>
          <a:p>
            <a:r>
              <a:rPr lang="en-US" dirty="0"/>
              <a:t>Oes06 0.13977613</a:t>
            </a:r>
          </a:p>
          <a:p>
            <a:r>
              <a:rPr lang="en-US" dirty="0"/>
              <a:t>Oes07 0.03019106</a:t>
            </a:r>
          </a:p>
          <a:p>
            <a:r>
              <a:rPr lang="en-US" dirty="0"/>
              <a:t>Oes08 0.14814642</a:t>
            </a:r>
          </a:p>
          <a:p>
            <a:r>
              <a:rPr lang="en-US" dirty="0"/>
              <a:t>Oes09 0.08764978</a:t>
            </a:r>
          </a:p>
          <a:p>
            <a:r>
              <a:rPr lang="en-US" dirty="0"/>
              <a:t>Oes10 0.05067432</a:t>
            </a:r>
          </a:p>
          <a:p>
            <a:r>
              <a:rPr lang="en-US" dirty="0"/>
              <a:t>Oes11 0.13977613</a:t>
            </a:r>
          </a:p>
          <a:p>
            <a:r>
              <a:rPr lang="en-US" dirty="0"/>
              <a:t>Oes12 0.03032068</a:t>
            </a:r>
          </a:p>
          <a:p>
            <a:r>
              <a:rPr lang="en-US" dirty="0"/>
              <a:t>Oes13 0.02165233</a:t>
            </a:r>
          </a:p>
          <a:p>
            <a:r>
              <a:rPr lang="en-US" dirty="0"/>
              <a:t>Oes18 0.13977613</a:t>
            </a:r>
          </a:p>
          <a:p>
            <a:r>
              <a:rPr lang="en-US" dirty="0"/>
              <a:t>Eif75 0.07466161</a:t>
            </a:r>
          </a:p>
          <a:p>
            <a:r>
              <a:rPr lang="en-US" dirty="0"/>
              <a:t>Eif07 0.03014534</a:t>
            </a:r>
          </a:p>
          <a:p>
            <a:r>
              <a:rPr lang="en-US" dirty="0"/>
              <a:t>Eif08 0.02454338</a:t>
            </a:r>
          </a:p>
          <a:p>
            <a:r>
              <a:rPr lang="en-US" dirty="0"/>
              <a:t>Eif09 0.02224922</a:t>
            </a:r>
          </a:p>
          <a:p>
            <a:r>
              <a:rPr lang="en-US" dirty="0"/>
              <a:t>Eif10 0.04679959</a:t>
            </a:r>
          </a:p>
          <a:p>
            <a:r>
              <a:rPr lang="en-US" dirty="0"/>
              <a:t>Eif11 0.10589505</a:t>
            </a:r>
          </a:p>
          <a:p>
            <a:r>
              <a:rPr lang="en-US" dirty="0"/>
              <a:t>Eif12 0.03377751</a:t>
            </a:r>
          </a:p>
          <a:p>
            <a:r>
              <a:rPr lang="en-US" dirty="0"/>
              <a:t>Eif13 0.04631245</a:t>
            </a:r>
          </a:p>
          <a:p>
            <a:r>
              <a:rPr lang="en-US" dirty="0"/>
              <a:t>Eif18 0.20052517</a:t>
            </a:r>
          </a:p>
          <a:p>
            <a:r>
              <a:rPr lang="en-US" dirty="0"/>
              <a:t>Hun07 0.22157763</a:t>
            </a:r>
          </a:p>
          <a:p>
            <a:r>
              <a:rPr lang="en-US" dirty="0"/>
              <a:t>Hun08 0.18297516</a:t>
            </a:r>
          </a:p>
          <a:p>
            <a:r>
              <a:rPr lang="en-US" dirty="0"/>
              <a:t>Hun09 0.09064742</a:t>
            </a:r>
          </a:p>
          <a:p>
            <a:r>
              <a:rPr lang="en-US" dirty="0"/>
              <a:t>Hun10 0.23212885</a:t>
            </a:r>
          </a:p>
          <a:p>
            <a:r>
              <a:rPr lang="en-US" dirty="0"/>
              <a:t>Hun11 0.07221844</a:t>
            </a:r>
          </a:p>
          <a:p>
            <a:r>
              <a:rPr lang="en-US" dirty="0"/>
              <a:t>Hun12 0.01463798</a:t>
            </a:r>
          </a:p>
          <a:p>
            <a:r>
              <a:rPr lang="en-US" dirty="0"/>
              <a:t>Hun13 0.09586811</a:t>
            </a:r>
          </a:p>
          <a:p>
            <a:r>
              <a:rPr lang="en-US" dirty="0"/>
              <a:t>Hun18 0.30301336</a:t>
            </a:r>
          </a:p>
          <a:p>
            <a:r>
              <a:rPr lang="en-US" dirty="0"/>
              <a:t>Sen75 0.08738300</a:t>
            </a:r>
          </a:p>
          <a:p>
            <a:r>
              <a:rPr lang="en-US" dirty="0"/>
              <a:t>Sen07 0.17386189</a:t>
            </a:r>
          </a:p>
          <a:p>
            <a:r>
              <a:rPr lang="en-US" dirty="0"/>
              <a:t>Sen09 0.21056035</a:t>
            </a:r>
          </a:p>
          <a:p>
            <a:r>
              <a:rPr lang="en-US" dirty="0"/>
              <a:t>Sen10 0.01955319</a:t>
            </a:r>
          </a:p>
          <a:p>
            <a:r>
              <a:rPr lang="en-US" dirty="0"/>
              <a:t>Sen11 0.02621477</a:t>
            </a:r>
          </a:p>
          <a:p>
            <a:r>
              <a:rPr lang="en-US" dirty="0"/>
              <a:t>Sen12 0.03011268</a:t>
            </a:r>
          </a:p>
          <a:p>
            <a:r>
              <a:rPr lang="en-US" dirty="0"/>
              <a:t>Sen13 0.09868129</a:t>
            </a:r>
          </a:p>
          <a:p>
            <a:r>
              <a:rPr lang="en-US" dirty="0"/>
              <a:t>Sen18 0.04536554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38350-2F84-4475-B997-3E1AA438FC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79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RLQ ANALYSIS</a:t>
            </a:r>
          </a:p>
          <a:p>
            <a:endParaRPr lang="en-US" dirty="0"/>
          </a:p>
          <a:p>
            <a:r>
              <a:rPr lang="en-US" dirty="0"/>
              <a:t>Total inertia: 0.249</a:t>
            </a:r>
          </a:p>
          <a:p>
            <a:endParaRPr lang="en-US" dirty="0"/>
          </a:p>
          <a:p>
            <a:r>
              <a:rPr lang="en-US" dirty="0"/>
              <a:t>Eigenvalues:</a:t>
            </a:r>
          </a:p>
          <a:p>
            <a:r>
              <a:rPr lang="en-US" dirty="0"/>
              <a:t>      Ax1       Ax2       Ax3       Ax4       Ax5 </a:t>
            </a:r>
          </a:p>
          <a:p>
            <a:r>
              <a:rPr lang="en-US" dirty="0"/>
              <a:t>2.373e-01 9.131e-03 2.412e-03 2.163e-04 4.830e-06 </a:t>
            </a:r>
          </a:p>
          <a:p>
            <a:endParaRPr lang="en-US" dirty="0"/>
          </a:p>
          <a:p>
            <a:r>
              <a:rPr lang="en-US" dirty="0"/>
              <a:t>Projected inertia (%):</a:t>
            </a:r>
          </a:p>
          <a:p>
            <a:r>
              <a:rPr lang="en-US" dirty="0"/>
              <a:t>     Ax1      Ax2      Ax3      Ax4      Ax5 </a:t>
            </a:r>
          </a:p>
          <a:p>
            <a:r>
              <a:rPr lang="en-US" dirty="0"/>
              <a:t>95.27614  3.66651  0.96856  0.08684  0.00194 </a:t>
            </a:r>
          </a:p>
          <a:p>
            <a:endParaRPr lang="en-US" dirty="0"/>
          </a:p>
          <a:p>
            <a:r>
              <a:rPr lang="en-US" dirty="0"/>
              <a:t>Cumulative projected inertia (%):</a:t>
            </a:r>
          </a:p>
          <a:p>
            <a:r>
              <a:rPr lang="en-US" dirty="0"/>
              <a:t>    Ax1   Ax1:2   Ax1:3   Ax1:4   Ax1:5 </a:t>
            </a:r>
          </a:p>
          <a:p>
            <a:r>
              <a:rPr lang="en-US" dirty="0"/>
              <a:t>  95.28   98.94   99.91  100.00  100.00 </a:t>
            </a:r>
          </a:p>
          <a:p>
            <a:endParaRPr lang="en-US" dirty="0"/>
          </a:p>
          <a:p>
            <a:r>
              <a:rPr lang="en-US" dirty="0"/>
              <a:t>Eigenvalues decomposition:</a:t>
            </a:r>
          </a:p>
          <a:p>
            <a:r>
              <a:rPr lang="en-US" dirty="0"/>
              <a:t>          </a:t>
            </a:r>
            <a:r>
              <a:rPr lang="en-US" dirty="0" err="1"/>
              <a:t>eig</a:t>
            </a:r>
            <a:r>
              <a:rPr lang="en-US" dirty="0"/>
              <a:t>                  </a:t>
            </a:r>
            <a:r>
              <a:rPr lang="en-US" dirty="0" err="1"/>
              <a:t>covar</a:t>
            </a:r>
            <a:r>
              <a:rPr lang="en-US" dirty="0"/>
              <a:t>      </a:t>
            </a:r>
            <a:r>
              <a:rPr lang="en-US" dirty="0" err="1"/>
              <a:t>sdR</a:t>
            </a:r>
            <a:r>
              <a:rPr lang="en-US" dirty="0"/>
              <a:t>             </a:t>
            </a:r>
            <a:r>
              <a:rPr lang="en-US" dirty="0" err="1"/>
              <a:t>sdQ</a:t>
            </a:r>
            <a:r>
              <a:rPr lang="en-US" dirty="0"/>
              <a:t>            </a:t>
            </a:r>
            <a:r>
              <a:rPr lang="en-US" dirty="0" err="1"/>
              <a:t>corr</a:t>
            </a:r>
            <a:endParaRPr lang="en-US" dirty="0"/>
          </a:p>
          <a:p>
            <a:r>
              <a:rPr lang="en-US" dirty="0"/>
              <a:t>1 0.237273334 0.4871071 1.329346 0.7364750 0.4975403</a:t>
            </a:r>
          </a:p>
          <a:p>
            <a:r>
              <a:rPr lang="en-US" dirty="0"/>
              <a:t>2 0.009130988 0.0955562 1.115294 0.5042159 0.1699232</a:t>
            </a:r>
          </a:p>
          <a:p>
            <a:endParaRPr lang="en-US" dirty="0"/>
          </a:p>
          <a:p>
            <a:r>
              <a:rPr lang="en-US" dirty="0"/>
              <a:t>Inertia &amp; </a:t>
            </a:r>
            <a:r>
              <a:rPr lang="en-US" dirty="0" err="1"/>
              <a:t>coinertia</a:t>
            </a:r>
            <a:r>
              <a:rPr lang="en-US" dirty="0"/>
              <a:t> R (ENV.Hill.22):</a:t>
            </a:r>
          </a:p>
          <a:p>
            <a:r>
              <a:rPr lang="en-US" dirty="0"/>
              <a:t>    inertia      max     ratio</a:t>
            </a:r>
          </a:p>
          <a:p>
            <a:r>
              <a:rPr lang="en-US" dirty="0"/>
              <a:t>1  1.767162 2.312596 0.7641462</a:t>
            </a:r>
          </a:p>
          <a:p>
            <a:r>
              <a:rPr lang="en-US" dirty="0"/>
              <a:t>2 3.011043 3.591119 0.8384694</a:t>
            </a:r>
          </a:p>
          <a:p>
            <a:endParaRPr lang="en-US" dirty="0"/>
          </a:p>
          <a:p>
            <a:r>
              <a:rPr lang="en-US" dirty="0"/>
              <a:t>Inertia &amp; </a:t>
            </a:r>
            <a:r>
              <a:rPr lang="en-US" dirty="0" err="1"/>
              <a:t>coinertia</a:t>
            </a:r>
            <a:r>
              <a:rPr lang="en-US" dirty="0"/>
              <a:t> Q (Trait.ACM.22):</a:t>
            </a:r>
          </a:p>
          <a:p>
            <a:r>
              <a:rPr lang="en-US" dirty="0"/>
              <a:t>     inertia       max     ratio</a:t>
            </a:r>
          </a:p>
          <a:p>
            <a:r>
              <a:rPr lang="en-US" dirty="0"/>
              <a:t>1  0.5423955 0.7688417 0.7054710</a:t>
            </a:r>
          </a:p>
          <a:p>
            <a:r>
              <a:rPr lang="en-US" dirty="0"/>
              <a:t>2 0.7966292 1.0599812 0.7515503</a:t>
            </a:r>
          </a:p>
          <a:p>
            <a:endParaRPr lang="en-US" dirty="0"/>
          </a:p>
          <a:p>
            <a:r>
              <a:rPr lang="en-US" dirty="0"/>
              <a:t>Correlation L (Abund.CA.22):</a:t>
            </a:r>
          </a:p>
          <a:p>
            <a:r>
              <a:rPr lang="en-US" dirty="0"/>
              <a:t>       </a:t>
            </a:r>
            <a:r>
              <a:rPr lang="en-US" dirty="0" err="1"/>
              <a:t>corr</a:t>
            </a:r>
            <a:r>
              <a:rPr lang="en-US" dirty="0"/>
              <a:t>               max        ratio</a:t>
            </a:r>
          </a:p>
          <a:p>
            <a:r>
              <a:rPr lang="en-US" dirty="0"/>
              <a:t>1 0.4975403 0.9229556 0.5390729</a:t>
            </a:r>
          </a:p>
          <a:p>
            <a:r>
              <a:rPr lang="en-US" dirty="0"/>
              <a:t>2 0.1699232 0.4999091 0.3399083</a:t>
            </a:r>
          </a:p>
          <a:p>
            <a:endParaRPr lang="en-US" dirty="0"/>
          </a:p>
          <a:p>
            <a:r>
              <a:rPr lang="en-US" b="1" u="sng" dirty="0"/>
              <a:t>MONTE-CARLO TESTS</a:t>
            </a:r>
          </a:p>
          <a:p>
            <a:endParaRPr lang="en-US" dirty="0"/>
          </a:p>
          <a:p>
            <a:r>
              <a:rPr lang="en-US" dirty="0"/>
              <a:t>Number of tests:   2 </a:t>
            </a:r>
          </a:p>
          <a:p>
            <a:endParaRPr lang="en-US" dirty="0"/>
          </a:p>
          <a:p>
            <a:r>
              <a:rPr lang="en-US" dirty="0"/>
              <a:t>Adjustment method for multiple comparisons:   none </a:t>
            </a:r>
          </a:p>
          <a:p>
            <a:r>
              <a:rPr lang="en-US" dirty="0"/>
              <a:t>Permutation number:   49999 </a:t>
            </a:r>
          </a:p>
          <a:p>
            <a:r>
              <a:rPr lang="en-US" dirty="0"/>
              <a:t>     Test       </a:t>
            </a:r>
            <a:r>
              <a:rPr lang="en-US" dirty="0" err="1"/>
              <a:t>Obs</a:t>
            </a:r>
            <a:r>
              <a:rPr lang="en-US" dirty="0"/>
              <a:t>             </a:t>
            </a:r>
            <a:r>
              <a:rPr lang="en-US" dirty="0" err="1"/>
              <a:t>Std.Obs</a:t>
            </a:r>
            <a:r>
              <a:rPr lang="en-US" dirty="0"/>
              <a:t>         Alter  </a:t>
            </a:r>
            <a:r>
              <a:rPr lang="en-US" dirty="0" err="1"/>
              <a:t>Pvalue</a:t>
            </a:r>
            <a:endParaRPr lang="en-US" dirty="0"/>
          </a:p>
          <a:p>
            <a:r>
              <a:rPr lang="en-US" dirty="0"/>
              <a:t>1 Model 2 0.2490375 6.4475956 greater 0.00008</a:t>
            </a:r>
          </a:p>
          <a:p>
            <a:r>
              <a:rPr lang="en-US" dirty="0"/>
              <a:t>2 Model 4 0.2490375 0.3206315 greater 0.31614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38350-2F84-4475-B997-3E1AA438FC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33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BIGHORN LAKE PROCRUSTES:</a:t>
            </a:r>
          </a:p>
          <a:p>
            <a:endParaRPr lang="en-US" dirty="0"/>
          </a:p>
          <a:p>
            <a:r>
              <a:rPr lang="en-US" dirty="0"/>
              <a:t>Procrustes Sum of Squares (m12 squared):        0.569584 </a:t>
            </a:r>
          </a:p>
          <a:p>
            <a:r>
              <a:rPr lang="en-US" dirty="0"/>
              <a:t>Correlation in a symmetric Procrustes rotation:    0.656061 </a:t>
            </a:r>
          </a:p>
          <a:p>
            <a:r>
              <a:rPr lang="en-US" dirty="0"/>
              <a:t>Significance:  0.002 </a:t>
            </a:r>
          </a:p>
          <a:p>
            <a:endParaRPr lang="en-US" dirty="0"/>
          </a:p>
          <a:p>
            <a:r>
              <a:rPr lang="en-US" dirty="0"/>
              <a:t>Permutation: free</a:t>
            </a:r>
          </a:p>
          <a:p>
            <a:r>
              <a:rPr lang="en-US" dirty="0"/>
              <a:t>Number of permutations: 999</a:t>
            </a:r>
          </a:p>
          <a:p>
            <a:endParaRPr lang="en-US" dirty="0"/>
          </a:p>
          <a:p>
            <a:r>
              <a:rPr lang="en-US" dirty="0"/>
              <a:t>PIPIT LAKE PROCRUSTES:</a:t>
            </a:r>
          </a:p>
          <a:p>
            <a:endParaRPr lang="en-US" dirty="0"/>
          </a:p>
          <a:p>
            <a:r>
              <a:rPr lang="en-US" dirty="0"/>
              <a:t>Procrustes Sum of Squares (m12 squared):        0.0657123 </a:t>
            </a:r>
          </a:p>
          <a:p>
            <a:r>
              <a:rPr lang="en-US" dirty="0"/>
              <a:t>Correlation in a symmetric Procrustes rotation:   0.966586 </a:t>
            </a:r>
          </a:p>
          <a:p>
            <a:r>
              <a:rPr lang="en-US" dirty="0"/>
              <a:t>Significance:  0.001 </a:t>
            </a:r>
          </a:p>
          <a:p>
            <a:endParaRPr lang="en-US" dirty="0"/>
          </a:p>
          <a:p>
            <a:r>
              <a:rPr lang="en-US" dirty="0"/>
              <a:t>Permutation: free</a:t>
            </a:r>
          </a:p>
          <a:p>
            <a:r>
              <a:rPr lang="en-US" dirty="0"/>
              <a:t>Number of permutations: 999</a:t>
            </a:r>
          </a:p>
          <a:p>
            <a:endParaRPr lang="en-US" dirty="0"/>
          </a:p>
          <a:p>
            <a:r>
              <a:rPr lang="en-US" dirty="0"/>
              <a:t>SNOWFLAKE LAKE PROCRUSTES: </a:t>
            </a:r>
          </a:p>
          <a:p>
            <a:endParaRPr lang="en-US" dirty="0"/>
          </a:p>
          <a:p>
            <a:r>
              <a:rPr lang="en-US" dirty="0"/>
              <a:t>Procrustes Sum of Squares (m12 squared):        0.390189 </a:t>
            </a:r>
          </a:p>
          <a:p>
            <a:r>
              <a:rPr lang="en-US" dirty="0"/>
              <a:t>Correlation in a symmetric Procrustes rotation:    0.780904 </a:t>
            </a:r>
          </a:p>
          <a:p>
            <a:r>
              <a:rPr lang="en-US" dirty="0"/>
              <a:t>Significance:  0.001 </a:t>
            </a:r>
          </a:p>
          <a:p>
            <a:endParaRPr lang="en-US" dirty="0"/>
          </a:p>
          <a:p>
            <a:r>
              <a:rPr lang="en-US" dirty="0"/>
              <a:t>Permutation: free</a:t>
            </a:r>
          </a:p>
          <a:p>
            <a:r>
              <a:rPr lang="en-US" dirty="0"/>
              <a:t>Number of permutations: 999</a:t>
            </a:r>
          </a:p>
          <a:p>
            <a:endParaRPr lang="en-US" dirty="0"/>
          </a:p>
          <a:p>
            <a:r>
              <a:rPr lang="en-US" dirty="0"/>
              <a:t>HARRISON LAKE PROCRUSTES:</a:t>
            </a:r>
          </a:p>
          <a:p>
            <a:endParaRPr lang="en-US" dirty="0"/>
          </a:p>
          <a:p>
            <a:r>
              <a:rPr lang="en-US" dirty="0"/>
              <a:t>Procrustes Sum of Squares (m12 squared):        0.348426 </a:t>
            </a:r>
          </a:p>
          <a:p>
            <a:r>
              <a:rPr lang="en-US" dirty="0"/>
              <a:t>Correlation in a symmetric Procrustes rotation:   0.807201 </a:t>
            </a:r>
          </a:p>
          <a:p>
            <a:r>
              <a:rPr lang="en-US" dirty="0"/>
              <a:t>Significance:  0.001 </a:t>
            </a:r>
          </a:p>
          <a:p>
            <a:endParaRPr lang="en-US" dirty="0"/>
          </a:p>
          <a:p>
            <a:r>
              <a:rPr lang="en-US" dirty="0"/>
              <a:t>Permutation: free</a:t>
            </a:r>
          </a:p>
          <a:p>
            <a:r>
              <a:rPr lang="en-US" dirty="0"/>
              <a:t>Number of permutations: 999</a:t>
            </a:r>
          </a:p>
          <a:p>
            <a:endParaRPr lang="en-US" dirty="0"/>
          </a:p>
          <a:p>
            <a:r>
              <a:rPr lang="en-US" dirty="0"/>
              <a:t>REFERENCE LAKE PROCRUSTES:</a:t>
            </a:r>
          </a:p>
          <a:p>
            <a:endParaRPr lang="en-US" dirty="0"/>
          </a:p>
          <a:p>
            <a:r>
              <a:rPr lang="en-US" dirty="0"/>
              <a:t>Procrustes Sum of Squares (m12 squared):        0.692549 </a:t>
            </a:r>
          </a:p>
          <a:p>
            <a:r>
              <a:rPr lang="en-US" dirty="0"/>
              <a:t>Correlation in a symmetric Procrustes rotation:   0.554483 </a:t>
            </a:r>
          </a:p>
          <a:p>
            <a:r>
              <a:rPr lang="en-US" dirty="0"/>
              <a:t>Significance:  0.001 </a:t>
            </a:r>
          </a:p>
          <a:p>
            <a:endParaRPr lang="en-US" dirty="0"/>
          </a:p>
          <a:p>
            <a:r>
              <a:rPr lang="en-US" dirty="0"/>
              <a:t>Permutation: free</a:t>
            </a:r>
          </a:p>
          <a:p>
            <a:r>
              <a:rPr lang="en-US" dirty="0"/>
              <a:t>Number of permutations: 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38350-2F84-4475-B997-3E1AA438FC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94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04AA-4E9D-4194-AA6C-BB59C6FD69F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58C2-C0D4-455A-BA42-8D390BBF5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7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04AA-4E9D-4194-AA6C-BB59C6FD69F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58C2-C0D4-455A-BA42-8D390BBF5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3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04AA-4E9D-4194-AA6C-BB59C6FD69F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58C2-C0D4-455A-BA42-8D390BBF5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6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04AA-4E9D-4194-AA6C-BB59C6FD69F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58C2-C0D4-455A-BA42-8D390BBF5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1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04AA-4E9D-4194-AA6C-BB59C6FD69F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58C2-C0D4-455A-BA42-8D390BBF5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9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04AA-4E9D-4194-AA6C-BB59C6FD69F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58C2-C0D4-455A-BA42-8D390BBF5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3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04AA-4E9D-4194-AA6C-BB59C6FD69F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58C2-C0D4-455A-BA42-8D390BBF5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3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04AA-4E9D-4194-AA6C-BB59C6FD69F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58C2-C0D4-455A-BA42-8D390BBF5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0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04AA-4E9D-4194-AA6C-BB59C6FD69F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58C2-C0D4-455A-BA42-8D390BBF5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8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04AA-4E9D-4194-AA6C-BB59C6FD69F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58C2-C0D4-455A-BA42-8D390BBF5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7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04AA-4E9D-4194-AA6C-BB59C6FD69F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58C2-C0D4-455A-BA42-8D390BBF5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0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486838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C04AA-4E9D-4194-AA6C-BB59C6FD69F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A58C2-C0D4-455A-BA42-8D390BBF5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4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0905AD-CD11-4728-7C2C-F4D84844ED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28" b="-464"/>
          <a:stretch/>
        </p:blipFill>
        <p:spPr>
          <a:xfrm>
            <a:off x="0" y="1307939"/>
            <a:ext cx="6825510" cy="69679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0DB643-B3A0-3AE0-D074-0DD1183FC99D}"/>
              </a:ext>
            </a:extLst>
          </p:cNvPr>
          <p:cNvSpPr txBox="1"/>
          <p:nvPr/>
        </p:nvSpPr>
        <p:spPr>
          <a:xfrm>
            <a:off x="165100" y="495300"/>
            <a:ext cx="645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Mean Annual Zoop Biomass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4080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64FB67-D51E-ADDD-394B-B56EB78DA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32084"/>
            <a:ext cx="6857999" cy="74798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78633E-5E38-EDED-26CB-DCB972EF2776}"/>
              </a:ext>
            </a:extLst>
          </p:cNvPr>
          <p:cNvSpPr txBox="1"/>
          <p:nvPr/>
        </p:nvSpPr>
        <p:spPr>
          <a:xfrm>
            <a:off x="2365888" y="284205"/>
            <a:ext cx="212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Taxonomic Distances</a:t>
            </a:r>
          </a:p>
        </p:txBody>
      </p:sp>
    </p:spTree>
    <p:extLst>
      <p:ext uri="{BB962C8B-B14F-4D97-AF65-F5344CB8AC3E}">
        <p14:creationId xmlns:p14="http://schemas.microsoft.com/office/powerpoint/2010/main" val="1225892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64FB67-D51E-ADDD-394B-B56EB78DA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6" y="882382"/>
            <a:ext cx="6765766" cy="73792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DB84DE-2D05-1EB7-766D-E17FE0F468C7}"/>
              </a:ext>
            </a:extLst>
          </p:cNvPr>
          <p:cNvSpPr txBox="1"/>
          <p:nvPr/>
        </p:nvSpPr>
        <p:spPr>
          <a:xfrm>
            <a:off x="2365888" y="284205"/>
            <a:ext cx="154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Trait Distances</a:t>
            </a:r>
          </a:p>
        </p:txBody>
      </p:sp>
    </p:spTree>
    <p:extLst>
      <p:ext uri="{BB962C8B-B14F-4D97-AF65-F5344CB8AC3E}">
        <p14:creationId xmlns:p14="http://schemas.microsoft.com/office/powerpoint/2010/main" val="1112857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64FB67-D51E-ADDD-394B-B56EB78DA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6" y="959184"/>
            <a:ext cx="6765766" cy="72256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DB84DE-2D05-1EB7-766D-E17FE0F468C7}"/>
              </a:ext>
            </a:extLst>
          </p:cNvPr>
          <p:cNvSpPr txBox="1"/>
          <p:nvPr/>
        </p:nvSpPr>
        <p:spPr>
          <a:xfrm>
            <a:off x="2365888" y="284205"/>
            <a:ext cx="154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Trait Distances</a:t>
            </a:r>
          </a:p>
        </p:txBody>
      </p:sp>
    </p:spTree>
    <p:extLst>
      <p:ext uri="{BB962C8B-B14F-4D97-AF65-F5344CB8AC3E}">
        <p14:creationId xmlns:p14="http://schemas.microsoft.com/office/powerpoint/2010/main" val="248917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A0D91F-4BFB-DB7F-FBCF-9D1C12366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202" y="23151"/>
            <a:ext cx="4503911" cy="86508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616F79-E6CD-D100-B488-E75F0A6A9AB6}"/>
              </a:ext>
            </a:extLst>
          </p:cNvPr>
          <p:cNvSpPr txBox="1"/>
          <p:nvPr/>
        </p:nvSpPr>
        <p:spPr>
          <a:xfrm>
            <a:off x="2963272" y="865084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NMDS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E736B-12EF-C47C-2F07-691487BBCF79}"/>
              </a:ext>
            </a:extLst>
          </p:cNvPr>
          <p:cNvSpPr txBox="1"/>
          <p:nvPr/>
        </p:nvSpPr>
        <p:spPr>
          <a:xfrm rot="16200000">
            <a:off x="303570" y="4094587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NMDS 2</a:t>
            </a:r>
          </a:p>
        </p:txBody>
      </p:sp>
    </p:spTree>
    <p:extLst>
      <p:ext uri="{BB962C8B-B14F-4D97-AF65-F5344CB8AC3E}">
        <p14:creationId xmlns:p14="http://schemas.microsoft.com/office/powerpoint/2010/main" val="122323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A0D91F-4BFB-DB7F-FBCF-9D1C12366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1468" y="11575"/>
            <a:ext cx="4811666" cy="914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8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64FB67-D51E-ADDD-394B-B56EB78DAE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1" r="-681"/>
          <a:stretch/>
        </p:blipFill>
        <p:spPr>
          <a:xfrm>
            <a:off x="0" y="845195"/>
            <a:ext cx="6858000" cy="74536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DB84DE-2D05-1EB7-766D-E17FE0F468C7}"/>
              </a:ext>
            </a:extLst>
          </p:cNvPr>
          <p:cNvSpPr txBox="1"/>
          <p:nvPr/>
        </p:nvSpPr>
        <p:spPr>
          <a:xfrm>
            <a:off x="2365888" y="284205"/>
            <a:ext cx="212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Taxonomic Distances</a:t>
            </a:r>
          </a:p>
        </p:txBody>
      </p:sp>
    </p:spTree>
    <p:extLst>
      <p:ext uri="{BB962C8B-B14F-4D97-AF65-F5344CB8AC3E}">
        <p14:creationId xmlns:p14="http://schemas.microsoft.com/office/powerpoint/2010/main" val="117511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64FB67-D51E-ADDD-394B-B56EB78DAE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58" t="-474" r="-1758"/>
          <a:stretch/>
        </p:blipFill>
        <p:spPr>
          <a:xfrm>
            <a:off x="1" y="937550"/>
            <a:ext cx="6858000" cy="72347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DB84DE-2D05-1EB7-766D-E17FE0F468C7}"/>
              </a:ext>
            </a:extLst>
          </p:cNvPr>
          <p:cNvSpPr txBox="1"/>
          <p:nvPr/>
        </p:nvSpPr>
        <p:spPr>
          <a:xfrm>
            <a:off x="2365888" y="284205"/>
            <a:ext cx="154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Trait Distances</a:t>
            </a:r>
          </a:p>
        </p:txBody>
      </p:sp>
    </p:spTree>
    <p:extLst>
      <p:ext uri="{BB962C8B-B14F-4D97-AF65-F5344CB8AC3E}">
        <p14:creationId xmlns:p14="http://schemas.microsoft.com/office/powerpoint/2010/main" val="313770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0905AD-CD11-4728-7C2C-F4D84844ED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432" r="-925" b="453"/>
          <a:stretch/>
        </p:blipFill>
        <p:spPr>
          <a:xfrm>
            <a:off x="0" y="1018521"/>
            <a:ext cx="6921500" cy="7452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0DB643-B3A0-3AE0-D074-0DD1183FC99D}"/>
              </a:ext>
            </a:extLst>
          </p:cNvPr>
          <p:cNvSpPr txBox="1"/>
          <p:nvPr/>
        </p:nvSpPr>
        <p:spPr>
          <a:xfrm>
            <a:off x="165100" y="495300"/>
            <a:ext cx="645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Procrustes residuals (Traits -&gt; Taxonomic)</a:t>
            </a:r>
          </a:p>
        </p:txBody>
      </p:sp>
    </p:spTree>
    <p:extLst>
      <p:ext uri="{BB962C8B-B14F-4D97-AF65-F5344CB8AC3E}">
        <p14:creationId xmlns:p14="http://schemas.microsoft.com/office/powerpoint/2010/main" val="55402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D69A5E0-D13A-2FD9-9AF9-8F1D8DD94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6938"/>
            <a:ext cx="6858000" cy="5603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0714A9-5A78-093A-DFAC-10312EAE5F0D}"/>
              </a:ext>
            </a:extLst>
          </p:cNvPr>
          <p:cNvSpPr txBox="1"/>
          <p:nvPr/>
        </p:nvSpPr>
        <p:spPr>
          <a:xfrm>
            <a:off x="2421924" y="531342"/>
            <a:ext cx="10956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RLQ</a:t>
            </a:r>
          </a:p>
        </p:txBody>
      </p:sp>
    </p:spTree>
    <p:extLst>
      <p:ext uri="{BB962C8B-B14F-4D97-AF65-F5344CB8AC3E}">
        <p14:creationId xmlns:p14="http://schemas.microsoft.com/office/powerpoint/2010/main" val="266315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0905AD-CD11-4728-7C2C-F4D84844ED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2" r="-449"/>
          <a:stretch/>
        </p:blipFill>
        <p:spPr>
          <a:xfrm>
            <a:off x="0" y="1979933"/>
            <a:ext cx="6866834" cy="65417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0DB643-B3A0-3AE0-D074-0DD1183FC99D}"/>
              </a:ext>
            </a:extLst>
          </p:cNvPr>
          <p:cNvSpPr txBox="1"/>
          <p:nvPr/>
        </p:nvSpPr>
        <p:spPr>
          <a:xfrm>
            <a:off x="114300" y="755650"/>
            <a:ext cx="645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Procrustes positions (Traits -&gt; Taxonomic)</a:t>
            </a:r>
          </a:p>
        </p:txBody>
      </p:sp>
    </p:spTree>
    <p:extLst>
      <p:ext uri="{BB962C8B-B14F-4D97-AF65-F5344CB8AC3E}">
        <p14:creationId xmlns:p14="http://schemas.microsoft.com/office/powerpoint/2010/main" val="1568794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5464FB67-D51E-ADDD-394B-B56EB78DA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084"/>
            <a:ext cx="6858000" cy="74798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41EE66-50FE-FCC3-4E6C-F97925A68485}"/>
              </a:ext>
            </a:extLst>
          </p:cNvPr>
          <p:cNvSpPr txBox="1"/>
          <p:nvPr/>
        </p:nvSpPr>
        <p:spPr>
          <a:xfrm>
            <a:off x="2365888" y="284205"/>
            <a:ext cx="212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Taxonomic Distances</a:t>
            </a:r>
          </a:p>
        </p:txBody>
      </p:sp>
    </p:spTree>
    <p:extLst>
      <p:ext uri="{BB962C8B-B14F-4D97-AF65-F5344CB8AC3E}">
        <p14:creationId xmlns:p14="http://schemas.microsoft.com/office/powerpoint/2010/main" val="41283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764</TotalTime>
  <Words>1164</Words>
  <Application>Microsoft Office PowerPoint</Application>
  <PresentationFormat>On-screen Show (4:3)</PresentationFormat>
  <Paragraphs>362</Paragraphs>
  <Slides>12</Slides>
  <Notes>6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Blake Stuparyk</dc:creator>
  <cp:lastModifiedBy>Blake Stuparyk</cp:lastModifiedBy>
  <cp:revision>18</cp:revision>
  <dcterms:created xsi:type="dcterms:W3CDTF">2023-01-13T17:35:54Z</dcterms:created>
  <dcterms:modified xsi:type="dcterms:W3CDTF">2023-02-01T00:50:02Z</dcterms:modified>
</cp:coreProperties>
</file>