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4" r:id="rId1"/>
  </p:sldMasterIdLst>
  <p:notesMasterIdLst>
    <p:notesMasterId r:id="rId14"/>
  </p:notesMasterIdLst>
  <p:sldIdLst>
    <p:sldId id="256" r:id="rId2"/>
    <p:sldId id="257" r:id="rId3"/>
    <p:sldId id="259" r:id="rId4"/>
    <p:sldId id="258" r:id="rId5"/>
    <p:sldId id="260" r:id="rId6"/>
    <p:sldId id="261" r:id="rId7"/>
    <p:sldId id="262" r:id="rId8"/>
    <p:sldId id="264" r:id="rId9"/>
    <p:sldId id="270"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4624" autoAdjust="0"/>
  </p:normalViewPr>
  <p:slideViewPr>
    <p:cSldViewPr>
      <p:cViewPr varScale="1">
        <p:scale>
          <a:sx n="80" d="100"/>
          <a:sy n="80" d="100"/>
        </p:scale>
        <p:origin x="758" y="58"/>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609600" y="3699804"/>
            <a:ext cx="110744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609600" y="1433732"/>
            <a:ext cx="110744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951500"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278100" y="3550126"/>
            <a:ext cx="39624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6053797" y="3526302"/>
            <a:ext cx="6096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1D8BD707-D9CF-40AE-B4C6-C98DA3205C09}" type="datetimeFigureOut">
              <a:rPr lang="en-US" smtClean="0"/>
              <a:pPr/>
              <a:t>29-Aug-25</a:t>
            </a:fld>
            <a:endParaRPr lang="en-US"/>
          </a:p>
        </p:txBody>
      </p:sp>
      <p:sp>
        <p:nvSpPr>
          <p:cNvPr id="16" name="Slide Number Placeholder 15"/>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29-Aug-25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609600" y="1524000"/>
            <a:ext cx="109728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1D8BD707-D9CF-40AE-B4C6-C98DA3205C09}" type="datetimeFigureOut">
              <a:rPr lang="en-US" smtClean="0"/>
              <a:pPr/>
              <a:t>29-Aug-25</a:t>
            </a:fld>
            <a:endParaRPr lang="en-US"/>
          </a:p>
        </p:txBody>
      </p:sp>
      <p:sp>
        <p:nvSpPr>
          <p:cNvPr id="15" name="Slide Number Placeholder 14"/>
          <p:cNvSpPr>
            <a:spLocks noGrp="1"/>
          </p:cNvSpPr>
          <p:nvPr>
            <p:ph type="sldNum" sz="quarter" idx="15"/>
          </p:nvPr>
        </p:nvSpPr>
        <p:spPr/>
        <p:txBody>
          <a:bodyPr/>
          <a:lstStyle>
            <a:lvl1pPr algn="ctr">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8BD707-D9CF-40AE-B4C6-C98DA3205C09}" type="datetimeFigureOut">
              <a:rPr lang="en-US" smtClean="0"/>
              <a:pPr/>
              <a:t>29-Aug-25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a:xfrm>
            <a:off x="914400" y="3505200"/>
            <a:ext cx="105664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914400" y="4958864"/>
            <a:ext cx="105664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914400" y="4916994"/>
            <a:ext cx="105664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D8BD707-D9CF-40AE-B4C6-C98DA3205C09}" type="datetimeFigureOut">
              <a:rPr lang="en-US" smtClean="0"/>
              <a:pPr/>
              <a:t>29-Aug-25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609600" y="1524000"/>
            <a:ext cx="5413248"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524000"/>
            <a:ext cx="5413248"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29-Aug-25</a:t>
            </a:fld>
            <a:endParaRPr lang="en-US"/>
          </a:p>
        </p:txBody>
      </p:sp>
      <p:sp>
        <p:nvSpPr>
          <p:cNvPr id="3" name="Text Placeholder 2"/>
          <p:cNvSpPr>
            <a:spLocks noGrp="1"/>
          </p:cNvSpPr>
          <p:nvPr>
            <p:ph type="body" idx="1"/>
          </p:nvPr>
        </p:nvSpPr>
        <p:spPr>
          <a:xfrm>
            <a:off x="609601" y="1399593"/>
            <a:ext cx="5386917"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609600" y="2201896"/>
            <a:ext cx="53848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6199717" y="2201896"/>
            <a:ext cx="53848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609600" y="155448"/>
            <a:ext cx="109728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6197601" y="1399593"/>
            <a:ext cx="5386917"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750594"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339840" y="2180219"/>
            <a:ext cx="499872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29-Aug-25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29-Aug-25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609600" y="457200"/>
            <a:ext cx="83312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9042400" y="1600200"/>
            <a:ext cx="2645664"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9042400" y="457200"/>
            <a:ext cx="26416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1D8BD707-D9CF-40AE-B4C6-C98DA3205C09}" type="datetimeFigureOut">
              <a:rPr lang="en-US" smtClean="0"/>
              <a:pPr/>
              <a:t>29-Aug-25</a:t>
            </a:fld>
            <a:endParaRPr lang="en-US"/>
          </a:p>
        </p:txBody>
      </p:sp>
      <p:sp>
        <p:nvSpPr>
          <p:cNvPr id="9" name="Slide Number Placeholder 8"/>
          <p:cNvSpPr>
            <a:spLocks noGrp="1"/>
          </p:cNvSpPr>
          <p:nvPr>
            <p:ph type="sldNum" sz="quarter" idx="15"/>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9200" y="457200"/>
            <a:ext cx="2743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609600" y="457200"/>
            <a:ext cx="80264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8839200" y="1600200"/>
            <a:ext cx="27432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pPr/>
              <a:t>29-Aug-25</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609600" y="1447800"/>
            <a:ext cx="109728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7721600" y="6203667"/>
            <a:ext cx="3454400" cy="384048"/>
          </a:xfrm>
          <a:prstGeom prst="rect">
            <a:avLst/>
          </a:prstGeom>
        </p:spPr>
        <p:txBody>
          <a:bodyPr vert="horz" anchor="ctr" anchorCtr="0"/>
          <a:lstStyle>
            <a:lvl1pPr algn="l" eaLnBrk="1" latinLnBrk="0" hangingPunct="1">
              <a:defRPr kumimoji="0" sz="1200">
                <a:solidFill>
                  <a:schemeClr val="tx2"/>
                </a:solidFill>
              </a:defRPr>
            </a:lvl1pPr>
          </a:lstStyle>
          <a:p>
            <a:fld id="{1D8BD707-D9CF-40AE-B4C6-C98DA3205C09}" type="datetimeFigureOut">
              <a:rPr lang="en-US" smtClean="0"/>
              <a:pPr/>
              <a:t>29-Aug-25</a:t>
            </a:fld>
            <a:endParaRPr lang="en-US"/>
          </a:p>
        </p:txBody>
      </p:sp>
      <p:sp>
        <p:nvSpPr>
          <p:cNvPr id="10" name="Footer Placeholder 9"/>
          <p:cNvSpPr>
            <a:spLocks noGrp="1"/>
          </p:cNvSpPr>
          <p:nvPr>
            <p:ph type="ftr" sz="quarter" idx="3"/>
          </p:nvPr>
        </p:nvSpPr>
        <p:spPr>
          <a:xfrm>
            <a:off x="2844800" y="6203667"/>
            <a:ext cx="47752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11214100" y="6181531"/>
            <a:ext cx="8128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5" name="Title Placeholder 4"/>
          <p:cNvSpPr>
            <a:spLocks noGrp="1"/>
          </p:cNvSpPr>
          <p:nvPr>
            <p:ph type="title"/>
          </p:nvPr>
        </p:nvSpPr>
        <p:spPr>
          <a:xfrm>
            <a:off x="609600" y="152400"/>
            <a:ext cx="109728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0" y="874677"/>
            <a:ext cx="12192000" cy="755335"/>
          </a:xfrm>
          <a:prstGeom prst="rect">
            <a:avLst/>
          </a:prstGeom>
        </p:spPr>
        <p:txBody>
          <a:bodyPr vert="horz" wrap="square" lIns="0" tIns="16510" rIns="0" bIns="0" rtlCol="0">
            <a:spAutoFit/>
          </a:bodyPr>
          <a:lstStyle/>
          <a:p>
            <a:pPr marL="3213735" algn="l">
              <a:spcBef>
                <a:spcPts val="130"/>
              </a:spcBef>
            </a:pPr>
            <a:r>
              <a:rPr lang="en-US" dirty="0">
                <a:effectLst>
                  <a:outerShdw blurRad="38100" dist="38100" dir="2700000" algn="tl">
                    <a:srgbClr val="000000">
                      <a:alpha val="43137"/>
                    </a:srgbClr>
                  </a:outerShdw>
                </a:effectLst>
              </a:rPr>
              <a:t>Simple web  Tabulation</a:t>
            </a:r>
            <a:endParaRPr spc="15" dirty="0"/>
          </a:p>
        </p:txBody>
      </p:sp>
      <p:sp>
        <p:nvSpPr>
          <p:cNvPr id="11" name="object 11"/>
          <p:cNvSpPr txBox="1">
            <a:spLocks noGrp="1"/>
          </p:cNvSpPr>
          <p:nvPr>
            <p:ph type="sldNum" sz="quarter" idx="11"/>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flipV="1">
            <a:off x="11310976" y="5610332"/>
            <a:ext cx="68484" cy="176122"/>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rtlCol="0" anchor="t">
            <a:prstTxWarp prst="textPlain">
              <a:avLst/>
            </a:prstTxWarp>
            <a:spAutoFit/>
          </a:bodyPr>
          <a:lstStyle/>
          <a:p>
            <a:r>
              <a:rPr lang="en-US" sz="2400" dirty="0"/>
              <a:t>STUDENT NAME           :  MOHAN RAJ .A</a:t>
            </a:r>
          </a:p>
          <a:p>
            <a:r>
              <a:rPr lang="en-US" sz="2400" dirty="0"/>
              <a:t>REGISTER NO AND NMID   : </a:t>
            </a:r>
            <a:endParaRPr lang="en-US" sz="2400" dirty="0">
              <a:cs typeface="Calibri"/>
            </a:endParaRPr>
          </a:p>
          <a:p>
            <a:r>
              <a:rPr lang="en-US" sz="2400" dirty="0"/>
              <a:t>DEPARTMENT:  </a:t>
            </a:r>
            <a:r>
              <a:rPr lang="en-US" sz="2400" dirty="0" err="1"/>
              <a:t>B.s.c.Computer</a:t>
            </a:r>
            <a:r>
              <a:rPr lang="en-US" sz="2400" dirty="0"/>
              <a:t> science</a:t>
            </a:r>
          </a:p>
          <a:p>
            <a:r>
              <a:rPr lang="en-US" sz="2400" dirty="0"/>
              <a:t>COLLEGE: COLLEGE/ UNIVERSITY: </a:t>
            </a:r>
            <a:r>
              <a:rPr lang="en-US" sz="2400" dirty="0" err="1"/>
              <a:t>Annamalai</a:t>
            </a:r>
            <a:r>
              <a:rPr lang="en-US" sz="2400" dirty="0"/>
              <a:t> University</a:t>
            </a:r>
          </a:p>
          <a:p>
            <a:r>
              <a:rPr lang="en-US" sz="2400" dirty="0"/>
              <a:t>           </a:t>
            </a:r>
            <a:endParaRPr lang="en-IN" sz="2400" dirty="0"/>
          </a:p>
        </p:txBody>
      </p:sp>
      <p:sp>
        <p:nvSpPr>
          <p:cNvPr id="12" name="TextBox 11"/>
          <p:cNvSpPr txBox="1"/>
          <p:nvPr/>
        </p:nvSpPr>
        <p:spPr>
          <a:xfrm>
            <a:off x="809588" y="2928936"/>
            <a:ext cx="2857520" cy="1200329"/>
          </a:xfrm>
          <a:prstGeom prst="rect">
            <a:avLst/>
          </a:prstGeom>
          <a:noFill/>
        </p:spPr>
        <p:txBody>
          <a:bodyPr wrap="square" rtlCol="0" anchor="t">
            <a:spAutoFit/>
          </a:bodyPr>
          <a:lstStyle/>
          <a:p>
            <a:pPr algn="r"/>
            <a:r>
              <a:rPr lang="en-US" sz="2400" dirty="0"/>
              <a:t>STUDENT  NAME :     </a:t>
            </a:r>
          </a:p>
          <a:p>
            <a:pPr algn="just"/>
            <a:r>
              <a:rPr lang="en-US" sz="2400" dirty="0"/>
              <a:t>                                   </a:t>
            </a:r>
          </a:p>
          <a:p>
            <a:pPr algn="r"/>
            <a:r>
              <a:rPr lang="en-US" sz="2400" dirty="0"/>
              <a:t>    </a:t>
            </a:r>
          </a:p>
        </p:txBody>
      </p:sp>
      <p:sp>
        <p:nvSpPr>
          <p:cNvPr id="16" name="Rectangle 15"/>
          <p:cNvSpPr/>
          <p:nvPr/>
        </p:nvSpPr>
        <p:spPr>
          <a:xfrm>
            <a:off x="738150" y="3643317"/>
            <a:ext cx="3814378" cy="461665"/>
          </a:xfrm>
          <a:prstGeom prst="rect">
            <a:avLst/>
          </a:prstGeom>
        </p:spPr>
        <p:txBody>
          <a:bodyPr wrap="none">
            <a:spAutoFit/>
          </a:bodyPr>
          <a:lstStyle/>
          <a:p>
            <a:r>
              <a:rPr lang="en-US" sz="2400" dirty="0"/>
              <a:t>RIGISTER NO AND NMID:</a:t>
            </a:r>
          </a:p>
        </p:txBody>
      </p:sp>
      <p:sp>
        <p:nvSpPr>
          <p:cNvPr id="17" name="Rectangle 16"/>
          <p:cNvSpPr/>
          <p:nvPr/>
        </p:nvSpPr>
        <p:spPr>
          <a:xfrm>
            <a:off x="1023905" y="4357697"/>
            <a:ext cx="3653629" cy="461665"/>
          </a:xfrm>
          <a:prstGeom prst="rect">
            <a:avLst/>
          </a:prstGeom>
        </p:spPr>
        <p:txBody>
          <a:bodyPr wrap="none">
            <a:spAutoFit/>
          </a:bodyPr>
          <a:lstStyle/>
          <a:p>
            <a:r>
              <a:rPr lang="en-US" sz="2400" dirty="0"/>
              <a:t>COLLEGE / UNIVERSITY:</a:t>
            </a:r>
          </a:p>
        </p:txBody>
      </p:sp>
      <p:sp>
        <p:nvSpPr>
          <p:cNvPr id="18" name="Rectangle 17"/>
          <p:cNvSpPr/>
          <p:nvPr/>
        </p:nvSpPr>
        <p:spPr>
          <a:xfrm>
            <a:off x="5310184" y="3500438"/>
            <a:ext cx="6298519" cy="523220"/>
          </a:xfrm>
          <a:prstGeom prst="rect">
            <a:avLst/>
          </a:prstGeom>
        </p:spPr>
        <p:txBody>
          <a:bodyPr wrap="none">
            <a:spAutoFit/>
          </a:bodyPr>
          <a:lstStyle/>
          <a:p>
            <a:r>
              <a:rPr lang="en-US" sz="2400" dirty="0">
                <a:latin typeface="Times New Roman" panose="02020603050405020304" pitchFamily="18" charset="0"/>
                <a:cs typeface="Times New Roman" panose="02020603050405020304" pitchFamily="18" charset="0"/>
              </a:rPr>
              <a:t>24131041802521007 </a:t>
            </a:r>
            <a:r>
              <a:rPr lang="en-US" sz="2800">
                <a:latin typeface="Times New Roman" panose="02020603050405020304" pitchFamily="18" charset="0"/>
                <a:cs typeface="Times New Roman" panose="02020603050405020304" pitchFamily="18" charset="0"/>
              </a:rPr>
              <a:t>&amp; </a:t>
            </a:r>
            <a:r>
              <a:rPr lang="en-US" sz="2800" b="0" i="0">
                <a:effectLst/>
                <a:latin typeface="Arial" panose="020B0604020202020204" pitchFamily="34" charset="0"/>
              </a:rPr>
              <a:t>asanm10424cs40</a:t>
            </a:r>
            <a:r>
              <a:rPr lang="en-US" sz="2800">
                <a:latin typeface="Times New Roman" panose="02020603050405020304" pitchFamily="18" charset="0"/>
                <a:cs typeface="Times New Roman" panose="02020603050405020304" pitchFamily="18" charset="0"/>
              </a:rPr>
              <a:t> </a:t>
            </a:r>
            <a:endParaRPr lang="en-US" sz="2800" dirty="0"/>
          </a:p>
        </p:txBody>
      </p:sp>
      <p:sp>
        <p:nvSpPr>
          <p:cNvPr id="19" name="Rectangle 18"/>
          <p:cNvSpPr/>
          <p:nvPr/>
        </p:nvSpPr>
        <p:spPr>
          <a:xfrm>
            <a:off x="5310183" y="2786058"/>
            <a:ext cx="4714908" cy="369332"/>
          </a:xfrm>
          <a:prstGeom prst="rect">
            <a:avLst/>
          </a:prstGeom>
        </p:spPr>
        <p:txBody>
          <a:bodyPr wrap="square">
            <a:spAutoFit/>
          </a:bodyPr>
          <a:lstStyle/>
          <a:p>
            <a:r>
              <a:rPr lang="en-US" dirty="0"/>
              <a:t>R.BALASUBRAMANIYAN</a:t>
            </a:r>
          </a:p>
        </p:txBody>
      </p:sp>
      <p:sp>
        <p:nvSpPr>
          <p:cNvPr id="20" name="Rectangle 19"/>
          <p:cNvSpPr/>
          <p:nvPr/>
        </p:nvSpPr>
        <p:spPr>
          <a:xfrm>
            <a:off x="5381620" y="4214821"/>
            <a:ext cx="5896358" cy="584775"/>
          </a:xfrm>
          <a:prstGeom prst="rect">
            <a:avLst/>
          </a:prstGeom>
        </p:spPr>
        <p:txBody>
          <a:bodyPr wrap="none">
            <a:spAutoFit/>
          </a:bodyPr>
          <a:lstStyle/>
          <a:p>
            <a:r>
              <a:rPr lang="en-US" sz="3200" dirty="0">
                <a:latin typeface="Times New Roman" panose="02020603050405020304" pitchFamily="18" charset="0"/>
                <a:cs typeface="Times New Roman" panose="02020603050405020304" pitchFamily="18" charset="0"/>
              </a:rPr>
              <a:t>JAWAHAR SCIENCE COLLEGE</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595274" y="2826127"/>
            <a:ext cx="9787006" cy="4031873"/>
          </a:xfrm>
          <a:prstGeom prst="rect">
            <a:avLst/>
          </a:prstGeom>
        </p:spPr>
        <p:txBody>
          <a:bodyPr wrap="square">
            <a:spAutoFit/>
          </a:bodyPr>
          <a:lstStyle/>
          <a:p>
            <a:pPr marL="342900" indent="-342900"/>
            <a:endParaRPr lang="en-US" sz="2400" dirty="0"/>
          </a:p>
          <a:p>
            <a:pPr marL="342900" indent="-342900"/>
            <a:endParaRPr lang="en-US" sz="3200" dirty="0"/>
          </a:p>
          <a:p>
            <a:pPr marL="342900" indent="-342900"/>
            <a:r>
              <a:rPr lang="en-US" sz="3200" dirty="0"/>
              <a:t> Functionality :</a:t>
            </a:r>
          </a:p>
          <a:p>
            <a:pPr marL="342900" indent="-342900">
              <a:buAutoNum type="arabicPeriod"/>
            </a:pPr>
            <a:r>
              <a:rPr lang="en-US" sz="2400" dirty="0"/>
              <a:t>Visual </a:t>
            </a:r>
            <a:r>
              <a:rPr lang="en-US" sz="2400" dirty="0" err="1"/>
              <a:t>PresentationControls</a:t>
            </a:r>
            <a:r>
              <a:rPr lang="en-US" sz="2400" dirty="0"/>
              <a:t> how web pages look (color schemes, typography, layouts).</a:t>
            </a:r>
          </a:p>
          <a:p>
            <a:pPr marL="342900" indent="-342900">
              <a:buAutoNum type="arabicPeriod"/>
            </a:pPr>
            <a:r>
              <a:rPr lang="en-US" sz="2400" dirty="0"/>
              <a:t> User Experience (UX) </a:t>
            </a:r>
            <a:r>
              <a:rPr lang="en-US" sz="2400" dirty="0" err="1"/>
              <a:t>EnhancementImproves</a:t>
            </a:r>
            <a:r>
              <a:rPr lang="en-US" sz="2400" dirty="0"/>
              <a:t> readability, navigation, and overall interaction with animations &amp; hover effects.</a:t>
            </a:r>
          </a:p>
          <a:p>
            <a:pPr marL="342900" indent="-342900">
              <a:buAutoNum type="arabicPeriod"/>
            </a:pPr>
            <a:r>
              <a:rPr lang="en-US" sz="2400" dirty="0"/>
              <a:t> Responsive Web </a:t>
            </a:r>
            <a:r>
              <a:rPr lang="en-US" sz="2400" dirty="0" err="1"/>
              <a:t>DesignEnsures</a:t>
            </a:r>
            <a:r>
              <a:rPr lang="en-US" sz="2400" dirty="0"/>
              <a:t> websites adapt automatically to different screen sizes and devices.</a:t>
            </a:r>
          </a:p>
          <a:p>
            <a:pPr marL="342900" indent="-342900"/>
            <a:r>
              <a:rPr lang="en-US" sz="2400" dirty="0"/>
              <a:t> </a:t>
            </a:r>
          </a:p>
        </p:txBody>
      </p:sp>
      <p:sp>
        <p:nvSpPr>
          <p:cNvPr id="4" name="Rectangle 3"/>
          <p:cNvSpPr/>
          <p:nvPr/>
        </p:nvSpPr>
        <p:spPr>
          <a:xfrm>
            <a:off x="738150" y="1500174"/>
            <a:ext cx="6096000" cy="2062103"/>
          </a:xfrm>
          <a:prstGeom prst="rect">
            <a:avLst/>
          </a:prstGeom>
        </p:spPr>
        <p:txBody>
          <a:bodyPr wrap="square">
            <a:spAutoFit/>
          </a:bodyPr>
          <a:lstStyle/>
          <a:p>
            <a:r>
              <a:rPr lang="en-US" sz="3200" dirty="0"/>
              <a:t>Features :</a:t>
            </a:r>
          </a:p>
          <a:p>
            <a:pPr marL="342900" indent="-342900">
              <a:buAutoNum type="arabicPeriod"/>
            </a:pPr>
            <a:r>
              <a:rPr lang="en-US" sz="2400" dirty="0"/>
              <a:t>Separation of Content and </a:t>
            </a:r>
            <a:r>
              <a:rPr lang="en-US" sz="2400" dirty="0" err="1"/>
              <a:t>DesignHTML</a:t>
            </a:r>
            <a:r>
              <a:rPr lang="en-US" sz="2400" dirty="0"/>
              <a:t> handles content, CSS handles styling (colors, fonts, layout).</a:t>
            </a:r>
          </a:p>
          <a:p>
            <a:pPr marL="342900" indent="-342900">
              <a:buAutoNum type="arabicPeriod"/>
            </a:pPr>
            <a:r>
              <a:rPr lang="en-US" sz="2400" dirty="0"/>
              <a:t>Styling Capabilities</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39"/>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7" y="1695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4" y="5895980"/>
            <a:ext cx="18097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8088" y="3071813"/>
            <a:ext cx="2466974" cy="3419475"/>
          </a:xfrm>
          <a:prstGeom prst="rect">
            <a:avLst/>
          </a:prstGeom>
        </p:spPr>
      </p:pic>
      <p:sp>
        <p:nvSpPr>
          <p:cNvPr id="7" name="object 7"/>
          <p:cNvSpPr txBox="1">
            <a:spLocks noGrp="1"/>
          </p:cNvSpPr>
          <p:nvPr>
            <p:ph type="title"/>
          </p:nvPr>
        </p:nvSpPr>
        <p:spPr>
          <a:xfrm>
            <a:off x="739779"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9"/>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2" y="2354708"/>
            <a:ext cx="853402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WhatsApp Image 2025-08-25 at 7.53.55 PM.jpeg"/>
          <p:cNvPicPr>
            <a:picLocks noChangeAspect="1"/>
          </p:cNvPicPr>
          <p:nvPr/>
        </p:nvPicPr>
        <p:blipFill>
          <a:blip r:embed="rId3"/>
          <a:stretch>
            <a:fillRect/>
          </a:stretch>
        </p:blipFill>
        <p:spPr>
          <a:xfrm>
            <a:off x="2857607" y="1428736"/>
            <a:ext cx="9334393" cy="471488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6" y="6467475"/>
            <a:ext cx="76201" cy="177800"/>
          </a:xfrm>
          <a:prstGeom prst="rect">
            <a:avLst/>
          </a:prstGeom>
        </p:spPr>
      </p:pic>
      <p:sp>
        <p:nvSpPr>
          <p:cNvPr id="7" name="object 7"/>
          <p:cNvSpPr txBox="1">
            <a:spLocks noGrp="1"/>
          </p:cNvSpPr>
          <p:nvPr>
            <p:ph type="title"/>
          </p:nvPr>
        </p:nvSpPr>
        <p:spPr>
          <a:xfrm>
            <a:off x="755334" y="385446"/>
            <a:ext cx="4578668" cy="659796"/>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9"/>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10" name="Rectangle 9"/>
          <p:cNvSpPr/>
          <p:nvPr/>
        </p:nvSpPr>
        <p:spPr>
          <a:xfrm>
            <a:off x="1523971" y="2143118"/>
            <a:ext cx="8548727" cy="3108543"/>
          </a:xfrm>
          <a:prstGeom prst="rect">
            <a:avLst/>
          </a:prstGeom>
        </p:spPr>
        <p:txBody>
          <a:bodyPr wrap="square">
            <a:spAutoFit/>
          </a:bodyPr>
          <a:lstStyle/>
          <a:p>
            <a:r>
              <a:rPr lang="en-US" sz="2800" dirty="0"/>
              <a:t>  HTML, CSS, and JavaScript together form the foundation of modern web development.HTML provides the structure and content of a web page.CSS enhances the design, style, and layout, making the interface visually appealing and </a:t>
            </a:r>
            <a:r>
              <a:rPr lang="en-US" sz="2800" dirty="0" err="1"/>
              <a:t>responsive.JavaScript</a:t>
            </a:r>
            <a:r>
              <a:rPr lang="en-US" sz="2800" dirty="0"/>
              <a:t> adds interactivity, logic, and dynamic functionality, improving user engagement and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9382148" y="6857999"/>
            <a:ext cx="2809852"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accent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3" y="0"/>
            <a:ext cx="475297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grpSp>
      <p:sp>
        <p:nvSpPr>
          <p:cNvPr id="13" name="object 13"/>
          <p:cNvSpPr/>
          <p:nvPr/>
        </p:nvSpPr>
        <p:spPr>
          <a:xfrm>
            <a:off x="2" y="4010030"/>
            <a:ext cx="447675" cy="2847975"/>
          </a:xfrm>
          <a:custGeom>
            <a:avLst/>
            <a:gdLst/>
            <a:ahLst/>
            <a:cxnLst/>
            <a:rect l="l" t="t" r="r" b="b"/>
            <a:pathLst>
              <a:path w="447675" h="2847975">
                <a:moveTo>
                  <a:pt x="0" y="0"/>
                </a:moveTo>
                <a:lnTo>
                  <a:pt x="0" y="2847975"/>
                </a:lnTo>
                <a:lnTo>
                  <a:pt x="447675" y="2847975"/>
                </a:lnTo>
                <a:lnTo>
                  <a:pt x="0" y="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lstStyle/>
          <a:p>
            <a:endParaRPr/>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17" name="object 17"/>
          <p:cNvSpPr txBox="1">
            <a:spLocks noGrp="1"/>
          </p:cNvSpPr>
          <p:nvPr>
            <p:ph type="title"/>
          </p:nvPr>
        </p:nvSpPr>
        <p:spPr>
          <a:xfrm>
            <a:off x="2309786" y="2714620"/>
            <a:ext cx="7072362" cy="663002"/>
          </a:xfrm>
          <a:prstGeom prst="rect">
            <a:avLst/>
          </a:prstGeom>
        </p:spPr>
        <p:txBody>
          <a:bodyPr vert="horz" wrap="square" lIns="0" tIns="16510" rIns="0" bIns="0" rtlCol="0">
            <a:spAutoFit/>
          </a:bodyPr>
          <a:lstStyle/>
          <a:p>
            <a:pPr marL="12700">
              <a:lnSpc>
                <a:spcPct val="100000"/>
              </a:lnSpc>
              <a:spcBef>
                <a:spcPts val="130"/>
              </a:spcBef>
            </a:pPr>
            <a:r>
              <a:rPr lang="en-US" dirty="0">
                <a:effectLst>
                  <a:outerShdw blurRad="38100" dist="38100" dir="2700000" algn="tl">
                    <a:srgbClr val="000000">
                      <a:alpha val="43137"/>
                    </a:srgbClr>
                  </a:outerShdw>
                </a:effectLst>
              </a:rPr>
              <a:t>Simple web    Tabulation</a:t>
            </a:r>
            <a:endParaRPr dirty="0">
              <a:effectLst>
                <a:outerShdw blurRad="38100" dist="38100" dir="2700000" algn="tl">
                  <a:srgbClr val="000000">
                    <a:alpha val="43137"/>
                  </a:srgbClr>
                </a:outerShdw>
              </a:effectLst>
            </a:endParaRPr>
          </a:p>
        </p:txBody>
      </p:sp>
      <p:sp>
        <p:nvSpPr>
          <p:cNvPr id="23" name="Rectangle 22"/>
          <p:cNvSpPr/>
          <p:nvPr/>
        </p:nvSpPr>
        <p:spPr>
          <a:xfrm>
            <a:off x="3238480" y="500042"/>
            <a:ext cx="4577728" cy="923330"/>
          </a:xfrm>
          <a:prstGeom prst="rect">
            <a:avLst/>
          </a:prstGeom>
          <a:noFill/>
        </p:spPr>
        <p:txBody>
          <a:bodyPr wrap="none" lIns="91440" tIns="45720" rIns="91440" bIns="45720">
            <a:spAutoFit/>
          </a:bodyPr>
          <a:lstStyle/>
          <a:p>
            <a:pPr algn="ctr"/>
            <a:r>
              <a:rPr 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Project Name</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67836" y="360045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10" name="object 10"/>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7" name="object 7"/>
          <p:cNvSpPr txBox="1">
            <a:spLocks noGrp="1"/>
          </p:cNvSpPr>
          <p:nvPr>
            <p:ph type="title"/>
          </p:nvPr>
        </p:nvSpPr>
        <p:spPr>
          <a:xfrm>
            <a:off x="809589" y="571481"/>
            <a:ext cx="8072494"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7" name="Rectangle 16"/>
          <p:cNvSpPr/>
          <p:nvPr/>
        </p:nvSpPr>
        <p:spPr>
          <a:xfrm>
            <a:off x="595275" y="1857365"/>
            <a:ext cx="6096000" cy="3416320"/>
          </a:xfrm>
          <a:prstGeom prst="rect">
            <a:avLst/>
          </a:prstGeom>
        </p:spPr>
        <p:txBody>
          <a:bodyPr wrap="square">
            <a:spAutoFit/>
          </a:bodyPr>
          <a:lstStyle/>
          <a:p>
            <a:r>
              <a:rPr lang="en-US" sz="2400" dirty="0"/>
              <a:t>Websites and applications must not only provide accurate information but also deliver a visually appealing, consistent, and user-friendly interface. While HTML structures the content, it does not control the design, layout, and responsiveness of a webpage. Without proper styling, web pages appear plain, cluttered, and difficult to navigate, reducing user engagement and accessibility</a:t>
            </a:r>
          </a:p>
        </p:txBody>
      </p:sp>
      <p:sp>
        <p:nvSpPr>
          <p:cNvPr id="19" name="Rectangle 18"/>
          <p:cNvSpPr/>
          <p:nvPr/>
        </p:nvSpPr>
        <p:spPr>
          <a:xfrm>
            <a:off x="7119900" y="857233"/>
            <a:ext cx="5072100" cy="3600986"/>
          </a:xfrm>
          <a:prstGeom prst="rect">
            <a:avLst/>
          </a:prstGeom>
        </p:spPr>
        <p:txBody>
          <a:bodyPr wrap="square">
            <a:spAutoFit/>
          </a:bodyPr>
          <a:lstStyle/>
          <a:p>
            <a:r>
              <a:rPr lang="en-US" sz="2400" dirty="0"/>
              <a:t>The problem lies in ensuring that web pages are:</a:t>
            </a:r>
          </a:p>
          <a:p>
            <a:endParaRPr lang="en-US" dirty="0"/>
          </a:p>
          <a:p>
            <a:r>
              <a:rPr lang="en-US" dirty="0"/>
              <a:t>1.Visually attractive to capture users’ attention.</a:t>
            </a:r>
          </a:p>
          <a:p>
            <a:endParaRPr lang="en-US" dirty="0"/>
          </a:p>
          <a:p>
            <a:r>
              <a:rPr lang="en-US" dirty="0"/>
              <a:t>2.Responsive across devices (desktop, tablet, mobile).</a:t>
            </a:r>
          </a:p>
          <a:p>
            <a:endParaRPr lang="en-US" dirty="0"/>
          </a:p>
          <a:p>
            <a:r>
              <a:rPr lang="en-US" dirty="0"/>
              <a:t>3.Consistent in design for better user experience.</a:t>
            </a:r>
          </a:p>
          <a:p>
            <a:endParaRPr lang="en-US" dirty="0"/>
          </a:p>
          <a:p>
            <a:r>
              <a:rPr lang="en-US" dirty="0"/>
              <a:t>4.Efficiently maintainable to reduce development time and errors.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7174" y="10215610"/>
            <a:ext cx="12481714" cy="713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3" y="0"/>
            <a:ext cx="475297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grpSp>
      <p:sp>
        <p:nvSpPr>
          <p:cNvPr id="13" name="object 13"/>
          <p:cNvSpPr/>
          <p:nvPr/>
        </p:nvSpPr>
        <p:spPr>
          <a:xfrm>
            <a:off x="2" y="4010030"/>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39"/>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9" y="447676"/>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8239140" y="485776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1" name="object 21"/>
          <p:cNvSpPr txBox="1">
            <a:spLocks noGrp="1"/>
          </p:cNvSpPr>
          <p:nvPr>
            <p:ph type="title"/>
          </p:nvPr>
        </p:nvSpPr>
        <p:spPr>
          <a:xfrm>
            <a:off x="739775" y="445389"/>
            <a:ext cx="5284788" cy="659796"/>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rPr lang="en-US" spc="15" dirty="0"/>
              <a:t>D</a:t>
            </a:r>
            <a:r>
              <a:t>A</a:t>
            </a:r>
            <a:endParaRPr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5"/>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val 23"/>
          <p:cNvSpPr/>
          <p:nvPr/>
        </p:nvSpPr>
        <p:spPr>
          <a:xfrm>
            <a:off x="7810512" y="2571744"/>
            <a:ext cx="500066" cy="500066"/>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25" name="object 18"/>
          <p:cNvGrpSpPr/>
          <p:nvPr/>
        </p:nvGrpSpPr>
        <p:grpSpPr>
          <a:xfrm>
            <a:off x="0" y="3633762"/>
            <a:ext cx="4167173" cy="3224238"/>
            <a:chOff x="47625" y="3819523"/>
            <a:chExt cx="4124325" cy="3009900"/>
          </a:xfrm>
        </p:grpSpPr>
        <p:pic>
          <p:nvPicPr>
            <p:cNvPr id="26" name="object 19"/>
            <p:cNvPicPr/>
            <p:nvPr/>
          </p:nvPicPr>
          <p:blipFill>
            <a:blip r:embed="rId2" cstate="print"/>
            <a:stretch>
              <a:fillRect/>
            </a:stretch>
          </p:blipFill>
          <p:spPr>
            <a:xfrm>
              <a:off x="466725" y="6410325"/>
              <a:ext cx="3705225" cy="295275"/>
            </a:xfrm>
            <a:prstGeom prst="rect">
              <a:avLst/>
            </a:prstGeom>
          </p:spPr>
        </p:pic>
        <p:pic>
          <p:nvPicPr>
            <p:cNvPr id="2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3048000"/>
            <a:ext cx="3533774"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10" name="object 10"/>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7" name="object 7"/>
          <p:cNvSpPr txBox="1">
            <a:spLocks noGrp="1"/>
          </p:cNvSpPr>
          <p:nvPr>
            <p:ph type="title"/>
          </p:nvPr>
        </p:nvSpPr>
        <p:spPr>
          <a:xfrm>
            <a:off x="739779" y="829629"/>
            <a:ext cx="735648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sz="4250" spc="5"/>
              <a:t>	</a:t>
            </a:r>
            <a:r>
              <a:rPr sz="4250" spc="-20"/>
              <a:t>OVERVIEW</a:t>
            </a:r>
            <a:r>
              <a:rPr lang="en-US" sz="4250" spc="-20" dirty="0"/>
              <a:t>:</a:t>
            </a:r>
            <a:endParaRPr sz="4250"/>
          </a:p>
        </p:txBody>
      </p:sp>
      <p:sp>
        <p:nvSpPr>
          <p:cNvPr id="13" name="Rectangle 12"/>
          <p:cNvSpPr/>
          <p:nvPr/>
        </p:nvSpPr>
        <p:spPr>
          <a:xfrm>
            <a:off x="1309656" y="2143116"/>
            <a:ext cx="7786743" cy="3539430"/>
          </a:xfrm>
          <a:prstGeom prst="rect">
            <a:avLst/>
          </a:prstGeom>
        </p:spPr>
        <p:txBody>
          <a:bodyPr wrap="square">
            <a:spAutoFit/>
          </a:bodyPr>
          <a:lstStyle/>
          <a:p>
            <a:r>
              <a:rPr lang="en-US" sz="2800" dirty="0"/>
              <a:t>The Tabulation Program with CSS is a simple web-based project designed to display structured data in a tabular format with enhanced styling. While HTML provides the structure of the table, CSS adds visual appeal and readability by applying styles such as borders, colors, alignment, spacing, and hover effects. This makes the table more professional and user-friendly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38086" y="928670"/>
            <a:ext cx="10754396" cy="509114"/>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a:t>U</a:t>
            </a:r>
            <a:r>
              <a:rPr sz="3200" spc="10"/>
              <a:t>S</a:t>
            </a:r>
            <a:r>
              <a:rPr sz="3200" spc="-25"/>
              <a:t>E</a:t>
            </a:r>
            <a:r>
              <a:rPr sz="3200" spc="-10"/>
              <a:t>R</a:t>
            </a:r>
            <a:r>
              <a:rPr sz="3200" spc="5"/>
              <a:t>S?</a:t>
            </a:r>
            <a:r>
              <a:rPr lang="en-US" sz="3200" spc="5" dirty="0"/>
              <a:t>  </a:t>
            </a:r>
            <a:endParaRPr sz="3200"/>
          </a:p>
        </p:txBody>
      </p:sp>
      <p:sp>
        <p:nvSpPr>
          <p:cNvPr id="12" name="Rectangle 11"/>
          <p:cNvSpPr/>
          <p:nvPr/>
        </p:nvSpPr>
        <p:spPr>
          <a:xfrm>
            <a:off x="2166909" y="2071679"/>
            <a:ext cx="7929620" cy="3514424"/>
          </a:xfrm>
          <a:prstGeom prst="rect">
            <a:avLst/>
          </a:prstGeom>
        </p:spPr>
        <p:txBody>
          <a:bodyPr wrap="square">
            <a:spAutoFit/>
          </a:bodyPr>
          <a:lstStyle/>
          <a:p>
            <a:pPr marL="342900" indent="-342900">
              <a:buAutoNum type="arabicPeriod"/>
            </a:pPr>
            <a:r>
              <a:rPr lang="en-US" sz="2000" dirty="0" err="1"/>
              <a:t>StudentsTo</a:t>
            </a:r>
            <a:r>
              <a:rPr lang="en-US" sz="2000" dirty="0"/>
              <a:t> view their marks, results, or performance in a clear and visually appealing </a:t>
            </a:r>
            <a:r>
              <a:rPr lang="en-US" sz="2000" dirty="0" err="1"/>
              <a:t>format.Helps</a:t>
            </a:r>
            <a:r>
              <a:rPr lang="en-US" sz="2000" dirty="0"/>
              <a:t> them easily understand and compare data.</a:t>
            </a:r>
          </a:p>
          <a:p>
            <a:pPr marL="342900" indent="-342900">
              <a:buAutoNum type="arabicPeriod"/>
            </a:pPr>
            <a:r>
              <a:rPr lang="en-US" sz="2000" dirty="0"/>
              <a:t> Teachers / </a:t>
            </a:r>
            <a:r>
              <a:rPr lang="en-US" sz="2000" dirty="0" err="1"/>
              <a:t>FacultyTo</a:t>
            </a:r>
            <a:r>
              <a:rPr lang="en-US" sz="2000" dirty="0"/>
              <a:t> prepare and present student results in a structured </a:t>
            </a:r>
            <a:r>
              <a:rPr lang="en-US" sz="2000" dirty="0" err="1"/>
              <a:t>way.Makes</a:t>
            </a:r>
            <a:r>
              <a:rPr lang="en-US" sz="2000" dirty="0"/>
              <a:t> the report look professional and easy to read.</a:t>
            </a:r>
          </a:p>
          <a:p>
            <a:pPr marL="342900" indent="-342900">
              <a:buAutoNum type="arabicPeriod"/>
            </a:pPr>
            <a:r>
              <a:rPr lang="en-US" sz="2000" dirty="0"/>
              <a:t>School / College </a:t>
            </a:r>
            <a:r>
              <a:rPr lang="en-US" sz="2000" dirty="0" err="1"/>
              <a:t>AdministrationTo</a:t>
            </a:r>
            <a:r>
              <a:rPr lang="en-US" sz="2000" dirty="0"/>
              <a:t> maintain student records </a:t>
            </a:r>
            <a:r>
              <a:rPr lang="en-US" sz="2000" dirty="0" err="1"/>
              <a:t>digitally.To</a:t>
            </a:r>
            <a:r>
              <a:rPr lang="en-US" sz="2000" dirty="0"/>
              <a:t> create well-designed reports for official use</a:t>
            </a:r>
          </a:p>
          <a:p>
            <a:pPr marL="342900" indent="-342900">
              <a:buAutoNum type="arabicPeriod"/>
            </a:pPr>
            <a:r>
              <a:rPr lang="en-US" sz="2000" dirty="0"/>
              <a:t>Parents (Indirect Users)To check their child’s progress in an easy-to-read tabulated format.</a:t>
            </a:r>
          </a:p>
          <a:p>
            <a:pPr marL="342900" indent="-342900">
              <a:buAutoNum type="arabicPeriod"/>
            </a:pPr>
            <a:r>
              <a:rPr lang="en-US" sz="2000" dirty="0"/>
              <a:t> Web Developers / </a:t>
            </a:r>
            <a:r>
              <a:rPr lang="en-US" sz="2000" dirty="0" err="1"/>
              <a:t>LearnersTo</a:t>
            </a:r>
            <a:r>
              <a:rPr lang="en-US" sz="2000" dirty="0"/>
              <a:t> learn and practice CSS styling techniques for improving the presentation of tables.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500174"/>
            <a:ext cx="2695575" cy="3248025"/>
          </a:xfrm>
          <a:prstGeom prst="rect">
            <a:avLst/>
          </a:prstGeom>
        </p:spPr>
      </p:pic>
      <p:sp>
        <p:nvSpPr>
          <p:cNvPr id="9" name="object 9"/>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6" name="object 6"/>
          <p:cNvSpPr txBox="1">
            <a:spLocks noGrp="1"/>
          </p:cNvSpPr>
          <p:nvPr>
            <p:ph type="title"/>
          </p:nvPr>
        </p:nvSpPr>
        <p:spPr>
          <a:xfrm>
            <a:off x="558167" y="857885"/>
            <a:ext cx="97631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10" name="Rectangle 9"/>
          <p:cNvSpPr/>
          <p:nvPr/>
        </p:nvSpPr>
        <p:spPr>
          <a:xfrm>
            <a:off x="3024168" y="1714488"/>
            <a:ext cx="8858313" cy="2800767"/>
          </a:xfrm>
          <a:prstGeom prst="rect">
            <a:avLst/>
          </a:prstGeom>
        </p:spPr>
        <p:txBody>
          <a:bodyPr wrap="square">
            <a:spAutoFit/>
          </a:bodyPr>
          <a:lstStyle/>
          <a:p>
            <a:r>
              <a:rPr lang="en-US" sz="3200" dirty="0"/>
              <a:t>Tools Used:</a:t>
            </a:r>
          </a:p>
          <a:p>
            <a:pPr marL="342900" indent="-342900">
              <a:buAutoNum type="arabicPeriod"/>
            </a:pPr>
            <a:r>
              <a:rPr lang="en-US" dirty="0"/>
              <a:t>HTML5To create the basic structure of the tabulation (table, rows, columns, headings).Elements used: &lt;table&gt;, &lt;</a:t>
            </a:r>
            <a:r>
              <a:rPr lang="en-US" dirty="0" err="1"/>
              <a:t>tr</a:t>
            </a:r>
            <a:r>
              <a:rPr lang="en-US" dirty="0"/>
              <a:t>&gt;, &lt;</a:t>
            </a:r>
            <a:r>
              <a:rPr lang="en-US" dirty="0" err="1"/>
              <a:t>th</a:t>
            </a:r>
            <a:r>
              <a:rPr lang="en-US" dirty="0"/>
              <a:t>&gt;, &lt;td&gt;, &lt;caption&gt;.</a:t>
            </a:r>
          </a:p>
          <a:p>
            <a:pPr marL="342900" indent="-342900">
              <a:buAutoNum type="arabicPeriod"/>
            </a:pPr>
            <a:endParaRPr lang="en-US" dirty="0"/>
          </a:p>
          <a:p>
            <a:pPr marL="342900" indent="-342900">
              <a:buAutoNum type="arabicPeriod"/>
            </a:pPr>
            <a:r>
              <a:rPr lang="en-US" dirty="0"/>
              <a:t> CSS3To style and enhance the appearance of the tabulated </a:t>
            </a:r>
            <a:r>
              <a:rPr lang="en-US" dirty="0" err="1"/>
              <a:t>data.Applied</a:t>
            </a:r>
            <a:r>
              <a:rPr lang="en-US" dirty="0"/>
              <a:t> to add borders, colors, hover effects, alignment, and spacing.</a:t>
            </a:r>
          </a:p>
          <a:p>
            <a:pPr marL="342900" indent="-342900">
              <a:buAutoNum type="arabicPeriod"/>
            </a:pPr>
            <a:r>
              <a:rPr lang="en-US" dirty="0"/>
              <a:t> Code Editor (any of the following)Visual Studio Code / Sublime Text / Notepad++ → for writing HTML &amp; CSS code.</a:t>
            </a:r>
          </a:p>
          <a:p>
            <a:pPr marL="342900" indent="-342900">
              <a:buAutoNum type="arabicPeriod"/>
            </a:pPr>
            <a:r>
              <a:rPr lang="en-US" dirty="0"/>
              <a:t>Web Browser (Google Chrome, Firefox, Edge, etc.)</a:t>
            </a:r>
          </a:p>
        </p:txBody>
      </p:sp>
      <p:sp>
        <p:nvSpPr>
          <p:cNvPr id="11" name="Rectangle 10"/>
          <p:cNvSpPr/>
          <p:nvPr/>
        </p:nvSpPr>
        <p:spPr>
          <a:xfrm>
            <a:off x="2952729" y="4714887"/>
            <a:ext cx="6096000" cy="1908215"/>
          </a:xfrm>
          <a:prstGeom prst="rect">
            <a:avLst/>
          </a:prstGeom>
        </p:spPr>
        <p:txBody>
          <a:bodyPr>
            <a:spAutoFit/>
          </a:bodyPr>
          <a:lstStyle/>
          <a:p>
            <a:pPr marL="342900" indent="-342900"/>
            <a:r>
              <a:rPr lang="en-US" dirty="0"/>
              <a:t> </a:t>
            </a:r>
            <a:r>
              <a:rPr lang="en-US" sz="2800" dirty="0"/>
              <a:t>Techniques Used:</a:t>
            </a:r>
          </a:p>
          <a:p>
            <a:pPr marL="342900" indent="-342900"/>
            <a:endParaRPr lang="en-US" dirty="0"/>
          </a:p>
          <a:p>
            <a:pPr marL="342900" indent="-342900">
              <a:buAutoNum type="arabicPeriod"/>
            </a:pPr>
            <a:r>
              <a:rPr lang="en-US" dirty="0"/>
              <a:t>Table </a:t>
            </a:r>
            <a:r>
              <a:rPr lang="en-US" dirty="0" err="1"/>
              <a:t>StylingUsed</a:t>
            </a:r>
            <a:r>
              <a:rPr lang="en-US" dirty="0"/>
              <a:t> border-collapse, border, and padding to make the table neat.</a:t>
            </a:r>
          </a:p>
          <a:p>
            <a:pPr marL="342900" indent="-342900">
              <a:buAutoNum type="arabicPeriod"/>
            </a:pPr>
            <a:r>
              <a:rPr lang="en-US" dirty="0"/>
              <a:t> Text </a:t>
            </a:r>
            <a:r>
              <a:rPr lang="en-US" dirty="0" err="1"/>
              <a:t>FormattingCSS</a:t>
            </a:r>
            <a:r>
              <a:rPr lang="en-US" dirty="0"/>
              <a:t> properties like font-family, text-align, and font-size were applied for readability.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4" y="5895980"/>
            <a:ext cx="180974"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6" y="6467475"/>
            <a:ext cx="76201" cy="177800"/>
          </a:xfrm>
          <a:prstGeom prst="rect">
            <a:avLst/>
          </a:prstGeom>
        </p:spPr>
      </p:pic>
      <p:sp>
        <p:nvSpPr>
          <p:cNvPr id="9" name="object 9"/>
          <p:cNvSpPr txBox="1"/>
          <p:nvPr/>
        </p:nvSpPr>
        <p:spPr>
          <a:xfrm>
            <a:off x="11277218" y="6473336"/>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9" y="291149"/>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7" name="Rectangle 6"/>
          <p:cNvSpPr/>
          <p:nvPr/>
        </p:nvSpPr>
        <p:spPr>
          <a:xfrm>
            <a:off x="595275" y="1214421"/>
            <a:ext cx="11430080" cy="1569660"/>
          </a:xfrm>
          <a:prstGeom prst="rect">
            <a:avLst/>
          </a:prstGeom>
        </p:spPr>
        <p:txBody>
          <a:bodyPr wrap="square">
            <a:spAutoFit/>
          </a:bodyPr>
          <a:lstStyle/>
          <a:p>
            <a:r>
              <a:rPr lang="en-US" sz="2400" dirty="0"/>
              <a:t>●  Portfolio Design and Layout A portfolio is a collection of personal, academic, or professional work that highlights an individual’s skills, achievements, and projects. The design and layout play a key role in making the portfolio attractive, structured, and user-friendly</a:t>
            </a:r>
            <a:r>
              <a:rPr lang="en-US" dirty="0"/>
              <a:t>.</a:t>
            </a:r>
          </a:p>
        </p:txBody>
      </p:sp>
      <p:sp>
        <p:nvSpPr>
          <p:cNvPr id="10" name="Rectangle 9"/>
          <p:cNvSpPr/>
          <p:nvPr/>
        </p:nvSpPr>
        <p:spPr>
          <a:xfrm>
            <a:off x="738150" y="3357562"/>
            <a:ext cx="10596594" cy="1938992"/>
          </a:xfrm>
          <a:prstGeom prst="rect">
            <a:avLst/>
          </a:prstGeom>
        </p:spPr>
        <p:txBody>
          <a:bodyPr wrap="square">
            <a:spAutoFit/>
          </a:bodyPr>
          <a:lstStyle/>
          <a:p>
            <a:r>
              <a:rPr lang="en-US" sz="2800" dirty="0"/>
              <a:t> Design</a:t>
            </a:r>
          </a:p>
          <a:p>
            <a:r>
              <a:rPr lang="en-US" sz="2000" dirty="0"/>
              <a:t> </a:t>
            </a:r>
            <a:r>
              <a:rPr lang="en-US" dirty="0"/>
              <a:t>1. Simplicity → Clean and minimal design to avoid clutter.</a:t>
            </a:r>
          </a:p>
          <a:p>
            <a:r>
              <a:rPr lang="en-US" dirty="0"/>
              <a:t>2. Consistency → Same font style, colors, and spacing throughout the portfolio.</a:t>
            </a:r>
          </a:p>
          <a:p>
            <a:r>
              <a:rPr lang="en-US" dirty="0"/>
              <a:t>3. Readability → Proper headings, subheadings, and white     spaces for easy reading.</a:t>
            </a:r>
          </a:p>
          <a:p>
            <a:r>
              <a:rPr lang="en-US" dirty="0"/>
              <a:t>4. Visual Balance → Using images, icons, and graphics without overpowering text</a:t>
            </a:r>
          </a:p>
          <a:p>
            <a:r>
              <a:rPr lang="en-US" dirty="0"/>
              <a:t>5. Responsiveness → Layout adapts to all devices (mobile, tablet, desktop).</a:t>
            </a:r>
          </a:p>
        </p:txBody>
      </p:sp>
      <p:sp>
        <p:nvSpPr>
          <p:cNvPr id="11" name="Rectangle 10"/>
          <p:cNvSpPr/>
          <p:nvPr/>
        </p:nvSpPr>
        <p:spPr>
          <a:xfrm>
            <a:off x="6381752" y="6211669"/>
            <a:ext cx="6096000" cy="646331"/>
          </a:xfrm>
          <a:prstGeom prst="rect">
            <a:avLst/>
          </a:prstGeom>
        </p:spPr>
        <p:txBody>
          <a:bodyPr>
            <a:spAutoFit/>
          </a:bodyPr>
          <a:lstStyle/>
          <a:p>
            <a:endParaRPr lang="en-US" dirty="0"/>
          </a:p>
          <a:p>
            <a:endParaRPr lang="en-US" dirty="0"/>
          </a:p>
        </p:txBody>
      </p:sp>
      <p:cxnSp>
        <p:nvCxnSpPr>
          <p:cNvPr id="13" name="Straight Arrow Connector 12"/>
          <p:cNvCxnSpPr/>
          <p:nvPr/>
        </p:nvCxnSpPr>
        <p:spPr>
          <a:xfrm rot="16200000" flipH="1">
            <a:off x="10121092" y="3929066"/>
            <a:ext cx="4071172" cy="706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16" y="4857760"/>
            <a:ext cx="9986994" cy="71438"/>
          </a:xfrm>
        </p:spPr>
        <p:txBody>
          <a:bodyPr>
            <a:noAutofit/>
          </a:bodyPr>
          <a:lstStyle/>
          <a:p>
            <a:r>
              <a:rPr sz="3600" b="1"/>
              <a:t>Layout Sections:</a:t>
            </a:r>
            <a:br>
              <a:rPr sz="2800"/>
            </a:br>
            <a:r>
              <a:rPr sz="2800"/>
              <a:t>A well-structured portfolio usually contains:</a:t>
            </a:r>
            <a:br>
              <a:rPr sz="2800"/>
            </a:br>
            <a:r>
              <a:rPr sz="2800"/>
              <a:t>Header SectionYour Name / LogoA short tagline or title (e.g “Web Developer Designer  Programmer”)Navigation menu (Home, About, Projects, Contact)</a:t>
            </a:r>
            <a:br>
              <a:rPr sz="2800"/>
            </a:br>
            <a:r>
              <a:rPr sz="2800"/>
              <a:t> About Me SectionA short introduction with your background, skills, and goalsProfile picture for personal branding</a:t>
            </a:r>
            <a:br>
              <a:rPr sz="2800"/>
            </a:br>
            <a:r>
              <a:rPr sz="2800"/>
              <a:t>Skills SectionList of technical skills (e.g C++, HTML, CSS, JavaScript)</a:t>
            </a:r>
            <a:br>
              <a:rPr sz="2800"/>
            </a:br>
            <a:r>
              <a:rPr sz="2800"/>
              <a:t>Projects SectionShowcase your best projects with title, description, screenshots, and link</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587</TotalTime>
  <Words>900</Words>
  <Application>Microsoft Office PowerPoint</Application>
  <PresentationFormat>Widescreen</PresentationFormat>
  <Paragraphs>92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Constantia</vt:lpstr>
      <vt:lpstr>Times New Roman</vt:lpstr>
      <vt:lpstr>Trebuchet MS</vt:lpstr>
      <vt:lpstr>Wingdings 2</vt:lpstr>
      <vt:lpstr>Paper</vt:lpstr>
      <vt:lpstr>Simple web  Tabulation</vt:lpstr>
      <vt:lpstr>Simple web    Tabulation</vt:lpstr>
      <vt:lpstr>PROBLEM STATEMENT</vt:lpstr>
      <vt:lpstr>AGENDA</vt:lpstr>
      <vt:lpstr>PROJECT OVERVIEW:</vt:lpstr>
      <vt:lpstr>WHO ARE THE END USERS?  </vt:lpstr>
      <vt:lpstr>TOOLS AND TECHNIQUES</vt:lpstr>
      <vt:lpstr>PowerPoint Presentation</vt:lpstr>
      <vt:lpstr>Layout Sections: A well-structured portfolio usually contains: Header SectionYour Name / LogoA short tagline or title (e.g “Web Developer Designer  Programmer”)Navigation menu (Home, About, Projects, Contact)  About Me SectionA short introduction with your background, skills, and goalsProfile picture for personal branding Skills SectionList of technical skills (e.g C++, HTML, CSS, JavaScript) Projects SectionShowcase your best projects with title, description, screenshots, and link</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Vinayagam .R</cp:lastModifiedBy>
  <cp:revision>53</cp:revision>
  <dcterms:created xsi:type="dcterms:W3CDTF">2024-03-29T15:07:22Z</dcterms:created>
  <dcterms:modified xsi:type="dcterms:W3CDTF">2025-08-29T16:01:03Z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