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1" r:id="rId5"/>
    <p:sldId id="284" r:id="rId6"/>
    <p:sldId id="278" r:id="rId7"/>
    <p:sldId id="261" r:id="rId8"/>
    <p:sldId id="279" r:id="rId9"/>
    <p:sldId id="286" r:id="rId10"/>
    <p:sldId id="287" r:id="rId11"/>
    <p:sldId id="288" r:id="rId12"/>
    <p:sldId id="289" r:id="rId13"/>
    <p:sldId id="290" r:id="rId14"/>
    <p:sldId id="292" r:id="rId15"/>
    <p:sldId id="293" r:id="rId16"/>
    <p:sldId id="294" r:id="rId17"/>
    <p:sldId id="285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917A7-B29C-C13D-20B9-BF50E6235598}" v="17" dt="2025-02-26T21:19:52.538"/>
    <p1510:client id="{63AD7165-400D-D546-EEA1-7E30AAB77254}" v="2" dt="2025-02-27T21:48:28.538"/>
    <p1510:client id="{84D85AE8-580F-24AA-4A34-877D8F42E8AE}" v="23" dt="2025-02-27T19:13:27.781"/>
    <p1510:client id="{898497CD-1969-76B9-D2D0-521FB23A1495}" v="536" dt="2025-02-26T03:31:48.464"/>
    <p1510:client id="{915FC8DC-5167-1E6D-1781-1722C0AA0D8B}" v="345" dt="2025-02-27T03:39:50.140"/>
    <p1510:client id="{A35B1147-8788-E86A-572A-69EFEA6A4E66}" v="60" dt="2025-02-25T23:56:08.150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879" autoAdjust="0"/>
  </p:normalViewPr>
  <p:slideViewPr>
    <p:cSldViewPr snapToGrid="0">
      <p:cViewPr varScale="1">
        <p:scale>
          <a:sx n="157" d="100"/>
          <a:sy n="157" d="100"/>
        </p:scale>
        <p:origin x="234" y="13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cker, Ian" userId="S::ian.tricker@bsu.edu::54c2bf8c-5066-4f36-bb73-32e30d347a8b" providerId="AD" clId="Web-{63AD7165-400D-D546-EEA1-7E30AAB77254}"/>
    <pc:docChg chg="modSld">
      <pc:chgData name="Tricker, Ian" userId="S::ian.tricker@bsu.edu::54c2bf8c-5066-4f36-bb73-32e30d347a8b" providerId="AD" clId="Web-{63AD7165-400D-D546-EEA1-7E30AAB77254}" dt="2025-02-27T21:48:25.429" v="0" actId="20577"/>
      <pc:docMkLst>
        <pc:docMk/>
      </pc:docMkLst>
      <pc:sldChg chg="modSp">
        <pc:chgData name="Tricker, Ian" userId="S::ian.tricker@bsu.edu::54c2bf8c-5066-4f36-bb73-32e30d347a8b" providerId="AD" clId="Web-{63AD7165-400D-D546-EEA1-7E30AAB77254}" dt="2025-02-27T21:48:25.429" v="0" actId="20577"/>
        <pc:sldMkLst>
          <pc:docMk/>
          <pc:sldMk cId="3918184919" sldId="293"/>
        </pc:sldMkLst>
        <pc:spChg chg="mod">
          <ac:chgData name="Tricker, Ian" userId="S::ian.tricker@bsu.edu::54c2bf8c-5066-4f36-bb73-32e30d347a8b" providerId="AD" clId="Web-{63AD7165-400D-D546-EEA1-7E30AAB77254}" dt="2025-02-27T21:48:25.429" v="0" actId="20577"/>
          <ac:spMkLst>
            <pc:docMk/>
            <pc:sldMk cId="3918184919" sldId="293"/>
            <ac:spMk id="4" creationId="{86E1C938-A252-E533-6567-D077550D3BAA}"/>
          </ac:spMkLst>
        </pc:spChg>
      </pc:sldChg>
    </pc:docChg>
  </pc:docChgLst>
  <pc:docChgLst>
    <pc:chgData name="Shannon, Tyler" userId="S::tcshannon@bsu.edu::66b4f8d6-7495-41c1-9379-506c3be8bf87" providerId="AD" clId="Web-{84D85AE8-580F-24AA-4A34-877D8F42E8AE}"/>
    <pc:docChg chg="modSld">
      <pc:chgData name="Shannon, Tyler" userId="S::tcshannon@bsu.edu::66b4f8d6-7495-41c1-9379-506c3be8bf87" providerId="AD" clId="Web-{84D85AE8-580F-24AA-4A34-877D8F42E8AE}" dt="2025-02-27T19:13:27.781" v="22" actId="20577"/>
      <pc:docMkLst>
        <pc:docMk/>
      </pc:docMkLst>
      <pc:sldChg chg="modSp">
        <pc:chgData name="Shannon, Tyler" userId="S::tcshannon@bsu.edu::66b4f8d6-7495-41c1-9379-506c3be8bf87" providerId="AD" clId="Web-{84D85AE8-580F-24AA-4A34-877D8F42E8AE}" dt="2025-02-27T19:13:27.781" v="22" actId="20577"/>
        <pc:sldMkLst>
          <pc:docMk/>
          <pc:sldMk cId="3439258744" sldId="286"/>
        </pc:sldMkLst>
        <pc:spChg chg="mod">
          <ac:chgData name="Shannon, Tyler" userId="S::tcshannon@bsu.edu::66b4f8d6-7495-41c1-9379-506c3be8bf87" providerId="AD" clId="Web-{84D85AE8-580F-24AA-4A34-877D8F42E8AE}" dt="2025-02-27T18:48:57.452" v="1" actId="20577"/>
          <ac:spMkLst>
            <pc:docMk/>
            <pc:sldMk cId="3439258744" sldId="286"/>
            <ac:spMk id="2" creationId="{7E1FB6FC-2642-3B0B-2D93-26905FFF81ED}"/>
          </ac:spMkLst>
        </pc:spChg>
        <pc:spChg chg="mod">
          <ac:chgData name="Shannon, Tyler" userId="S::tcshannon@bsu.edu::66b4f8d6-7495-41c1-9379-506c3be8bf87" providerId="AD" clId="Web-{84D85AE8-580F-24AA-4A34-877D8F42E8AE}" dt="2025-02-27T19:13:27.781" v="22" actId="20577"/>
          <ac:spMkLst>
            <pc:docMk/>
            <pc:sldMk cId="3439258744" sldId="286"/>
            <ac:spMk id="4" creationId="{1995C609-1722-8B05-FE87-5414F551636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89B8F-05AD-9982-C86B-51F928FCD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2671C-B467-BA5A-F323-0518130F51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1BCA5F-BA71-77A4-2F59-956E57570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394A8-5685-A1BB-0079-481E147F0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53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9AD7F-578B-DFD2-085B-684D78EFA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2897D6-1585-11CB-1176-A4E3BE7DEE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932C26-C69D-14A4-8A11-783DD8E85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4D30A-4D06-6DA6-3E62-4602E346A3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89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653A4-C960-13FC-49D1-AA1A21048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185907-276E-7FDF-335E-EAF24B9F8E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2A3F3B-B41D-5AD6-F56C-89959E3A5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12850-2305-41FA-A611-B69AAA659A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52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E59A6-BC40-CC8C-60C0-45C9C565D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D11184-C727-6A51-9AD0-57422E6EE1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961E32-930B-6525-5949-205A2C3A3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5C1CE-30A1-278F-7113-2AC820CCC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6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2FEDC-39F5-87D9-DB57-B859AEE36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20B3AC-E84C-C435-04A9-35B5FF400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2F859F-5CDA-1F9D-17EC-61686D219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10041-3E42-A83D-D346-C153B399F5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85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FB360-62D1-3071-8DCC-3EEC930D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2DABE2-458F-0676-47D3-4210515497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6AA04B-6E92-6655-2ED9-C41C8F5DF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573A9-8A47-710A-CD9B-DDAB2536A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0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FE446-1FFE-9EE8-09B6-C9933E3F4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959E5F-7D40-2FA4-4440-F6F7946C20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C9EABE-879A-C086-DE54-1882ED9C3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3EE68-BA59-67DB-514D-8002D9630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87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62446-7818-EFB6-8114-043C88F0C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8F9151-33A6-C3E1-E93C-5247C3ED5E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978910-A6FB-3FD2-DC00-686EAD4AE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A5A54-8553-DBC0-F733-6AA5079B1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0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kms/doc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bsucyber/CyberClub_John" TargetMode="External"/><Relationship Id="rId4" Type="http://schemas.openxmlformats.org/officeDocument/2006/relationships/hyperlink" Target="https://www.openwall.com/joh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kalilinux/packages/hash-identifier/-/raw/kali/master/hash-id.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Cybersecurity club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CC44D-C22A-E4D1-6D9D-E128AB806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1867-42DA-8B6E-2C4E-6060702F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>
                <a:ea typeface="Calibri Light"/>
                <a:cs typeface="Calibri Light"/>
              </a:rPr>
              <a:t>Single crack 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061D-13E4-EDC9-795E-DD4B7D44DA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3335" y="2024779"/>
            <a:ext cx="5212079" cy="4137189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lvl="2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In this mode, John uses only the information provided in the username to try and work out possible passwords heuristically by slightly changing the letters and numbers contained within the username</a:t>
            </a:r>
          </a:p>
          <a:p>
            <a:pPr marL="0" lvl="2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Say the username was "Isaac"</a:t>
            </a:r>
          </a:p>
          <a:p>
            <a:pPr marL="457200" lvl="4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Some possible passwords could be: Isaac1, Isaac2, </a:t>
            </a:r>
            <a:r>
              <a:rPr lang="en-US" dirty="0" err="1">
                <a:ea typeface="Calibri"/>
                <a:cs typeface="Calibri"/>
              </a:rPr>
              <a:t>ISaac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ISAac</a:t>
            </a:r>
            <a:r>
              <a:rPr lang="en-US" dirty="0">
                <a:ea typeface="Calibri"/>
                <a:cs typeface="Calibri"/>
              </a:rPr>
              <a:t>, Isaac!, Isaac$</a:t>
            </a:r>
          </a:p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This is called word </a:t>
            </a:r>
            <a:r>
              <a:rPr lang="en-US" dirty="0">
                <a:ea typeface="+mn-lt"/>
                <a:cs typeface="+mn-lt"/>
              </a:rPr>
              <a:t>mangling</a:t>
            </a:r>
          </a:p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John uses a set of rules for mangling</a:t>
            </a:r>
          </a:p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It is used to exploit poor passwords that relate to the username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46B97-10B0-490A-D54A-FD3106083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john --single --format=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[format]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accent5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[path to file]</a:t>
            </a:r>
          </a:p>
          <a:p>
            <a:pPr marL="742950" lvl="2" indent="-285750">
              <a:buFont typeface="Courier New" panose="05000000000000000000" pitchFamily="2" charset="2"/>
              <a:buChar char="o"/>
            </a:pPr>
            <a:r>
              <a:rPr lang="en-US" dirty="0">
                <a:ea typeface="+mn-lt"/>
                <a:cs typeface="+mn-lt"/>
              </a:rPr>
              <a:t>--single: single hash-cracking mode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john --single --format=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raw-sha256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accent5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hashes.txt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The format changes in the text hash file</a:t>
            </a:r>
          </a:p>
          <a:p>
            <a:pPr marL="285750" lvl="1">
              <a:buFont typeface="Courier New" panose="05000000000000000000" pitchFamily="2" charset="2"/>
              <a:buChar char="o"/>
            </a:pPr>
            <a:r>
              <a:rPr lang="en-US" dirty="0">
                <a:ea typeface="Calibri"/>
                <a:cs typeface="Calibri"/>
              </a:rPr>
              <a:t>"</a:t>
            </a:r>
            <a:r>
              <a:rPr lang="en-US" dirty="0">
                <a:ea typeface="+mn-lt"/>
                <a:cs typeface="+mn-lt"/>
              </a:rPr>
              <a:t>632feedc305ae29e4e44b560e83d847a"</a:t>
            </a:r>
          </a:p>
          <a:p>
            <a:pPr marL="285750" lvl="1">
              <a:buFont typeface="Courier New" panose="05000000000000000000" pitchFamily="2" charset="2"/>
              <a:buChar char="o"/>
            </a:pPr>
            <a:r>
              <a:rPr lang="en-US" dirty="0">
                <a:ea typeface="Calibri"/>
                <a:cs typeface="Calibri"/>
              </a:rPr>
              <a:t>"Isaac:</a:t>
            </a:r>
            <a:r>
              <a:rPr lang="en-US" dirty="0">
                <a:ea typeface="+mn-lt"/>
                <a:cs typeface="+mn-lt"/>
              </a:rPr>
              <a:t>632feedc305ae29e4e44b560e83d847a"</a:t>
            </a: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Find out what type of hash it is in task3</a:t>
            </a: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Crack the hash </a:t>
            </a: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Check answers with 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CF64A4-A1D1-A470-D638-FE170FA23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5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4246A-EE3D-4624-F97E-4BE49D395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883B-BFFB-1B36-2511-DD095202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>
                <a:ea typeface="Calibri Light"/>
                <a:cs typeface="Calibri Light"/>
              </a:rPr>
              <a:t>Cracking passwords protected zip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354A6-F60D-6984-4313-60D4355D13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3335" y="2024779"/>
            <a:ext cx="5212079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lvl="2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zip2john </a:t>
            </a:r>
            <a:r>
              <a:rPr lang="en-US" dirty="0">
                <a:solidFill>
                  <a:srgbClr val="7030A0"/>
                </a:solidFill>
                <a:ea typeface="+mn-lt"/>
                <a:cs typeface="+mn-lt"/>
              </a:rPr>
              <a:t>[options]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[zip file]</a:t>
            </a:r>
            <a:r>
              <a:rPr lang="en-US" dirty="0">
                <a:ea typeface="+mn-lt"/>
                <a:cs typeface="+mn-lt"/>
              </a:rPr>
              <a:t> &gt; </a:t>
            </a:r>
            <a:r>
              <a:rPr lang="en-US" dirty="0">
                <a:solidFill>
                  <a:schemeClr val="accent5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[output file]</a:t>
            </a:r>
            <a:endParaRPr lang="en-US" dirty="0">
              <a:solidFill>
                <a:schemeClr val="accent5">
                  <a:lumMod val="49000"/>
                  <a:lumOff val="51000"/>
                </a:schemeClr>
              </a:solidFill>
              <a:ea typeface="Calibri"/>
              <a:cs typeface="Calibri"/>
            </a:endParaRPr>
          </a:p>
          <a:p>
            <a:pPr lvl="2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[options]: Allows you to pass specific checksum options to zip2john (not often used)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[zip file]: The path to the Zip file you wish to get the hash of</a:t>
            </a:r>
          </a:p>
          <a:p>
            <a:pPr lvl="2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&gt;: This redirects the output from this command to another file</a:t>
            </a:r>
          </a:p>
          <a:p>
            <a:pPr lvl="2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[output file]: This is the file that will store the output</a:t>
            </a:r>
          </a:p>
          <a:p>
            <a:pPr indent="-342900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zip2john zipfile.zip &gt; zip_hash.txt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F8485-862D-91EA-43D4-5D55EFB52DA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Take the output from zip2john and put it into john</a:t>
            </a:r>
          </a:p>
          <a:p>
            <a:pPr marL="742950" lvl="2" indent="-285750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john --wordlist=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rockyou.txt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accent5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zip_hash.txt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Make a hash file from the zip in task4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Crack the hash 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Unzip the file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Check answers with me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31E87-112D-BB26-36DB-87989B534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0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9D3EC-2BA7-D036-CFEC-A31BB15ED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B775F-E2F8-0189-A637-84B9F3FF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>
                <a:ea typeface="+mj-lt"/>
                <a:cs typeface="+mj-lt"/>
              </a:rPr>
              <a:t>Cracking Password-Protected RAR Archives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94F7-54BA-20C4-8856-6CE47E4362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3335" y="2024779"/>
            <a:ext cx="5212079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lvl="2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rar2john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[</a:t>
            </a:r>
            <a:r>
              <a:rPr lang="en-US" err="1">
                <a:solidFill>
                  <a:srgbClr val="C00000"/>
                </a:solidFill>
                <a:ea typeface="+mn-lt"/>
                <a:cs typeface="+mn-lt"/>
              </a:rPr>
              <a:t>rar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 file]</a:t>
            </a:r>
            <a:r>
              <a:rPr lang="en-US" dirty="0">
                <a:ea typeface="+mn-lt"/>
                <a:cs typeface="+mn-lt"/>
              </a:rPr>
              <a:t> &gt; </a:t>
            </a:r>
            <a:r>
              <a:rPr lang="en-US" dirty="0">
                <a:solidFill>
                  <a:schemeClr val="accent5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[output file]</a:t>
            </a:r>
          </a:p>
          <a:p>
            <a:pPr marL="457200" lvl="4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rar</a:t>
            </a:r>
            <a:r>
              <a:rPr lang="en-US" dirty="0">
                <a:ea typeface="+mn-lt"/>
                <a:cs typeface="+mn-lt"/>
              </a:rPr>
              <a:t> file]: The path to the RAR file you wish to get the hash of</a:t>
            </a:r>
          </a:p>
          <a:p>
            <a:pPr marL="457200" lvl="4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&gt;: This redirects the output of this command to another file</a:t>
            </a:r>
          </a:p>
          <a:p>
            <a:pPr marL="457200" lvl="4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[output file]: This is the file that will store the output from the command</a:t>
            </a:r>
          </a:p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rar2john </a:t>
            </a:r>
            <a:r>
              <a:rPr lang="en-US" dirty="0" err="1">
                <a:ea typeface="+mn-lt"/>
                <a:cs typeface="+mn-lt"/>
              </a:rPr>
              <a:t>rarfile.rar</a:t>
            </a:r>
            <a:r>
              <a:rPr lang="en-US" dirty="0">
                <a:ea typeface="+mn-lt"/>
                <a:cs typeface="+mn-lt"/>
              </a:rPr>
              <a:t> &gt; rar_hash.txt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1C938-A252-E533-6567-D077550D3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Take the output from rar2john and put it into john </a:t>
            </a:r>
          </a:p>
          <a:p>
            <a:pPr marL="742950" lvl="2" indent="-285750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john --wordlist=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rockyou.txt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accent5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rar_hash.txt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Make a hash file from the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rar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in task5</a:t>
            </a:r>
            <a:endParaRPr lang="en-US" dirty="0">
              <a:solidFill>
                <a:schemeClr val="accent5">
                  <a:lumMod val="49000"/>
                  <a:lumOff val="51000"/>
                </a:schemeClr>
              </a:solidFill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Crack the hash </a:t>
            </a:r>
            <a:endParaRPr lang="en-US" dirty="0">
              <a:solidFill>
                <a:schemeClr val="accent5">
                  <a:lumMod val="49000"/>
                  <a:lumOff val="51000"/>
                </a:schemeClr>
              </a:solidFill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Unrar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the file</a:t>
            </a:r>
            <a:endParaRPr lang="en-US" dirty="0">
              <a:solidFill>
                <a:schemeClr val="accent5">
                  <a:lumMod val="49000"/>
                  <a:lumOff val="51000"/>
                </a:schemeClr>
              </a:solidFill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Check answers with me</a:t>
            </a:r>
            <a:endParaRPr lang="en-US" dirty="0">
              <a:solidFill>
                <a:schemeClr val="accent5">
                  <a:lumMod val="49000"/>
                  <a:lumOff val="51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C7B584-FCBC-0FA0-4005-06DB8B238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8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E1A0A-24B2-A71A-6ADC-554EC1D45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90D4-2DD6-FBCF-B6DD-608C08F9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>
                <a:ea typeface="+mj-lt"/>
                <a:cs typeface="+mj-lt"/>
              </a:rPr>
              <a:t>Cracking SSH Keys with John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4F5B-6F6D-F2F0-512B-642606D8B6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3335" y="2024779"/>
            <a:ext cx="5212079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lvl="2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ssh2john converts the </a:t>
            </a:r>
            <a:r>
              <a:rPr lang="en-US" dirty="0" err="1">
                <a:ea typeface="+mn-lt"/>
                <a:cs typeface="+mn-lt"/>
              </a:rPr>
              <a:t>id_rsa</a:t>
            </a:r>
            <a:r>
              <a:rPr lang="en-US" dirty="0">
                <a:ea typeface="+mn-lt"/>
                <a:cs typeface="+mn-lt"/>
              </a:rPr>
              <a:t> private key, which is used to log in to the SSH session</a:t>
            </a:r>
          </a:p>
          <a:p>
            <a:pPr marL="0" lvl="2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ssh2john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[</a:t>
            </a:r>
            <a:r>
              <a:rPr lang="en-US" err="1">
                <a:solidFill>
                  <a:srgbClr val="C00000"/>
                </a:solidFill>
                <a:ea typeface="+mn-lt"/>
                <a:cs typeface="+mn-lt"/>
              </a:rPr>
              <a:t>id_rsa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 private key file]</a:t>
            </a:r>
            <a:r>
              <a:rPr lang="en-US" dirty="0">
                <a:ea typeface="+mn-lt"/>
                <a:cs typeface="+mn-lt"/>
              </a:rPr>
              <a:t> &gt; </a:t>
            </a:r>
            <a:r>
              <a:rPr lang="en-US" dirty="0">
                <a:solidFill>
                  <a:schemeClr val="accent5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[output file]</a:t>
            </a:r>
          </a:p>
          <a:p>
            <a:pPr marL="0" lvl="2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id_rsa</a:t>
            </a:r>
            <a:r>
              <a:rPr lang="en-US" dirty="0">
                <a:ea typeface="+mn-lt"/>
                <a:cs typeface="+mn-lt"/>
              </a:rPr>
              <a:t> private key file]: The path to the </a:t>
            </a:r>
            <a:r>
              <a:rPr lang="en-US" dirty="0" err="1">
                <a:ea typeface="+mn-lt"/>
                <a:cs typeface="+mn-lt"/>
              </a:rPr>
              <a:t>id_rsa</a:t>
            </a:r>
            <a:r>
              <a:rPr lang="en-US" dirty="0">
                <a:ea typeface="+mn-lt"/>
                <a:cs typeface="+mn-lt"/>
              </a:rPr>
              <a:t> file you wish to get the hash of</a:t>
            </a:r>
          </a:p>
          <a:p>
            <a:pPr marL="0" lvl="2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&gt;: This is the output director</a:t>
            </a:r>
          </a:p>
          <a:p>
            <a:pPr marL="0" lvl="2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[output file]: This is the file that will store the output from</a:t>
            </a:r>
          </a:p>
          <a:p>
            <a:pPr marL="0" lvl="2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john --wordlist=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rockyou.txt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accent5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id_rsa_hash.txt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814C5-8A6B-3EE4-9BC1-F88A3BC7EF3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Make a hash file from </a:t>
            </a:r>
            <a:r>
              <a:rPr lang="en-US" dirty="0" err="1">
                <a:ea typeface="+mn-lt"/>
                <a:cs typeface="+mn-lt"/>
              </a:rPr>
              <a:t>id_rsa</a:t>
            </a:r>
            <a:r>
              <a:rPr lang="en-US" dirty="0">
                <a:ea typeface="+mn-lt"/>
                <a:cs typeface="+mn-lt"/>
              </a:rPr>
              <a:t> in task6</a:t>
            </a: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Crack the hash </a:t>
            </a: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Check answers with 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25A45C-8A2C-DCBD-53AD-D571CFFD8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90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Social Media</a:t>
            </a: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F2CCE123-860F-8623-781F-12CEA66980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24781"/>
            <a:ext cx="2878394" cy="413718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Instagram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2491" y="1998276"/>
            <a:ext cx="4894006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Discord</a:t>
            </a: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r>
              <a:rPr lang="en-US" dirty="0">
                <a:ea typeface="Calibri"/>
                <a:cs typeface="Calibri"/>
              </a:rPr>
              <a:t>https://dsc.gg/bsucyber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Picture 7" descr="A qr code with a logo&#10;&#10;Description automatically generated">
            <a:extLst>
              <a:ext uri="{FF2B5EF4-FFF2-40B4-BE49-F238E27FC236}">
                <a16:creationId xmlns:a16="http://schemas.microsoft.com/office/drawing/2014/main" id="{7C2D2093-971B-5E61-31E0-2C09D546B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90" y="2520995"/>
            <a:ext cx="2737104" cy="31447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D13A84-6D8E-53DB-458B-9FD8BAFB6426}"/>
              </a:ext>
            </a:extLst>
          </p:cNvPr>
          <p:cNvSpPr txBox="1"/>
          <p:nvPr/>
        </p:nvSpPr>
        <p:spPr>
          <a:xfrm>
            <a:off x="8935064" y="1997176"/>
            <a:ext cx="24211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BennyLink</a:t>
            </a:r>
            <a:r>
              <a:rPr lang="en-US" dirty="0">
                <a:ea typeface="Calibri"/>
                <a:cs typeface="Calibri"/>
              </a:rPr>
              <a:t> (Attendance)</a:t>
            </a:r>
            <a:endParaRPr lang="en-US" dirty="0"/>
          </a:p>
        </p:txBody>
      </p:sp>
      <p:pic>
        <p:nvPicPr>
          <p:cNvPr id="9" name="Picture 8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78CB1342-B3FF-6DEA-4432-97EE9E180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116" y="2741971"/>
            <a:ext cx="2510912" cy="2646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C4CDF-7BED-5105-5843-843CB651E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428" y="2491117"/>
            <a:ext cx="3106994" cy="314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1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210711"/>
            <a:ext cx="9467127" cy="2527911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134335" cy="4113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Cybersecurity news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What are hashes?</a:t>
            </a:r>
          </a:p>
          <a:p>
            <a:r>
              <a:rPr lang="en-US" dirty="0">
                <a:ea typeface="Calibri"/>
                <a:cs typeface="Calibri"/>
              </a:rPr>
              <a:t>John the Ripper (password cracking)</a:t>
            </a:r>
          </a:p>
          <a:p>
            <a:r>
              <a:rPr lang="en-US" dirty="0">
                <a:ea typeface="Calibri"/>
                <a:cs typeface="Calibri"/>
              </a:rPr>
              <a:t>Social media</a:t>
            </a:r>
          </a:p>
          <a:p>
            <a:r>
              <a:rPr lang="en-US" dirty="0">
                <a:ea typeface="Calibri"/>
                <a:cs typeface="Calibri"/>
              </a:rPr>
              <a:t>Questions</a:t>
            </a:r>
          </a:p>
        </p:txBody>
      </p:sp>
      <p:pic>
        <p:nvPicPr>
          <p:cNvPr id="7" name="Picture Placeholder 6" descr="A computer screen with a pencil and people on it&#10;&#10;Description automatically generated">
            <a:extLst>
              <a:ext uri="{FF2B5EF4-FFF2-40B4-BE49-F238E27FC236}">
                <a16:creationId xmlns:a16="http://schemas.microsoft.com/office/drawing/2014/main" id="{08DAC26A-09CC-AEE3-869C-FA1137049814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8" y="2069307"/>
            <a:ext cx="5944181" cy="3128821"/>
          </a:xfrm>
          <a:noFill/>
        </p:spPr>
      </p:pic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Cybersecurity news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9C373000-EEA1-D16F-189A-338FFDA2E70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Cryptocurrency exchange </a:t>
            </a:r>
            <a:r>
              <a:rPr lang="en-US" dirty="0" err="1">
                <a:ea typeface="+mn-lt"/>
                <a:cs typeface="+mn-lt"/>
              </a:rPr>
              <a:t>Bybit</a:t>
            </a:r>
            <a:r>
              <a:rPr lang="en-US" dirty="0">
                <a:ea typeface="+mn-lt"/>
                <a:cs typeface="+mn-lt"/>
              </a:rPr>
              <a:t> revealed that a "sophisticated" attack led to the theft of over $1.5 billion worth of cryptocurrency from one of its Ethereum cold (offline) wallets, making it the largest ever single crypto heist in history.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DBB83-5C52-3FB9-D039-8EAC38B7B4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Google Cloud has announced quantum-safe digital signatures in Google Cloud Key Management Service (</a:t>
            </a:r>
            <a:r>
              <a:rPr lang="en-US" dirty="0">
                <a:ea typeface="+mn-lt"/>
                <a:cs typeface="+mn-lt"/>
                <a:hlinkClick r:id="rId3"/>
              </a:rPr>
              <a:t>Cloud KMS</a:t>
            </a:r>
            <a:r>
              <a:rPr lang="en-US" dirty="0">
                <a:ea typeface="+mn-lt"/>
                <a:cs typeface="+mn-lt"/>
              </a:rPr>
              <a:t>) for software-based keys as a way to bulletproof encryption systems against the threat posed by cryptographically-relevant quantum computers.</a:t>
            </a:r>
            <a:endParaRPr lang="en-US" dirty="0"/>
          </a:p>
        </p:txBody>
      </p:sp>
      <p:pic>
        <p:nvPicPr>
          <p:cNvPr id="10" name="Picture 9" descr="Cloud CISO Perspectives: Why we need to get ready for PQC | Google Cloud  Blog">
            <a:extLst>
              <a:ext uri="{FF2B5EF4-FFF2-40B4-BE49-F238E27FC236}">
                <a16:creationId xmlns:a16="http://schemas.microsoft.com/office/drawing/2014/main" id="{B6FFEA46-0092-A6BF-1238-22410F583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273" y="3638839"/>
            <a:ext cx="2938319" cy="2357005"/>
          </a:xfrm>
          <a:prstGeom prst="rect">
            <a:avLst/>
          </a:prstGeom>
        </p:spPr>
      </p:pic>
      <p:pic>
        <p:nvPicPr>
          <p:cNvPr id="13" name="Picture 12" descr="Crypto exchange hacked; Warren Buffett sticks to his investment strategy;  OCC lays off workers">
            <a:extLst>
              <a:ext uri="{FF2B5EF4-FFF2-40B4-BE49-F238E27FC236}">
                <a16:creationId xmlns:a16="http://schemas.microsoft.com/office/drawing/2014/main" id="{CEA60C5D-B591-54D5-1AEB-9D5C652DC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855" y="3638839"/>
            <a:ext cx="3851563" cy="216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466344"/>
            <a:ext cx="6241651" cy="1710354"/>
          </a:xfrm>
          <a:noFill/>
        </p:spPr>
        <p:txBody>
          <a:bodyPr anchor="ctr"/>
          <a:lstStyle/>
          <a:p>
            <a:r>
              <a:rPr lang="en-US" dirty="0">
                <a:ea typeface="Calibri Light"/>
                <a:cs typeface="Calibri Light"/>
              </a:rPr>
              <a:t>Hashes?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6" y="2286000"/>
            <a:ext cx="6241650" cy="347472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A hash is a way of taking a piece of data of any length and representing it in another fixed-length form</a:t>
            </a:r>
          </a:p>
          <a:p>
            <a:pPr marL="457200" lvl="1">
              <a:buFont typeface="Courier New" panose="05000000000000000000" pitchFamily="2" charset="2"/>
              <a:buChar char="o"/>
            </a:pPr>
            <a:r>
              <a:rPr lang="en-US" dirty="0">
                <a:ea typeface="+mn-lt"/>
                <a:cs typeface="+mn-lt"/>
              </a:rPr>
              <a:t>This process masks the original value of the data</a:t>
            </a:r>
          </a:p>
          <a:p>
            <a:pPr marL="457200" lvl="1">
              <a:buFont typeface="Courier New" panose="05000000000000000000" pitchFamily="2" charset="2"/>
              <a:buChar char="o"/>
            </a:pPr>
            <a:r>
              <a:rPr lang="en-US" dirty="0">
                <a:ea typeface="Calibri"/>
                <a:cs typeface="Calibri"/>
              </a:rPr>
              <a:t>This happens through hashing algorithms (MD5, SHA1, NTLM)</a:t>
            </a:r>
          </a:p>
          <a:p>
            <a:pPr marL="45720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Take "Fort", a four-character string using MD5 it is "</a:t>
            </a:r>
            <a:r>
              <a:rPr lang="en-US" dirty="0">
                <a:ea typeface="+mn-lt"/>
                <a:cs typeface="+mn-lt"/>
              </a:rPr>
              <a:t>d611bfb203455185fe8254b27eaa73aa</a:t>
            </a:r>
            <a:r>
              <a:rPr lang="en-US" dirty="0">
                <a:ea typeface="Calibri"/>
                <a:cs typeface="Calibri"/>
              </a:rPr>
              <a:t>"</a:t>
            </a:r>
          </a:p>
          <a:p>
            <a:pPr marL="45720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Now take "Fortnite", an 8-character string using MD5 it is "</a:t>
            </a:r>
            <a:r>
              <a:rPr lang="en-US" dirty="0">
                <a:ea typeface="+mn-lt"/>
                <a:cs typeface="+mn-lt"/>
              </a:rPr>
              <a:t>972b040498eb76771f064dd2c761edc9</a:t>
            </a:r>
            <a:r>
              <a:rPr lang="en-US" dirty="0">
                <a:ea typeface="Calibri"/>
                <a:cs typeface="Calibri"/>
              </a:rPr>
              <a:t>"</a:t>
            </a:r>
          </a:p>
        </p:txBody>
      </p:sp>
      <p:pic>
        <p:nvPicPr>
          <p:cNvPr id="4" name="Picture Placeholder 3" descr="A blue and black symbol with black text">
            <a:extLst>
              <a:ext uri="{FF2B5EF4-FFF2-40B4-BE49-F238E27FC236}">
                <a16:creationId xmlns:a16="http://schemas.microsoft.com/office/drawing/2014/main" id="{DA97E26E-E964-2442-EA08-1E5525C2D0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6144" r="15294" b="420"/>
          <a:stretch/>
        </p:blipFill>
        <p:spPr>
          <a:xfrm>
            <a:off x="411727" y="2571431"/>
            <a:ext cx="4847032" cy="2687261"/>
          </a:xfrm>
        </p:spPr>
      </p:pic>
      <p:pic>
        <p:nvPicPr>
          <p:cNvPr id="5" name="Picture 4" descr="A close up of a cracker&#10;&#10;AI-generated content may be incorrect.">
            <a:extLst>
              <a:ext uri="{FF2B5EF4-FFF2-40B4-BE49-F238E27FC236}">
                <a16:creationId xmlns:a16="http://schemas.microsoft.com/office/drawing/2014/main" id="{C81029F1-F239-4E4B-0F82-5DCC12F69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0000">
            <a:off x="4019056" y="3023419"/>
            <a:ext cx="1220596" cy="15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>
                <a:ea typeface="Calibri Light"/>
                <a:cs typeface="Calibri Light"/>
              </a:rPr>
              <a:t>Why are they secure?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3335" y="2024779"/>
            <a:ext cx="5212079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lvl="2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Hashes are one-way functions meaning if you have the input, it is easy to solve but without it is hard</a:t>
            </a:r>
          </a:p>
          <a:p>
            <a:pPr marL="228600" lvl="3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They do this utilizing the </a:t>
            </a:r>
            <a:r>
              <a:rPr lang="en-US" dirty="0">
                <a:ea typeface="+mn-lt"/>
                <a:cs typeface="+mn-lt"/>
              </a:rPr>
              <a:t>modulo </a:t>
            </a:r>
            <a:r>
              <a:rPr lang="en-US" dirty="0">
                <a:ea typeface="Calibri"/>
                <a:cs typeface="Calibri"/>
              </a:rPr>
              <a:t>operator which is basically the remainder of a problem</a:t>
            </a:r>
          </a:p>
          <a:p>
            <a:pPr marL="457200" lvl="4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16 </a:t>
            </a:r>
            <a:r>
              <a:rPr lang="en-US" i="1" dirty="0">
                <a:ea typeface="Calibri"/>
                <a:cs typeface="Calibri"/>
              </a:rPr>
              <a:t>mod </a:t>
            </a:r>
            <a:r>
              <a:rPr lang="en-US" dirty="0">
                <a:ea typeface="Calibri"/>
                <a:cs typeface="Calibri"/>
              </a:rPr>
              <a:t>5 = 1</a:t>
            </a:r>
          </a:p>
          <a:p>
            <a:pPr marL="228600" lvl="3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The modulo is not revisable, in the example you get 1 and that's great but there are infinite combinations to get that same number</a:t>
            </a:r>
          </a:p>
          <a:p>
            <a:pPr marL="228600" lvl="3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So, to solve it you have to use brute force </a:t>
            </a:r>
          </a:p>
          <a:p>
            <a:pPr marL="228600" lvl="3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This is where John the Ripper comes in as a way to do a dictionary attack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C2F87F-CEB4-4E0F-9648-3756B935255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194456" y="2215233"/>
            <a:ext cx="5764862" cy="2790174"/>
          </a:xfr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41DCD-9235-B9B5-4F51-924147620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B6FC-2642-3B0B-2D93-26905FFF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>
                <a:ea typeface="Calibri Light"/>
                <a:cs typeface="Calibri Light"/>
              </a:rPr>
              <a:t>John the ripper installation/preparation</a:t>
            </a:r>
            <a:endParaRPr lang="en-US" dirty="0" err="1"/>
          </a:p>
        </p:txBody>
      </p:sp>
      <p:pic>
        <p:nvPicPr>
          <p:cNvPr id="6" name="Content Placeholder 5" descr="A person wearing a top hat">
            <a:extLst>
              <a:ext uri="{FF2B5EF4-FFF2-40B4-BE49-F238E27FC236}">
                <a16:creationId xmlns:a16="http://schemas.microsoft.com/office/drawing/2014/main" id="{9A4C6BB6-66E0-0307-1E0B-1BE0D1193B0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6174" y="1953489"/>
            <a:ext cx="6096543" cy="3429323"/>
          </a:xfr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5C609-1722-8B05-FE87-5414F55163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Windows</a:t>
            </a:r>
          </a:p>
          <a:p>
            <a:pPr lvl="2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Go to the GitHub and download the zip file</a:t>
            </a:r>
          </a:p>
          <a:p>
            <a:pPr indent="-22860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Linux </a:t>
            </a:r>
          </a:p>
          <a:p>
            <a:pPr lvl="2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Debian: </a:t>
            </a:r>
            <a:r>
              <a:rPr lang="en-US" dirty="0" err="1">
                <a:ea typeface="+mn-lt"/>
                <a:cs typeface="+mn-lt"/>
              </a:rPr>
              <a:t>sudo</a:t>
            </a:r>
            <a:r>
              <a:rPr lang="en-US" dirty="0">
                <a:ea typeface="+mn-lt"/>
                <a:cs typeface="+mn-lt"/>
              </a:rPr>
              <a:t> apt install john</a:t>
            </a:r>
          </a:p>
          <a:p>
            <a:pPr lvl="2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RedHat: </a:t>
            </a:r>
            <a:r>
              <a:rPr lang="en-US" dirty="0" err="1">
                <a:ea typeface="+mn-lt"/>
                <a:cs typeface="+mn-lt"/>
              </a:rPr>
              <a:t>sudo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dnf</a:t>
            </a:r>
            <a:r>
              <a:rPr lang="en-US" dirty="0">
                <a:ea typeface="+mn-lt"/>
                <a:cs typeface="+mn-lt"/>
              </a:rPr>
              <a:t> install john</a:t>
            </a:r>
          </a:p>
          <a:p>
            <a:pPr indent="-22860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For the wordlist download it from GitHub</a:t>
            </a:r>
          </a:p>
          <a:p>
            <a:pPr indent="-22860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More info: </a:t>
            </a:r>
            <a:r>
              <a:rPr lang="en-US" dirty="0">
                <a:ea typeface="+mn-lt"/>
                <a:cs typeface="+mn-lt"/>
                <a:hlinkClick r:id="rId4"/>
              </a:rPr>
              <a:t>https://www.openwall.com/john/</a:t>
            </a:r>
          </a:p>
          <a:p>
            <a:pPr indent="-228600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Tasks: </a:t>
            </a:r>
            <a:r>
              <a:rPr lang="en-US" dirty="0">
                <a:ea typeface="+mn-lt"/>
                <a:cs typeface="+mn-lt"/>
                <a:hlinkClick r:id="rId5"/>
              </a:rPr>
              <a:t>https://github.com/bsucyber/CyberClub_John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2ACA4D-09FC-2F0B-0D37-E49F0DE3D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5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E0062-574B-6E9A-CFBA-3CB5D0107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B230-D497-F6B3-1C2F-B01CD62D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>
                <a:ea typeface="Calibri Light"/>
                <a:cs typeface="Calibri Light"/>
              </a:rPr>
              <a:t>John the ripper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E460-BE66-BF0A-0DFE-715142334D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3335" y="2024779"/>
            <a:ext cx="5212079" cy="4137189"/>
          </a:xfr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lvl="2" indent="-28575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Syntax</a:t>
            </a:r>
          </a:p>
          <a:p>
            <a:pPr marL="514350" lvl="3" indent="-285750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john [options] </a:t>
            </a:r>
            <a:r>
              <a:rPr lang="en-US" dirty="0">
                <a:solidFill>
                  <a:schemeClr val="accent5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[file path]</a:t>
            </a:r>
          </a:p>
          <a:p>
            <a:pPr marL="742950" lvl="4">
              <a:buFont typeface="Courier New" panose="05000000000000000000" pitchFamily="2" charset="2"/>
              <a:buChar char="o"/>
            </a:pPr>
            <a:r>
              <a:rPr lang="en-US" dirty="0">
                <a:ea typeface="Calibri"/>
                <a:cs typeface="Calibri"/>
              </a:rPr>
              <a:t>john: invokes the John the Ripper program</a:t>
            </a:r>
          </a:p>
          <a:p>
            <a:pPr marL="742950" lvl="4">
              <a:buFont typeface="Courier New" panose="05000000000000000000" pitchFamily="2" charset="2"/>
              <a:buChar char="o"/>
            </a:pPr>
            <a:r>
              <a:rPr lang="en-US" dirty="0">
                <a:ea typeface="Calibri"/>
                <a:cs typeface="Calibri"/>
              </a:rPr>
              <a:t>options: what options you choose to use</a:t>
            </a:r>
          </a:p>
          <a:p>
            <a:pPr marL="742950" lvl="4">
              <a:buFont typeface="Courier New" panose="05000000000000000000" pitchFamily="2" charset="2"/>
              <a:buChar char="o"/>
            </a:pPr>
            <a:r>
              <a:rPr lang="en-US" dirty="0">
                <a:ea typeface="Calibri"/>
                <a:cs typeface="Calibri"/>
              </a:rPr>
              <a:t>file path: the file you want to crack</a:t>
            </a:r>
          </a:p>
          <a:p>
            <a:pPr marL="514350" lvl="3" indent="-285750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john --wordlist=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[path to wordlist]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accent5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[path to file]</a:t>
            </a:r>
          </a:p>
          <a:p>
            <a:pPr marL="742950" lvl="4">
              <a:buFont typeface="Courier New" panose="05000000000000000000" pitchFamily="2" charset="2"/>
              <a:buChar char="o"/>
            </a:pPr>
            <a:r>
              <a:rPr lang="en-US" dirty="0">
                <a:ea typeface="Calibri"/>
                <a:cs typeface="Calibri"/>
              </a:rPr>
              <a:t>path to wordlist: wordlist mode</a:t>
            </a:r>
          </a:p>
          <a:p>
            <a:pPr marL="742950" lvl="4">
              <a:buFont typeface="Courier New" panose="05000000000000000000" pitchFamily="2" charset="2"/>
              <a:buChar char="o"/>
            </a:pPr>
            <a:r>
              <a:rPr lang="en-US" dirty="0">
                <a:ea typeface="Calibri"/>
                <a:cs typeface="Calibri"/>
              </a:rPr>
              <a:t>path to file: the hash file</a:t>
            </a:r>
          </a:p>
          <a:p>
            <a:pPr marL="514350" lvl="3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john --wordlist=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rockyou.txt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accent5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hash_to_crack.txt</a:t>
            </a:r>
            <a:endParaRPr lang="en-US" dirty="0">
              <a:solidFill>
                <a:schemeClr val="accent5">
                  <a:lumMod val="49000"/>
                  <a:lumOff val="51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5AC34-8D67-175C-B96D-3DB983DFC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6D6247-4268-9BFE-1133-D9289F115AF4}"/>
              </a:ext>
            </a:extLst>
          </p:cNvPr>
          <p:cNvSpPr txBox="1">
            <a:spLocks/>
          </p:cNvSpPr>
          <p:nvPr/>
        </p:nvSpPr>
        <p:spPr>
          <a:xfrm>
            <a:off x="6099646" y="2027500"/>
            <a:ext cx="5212079" cy="413718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-28575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Identifying hashes</a:t>
            </a:r>
          </a:p>
          <a:p>
            <a:pPr marL="514350" lvl="3" indent="-28575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Website: hashes.com</a:t>
            </a:r>
          </a:p>
          <a:p>
            <a:pPr marL="514350" lvl="3" indent="-28575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Python script</a:t>
            </a:r>
            <a:endParaRPr lang="en-US" dirty="0">
              <a:ea typeface="+mn-lt"/>
              <a:cs typeface="+mn-lt"/>
            </a:endParaRPr>
          </a:p>
          <a:p>
            <a:pPr marL="742950" lvl="4" indent="-285750">
              <a:buFont typeface="Courier New" panose="05000000000000000000" pitchFamily="2" charset="2"/>
              <a:buChar char="o"/>
            </a:pPr>
            <a:r>
              <a:rPr lang="en-US" err="1">
                <a:ea typeface="+mn-lt"/>
                <a:cs typeface="+mn-lt"/>
              </a:rPr>
              <a:t>wget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3"/>
              </a:rPr>
              <a:t>https://gitlab.com/kalilinux/packages/hash-identifier/-/raw/kali/master/hash-id.py</a:t>
            </a:r>
          </a:p>
          <a:p>
            <a:pPr marL="742950" lvl="4" indent="-285750">
              <a:buFont typeface="Courier New" panose="05000000000000000000" pitchFamily="2" charset="2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GitHub download</a:t>
            </a:r>
          </a:p>
          <a:p>
            <a:pPr marL="742950" lvl="4" indent="-285750">
              <a:buFont typeface="Courier New" panose="05000000000000000000" pitchFamily="2" charset="2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To run it use: </a:t>
            </a:r>
            <a:r>
              <a:rPr lang="en-US" dirty="0">
                <a:ea typeface="+mn-lt"/>
                <a:cs typeface="+mn-lt"/>
              </a:rPr>
              <a:t>python3 hash-id.py</a:t>
            </a:r>
          </a:p>
          <a:p>
            <a:pPr marL="742950" lvl="4" indent="-285750">
              <a:buClr>
                <a:srgbClr val="E89756"/>
              </a:buClr>
              <a:buFont typeface="Courier New" panose="05000000000000000000" pitchFamily="2" charset="2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Type the hash into the prompt and it will give you possible hashes that it could be</a:t>
            </a:r>
          </a:p>
        </p:txBody>
      </p:sp>
    </p:spTree>
    <p:extLst>
      <p:ext uri="{BB962C8B-B14F-4D97-AF65-F5344CB8AC3E}">
        <p14:creationId xmlns:p14="http://schemas.microsoft.com/office/powerpoint/2010/main" val="162717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2610F-59CB-661D-CE2E-C0B8F4322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D704-CFFC-3BFB-78A6-3DE0F31C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>
                <a:ea typeface="Calibri Light"/>
                <a:cs typeface="Calibri Light"/>
              </a:rPr>
              <a:t>John the ripper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E740-A157-7A4E-F8EC-ADC5A00ECC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4" y="2024779"/>
            <a:ext cx="6457132" cy="4137189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715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john --format=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[format]</a:t>
            </a:r>
            <a:r>
              <a:rPr lang="en-US" dirty="0">
                <a:ea typeface="+mn-lt"/>
                <a:cs typeface="+mn-lt"/>
              </a:rPr>
              <a:t> --wordlist=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[path to wordlist]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accent5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[path to file]</a:t>
            </a:r>
            <a:endParaRPr lang="en-US">
              <a:solidFill>
                <a:schemeClr val="accent5">
                  <a:lumMod val="49000"/>
                  <a:lumOff val="51000"/>
                </a:schemeClr>
              </a:solidFill>
              <a:ea typeface="Calibri"/>
              <a:cs typeface="Calibri"/>
            </a:endParaRPr>
          </a:p>
          <a:p>
            <a:pPr marL="514350" lvl="4" indent="-285750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format: what type of hash it is (MD5, SHA1, </a:t>
            </a:r>
            <a:r>
              <a:rPr lang="en-US" dirty="0">
                <a:ea typeface="+mn-lt"/>
                <a:cs typeface="+mn-lt"/>
              </a:rPr>
              <a:t>NTLM,</a:t>
            </a:r>
            <a:r>
              <a:rPr lang="en-US" dirty="0">
                <a:ea typeface="Calibri"/>
                <a:cs typeface="Calibri"/>
              </a:rPr>
              <a:t> etc.)</a:t>
            </a:r>
          </a:p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john --format=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raw-md5</a:t>
            </a:r>
            <a:r>
              <a:rPr lang="en-US" dirty="0">
                <a:ea typeface="+mn-lt"/>
                <a:cs typeface="+mn-lt"/>
              </a:rPr>
              <a:t> --wordlist=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rockyou.txt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accent5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hash_to_crack.txt</a:t>
            </a:r>
          </a:p>
          <a:p>
            <a:pPr marL="285750" lvl="2" indent="-28575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Formatting notes</a:t>
            </a:r>
          </a:p>
          <a:p>
            <a:pPr marL="742950" lvl="4" indent="-285750">
              <a:buFont typeface="Courier New" panose="05000000000000000000" pitchFamily="2" charset="2"/>
              <a:buChar char="o"/>
            </a:pPr>
            <a:r>
              <a:rPr lang="en-US" dirty="0">
                <a:ea typeface="Calibri"/>
                <a:cs typeface="Calibri"/>
              </a:rPr>
              <a:t>In the example above it uses </a:t>
            </a:r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raw-</a:t>
            </a:r>
            <a:r>
              <a:rPr lang="en-US" dirty="0">
                <a:ea typeface="Calibri"/>
                <a:cs typeface="Calibri"/>
              </a:rPr>
              <a:t> to state it is a standard type</a:t>
            </a:r>
          </a:p>
          <a:p>
            <a:pPr marL="742950" lvl="4" indent="-285750">
              <a:buFont typeface="Courier New" panose="05000000000000000000" pitchFamily="2" charset="2"/>
              <a:buChar char="o"/>
            </a:pPr>
            <a:r>
              <a:rPr lang="en-US" dirty="0">
                <a:ea typeface="Calibri"/>
                <a:cs typeface="Calibri"/>
              </a:rPr>
              <a:t>To check use: </a:t>
            </a:r>
            <a:r>
              <a:rPr lang="en-US" dirty="0">
                <a:ea typeface="+mn-lt"/>
                <a:cs typeface="+mn-lt"/>
              </a:rPr>
              <a:t>john --list=formats | grep -</a:t>
            </a:r>
            <a:r>
              <a:rPr lang="en-US" dirty="0" err="1">
                <a:ea typeface="+mn-lt"/>
                <a:cs typeface="+mn-lt"/>
              </a:rPr>
              <a:t>iF</a:t>
            </a:r>
            <a:r>
              <a:rPr lang="en-US" dirty="0">
                <a:ea typeface="+mn-lt"/>
                <a:cs typeface="+mn-lt"/>
              </a:rPr>
              <a:t> "md5"</a:t>
            </a:r>
            <a:endParaRPr lang="en-US" dirty="0">
              <a:ea typeface="Calibri"/>
              <a:cs typeface="Calibri"/>
            </a:endParaRPr>
          </a:p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We will be using 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Games.txt</a:t>
            </a:r>
            <a:r>
              <a:rPr lang="en-US" dirty="0">
                <a:ea typeface="Calibri"/>
                <a:cs typeface="Calibri"/>
              </a:rPr>
              <a:t> for our wordlist and in the task1 folder we will using the </a:t>
            </a:r>
            <a:r>
              <a:rPr lang="en-US" dirty="0">
                <a:solidFill>
                  <a:schemeClr val="accent5">
                    <a:lumMod val="49000"/>
                    <a:lumOff val="51000"/>
                  </a:schemeClr>
                </a:solidFill>
                <a:ea typeface="Calibri"/>
                <a:cs typeface="Calibri"/>
              </a:rPr>
              <a:t>Hash.txt</a:t>
            </a:r>
          </a:p>
          <a:p>
            <a:pPr marL="285750" lvl="2" indent="-285750">
              <a:buFont typeface="Arial" panose="05000000000000000000" pitchFamily="2" charset="2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AF98F-5585-0B15-AEA5-3311C2421D8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74813" y="2024780"/>
            <a:ext cx="4894006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a typeface="Calibri"/>
                <a:cs typeface="Calibri"/>
              </a:rPr>
              <a:t>Find out what type of hash each one is in task1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Crack the hash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Check answers with 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37921-CC9A-4C09-618E-C96BA0FE0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2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7330E-20A4-9365-3ED5-93745EAA3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5931-4CA6-EF67-8994-267A26B4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>
                <a:ea typeface="Calibri Light"/>
                <a:cs typeface="Calibri Light"/>
              </a:rPr>
              <a:t>Cracking windows authentication hashes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0017-DC53-6506-93F4-6C98F48F4B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3335" y="2024779"/>
            <a:ext cx="5212079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lvl="2">
              <a:buFont typeface="Arial" panose="020B0604020202020204" pitchFamily="34" charset="0"/>
              <a:buChar char="•"/>
            </a:pPr>
            <a:r>
              <a:rPr lang="en-US" dirty="0" err="1">
                <a:ea typeface="Calibri"/>
                <a:cs typeface="Calibri"/>
              </a:rPr>
              <a:t>NTHash</a:t>
            </a:r>
            <a:r>
              <a:rPr lang="en-US" dirty="0">
                <a:ea typeface="Calibri"/>
                <a:cs typeface="Calibri"/>
              </a:rPr>
              <a:t>/NTLM</a:t>
            </a:r>
          </a:p>
          <a:p>
            <a:pPr marL="457200" lvl="4">
              <a:buFont typeface="Courier New" panose="020B0604020202020204" pitchFamily="34" charset="0"/>
              <a:buChar char="o"/>
            </a:pPr>
            <a:r>
              <a:rPr lang="en-US" dirty="0" err="1">
                <a:ea typeface="+mn-lt"/>
                <a:cs typeface="+mn-lt"/>
              </a:rPr>
              <a:t>NThash</a:t>
            </a:r>
            <a:r>
              <a:rPr lang="en-US" dirty="0">
                <a:ea typeface="+mn-lt"/>
                <a:cs typeface="+mn-lt"/>
              </a:rPr>
              <a:t> is the hash format modern Windows operating system machines use to store user and service passwords</a:t>
            </a:r>
          </a:p>
          <a:p>
            <a:pPr marL="457200" lvl="4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NT stands for new technology </a:t>
            </a:r>
          </a:p>
          <a:p>
            <a:pPr marL="228600" lvl="3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In Windows, SAM (Security Account Manager) is used to store user account information, including usernames and hashed passwords</a:t>
            </a:r>
          </a:p>
          <a:p>
            <a:pPr marL="228600" lvl="3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You can get the hashes by dumping that data using a tool like </a:t>
            </a:r>
            <a:r>
              <a:rPr lang="en-US" dirty="0" err="1">
                <a:ea typeface="+mn-lt"/>
                <a:cs typeface="+mn-lt"/>
              </a:rPr>
              <a:t>Mimikatz</a:t>
            </a:r>
            <a:r>
              <a:rPr lang="en-US" dirty="0">
                <a:ea typeface="+mn-lt"/>
                <a:cs typeface="+mn-lt"/>
              </a:rPr>
              <a:t> or using the Active Directory database: </a:t>
            </a:r>
            <a:r>
              <a:rPr lang="en-US" dirty="0" err="1">
                <a:ea typeface="+mn-lt"/>
                <a:cs typeface="+mn-lt"/>
              </a:rPr>
              <a:t>NTDS.dit</a:t>
            </a:r>
            <a:endParaRPr lang="en-US" dirty="0" err="1">
              <a:ea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380B9-8DEC-DDDB-E796-6B18B8FB0D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Find out what type of hash it is in task2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Crack the hash 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Check answers with 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3DD40D-CA59-7000-F594-BAA6102B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2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BD70D31801F64498B34939F9D9E0DE" ma:contentTypeVersion="11" ma:contentTypeDescription="Create a new document." ma:contentTypeScope="" ma:versionID="71c4fc79c94cf855902de1a12d2c5fe6">
  <xsd:schema xmlns:xsd="http://www.w3.org/2001/XMLSchema" xmlns:xs="http://www.w3.org/2001/XMLSchema" xmlns:p="http://schemas.microsoft.com/office/2006/metadata/properties" xmlns:ns3="6e399ec9-07ee-4062-b027-fd0b92674212" targetNamespace="http://schemas.microsoft.com/office/2006/metadata/properties" ma:root="true" ma:fieldsID="6aa90e82da149648f5f53fcd40789a27" ns3:_="">
    <xsd:import namespace="6e399ec9-07ee-4062-b027-fd0b926742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99ec9-07ee-4062-b027-fd0b926742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e399ec9-07ee-4062-b027-fd0b9267421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F73B1A-B6F9-43BC-BF8C-D4E1F4CBC1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99ec9-07ee-4062-b027-fd0b926742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C2645A-E767-4D7E-984D-234E531E4556}">
  <ds:schemaRefs>
    <ds:schemaRef ds:uri="http://schemas.microsoft.com/office/infopath/2007/PartnerControls"/>
    <ds:schemaRef ds:uri="http://purl.org/dc/terms/"/>
    <ds:schemaRef ds:uri="http://www.w3.org/XML/1998/namespace"/>
    <ds:schemaRef ds:uri="6e399ec9-07ee-4062-b027-fd0b92674212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{EB228CB6-ADCF-49B3-8CAE-BD5A7D9061DE}tf55661986_win32</Template>
  <TotalTime>3</TotalTime>
  <Words>24</Words>
  <Application>Microsoft Office PowerPoint</Application>
  <PresentationFormat>Widescreen</PresentationFormat>
  <Paragraphs>22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Custom</vt:lpstr>
      <vt:lpstr>Cybersecurity club</vt:lpstr>
      <vt:lpstr>AGENDA</vt:lpstr>
      <vt:lpstr>Cybersecurity news</vt:lpstr>
      <vt:lpstr>Hashes?</vt:lpstr>
      <vt:lpstr>Why are they secure?</vt:lpstr>
      <vt:lpstr>John the ripper installation/preparation</vt:lpstr>
      <vt:lpstr>John the ripper basics</vt:lpstr>
      <vt:lpstr>John the ripper basics</vt:lpstr>
      <vt:lpstr>Cracking windows authentication hashes</vt:lpstr>
      <vt:lpstr>Single crack mode</vt:lpstr>
      <vt:lpstr>Cracking passwords protected zip files</vt:lpstr>
      <vt:lpstr>Cracking Password-Protected RAR Archives</vt:lpstr>
      <vt:lpstr>Cracking SSH Keys with John</vt:lpstr>
      <vt:lpstr>Social Media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Tricker, Ian</dc:creator>
  <cp:lastModifiedBy>Tricker, Ian</cp:lastModifiedBy>
  <cp:revision>670</cp:revision>
  <dcterms:created xsi:type="dcterms:W3CDTF">2025-01-28T02:47:02Z</dcterms:created>
  <dcterms:modified xsi:type="dcterms:W3CDTF">2025-02-27T21:48:35Z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0x01010051BD70D31801F64498B34939F9D9E0DE</vt:lpwstr>
  </property>
  <property fmtid="{D5CDD505-2E9C-101B-9397-08002B2CF9AE}" pid="3" name="MediaServiceImageTags">
    <vt:lpwstr/>
  </property>
</Properties>
</file>