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BFD090-722A-4790-B34C-0281AA7A1EC7}">
  <a:tblStyle styleId="{7EBFD090-722A-4790-B34C-0281AA7A1E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3048118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3048118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203a297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e203a297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e203a297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e203a297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e203a297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e203a297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3048118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3048118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3048118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3048118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3048118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3048118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3048118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3048118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203a29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203a2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203a297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203a297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203a29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203a29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e203a297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e203a297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50" y="-12800"/>
            <a:ext cx="9144001" cy="7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8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8"/>
          <p:cNvSpPr txBox="1"/>
          <p:nvPr>
            <p:ph idx="2" type="title"/>
          </p:nvPr>
        </p:nvSpPr>
        <p:spPr>
          <a:xfrm>
            <a:off x="2424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50" y="-12800"/>
            <a:ext cx="9144001" cy="7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9"/>
          <p:cNvSpPr txBox="1"/>
          <p:nvPr>
            <p:ph idx="2" type="title"/>
          </p:nvPr>
        </p:nvSpPr>
        <p:spPr>
          <a:xfrm>
            <a:off x="2424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3" type="title"/>
          </p:nvPr>
        </p:nvSpPr>
        <p:spPr>
          <a:xfrm>
            <a:off x="394800" y="1295400"/>
            <a:ext cx="8673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50" y="-12800"/>
            <a:ext cx="9144001" cy="7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idx="2" type="title"/>
          </p:nvPr>
        </p:nvSpPr>
        <p:spPr>
          <a:xfrm>
            <a:off x="616500" y="129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TITLE_ONLY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50" y="-12800"/>
            <a:ext cx="9144001" cy="7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1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1"/>
          <p:cNvSpPr txBox="1"/>
          <p:nvPr>
            <p:ph idx="2" type="title"/>
          </p:nvPr>
        </p:nvSpPr>
        <p:spPr>
          <a:xfrm>
            <a:off x="166200" y="3276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웹기반 어플리케이션 - 게시판 발표</a:t>
            </a:r>
            <a:endParaRPr/>
          </a:p>
        </p:txBody>
      </p:sp>
      <p:sp>
        <p:nvSpPr>
          <p:cNvPr id="118" name="Google Shape;118;p28"/>
          <p:cNvSpPr txBox="1"/>
          <p:nvPr>
            <p:ph idx="2" type="title"/>
          </p:nvPr>
        </p:nvSpPr>
        <p:spPr>
          <a:xfrm>
            <a:off x="242400" y="749825"/>
            <a:ext cx="8520600" cy="407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요구사항을 확인하시고 개발에 들어가시기 바랍니다.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작성되어야 할 기능, 화면은 다음과 같습니다.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로그인 화면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게시판 관리화면 (게시판 신규 추가, 비활성화)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게시판의 게시글 리스트 화면(페이징 기능)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게시판의 게시글 상세화면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게시판의 게시글 입력화면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게시판의 게시글 수정화면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웹기반 어플리케이션 - 게시판 요구사항</a:t>
            </a:r>
            <a:endParaRPr/>
          </a:p>
        </p:txBody>
      </p:sp>
      <p:sp>
        <p:nvSpPr>
          <p:cNvPr id="216" name="Google Shape;216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7"/>
          <p:cNvSpPr txBox="1"/>
          <p:nvPr/>
        </p:nvSpPr>
        <p:spPr>
          <a:xfrm>
            <a:off x="2424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lgun Gothic"/>
                <a:ea typeface="Malgun Gothic"/>
                <a:cs typeface="Malgun Gothic"/>
                <a:sym typeface="Malgun Gothic"/>
              </a:rPr>
              <a:t>게시글 상세조회 : 수정 버튼 클릭시 수정 화면으로 이동 /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lgun Gothic"/>
                <a:ea typeface="Malgun Gothic"/>
                <a:cs typeface="Malgun Gothic"/>
                <a:sym typeface="Malgun Gothic"/>
              </a:rPr>
              <a:t>            삭제 버튼 클릭시 삭제후 리스트 페이지로 이동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lgun Gothic"/>
                <a:ea typeface="Malgun Gothic"/>
                <a:cs typeface="Malgun Gothic"/>
                <a:sym typeface="Malgun Gothic"/>
              </a:rPr>
              <a:t>            답글 클릭시 신규 작성 페이지로 이동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37"/>
          <p:cNvSpPr/>
          <p:nvPr/>
        </p:nvSpPr>
        <p:spPr>
          <a:xfrm>
            <a:off x="552400" y="1701675"/>
            <a:ext cx="7782900" cy="34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7"/>
          <p:cNvSpPr/>
          <p:nvPr/>
        </p:nvSpPr>
        <p:spPr>
          <a:xfrm>
            <a:off x="557050" y="2303175"/>
            <a:ext cx="1301100" cy="28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게시판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자유게시판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게시판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7"/>
          <p:cNvSpPr/>
          <p:nvPr/>
        </p:nvSpPr>
        <p:spPr>
          <a:xfrm>
            <a:off x="552400" y="1713949"/>
            <a:ext cx="778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7"/>
          <p:cNvSpPr txBox="1"/>
          <p:nvPr/>
        </p:nvSpPr>
        <p:spPr>
          <a:xfrm>
            <a:off x="2160525" y="2573250"/>
            <a:ext cx="120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제목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2160525" y="3030450"/>
            <a:ext cx="120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글내용</a:t>
            </a:r>
            <a:endParaRPr/>
          </a:p>
        </p:txBody>
      </p:sp>
      <p:sp>
        <p:nvSpPr>
          <p:cNvPr id="223" name="Google Shape;223;p37"/>
          <p:cNvSpPr txBox="1"/>
          <p:nvPr/>
        </p:nvSpPr>
        <p:spPr>
          <a:xfrm>
            <a:off x="2160525" y="3411450"/>
            <a:ext cx="120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첨부파일</a:t>
            </a: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5104400" y="3563850"/>
            <a:ext cx="548700" cy="4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수정</a:t>
            </a:r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3142575" y="2597800"/>
            <a:ext cx="2995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게시</a:t>
            </a:r>
            <a:r>
              <a:rPr lang="en"/>
              <a:t>글 제목입니다</a:t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3132825" y="3059075"/>
            <a:ext cx="29952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게시글 내</a:t>
            </a:r>
            <a:r>
              <a:rPr lang="en"/>
              <a:t>용 </a:t>
            </a:r>
            <a:r>
              <a:rPr lang="en"/>
              <a:t>입니다</a:t>
            </a:r>
            <a:endParaRPr/>
          </a:p>
        </p:txBody>
      </p:sp>
      <p:sp>
        <p:nvSpPr>
          <p:cNvPr id="227" name="Google Shape;227;p37"/>
          <p:cNvSpPr txBox="1"/>
          <p:nvPr/>
        </p:nvSpPr>
        <p:spPr>
          <a:xfrm>
            <a:off x="3142575" y="3359800"/>
            <a:ext cx="1129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sally.png</a:t>
            </a:r>
            <a:endParaRPr/>
          </a:p>
        </p:txBody>
      </p:sp>
      <p:sp>
        <p:nvSpPr>
          <p:cNvPr id="228" name="Google Shape;228;p37"/>
          <p:cNvSpPr txBox="1"/>
          <p:nvPr/>
        </p:nvSpPr>
        <p:spPr>
          <a:xfrm>
            <a:off x="3142575" y="3664600"/>
            <a:ext cx="1203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moon</a:t>
            </a:r>
            <a:r>
              <a:rPr lang="en"/>
              <a:t>.png</a:t>
            </a:r>
            <a:endParaRPr/>
          </a:p>
        </p:txBody>
      </p:sp>
      <p:sp>
        <p:nvSpPr>
          <p:cNvPr id="229" name="Google Shape;229;p37"/>
          <p:cNvSpPr/>
          <p:nvPr/>
        </p:nvSpPr>
        <p:spPr>
          <a:xfrm>
            <a:off x="5714000" y="3563850"/>
            <a:ext cx="548700" cy="4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삭제</a:t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2160525" y="4097250"/>
            <a:ext cx="120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댓글</a:t>
            </a:r>
            <a:endParaRPr/>
          </a:p>
        </p:txBody>
      </p:sp>
      <p:sp>
        <p:nvSpPr>
          <p:cNvPr id="231" name="Google Shape;231;p37"/>
          <p:cNvSpPr txBox="1"/>
          <p:nvPr/>
        </p:nvSpPr>
        <p:spPr>
          <a:xfrm>
            <a:off x="3142575" y="4121800"/>
            <a:ext cx="3879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첫번</a:t>
            </a:r>
            <a:r>
              <a:rPr lang="en"/>
              <a:t>째 댓글입니다  [작성자 / 작성일시]</a:t>
            </a:r>
            <a:endParaRPr/>
          </a:p>
        </p:txBody>
      </p:sp>
      <p:sp>
        <p:nvSpPr>
          <p:cNvPr id="232" name="Google Shape;232;p37"/>
          <p:cNvSpPr txBox="1"/>
          <p:nvPr/>
        </p:nvSpPr>
        <p:spPr>
          <a:xfrm>
            <a:off x="3142575" y="4426600"/>
            <a:ext cx="3879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두</a:t>
            </a:r>
            <a:r>
              <a:rPr lang="en"/>
              <a:t>번째 댓글입니다  [brown / 2018-07-18]</a:t>
            </a:r>
            <a:endParaRPr/>
          </a:p>
        </p:txBody>
      </p:sp>
      <p:sp>
        <p:nvSpPr>
          <p:cNvPr id="233" name="Google Shape;233;p37"/>
          <p:cNvSpPr/>
          <p:nvPr/>
        </p:nvSpPr>
        <p:spPr>
          <a:xfrm>
            <a:off x="6323600" y="3563850"/>
            <a:ext cx="548700" cy="4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답글</a:t>
            </a:r>
            <a:endParaRPr/>
          </a:p>
        </p:txBody>
      </p:sp>
      <p:sp>
        <p:nvSpPr>
          <p:cNvPr id="234" name="Google Shape;234;p37"/>
          <p:cNvSpPr/>
          <p:nvPr/>
        </p:nvSpPr>
        <p:spPr>
          <a:xfrm>
            <a:off x="3253050" y="4812050"/>
            <a:ext cx="3070500" cy="27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6476000" y="4706850"/>
            <a:ext cx="914100" cy="4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댓</a:t>
            </a:r>
            <a:r>
              <a:rPr lang="en"/>
              <a:t>글 저장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웹기반 어플리케이션 - 게시판 요구사항</a:t>
            </a:r>
            <a:endParaRPr/>
          </a:p>
        </p:txBody>
      </p:sp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2424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lgun Gothic"/>
                <a:ea typeface="Malgun Gothic"/>
                <a:cs typeface="Malgun Gothic"/>
                <a:sym typeface="Malgun Gothic"/>
              </a:rPr>
              <a:t>게시글 수정 : 수정</a:t>
            </a:r>
            <a:r>
              <a:rPr b="1" lang="en" sz="1800">
                <a:latin typeface="Malgun Gothic"/>
                <a:ea typeface="Malgun Gothic"/>
                <a:cs typeface="Malgun Gothic"/>
                <a:sym typeface="Malgun Gothic"/>
              </a:rPr>
              <a:t>후 해당 글의 상세 조회 페이지로 이동</a:t>
            </a:r>
            <a:endParaRPr b="1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552400" y="1473075"/>
            <a:ext cx="7782900" cy="319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/>
          <p:nvPr/>
        </p:nvSpPr>
        <p:spPr>
          <a:xfrm>
            <a:off x="557051" y="2074575"/>
            <a:ext cx="1301100" cy="25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게시판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자유게시판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게시판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8"/>
          <p:cNvSpPr/>
          <p:nvPr/>
        </p:nvSpPr>
        <p:spPr>
          <a:xfrm>
            <a:off x="552400" y="1485349"/>
            <a:ext cx="778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2160525" y="2039850"/>
            <a:ext cx="120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제목</a:t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2160525" y="2497050"/>
            <a:ext cx="120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글내용</a:t>
            </a:r>
            <a:endParaRPr/>
          </a:p>
        </p:txBody>
      </p:sp>
      <p:sp>
        <p:nvSpPr>
          <p:cNvPr id="248" name="Google Shape;248;p38"/>
          <p:cNvSpPr/>
          <p:nvPr/>
        </p:nvSpPr>
        <p:spPr>
          <a:xfrm>
            <a:off x="3220400" y="2091500"/>
            <a:ext cx="25779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</a:t>
            </a:r>
            <a:r>
              <a:rPr lang="en"/>
              <a:t>목 입니다</a:t>
            </a:r>
            <a:endParaRPr/>
          </a:p>
        </p:txBody>
      </p:sp>
      <p:sp>
        <p:nvSpPr>
          <p:cNvPr id="249" name="Google Shape;249;p38"/>
          <p:cNvSpPr/>
          <p:nvPr/>
        </p:nvSpPr>
        <p:spPr>
          <a:xfrm>
            <a:off x="3220400" y="2670950"/>
            <a:ext cx="2577900" cy="10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글내용입니다</a:t>
            </a:r>
            <a:endParaRPr/>
          </a:p>
        </p:txBody>
      </p:sp>
      <p:sp>
        <p:nvSpPr>
          <p:cNvPr id="250" name="Google Shape;250;p38"/>
          <p:cNvSpPr txBox="1"/>
          <p:nvPr/>
        </p:nvSpPr>
        <p:spPr>
          <a:xfrm>
            <a:off x="2160525" y="4173450"/>
            <a:ext cx="120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첨부파일</a:t>
            </a: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3220400" y="4376950"/>
            <a:ext cx="25779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/>
          <p:nvPr/>
        </p:nvSpPr>
        <p:spPr>
          <a:xfrm>
            <a:off x="5855500" y="4309000"/>
            <a:ext cx="548700" cy="393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7009400" y="4173450"/>
            <a:ext cx="548700" cy="4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저장</a:t>
            </a:r>
            <a:endParaRPr/>
          </a:p>
        </p:txBody>
      </p:sp>
      <p:sp>
        <p:nvSpPr>
          <p:cNvPr id="254" name="Google Shape;254;p38"/>
          <p:cNvSpPr txBox="1"/>
          <p:nvPr/>
        </p:nvSpPr>
        <p:spPr>
          <a:xfrm>
            <a:off x="3142575" y="3740800"/>
            <a:ext cx="1129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sally.png</a:t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3142575" y="4045600"/>
            <a:ext cx="1203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moon.png</a:t>
            </a:r>
            <a:endParaRPr/>
          </a:p>
        </p:txBody>
      </p:sp>
      <p:sp>
        <p:nvSpPr>
          <p:cNvPr id="256" name="Google Shape;256;p38"/>
          <p:cNvSpPr/>
          <p:nvPr/>
        </p:nvSpPr>
        <p:spPr>
          <a:xfrm>
            <a:off x="4009275" y="4109625"/>
            <a:ext cx="262500" cy="3111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/>
          <p:nvPr/>
        </p:nvSpPr>
        <p:spPr>
          <a:xfrm>
            <a:off x="3963850" y="3798525"/>
            <a:ext cx="262500" cy="3111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웹기반 어플리케이션 - 게시판 요구사항</a:t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2424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lgun Gothic"/>
                <a:ea typeface="Malgun Gothic"/>
                <a:cs typeface="Malgun Gothic"/>
                <a:sym typeface="Malgun Gothic"/>
              </a:rPr>
              <a:t>게시글 신규 등록  : 신</a:t>
            </a:r>
            <a:r>
              <a:rPr b="1" lang="en" sz="1800">
                <a:latin typeface="Malgun Gothic"/>
                <a:ea typeface="Malgun Gothic"/>
                <a:cs typeface="Malgun Gothic"/>
                <a:sym typeface="Malgun Gothic"/>
              </a:rPr>
              <a:t>규 등록 후 해당글의 상세 조회 페이지로 이동한다 </a:t>
            </a:r>
            <a:endParaRPr b="1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39"/>
          <p:cNvSpPr/>
          <p:nvPr/>
        </p:nvSpPr>
        <p:spPr>
          <a:xfrm>
            <a:off x="552400" y="1473075"/>
            <a:ext cx="7782900" cy="319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9"/>
          <p:cNvSpPr/>
          <p:nvPr/>
        </p:nvSpPr>
        <p:spPr>
          <a:xfrm>
            <a:off x="557051" y="2074575"/>
            <a:ext cx="1301100" cy="25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게시판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자유게시판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게시판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9"/>
          <p:cNvSpPr/>
          <p:nvPr/>
        </p:nvSpPr>
        <p:spPr>
          <a:xfrm>
            <a:off x="552400" y="1485349"/>
            <a:ext cx="778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 txBox="1"/>
          <p:nvPr/>
        </p:nvSpPr>
        <p:spPr>
          <a:xfrm>
            <a:off x="2160525" y="2344650"/>
            <a:ext cx="120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제목</a:t>
            </a:r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2160525" y="2801850"/>
            <a:ext cx="120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글내용</a:t>
            </a:r>
            <a:endParaRPr/>
          </a:p>
        </p:txBody>
      </p:sp>
      <p:sp>
        <p:nvSpPr>
          <p:cNvPr id="270" name="Google Shape;270;p39"/>
          <p:cNvSpPr/>
          <p:nvPr/>
        </p:nvSpPr>
        <p:spPr>
          <a:xfrm>
            <a:off x="3220400" y="2320100"/>
            <a:ext cx="25779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9"/>
          <p:cNvSpPr/>
          <p:nvPr/>
        </p:nvSpPr>
        <p:spPr>
          <a:xfrm>
            <a:off x="3220400" y="2975750"/>
            <a:ext cx="2577900" cy="10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9"/>
          <p:cNvSpPr txBox="1"/>
          <p:nvPr/>
        </p:nvSpPr>
        <p:spPr>
          <a:xfrm>
            <a:off x="2160525" y="4173450"/>
            <a:ext cx="120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첨부파일</a:t>
            </a:r>
            <a:endParaRPr/>
          </a:p>
        </p:txBody>
      </p:sp>
      <p:sp>
        <p:nvSpPr>
          <p:cNvPr id="273" name="Google Shape;273;p39"/>
          <p:cNvSpPr/>
          <p:nvPr/>
        </p:nvSpPr>
        <p:spPr>
          <a:xfrm>
            <a:off x="3220400" y="4300750"/>
            <a:ext cx="25779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9"/>
          <p:cNvSpPr/>
          <p:nvPr/>
        </p:nvSpPr>
        <p:spPr>
          <a:xfrm>
            <a:off x="5855500" y="4232800"/>
            <a:ext cx="548700" cy="393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7009400" y="4173450"/>
            <a:ext cx="548700" cy="4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저장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웹기반 어플리케이션 - 게시판 요구사항</a:t>
            </a:r>
            <a:endParaRPr/>
          </a:p>
        </p:txBody>
      </p:sp>
      <p:sp>
        <p:nvSpPr>
          <p:cNvPr id="125" name="Google Shape;125;p29"/>
          <p:cNvSpPr txBox="1"/>
          <p:nvPr>
            <p:ph idx="2" type="title"/>
          </p:nvPr>
        </p:nvSpPr>
        <p:spPr>
          <a:xfrm>
            <a:off x="242400" y="749825"/>
            <a:ext cx="8520600" cy="407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로그인</a:t>
            </a:r>
            <a:r>
              <a:rPr lang="en"/>
              <a:t>한 회원만 작성, 조회, 수정, 삭제가 가능한 계층형 게시판을 작성하세요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게시판은 데이터 모델</a:t>
            </a:r>
            <a:r>
              <a:rPr lang="en"/>
              <a:t>의 변경없이 새롭게 추가, 비활성화 할 수 있어야 합니다</a:t>
            </a:r>
            <a:r>
              <a:rPr lang="en"/>
              <a:t> (ex : 자유게시판, 공지사항, 사내 경조사 게시판)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게시글(최신 글이 가장 위로)에 대해 답글(계층형) 및 댓글(최신 댓글이 가장밑으로 정렬 되는 순차 댓글)이 가능 해야 합니다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게시글 내용에는 사진을 첨부할 수 있습니다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게시글에 첨부파일을 추가할 수 있으며 최대 5개 까지 첨부 가능합니다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게시글은 페이징 처리 하며 페이지당 보여줄 게시글 갯수는 10</a:t>
            </a:r>
            <a:r>
              <a:rPr lang="en"/>
              <a:t>개 입니다</a:t>
            </a:r>
            <a:endParaRPr/>
          </a:p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idx="2" type="title"/>
          </p:nvPr>
        </p:nvSpPr>
        <p:spPr>
          <a:xfrm>
            <a:off x="242400" y="749825"/>
            <a:ext cx="8520600" cy="407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게시글, 댓글은 삭제 가능하나 실제 테이블에서 삭제하지 않으며 삭제 구분을 저장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삭제된 게시글, 댓글은</a:t>
            </a:r>
            <a:r>
              <a:rPr lang="en" sz="2000"/>
              <a:t> [삭제된 게시글(댓글) 입니다] </a:t>
            </a:r>
            <a:r>
              <a:rPr lang="en"/>
              <a:t>라고 표기하며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상</a:t>
            </a:r>
            <a:r>
              <a:rPr lang="en"/>
              <a:t>세 </a:t>
            </a:r>
            <a:r>
              <a:rPr lang="en"/>
              <a:t>조회가 되지 않도록 합니다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게시글은 작성 당사자 에게만 삭제 버튼이 보입니다.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(삭제 가능한 경우에만 삭제 버튼을 표시합니다.)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0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웹기반 어플리케이션 - 게시판 요구사항</a:t>
            </a:r>
            <a:endParaRPr/>
          </a:p>
        </p:txBody>
      </p:sp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웹기반 어플리케이션 - 게시판 요구사항</a:t>
            </a:r>
            <a:endParaRPr/>
          </a:p>
        </p:txBody>
      </p:sp>
      <p:sp>
        <p:nvSpPr>
          <p:cNvPr id="139" name="Google Shape;139;p31"/>
          <p:cNvSpPr txBox="1"/>
          <p:nvPr>
            <p:ph idx="2" type="title"/>
          </p:nvPr>
        </p:nvSpPr>
        <p:spPr>
          <a:xfrm>
            <a:off x="242400" y="749825"/>
            <a:ext cx="8520600" cy="407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페이지 내비게이션의 구성은 다음과 같습니다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첫 페이지 이동,  이전 페이지 이동, 페이지 내비게이션 최대 건수 없음,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다음 페이지 이동, 마지막 페이지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(   [&lt;&lt;][&lt;] 1 2 3 4 5 6 7 8 9 10 [&gt;][&gt;&gt;]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게시물 건수에 따리 페이지 내비게이션은 10건 미만일 수 있습니다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(ex 게시물 건수가 35건일 때 :   [&lt;&lt;][&lt;] 1 2 3 4 [&gt;][&gt;&gt;]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페이지에 따라 첫페이지, 이전 페이지, 다음 페이지, 마지막 페이지는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비활성화 시킵니다.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댓글은 텍스트 500자 까지만 입력이 가능하</a:t>
            </a:r>
            <a:r>
              <a:rPr lang="en"/>
              <a:t>며, 계층형이 아닌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작성 시간 기준 내림차순으로 리스트로 표현합니다.</a:t>
            </a:r>
            <a:r>
              <a:rPr lang="en"/>
              <a:t>(사진 / 파일 첨부 없음)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웹기반 어플리케이션 - 게시판 요구사항</a:t>
            </a:r>
            <a:endParaRPr/>
          </a:p>
        </p:txBody>
      </p:sp>
      <p:sp>
        <p:nvSpPr>
          <p:cNvPr id="146" name="Google Shape;146;p32"/>
          <p:cNvSpPr txBox="1"/>
          <p:nvPr>
            <p:ph idx="2" type="title"/>
          </p:nvPr>
        </p:nvSpPr>
        <p:spPr>
          <a:xfrm>
            <a:off x="242400" y="749825"/>
            <a:ext cx="8520600" cy="407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회원 정보</a:t>
            </a:r>
            <a:r>
              <a:rPr lang="en"/>
              <a:t>는 수업시간에 다룬 테이블을 사용합니다.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회원 정보에 대한 추가 입력 / 삭제는 없으며 테이블에  입력된 정보를 조회하여 사용하기만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(신규 회원가입, 회원 수정,탈퇴 없음)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Service, dao layer의 메소드별 단위 테스트 코드를 포함하여 제출 합니다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Ajax는 사용하지 않습니다. Form 전송 혹은 링크를 통한 페이지 이동을 통해 구현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웹기반 어플리케이션 - 게시판 요구사항</a:t>
            </a:r>
            <a:endParaRPr/>
          </a:p>
        </p:txBody>
      </p:sp>
      <p:sp>
        <p:nvSpPr>
          <p:cNvPr id="153" name="Google Shape;15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3"/>
          <p:cNvSpPr txBox="1"/>
          <p:nvPr/>
        </p:nvSpPr>
        <p:spPr>
          <a:xfrm>
            <a:off x="2424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lgun Gothic"/>
                <a:ea typeface="Malgun Gothic"/>
                <a:cs typeface="Malgun Gothic"/>
                <a:sym typeface="Malgun Gothic"/>
              </a:rPr>
              <a:t>로그인 화면 : 로그인 성공후 메인 페이지 이동, 실패시 로그인 페이지로 이동</a:t>
            </a:r>
            <a:endParaRPr b="1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552400" y="1473075"/>
            <a:ext cx="7782900" cy="319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33"/>
          <p:cNvGrpSpPr/>
          <p:nvPr/>
        </p:nvGrpSpPr>
        <p:grpSpPr>
          <a:xfrm>
            <a:off x="2653363" y="2165150"/>
            <a:ext cx="3837275" cy="2096700"/>
            <a:chOff x="1429075" y="2393750"/>
            <a:chExt cx="3837275" cy="2096700"/>
          </a:xfrm>
        </p:grpSpPr>
        <p:sp>
          <p:nvSpPr>
            <p:cNvPr id="157" name="Google Shape;157;p33"/>
            <p:cNvSpPr/>
            <p:nvPr/>
          </p:nvSpPr>
          <p:spPr>
            <a:xfrm>
              <a:off x="2958450" y="2393750"/>
              <a:ext cx="23079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2958450" y="3155750"/>
              <a:ext cx="23079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2958450" y="3917750"/>
              <a:ext cx="23079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SIGN IN</a:t>
              </a:r>
              <a:endParaRPr/>
            </a:p>
          </p:txBody>
        </p:sp>
        <p:sp>
          <p:nvSpPr>
            <p:cNvPr id="160" name="Google Shape;160;p33"/>
            <p:cNvSpPr txBox="1"/>
            <p:nvPr/>
          </p:nvSpPr>
          <p:spPr>
            <a:xfrm>
              <a:off x="1429075" y="2393750"/>
              <a:ext cx="1092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3"/>
            <p:cNvSpPr txBox="1"/>
            <p:nvPr/>
          </p:nvSpPr>
          <p:spPr>
            <a:xfrm>
              <a:off x="1429075" y="3155750"/>
              <a:ext cx="132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PASSWORD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웹기반 어플리케이션 - 게시판 요구사항</a:t>
            </a:r>
            <a:endParaRPr/>
          </a:p>
        </p:txBody>
      </p:sp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4"/>
          <p:cNvSpPr txBox="1"/>
          <p:nvPr/>
        </p:nvSpPr>
        <p:spPr>
          <a:xfrm>
            <a:off x="2424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b="1" lang="en" sz="1800">
                <a:latin typeface="Malgun Gothic"/>
                <a:ea typeface="Malgun Gothic"/>
                <a:cs typeface="Malgun Gothic"/>
                <a:sym typeface="Malgun Gothic"/>
              </a:rPr>
              <a:t>ain :</a:t>
            </a:r>
            <a:endParaRPr b="1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34"/>
          <p:cNvSpPr/>
          <p:nvPr/>
        </p:nvSpPr>
        <p:spPr>
          <a:xfrm>
            <a:off x="552400" y="1473075"/>
            <a:ext cx="7782900" cy="319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4"/>
          <p:cNvSpPr/>
          <p:nvPr/>
        </p:nvSpPr>
        <p:spPr>
          <a:xfrm>
            <a:off x="557051" y="2074575"/>
            <a:ext cx="1301100" cy="25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게시판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자유게시판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게시판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"/>
          <p:cNvSpPr/>
          <p:nvPr/>
        </p:nvSpPr>
        <p:spPr>
          <a:xfrm>
            <a:off x="552400" y="1485349"/>
            <a:ext cx="778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4"/>
          <p:cNvSpPr txBox="1"/>
          <p:nvPr/>
        </p:nvSpPr>
        <p:spPr>
          <a:xfrm>
            <a:off x="2430575" y="2467400"/>
            <a:ext cx="3817800" cy="1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자유롭</a:t>
            </a:r>
            <a:r>
              <a:rPr lang="en"/>
              <a:t>게 꾸며 보세요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웹기반 어플리케이션 - 게시판 요구사항</a:t>
            </a:r>
            <a:endParaRPr/>
          </a:p>
        </p:txBody>
      </p:sp>
      <p:sp>
        <p:nvSpPr>
          <p:cNvPr id="178" name="Google Shape;17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5"/>
          <p:cNvSpPr txBox="1"/>
          <p:nvPr/>
        </p:nvSpPr>
        <p:spPr>
          <a:xfrm>
            <a:off x="2424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lgun Gothic"/>
                <a:ea typeface="Malgun Gothic"/>
                <a:cs typeface="Malgun Gothic"/>
                <a:sym typeface="Malgun Gothic"/>
              </a:rPr>
              <a:t>게시판 생성 : 게시판은 신규 생성 하고, 기존 게시판을 더이상 사용하지 않도록 설정 가능</a:t>
            </a:r>
            <a:endParaRPr b="1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35"/>
          <p:cNvSpPr/>
          <p:nvPr/>
        </p:nvSpPr>
        <p:spPr>
          <a:xfrm>
            <a:off x="552400" y="1473075"/>
            <a:ext cx="7782900" cy="319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/>
          <p:nvPr/>
        </p:nvSpPr>
        <p:spPr>
          <a:xfrm>
            <a:off x="557051" y="2074575"/>
            <a:ext cx="1301100" cy="25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게시판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자유게시판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게시판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5"/>
          <p:cNvSpPr/>
          <p:nvPr/>
        </p:nvSpPr>
        <p:spPr>
          <a:xfrm>
            <a:off x="552400" y="1485349"/>
            <a:ext cx="778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5"/>
          <p:cNvSpPr/>
          <p:nvPr/>
        </p:nvSpPr>
        <p:spPr>
          <a:xfrm>
            <a:off x="3410375" y="2440350"/>
            <a:ext cx="15468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2109150" y="2489850"/>
            <a:ext cx="16695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게시</a:t>
            </a:r>
            <a:r>
              <a:rPr lang="en"/>
              <a:t>판 이름</a:t>
            </a:r>
            <a:endParaRPr/>
          </a:p>
        </p:txBody>
      </p:sp>
      <p:sp>
        <p:nvSpPr>
          <p:cNvPr id="185" name="Google Shape;185;p35"/>
          <p:cNvSpPr/>
          <p:nvPr/>
        </p:nvSpPr>
        <p:spPr>
          <a:xfrm>
            <a:off x="6077374" y="2418300"/>
            <a:ext cx="638400" cy="43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생성</a:t>
            </a:r>
            <a:endParaRPr/>
          </a:p>
        </p:txBody>
      </p:sp>
      <p:sp>
        <p:nvSpPr>
          <p:cNvPr id="186" name="Google Shape;186;p35"/>
          <p:cNvSpPr/>
          <p:nvPr/>
        </p:nvSpPr>
        <p:spPr>
          <a:xfrm>
            <a:off x="3410375" y="3049950"/>
            <a:ext cx="15468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자유게시판</a:t>
            </a:r>
            <a:endParaRPr/>
          </a:p>
        </p:txBody>
      </p:sp>
      <p:sp>
        <p:nvSpPr>
          <p:cNvPr id="187" name="Google Shape;187;p35"/>
          <p:cNvSpPr txBox="1"/>
          <p:nvPr/>
        </p:nvSpPr>
        <p:spPr>
          <a:xfrm>
            <a:off x="2109150" y="3099450"/>
            <a:ext cx="16695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게시판 이름</a:t>
            </a:r>
            <a:endParaRPr/>
          </a:p>
        </p:txBody>
      </p:sp>
      <p:sp>
        <p:nvSpPr>
          <p:cNvPr id="188" name="Google Shape;188;p35"/>
          <p:cNvSpPr/>
          <p:nvPr/>
        </p:nvSpPr>
        <p:spPr>
          <a:xfrm>
            <a:off x="6077374" y="3027900"/>
            <a:ext cx="638400" cy="43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수정</a:t>
            </a:r>
            <a:endParaRPr/>
          </a:p>
        </p:txBody>
      </p:sp>
      <p:sp>
        <p:nvSpPr>
          <p:cNvPr id="189" name="Google Shape;189;p35"/>
          <p:cNvSpPr/>
          <p:nvPr/>
        </p:nvSpPr>
        <p:spPr>
          <a:xfrm>
            <a:off x="3410375" y="3583350"/>
            <a:ext cx="15468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Q&amp;A게시판</a:t>
            </a:r>
            <a:endParaRPr/>
          </a:p>
        </p:txBody>
      </p:sp>
      <p:sp>
        <p:nvSpPr>
          <p:cNvPr id="190" name="Google Shape;190;p35"/>
          <p:cNvSpPr txBox="1"/>
          <p:nvPr/>
        </p:nvSpPr>
        <p:spPr>
          <a:xfrm>
            <a:off x="2109150" y="3632850"/>
            <a:ext cx="16695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게시판 이름</a:t>
            </a:r>
            <a:endParaRPr/>
          </a:p>
        </p:txBody>
      </p:sp>
      <p:sp>
        <p:nvSpPr>
          <p:cNvPr id="191" name="Google Shape;191;p35"/>
          <p:cNvSpPr/>
          <p:nvPr/>
        </p:nvSpPr>
        <p:spPr>
          <a:xfrm>
            <a:off x="6077374" y="3561300"/>
            <a:ext cx="638400" cy="43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수정</a:t>
            </a:r>
            <a:endParaRPr/>
          </a:p>
        </p:txBody>
      </p:sp>
      <p:sp>
        <p:nvSpPr>
          <p:cNvPr id="192" name="Google Shape;192;p35"/>
          <p:cNvSpPr/>
          <p:nvPr/>
        </p:nvSpPr>
        <p:spPr>
          <a:xfrm>
            <a:off x="5162975" y="2440350"/>
            <a:ext cx="731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사용</a:t>
            </a:r>
            <a:endParaRPr/>
          </a:p>
        </p:txBody>
      </p:sp>
      <p:sp>
        <p:nvSpPr>
          <p:cNvPr id="193" name="Google Shape;193;p35"/>
          <p:cNvSpPr/>
          <p:nvPr/>
        </p:nvSpPr>
        <p:spPr>
          <a:xfrm>
            <a:off x="5548600" y="2577900"/>
            <a:ext cx="233225" cy="1350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/>
          <p:nvPr/>
        </p:nvSpPr>
        <p:spPr>
          <a:xfrm>
            <a:off x="5162975" y="3049950"/>
            <a:ext cx="731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사용</a:t>
            </a:r>
            <a:endParaRPr/>
          </a:p>
        </p:txBody>
      </p:sp>
      <p:sp>
        <p:nvSpPr>
          <p:cNvPr id="195" name="Google Shape;195;p35"/>
          <p:cNvSpPr/>
          <p:nvPr/>
        </p:nvSpPr>
        <p:spPr>
          <a:xfrm>
            <a:off x="5548600" y="3187500"/>
            <a:ext cx="233225" cy="1350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5"/>
          <p:cNvSpPr/>
          <p:nvPr/>
        </p:nvSpPr>
        <p:spPr>
          <a:xfrm>
            <a:off x="5162975" y="3583350"/>
            <a:ext cx="731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미</a:t>
            </a:r>
            <a:r>
              <a:rPr lang="en"/>
              <a:t>사용</a:t>
            </a:r>
            <a:endParaRPr/>
          </a:p>
        </p:txBody>
      </p:sp>
      <p:sp>
        <p:nvSpPr>
          <p:cNvPr id="197" name="Google Shape;197;p35"/>
          <p:cNvSpPr/>
          <p:nvPr/>
        </p:nvSpPr>
        <p:spPr>
          <a:xfrm>
            <a:off x="5701000" y="3720900"/>
            <a:ext cx="233225" cy="1350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웹기반 어플리케이션 - 게시판 요구사항</a:t>
            </a:r>
            <a:endParaRPr/>
          </a:p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6"/>
          <p:cNvSpPr txBox="1"/>
          <p:nvPr/>
        </p:nvSpPr>
        <p:spPr>
          <a:xfrm>
            <a:off x="2424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lgun Gothic"/>
                <a:ea typeface="Malgun Gothic"/>
                <a:cs typeface="Malgun Gothic"/>
                <a:sym typeface="Malgun Gothic"/>
              </a:rPr>
              <a:t>게시글 리스트 : </a:t>
            </a:r>
            <a:r>
              <a:rPr b="1" lang="en" sz="1800">
                <a:latin typeface="Malgun Gothic"/>
                <a:ea typeface="Malgun Gothic"/>
                <a:cs typeface="Malgun Gothic"/>
                <a:sym typeface="Malgun Gothic"/>
              </a:rPr>
              <a:t> 게시</a:t>
            </a:r>
            <a:r>
              <a:rPr b="1" lang="en" sz="1800">
                <a:latin typeface="Malgun Gothic"/>
                <a:ea typeface="Malgun Gothic"/>
                <a:cs typeface="Malgun Gothic"/>
                <a:sym typeface="Malgun Gothic"/>
              </a:rPr>
              <a:t>글은 페이지당 10개, 게시글 클릭시 상세조회 화면 이동</a:t>
            </a:r>
            <a:endParaRPr b="1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552400" y="1473075"/>
            <a:ext cx="7782900" cy="319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6"/>
          <p:cNvSpPr/>
          <p:nvPr/>
        </p:nvSpPr>
        <p:spPr>
          <a:xfrm>
            <a:off x="557051" y="2074575"/>
            <a:ext cx="1301100" cy="25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게시판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자유게시판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게시판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/>
          <p:nvPr/>
        </p:nvSpPr>
        <p:spPr>
          <a:xfrm>
            <a:off x="552400" y="1485349"/>
            <a:ext cx="778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8" name="Google Shape;208;p36"/>
          <p:cNvGraphicFramePr/>
          <p:nvPr/>
        </p:nvGraphicFramePr>
        <p:xfrm>
          <a:off x="2187625" y="235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{7EBFD090-722A-4790-B34C-0281AA7A1EC7}</a:tableStyleId>
              </a:tblPr>
              <a:tblGrid>
                <a:gridCol w="918225"/>
                <a:gridCol w="2219425"/>
                <a:gridCol w="1053275"/>
                <a:gridCol w="1396975"/>
              </a:tblGrid>
              <a:tr h="2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게시</a:t>
                      </a:r>
                      <a:r>
                        <a:rPr lang="en"/>
                        <a:t>글 번호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제목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작성</a:t>
                      </a:r>
                      <a:r>
                        <a:rPr lang="en"/>
                        <a:t>자 아이디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작성일시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공</a:t>
                      </a:r>
                      <a:r>
                        <a:rPr lang="en"/>
                        <a:t>부 하기 싫다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brown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2018-07-18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[삭제</a:t>
                      </a:r>
                      <a:r>
                        <a:rPr lang="en"/>
                        <a:t>된 게시글 입니다]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2018-07-18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→ 테스</a:t>
                      </a:r>
                      <a:r>
                        <a:rPr lang="en"/>
                        <a:t>트 글입니다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2018-07-18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09" name="Google Shape;209;p36"/>
          <p:cNvSpPr txBox="1"/>
          <p:nvPr/>
        </p:nvSpPr>
        <p:spPr>
          <a:xfrm>
            <a:off x="3223850" y="4193175"/>
            <a:ext cx="4321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 &lt; 1 2 3 4 5 6 7 &gt; &gt;&gt;</a:t>
            </a:r>
            <a:endParaRPr/>
          </a:p>
        </p:txBody>
      </p:sp>
      <p:sp>
        <p:nvSpPr>
          <p:cNvPr id="210" name="Google Shape;210;p36"/>
          <p:cNvSpPr/>
          <p:nvPr/>
        </p:nvSpPr>
        <p:spPr>
          <a:xfrm>
            <a:off x="6567475" y="4333300"/>
            <a:ext cx="977700" cy="1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새</a:t>
            </a:r>
            <a:r>
              <a:rPr lang="en"/>
              <a:t>글 등록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