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B Garamond Medium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BGaramondMedium-regular.fntdata"/><Relationship Id="rId10" Type="http://schemas.openxmlformats.org/officeDocument/2006/relationships/slide" Target="slides/slide5.xml"/><Relationship Id="rId13" Type="http://schemas.openxmlformats.org/officeDocument/2006/relationships/font" Target="fonts/EBGaramondMedium-italic.fntdata"/><Relationship Id="rId12" Type="http://schemas.openxmlformats.org/officeDocument/2006/relationships/font" Target="fonts/EBGaramond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EBGaramond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4ba53d9e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4ba53d9e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4ba53d9e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4ba53d9e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4ba53d9e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4ba53d9e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4ba53d9e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4ba53d9e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0" Type="http://schemas.openxmlformats.org/officeDocument/2006/relationships/hyperlink" Target="https://www.p3.md/expertise/athlete-development/p3-certified-athletes" TargetMode="External"/><Relationship Id="rId9" Type="http://schemas.openxmlformats.org/officeDocument/2006/relationships/hyperlink" Target="https://www.ncbi.nlm.nih.gov/pmc/articles/PMC9465762/" TargetMode="External"/><Relationship Id="rId5" Type="http://schemas.openxmlformats.org/officeDocument/2006/relationships/hyperlink" Target="https://www.ncbi.nlm.nih.gov/pmc/articles/PMC4234772/" TargetMode="External"/><Relationship Id="rId6" Type="http://schemas.openxmlformats.org/officeDocument/2006/relationships/hyperlink" Target="https://x.com/DrivelineBB/status/1736106590078451987?s=3" TargetMode="External"/><Relationship Id="rId7" Type="http://schemas.openxmlformats.org/officeDocument/2006/relationships/hyperlink" Target="https://www.amazon.com/MVP-Machine-Baseballs-Nonconformists-Players-ebook/dp/B07J4WG7FF" TargetMode="External"/><Relationship Id="rId8" Type="http://schemas.openxmlformats.org/officeDocument/2006/relationships/hyperlink" Target="https://www.frontiersin.org/articles/10.3389/fpsyg.2021.658102/fu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hyperlink" Target="https://apanalytics.shinyapps.io/DARK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9D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0" y="0"/>
            <a:ext cx="2869600" cy="4508800"/>
            <a:chOff x="0" y="204800"/>
            <a:chExt cx="2869600" cy="4508800"/>
          </a:xfrm>
        </p:grpSpPr>
        <p:pic>
          <p:nvPicPr>
            <p:cNvPr id="55" name="Google Shape;55;p13"/>
            <p:cNvPicPr preferRelativeResize="0"/>
            <p:nvPr/>
          </p:nvPicPr>
          <p:blipFill rotWithShape="1">
            <a:blip r:embed="rId3">
              <a:alphaModFix/>
            </a:blip>
            <a:srcRect b="0" l="0" r="0" t="4342"/>
            <a:stretch/>
          </p:blipFill>
          <p:spPr>
            <a:xfrm>
              <a:off x="0" y="204800"/>
              <a:ext cx="2868550" cy="4508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13"/>
            <p:cNvSpPr/>
            <p:nvPr/>
          </p:nvSpPr>
          <p:spPr>
            <a:xfrm>
              <a:off x="1000" y="4494600"/>
              <a:ext cx="2868600" cy="2190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 txBox="1"/>
          <p:nvPr/>
        </p:nvSpPr>
        <p:spPr>
          <a:xfrm>
            <a:off x="3368700" y="206225"/>
            <a:ext cx="5553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Pacers are not - and should not </a:t>
            </a:r>
            <a:r>
              <a:rPr lang="en" sz="1800">
                <a:solidFill>
                  <a:schemeClr val="accent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-</a:t>
            </a:r>
            <a:r>
              <a:rPr lang="en" sz="1800">
                <a:solidFill>
                  <a:schemeClr val="accent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play the same game as everyone else!</a:t>
            </a:r>
            <a:endParaRPr sz="1800">
              <a:solidFill>
                <a:schemeClr val="accent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0" y="4508800"/>
            <a:ext cx="28695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30th in salary (via Salary Swish)...</a:t>
            </a:r>
            <a:endParaRPr>
              <a:solidFill>
                <a:srgbClr val="FF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grpSp>
        <p:nvGrpSpPr>
          <p:cNvPr id="59" name="Google Shape;59;p13"/>
          <p:cNvGrpSpPr/>
          <p:nvPr/>
        </p:nvGrpSpPr>
        <p:grpSpPr>
          <a:xfrm>
            <a:off x="2883638" y="3361425"/>
            <a:ext cx="3292500" cy="1528075"/>
            <a:chOff x="2869600" y="0"/>
            <a:chExt cx="3292500" cy="1528075"/>
          </a:xfrm>
        </p:grpSpPr>
        <p:pic>
          <p:nvPicPr>
            <p:cNvPr id="60" name="Google Shape;60;p13"/>
            <p:cNvPicPr preferRelativeResize="0"/>
            <p:nvPr/>
          </p:nvPicPr>
          <p:blipFill rotWithShape="1">
            <a:blip r:embed="rId4">
              <a:alphaModFix/>
            </a:blip>
            <a:srcRect b="0" l="0" r="49418" t="0"/>
            <a:stretch/>
          </p:blipFill>
          <p:spPr>
            <a:xfrm>
              <a:off x="2869600" y="0"/>
              <a:ext cx="3292477" cy="1147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13"/>
            <p:cNvSpPr/>
            <p:nvPr/>
          </p:nvSpPr>
          <p:spPr>
            <a:xfrm>
              <a:off x="2869600" y="375525"/>
              <a:ext cx="3292500" cy="2349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3081100" y="1147375"/>
              <a:ext cx="2869500" cy="38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1st in G-League…</a:t>
              </a:r>
              <a:endParaRPr>
                <a:solidFill>
                  <a:srgbClr val="FF0000"/>
                </a:solidFill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6190175" y="1435100"/>
            <a:ext cx="2981900" cy="3454400"/>
            <a:chOff x="6162100" y="0"/>
            <a:chExt cx="2981900" cy="3454400"/>
          </a:xfrm>
        </p:grpSpPr>
        <p:pic>
          <p:nvPicPr>
            <p:cNvPr id="64" name="Google Shape;64;p13"/>
            <p:cNvPicPr preferRelativeResize="0"/>
            <p:nvPr/>
          </p:nvPicPr>
          <p:blipFill rotWithShape="1">
            <a:blip r:embed="rId5">
              <a:alphaModFix/>
            </a:blip>
            <a:srcRect b="0" l="0" r="63730" t="0"/>
            <a:stretch/>
          </p:blipFill>
          <p:spPr>
            <a:xfrm>
              <a:off x="6162100" y="0"/>
              <a:ext cx="2981898" cy="30737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13"/>
            <p:cNvSpPr/>
            <p:nvPr/>
          </p:nvSpPr>
          <p:spPr>
            <a:xfrm>
              <a:off x="6274500" y="2336850"/>
              <a:ext cx="2869500" cy="2349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 txBox="1"/>
            <p:nvPr/>
          </p:nvSpPr>
          <p:spPr>
            <a:xfrm>
              <a:off x="6218300" y="3073700"/>
              <a:ext cx="2869500" cy="38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NBA play-in spot!</a:t>
              </a:r>
              <a:endParaRPr>
                <a:solidFill>
                  <a:srgbClr val="FF0000"/>
                </a:solidFill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9DC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66375"/>
            <a:ext cx="761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EB Garamond Medium"/>
                <a:ea typeface="EB Garamond Medium"/>
                <a:cs typeface="EB Garamond Medium"/>
                <a:sym typeface="EB Garamond Medium"/>
              </a:rPr>
              <a:t>Where do good players come from?</a:t>
            </a:r>
            <a:endParaRPr sz="262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63150"/>
            <a:ext cx="8738400" cy="3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MLB:</a:t>
            </a:r>
            <a:r>
              <a:rPr lang="en" sz="19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Players are promoted through a series of farm teams, and skill development occurs at all levels</a:t>
            </a:r>
            <a:endParaRPr sz="16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EPL: Players are recruited to academies and </a:t>
            </a:r>
            <a:r>
              <a:rPr lang="en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prepared</a:t>
            </a:r>
            <a:r>
              <a:rPr lang="en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for promotion within the organization. Player promotion centers around young stars from lower leagues.</a:t>
            </a:r>
            <a:endParaRPr sz="16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NFL: Players are selected through the draft based on years of college </a:t>
            </a:r>
            <a:r>
              <a:rPr lang="en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performance. Players are developed through increasing repetitions and game opportunities.</a:t>
            </a:r>
            <a:endParaRPr sz="16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NHL: Players are developed primarily in Junior, </a:t>
            </a:r>
            <a:r>
              <a:rPr lang="en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Collegiate, and Minor Levels. Player performance is evaluated with league equivalency to demonstrate proficiency.</a:t>
            </a:r>
            <a:endParaRPr sz="16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NBA: Skilled players are acquired through free-agency and lottery draft picks. Top players are expected to instantly fill a role in an NBA squad.</a:t>
            </a:r>
            <a:endParaRPr sz="16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11700" y="4597300"/>
            <a:ext cx="8578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NBA rosters should be built from within, and players should develop in an organization.</a:t>
            </a:r>
            <a:endParaRPr sz="1900">
              <a:solidFill>
                <a:srgbClr val="FF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9DC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75" y="1561297"/>
            <a:ext cx="2198150" cy="20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549775" y="211088"/>
            <a:ext cx="761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>
                <a:solidFill>
                  <a:srgbClr val="E06666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Follow the Tampa Bay Rays Model</a:t>
            </a:r>
            <a:endParaRPr sz="3577">
              <a:solidFill>
                <a:srgbClr val="E06666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775" y="1362075"/>
            <a:ext cx="2419350" cy="241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5"/>
          <p:cNvCxnSpPr>
            <a:endCxn id="82" idx="1"/>
          </p:cNvCxnSpPr>
          <p:nvPr/>
        </p:nvCxnSpPr>
        <p:spPr>
          <a:xfrm>
            <a:off x="2969175" y="2551663"/>
            <a:ext cx="1905000" cy="139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3" name="Google Shape;83;p15"/>
          <p:cNvGrpSpPr/>
          <p:nvPr/>
        </p:nvGrpSpPr>
        <p:grpSpPr>
          <a:xfrm>
            <a:off x="2968950" y="1062325"/>
            <a:ext cx="6175050" cy="3658288"/>
            <a:chOff x="2968950" y="1062325"/>
            <a:chExt cx="6175050" cy="3658288"/>
          </a:xfrm>
        </p:grpSpPr>
        <p:cxnSp>
          <p:nvCxnSpPr>
            <p:cNvPr id="84" name="Google Shape;84;p15"/>
            <p:cNvCxnSpPr>
              <a:endCxn id="85" idx="1"/>
            </p:cNvCxnSpPr>
            <p:nvPr/>
          </p:nvCxnSpPr>
          <p:spPr>
            <a:xfrm flipH="1" rot="10800000">
              <a:off x="2968950" y="1518325"/>
              <a:ext cx="2797800" cy="1033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6" name="Google Shape;86;p15"/>
            <p:cNvCxnSpPr>
              <a:endCxn id="87" idx="1"/>
            </p:cNvCxnSpPr>
            <p:nvPr/>
          </p:nvCxnSpPr>
          <p:spPr>
            <a:xfrm>
              <a:off x="2968950" y="2551650"/>
              <a:ext cx="2797800" cy="117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8" name="Google Shape;88;p15"/>
            <p:cNvSpPr txBox="1"/>
            <p:nvPr/>
          </p:nvSpPr>
          <p:spPr>
            <a:xfrm>
              <a:off x="5604600" y="2179813"/>
              <a:ext cx="3539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766750" y="1062325"/>
              <a:ext cx="3171600" cy="9120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EB Garamond Medium"/>
                  <a:ea typeface="EB Garamond Medium"/>
                  <a:cs typeface="EB Garamond Medium"/>
                  <a:sym typeface="EB Garamond Medium"/>
                </a:rPr>
                <a:t>Build through the draft</a:t>
              </a:r>
              <a:endParaRPr sz="1800"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5766750" y="2107350"/>
              <a:ext cx="3171600" cy="9120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Develop young shooters using biomechanics &amp; high-tech shot design</a:t>
              </a:r>
              <a:endParaRPr sz="1800"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4874175" y="3485863"/>
              <a:ext cx="1862700" cy="9120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Trade young shooters</a:t>
              </a:r>
              <a:endParaRPr sz="1800"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</p:txBody>
        </p:sp>
        <p:cxnSp>
          <p:nvCxnSpPr>
            <p:cNvPr id="89" name="Google Shape;89;p15"/>
            <p:cNvCxnSpPr>
              <a:stCxn id="82" idx="3"/>
              <a:endCxn id="90" idx="1"/>
            </p:cNvCxnSpPr>
            <p:nvPr/>
          </p:nvCxnSpPr>
          <p:spPr>
            <a:xfrm flipH="1" rot="10800000">
              <a:off x="6736875" y="3511063"/>
              <a:ext cx="901200" cy="4308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" name="Google Shape;91;p15"/>
            <p:cNvCxnSpPr>
              <a:stCxn id="82" idx="3"/>
              <a:endCxn id="92" idx="1"/>
            </p:cNvCxnSpPr>
            <p:nvPr/>
          </p:nvCxnSpPr>
          <p:spPr>
            <a:xfrm>
              <a:off x="6736875" y="3941863"/>
              <a:ext cx="901200" cy="4200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0" name="Google Shape;90;p15"/>
            <p:cNvSpPr/>
            <p:nvPr/>
          </p:nvSpPr>
          <p:spPr>
            <a:xfrm>
              <a:off x="7638150" y="3152388"/>
              <a:ext cx="1300200" cy="7176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Avoid expensive free agency</a:t>
              </a:r>
              <a:endParaRPr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638150" y="4003013"/>
              <a:ext cx="1300200" cy="7176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Shooters fetch a premium</a:t>
              </a:r>
              <a:endParaRPr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</p:txBody>
        </p:sp>
      </p:grpSp>
      <p:grpSp>
        <p:nvGrpSpPr>
          <p:cNvPr id="93" name="Google Shape;93;p15"/>
          <p:cNvGrpSpPr/>
          <p:nvPr/>
        </p:nvGrpSpPr>
        <p:grpSpPr>
          <a:xfrm>
            <a:off x="0" y="4124500"/>
            <a:ext cx="4530900" cy="951225"/>
            <a:chOff x="0" y="4104425"/>
            <a:chExt cx="4530900" cy="951225"/>
          </a:xfrm>
        </p:grpSpPr>
        <p:sp>
          <p:nvSpPr>
            <p:cNvPr id="94" name="Google Shape;94;p15"/>
            <p:cNvSpPr txBox="1"/>
            <p:nvPr/>
          </p:nvSpPr>
          <p:spPr>
            <a:xfrm>
              <a:off x="0" y="4408275"/>
              <a:ext cx="153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u="sng">
                  <a:solidFill>
                    <a:schemeClr val="hlink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  <a:hlinkClick r:id="rId5"/>
                </a:rPr>
                <a:t>Jump Shot Analysis</a:t>
              </a:r>
              <a:r>
                <a:rPr lang="en" sz="1200">
                  <a:solidFill>
                    <a:schemeClr val="dk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 </a:t>
              </a:r>
              <a:endParaRPr sz="1500"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0" y="4127825"/>
              <a:ext cx="153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u="sng">
                  <a:solidFill>
                    <a:schemeClr val="hlink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  <a:hlinkClick r:id="rId6"/>
                </a:rPr>
                <a:t>Driveline Baseball</a:t>
              </a:r>
              <a:endParaRPr sz="1500"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</p:txBody>
        </p:sp>
        <p:sp>
          <p:nvSpPr>
            <p:cNvPr id="96" name="Google Shape;96;p15"/>
            <p:cNvSpPr txBox="1"/>
            <p:nvPr/>
          </p:nvSpPr>
          <p:spPr>
            <a:xfrm>
              <a:off x="0" y="4686350"/>
              <a:ext cx="161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u="sng">
                  <a:solidFill>
                    <a:schemeClr val="hlink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  <a:hlinkClick r:id="rId7"/>
                </a:rPr>
                <a:t>The MVP Machine</a:t>
              </a:r>
              <a:r>
                <a:rPr lang="en" sz="1200">
                  <a:solidFill>
                    <a:schemeClr val="dk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 </a:t>
              </a:r>
              <a:endParaRPr sz="1500"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</p:txBody>
        </p:sp>
        <p:sp>
          <p:nvSpPr>
            <p:cNvPr id="97" name="Google Shape;97;p15"/>
            <p:cNvSpPr txBox="1"/>
            <p:nvPr/>
          </p:nvSpPr>
          <p:spPr>
            <a:xfrm>
              <a:off x="1530900" y="4104425"/>
              <a:ext cx="194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u="sng">
                  <a:solidFill>
                    <a:schemeClr val="hlink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  <a:hlinkClick r:id="rId8"/>
                </a:rPr>
                <a:t>Mechanics of the Jump Shot</a:t>
              </a:r>
              <a:endParaRPr sz="1500"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</p:txBody>
        </p:sp>
        <p:sp>
          <p:nvSpPr>
            <p:cNvPr id="98" name="Google Shape;98;p15"/>
            <p:cNvSpPr txBox="1"/>
            <p:nvPr/>
          </p:nvSpPr>
          <p:spPr>
            <a:xfrm>
              <a:off x="1530900" y="4408275"/>
              <a:ext cx="219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u="sng">
                  <a:solidFill>
                    <a:schemeClr val="hlink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  <a:hlinkClick r:id="rId9"/>
                </a:rPr>
                <a:t>Biomechanical Adjustments</a:t>
              </a:r>
              <a:r>
                <a:rPr lang="en" sz="1200">
                  <a:solidFill>
                    <a:schemeClr val="dk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  </a:t>
              </a:r>
              <a:endParaRPr sz="1500"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1530900" y="4686350"/>
              <a:ext cx="300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u="sng">
                  <a:solidFill>
                    <a:schemeClr val="hlink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  <a:hlinkClick r:id="rId10"/>
                </a:rPr>
                <a:t>P3 Data Development</a:t>
              </a:r>
              <a:r>
                <a:rPr lang="en" sz="1200">
                  <a:solidFill>
                    <a:schemeClr val="dk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 </a:t>
              </a:r>
              <a:endParaRPr sz="1500"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</p:txBody>
        </p:sp>
      </p:grpSp>
      <p:grpSp>
        <p:nvGrpSpPr>
          <p:cNvPr id="100" name="Google Shape;100;p15"/>
          <p:cNvGrpSpPr/>
          <p:nvPr/>
        </p:nvGrpSpPr>
        <p:grpSpPr>
          <a:xfrm>
            <a:off x="2969125" y="1062325"/>
            <a:ext cx="6174863" cy="3658288"/>
            <a:chOff x="2969125" y="1062325"/>
            <a:chExt cx="6174863" cy="3658288"/>
          </a:xfrm>
        </p:grpSpPr>
        <p:grpSp>
          <p:nvGrpSpPr>
            <p:cNvPr id="101" name="Google Shape;101;p15"/>
            <p:cNvGrpSpPr/>
            <p:nvPr/>
          </p:nvGrpSpPr>
          <p:grpSpPr>
            <a:xfrm>
              <a:off x="2969125" y="1062325"/>
              <a:ext cx="6174863" cy="3658288"/>
              <a:chOff x="2969163" y="1082413"/>
              <a:chExt cx="6174863" cy="3658288"/>
            </a:xfrm>
          </p:grpSpPr>
          <p:cxnSp>
            <p:nvCxnSpPr>
              <p:cNvPr id="102" name="Google Shape;102;p15"/>
              <p:cNvCxnSpPr>
                <a:endCxn id="103" idx="1"/>
              </p:cNvCxnSpPr>
              <p:nvPr/>
            </p:nvCxnSpPr>
            <p:spPr>
              <a:xfrm flipH="1" rot="10800000">
                <a:off x="2969275" y="1538413"/>
                <a:ext cx="2797500" cy="1053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4" name="Google Shape;104;p15"/>
              <p:cNvCxnSpPr>
                <a:endCxn id="105" idx="1"/>
              </p:cNvCxnSpPr>
              <p:nvPr/>
            </p:nvCxnSpPr>
            <p:spPr>
              <a:xfrm flipH="1" rot="10800000">
                <a:off x="2969275" y="2583438"/>
                <a:ext cx="2797500" cy="8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6" name="Google Shape;106;p15"/>
              <p:cNvCxnSpPr/>
              <p:nvPr/>
            </p:nvCxnSpPr>
            <p:spPr>
              <a:xfrm>
                <a:off x="2969163" y="2591838"/>
                <a:ext cx="1905000" cy="1370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7" name="Google Shape;107;p15"/>
              <p:cNvSpPr txBox="1"/>
              <p:nvPr/>
            </p:nvSpPr>
            <p:spPr>
              <a:xfrm>
                <a:off x="5604625" y="2199900"/>
                <a:ext cx="35394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2"/>
                  </a:solidFill>
                </a:endParaRPr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5766775" y="1082413"/>
                <a:ext cx="3171600" cy="912000"/>
              </a:xfrm>
              <a:prstGeom prst="roundRect">
                <a:avLst>
                  <a:gd fmla="val 16667" name="adj"/>
                </a:avLst>
              </a:prstGeom>
              <a:solidFill>
                <a:srgbClr val="6FA8DC"/>
              </a:solidFill>
              <a:ln cap="flat" cmpd="sng" w="762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EB Garamond Medium"/>
                    <a:ea typeface="EB Garamond Medium"/>
                    <a:cs typeface="EB Garamond Medium"/>
                    <a:sym typeface="EB Garamond Medium"/>
                  </a:rPr>
                  <a:t>Build through the draft</a:t>
                </a:r>
                <a:endParaRPr sz="1800">
                  <a:latin typeface="EB Garamond Medium"/>
                  <a:ea typeface="EB Garamond Medium"/>
                  <a:cs typeface="EB Garamond Medium"/>
                  <a:sym typeface="EB Garamond Medium"/>
                </a:endParaR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5766775" y="2127438"/>
                <a:ext cx="3171600" cy="912000"/>
              </a:xfrm>
              <a:prstGeom prst="roundRect">
                <a:avLst>
                  <a:gd fmla="val 16667" name="adj"/>
                </a:avLst>
              </a:prstGeom>
              <a:solidFill>
                <a:srgbClr val="6FA8DC"/>
              </a:solidFill>
              <a:ln cap="flat" cmpd="sng" w="762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EB Garamond Medium"/>
                    <a:ea typeface="EB Garamond Medium"/>
                    <a:cs typeface="EB Garamond Medium"/>
                    <a:sym typeface="EB Garamond Medium"/>
                  </a:rPr>
                  <a:t>Develop young pitchers using biomechanics &amp; high-tech pitch design</a:t>
                </a:r>
                <a:endParaRPr sz="1800">
                  <a:latin typeface="EB Garamond Medium"/>
                  <a:ea typeface="EB Garamond Medium"/>
                  <a:cs typeface="EB Garamond Medium"/>
                  <a:sym typeface="EB Garamond Medium"/>
                </a:endParaRPr>
              </a:p>
            </p:txBody>
          </p:sp>
          <p:cxnSp>
            <p:nvCxnSpPr>
              <p:cNvPr id="108" name="Google Shape;108;p15"/>
              <p:cNvCxnSpPr>
                <a:endCxn id="109" idx="1"/>
              </p:cNvCxnSpPr>
              <p:nvPr/>
            </p:nvCxnSpPr>
            <p:spPr>
              <a:xfrm flipH="1" rot="10800000">
                <a:off x="6736975" y="3531275"/>
                <a:ext cx="901200" cy="430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0" name="Google Shape;110;p15"/>
              <p:cNvCxnSpPr>
                <a:endCxn id="111" idx="1"/>
              </p:cNvCxnSpPr>
              <p:nvPr/>
            </p:nvCxnSpPr>
            <p:spPr>
              <a:xfrm>
                <a:off x="6736975" y="3961900"/>
                <a:ext cx="901200" cy="420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9" name="Google Shape;109;p15"/>
              <p:cNvSpPr/>
              <p:nvPr/>
            </p:nvSpPr>
            <p:spPr>
              <a:xfrm>
                <a:off x="7638175" y="3172475"/>
                <a:ext cx="1300200" cy="717600"/>
              </a:xfrm>
              <a:prstGeom prst="roundRect">
                <a:avLst>
                  <a:gd fmla="val 16667" name="adj"/>
                </a:avLst>
              </a:prstGeom>
              <a:solidFill>
                <a:srgbClr val="E06666"/>
              </a:solidFill>
              <a:ln cap="flat" cmpd="sng" w="762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EB Garamond Medium"/>
                    <a:ea typeface="EB Garamond Medium"/>
                    <a:cs typeface="EB Garamond Medium"/>
                    <a:sym typeface="EB Garamond Medium"/>
                  </a:rPr>
                  <a:t>Avoid expensive free agency</a:t>
                </a:r>
                <a:endParaRPr>
                  <a:latin typeface="EB Garamond Medium"/>
                  <a:ea typeface="EB Garamond Medium"/>
                  <a:cs typeface="EB Garamond Medium"/>
                  <a:sym typeface="EB Garamond Medium"/>
                </a:endParaRPr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7638175" y="4023100"/>
                <a:ext cx="1300200" cy="717600"/>
              </a:xfrm>
              <a:prstGeom prst="roundRect">
                <a:avLst>
                  <a:gd fmla="val 16667" name="adj"/>
                </a:avLst>
              </a:prstGeom>
              <a:solidFill>
                <a:srgbClr val="6FA8DC"/>
              </a:solidFill>
              <a:ln cap="flat" cmpd="sng" w="762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EB Garamond Medium"/>
                    <a:ea typeface="EB Garamond Medium"/>
                    <a:cs typeface="EB Garamond Medium"/>
                    <a:sym typeface="EB Garamond Medium"/>
                  </a:rPr>
                  <a:t>Pitchers fetch a premium</a:t>
                </a:r>
                <a:endParaRPr>
                  <a:latin typeface="EB Garamond Medium"/>
                  <a:ea typeface="EB Garamond Medium"/>
                  <a:cs typeface="EB Garamond Medium"/>
                  <a:sym typeface="EB Garamond Medium"/>
                </a:endParaRPr>
              </a:p>
            </p:txBody>
          </p:sp>
        </p:grpSp>
        <p:sp>
          <p:nvSpPr>
            <p:cNvPr id="112" name="Google Shape;112;p15"/>
            <p:cNvSpPr/>
            <p:nvPr/>
          </p:nvSpPr>
          <p:spPr>
            <a:xfrm>
              <a:off x="4874250" y="3464488"/>
              <a:ext cx="1862700" cy="9120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Trade young pitchers</a:t>
              </a:r>
              <a:endParaRPr sz="18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9DC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3255446" y="3123921"/>
            <a:ext cx="2634000" cy="795000"/>
          </a:xfrm>
          <a:prstGeom prst="snip1Rect">
            <a:avLst>
              <a:gd fmla="val 16667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EB Garamond Medium"/>
                <a:ea typeface="EB Garamond Medium"/>
                <a:cs typeface="EB Garamond Medium"/>
                <a:sym typeface="EB Garamond Medium"/>
              </a:rPr>
              <a:t>Draft-Prestige </a:t>
            </a:r>
            <a:r>
              <a:rPr lang="en" sz="1700">
                <a:latin typeface="EB Garamond Medium"/>
                <a:ea typeface="EB Garamond Medium"/>
                <a:cs typeface="EB Garamond Medium"/>
                <a:sym typeface="EB Garamond Medium"/>
              </a:rPr>
              <a:t>Shooters</a:t>
            </a:r>
            <a:r>
              <a:rPr lang="en" sz="1700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endParaRPr sz="170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3255450" y="4169700"/>
            <a:ext cx="2634000" cy="900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 Medium"/>
                <a:ea typeface="EB Garamond Medium"/>
                <a:cs typeface="EB Garamond Medium"/>
                <a:sym typeface="EB Garamond Medium"/>
              </a:rPr>
              <a:t>A</a:t>
            </a:r>
            <a:r>
              <a:rPr lang="en">
                <a:latin typeface="EB Garamond Medium"/>
                <a:ea typeface="EB Garamond Medium"/>
                <a:cs typeface="EB Garamond Medium"/>
                <a:sym typeface="EB Garamond Medium"/>
              </a:rPr>
              <a:t>cquire</a:t>
            </a:r>
            <a:r>
              <a:rPr lang="en">
                <a:latin typeface="EB Garamond Medium"/>
                <a:ea typeface="EB Garamond Medium"/>
                <a:cs typeface="EB Garamond Medium"/>
                <a:sym typeface="EB Garamond Medium"/>
              </a:rPr>
              <a:t> players who were lauded for shooting during the draft.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83375" y="98672"/>
            <a:ext cx="2634083" cy="794857"/>
          </a:xfrm>
          <a:prstGeom prst="snip1Rect">
            <a:avLst>
              <a:gd fmla="val 16667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EB Garamond Medium"/>
                <a:ea typeface="EB Garamond Medium"/>
                <a:cs typeface="EB Garamond Medium"/>
                <a:sym typeface="EB Garamond Medium"/>
              </a:rPr>
              <a:t>Hunt the </a:t>
            </a:r>
            <a:r>
              <a:rPr lang="en" sz="1700">
                <a:latin typeface="EB Garamond Medium"/>
                <a:ea typeface="EB Garamond Medium"/>
                <a:cs typeface="EB Garamond Medium"/>
                <a:sym typeface="EB Garamond Medium"/>
              </a:rPr>
              <a:t>bargain</a:t>
            </a:r>
            <a:r>
              <a:rPr lang="en" sz="1700">
                <a:latin typeface="EB Garamond Medium"/>
                <a:ea typeface="EB Garamond Medium"/>
                <a:cs typeface="EB Garamond Medium"/>
                <a:sym typeface="EB Garamond Medium"/>
              </a:rPr>
              <a:t> bin</a:t>
            </a:r>
            <a:endParaRPr sz="170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113300" y="1144525"/>
            <a:ext cx="2664000" cy="794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 Medium"/>
                <a:ea typeface="EB Garamond Medium"/>
                <a:cs typeface="EB Garamond Medium"/>
                <a:sym typeface="EB Garamond Medium"/>
              </a:rPr>
              <a:t>Acquire players who have struggled to find minutes or carve their niche</a:t>
            </a:r>
            <a:r>
              <a:rPr lang="en">
                <a:latin typeface="EB Garamond Medium"/>
                <a:ea typeface="EB Garamond Medium"/>
                <a:cs typeface="EB Garamond Medium"/>
                <a:sym typeface="EB Garamond Medium"/>
              </a:rPr>
              <a:t>.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6397625" y="98672"/>
            <a:ext cx="2634000" cy="795000"/>
          </a:xfrm>
          <a:prstGeom prst="snip1Rect">
            <a:avLst>
              <a:gd fmla="val 16667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EB Garamond Medium"/>
                <a:ea typeface="EB Garamond Medium"/>
                <a:cs typeface="EB Garamond Medium"/>
                <a:sym typeface="EB Garamond Medium"/>
              </a:rPr>
              <a:t>Weaponize all assets</a:t>
            </a:r>
            <a:endParaRPr sz="170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6427550" y="1144525"/>
            <a:ext cx="2664000" cy="794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 Medium"/>
                <a:ea typeface="EB Garamond Medium"/>
                <a:cs typeface="EB Garamond Medium"/>
                <a:sym typeface="EB Garamond Medium"/>
              </a:rPr>
              <a:t>Trade young stars before they hit free-agency.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6412587" y="3123922"/>
            <a:ext cx="2634000" cy="795000"/>
          </a:xfrm>
          <a:prstGeom prst="snip1Rect">
            <a:avLst>
              <a:gd fmla="val 16667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EB Garamond Medium"/>
                <a:ea typeface="EB Garamond Medium"/>
                <a:cs typeface="EB Garamond Medium"/>
                <a:sym typeface="EB Garamond Medium"/>
              </a:rPr>
              <a:t>Demonstrated Success</a:t>
            </a:r>
            <a:endParaRPr sz="170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6352625" y="4169775"/>
            <a:ext cx="2664000" cy="900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 Medium"/>
                <a:ea typeface="EB Garamond Medium"/>
                <a:cs typeface="EB Garamond Medium"/>
                <a:sym typeface="EB Garamond Medium"/>
              </a:rPr>
              <a:t>Extend Mad Ants</a:t>
            </a:r>
            <a:r>
              <a:rPr lang="en">
                <a:latin typeface="EB Garamond Medium"/>
                <a:ea typeface="EB Garamond Medium"/>
                <a:cs typeface="EB Garamond Medium"/>
                <a:sym typeface="EB Garamond Medium"/>
              </a:rPr>
              <a:t>/</a:t>
            </a:r>
            <a:r>
              <a:rPr lang="en">
                <a:latin typeface="EB Garamond Medium"/>
                <a:ea typeface="EB Garamond Medium"/>
                <a:cs typeface="EB Garamond Medium"/>
                <a:sym typeface="EB Garamond Medium"/>
              </a:rPr>
              <a:t>Pacers with beneficial Dollar-Per-WAR playing the Pacers offense.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98337" y="3123922"/>
            <a:ext cx="2634000" cy="795000"/>
          </a:xfrm>
          <a:prstGeom prst="snip1Rect">
            <a:avLst>
              <a:gd fmla="val 16667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EB Garamond Medium"/>
                <a:ea typeface="EB Garamond Medium"/>
                <a:cs typeface="EB Garamond Medium"/>
                <a:sym typeface="EB Garamond Medium"/>
              </a:rPr>
              <a:t>Engineer Players</a:t>
            </a:r>
            <a:endParaRPr sz="170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128275" y="4169775"/>
            <a:ext cx="2664000" cy="900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Physics doesn’t determine a good 3pt % around ~35% - players can improve from 3pt with data-driven assistance.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3490288" y="259950"/>
            <a:ext cx="2134500" cy="1919100"/>
          </a:xfrm>
          <a:prstGeom prst="ellipse">
            <a:avLst/>
          </a:prstGeom>
          <a:solidFill>
            <a:srgbClr val="FFE599"/>
          </a:solidFill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Competitive Advantage</a:t>
            </a:r>
            <a:endParaRPr sz="2000">
              <a:solidFill>
                <a:srgbClr val="0B5394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4835025" y="1858825"/>
            <a:ext cx="433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715975" y="2407350"/>
            <a:ext cx="81102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Develop Players &amp; Promote From Within.</a:t>
            </a:r>
            <a:endParaRPr sz="2100">
              <a:solidFill>
                <a:srgbClr val="FF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9DC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7"/>
          <p:cNvPicPr preferRelativeResize="0"/>
          <p:nvPr/>
        </p:nvPicPr>
        <p:blipFill rotWithShape="1">
          <a:blip r:embed="rId3">
            <a:alphaModFix/>
          </a:blip>
          <a:srcRect b="0" l="6325" r="7027" t="0"/>
          <a:stretch/>
        </p:blipFill>
        <p:spPr>
          <a:xfrm>
            <a:off x="146050" y="528675"/>
            <a:ext cx="2751600" cy="2307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p17"/>
          <p:cNvPicPr preferRelativeResize="0"/>
          <p:nvPr/>
        </p:nvPicPr>
        <p:blipFill rotWithShape="1">
          <a:blip r:embed="rId4">
            <a:alphaModFix/>
          </a:blip>
          <a:srcRect b="0" l="6837" r="6507" t="0"/>
          <a:stretch/>
        </p:blipFill>
        <p:spPr>
          <a:xfrm>
            <a:off x="3196200" y="522225"/>
            <a:ext cx="2751600" cy="23205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6" name="Google Shape;136;p17"/>
          <p:cNvSpPr txBox="1"/>
          <p:nvPr/>
        </p:nvSpPr>
        <p:spPr>
          <a:xfrm>
            <a:off x="274750" y="3271275"/>
            <a:ext cx="2494200" cy="1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Shooting effectiveness</a:t>
            </a:r>
            <a:endParaRPr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Positional Upgrade</a:t>
            </a:r>
            <a:endParaRPr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Low on depth chart - DTD w/ injuries</a:t>
            </a:r>
            <a:endParaRPr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422350" y="84525"/>
            <a:ext cx="21990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Duop Reath</a:t>
            </a:r>
            <a:endParaRPr sz="18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3472500" y="84525"/>
            <a:ext cx="21990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Kris Murray</a:t>
            </a:r>
            <a:endParaRPr sz="18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3324900" y="3271275"/>
            <a:ext cx="2494200" cy="1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</a:t>
            </a:r>
            <a:r>
              <a:rPr lang="en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hooting effectiveness</a:t>
            </a:r>
            <a:endParaRPr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Fmr. 1st Rounder - More Years of Team Control</a:t>
            </a:r>
            <a:endParaRPr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Low on depth chart</a:t>
            </a:r>
            <a:endParaRPr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5">
            <a:alphaModFix/>
          </a:blip>
          <a:srcRect b="0" l="5507" r="5808" t="0"/>
          <a:stretch/>
        </p:blipFill>
        <p:spPr>
          <a:xfrm>
            <a:off x="6246350" y="519825"/>
            <a:ext cx="2822100" cy="2325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17"/>
          <p:cNvSpPr txBox="1"/>
          <p:nvPr/>
        </p:nvSpPr>
        <p:spPr>
          <a:xfrm>
            <a:off x="6522650" y="84525"/>
            <a:ext cx="21990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MarJon Beauchamp</a:t>
            </a:r>
            <a:endParaRPr sz="16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6375050" y="3271275"/>
            <a:ext cx="2494200" cy="1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Shooting effectiveness</a:t>
            </a:r>
            <a:endParaRPr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Fmr. 1st Rounder - More Years of Team Control</a:t>
            </a:r>
            <a:endParaRPr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Low on depth chart</a:t>
            </a:r>
            <a:endParaRPr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3776250" y="4743300"/>
            <a:ext cx="15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EB Garamond Medium"/>
                <a:ea typeface="EB Garamond Medium"/>
                <a:cs typeface="EB Garamond Medium"/>
                <a:sym typeface="EB Garamond Medium"/>
                <a:hlinkClick r:id="rId6"/>
              </a:rPr>
              <a:t>Source: DARKO</a:t>
            </a:r>
            <a:r>
              <a:rPr lang="en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