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81" r:id="rId5"/>
    <p:sldId id="259" r:id="rId6"/>
    <p:sldId id="260" r:id="rId7"/>
    <p:sldId id="297" r:id="rId8"/>
    <p:sldId id="261" r:id="rId9"/>
    <p:sldId id="332" r:id="rId10"/>
    <p:sldId id="262" r:id="rId11"/>
    <p:sldId id="263" r:id="rId12"/>
    <p:sldId id="264" r:id="rId13"/>
    <p:sldId id="298" r:id="rId14"/>
    <p:sldId id="29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99" r:id="rId31"/>
    <p:sldId id="280" r:id="rId32"/>
    <p:sldId id="300" r:id="rId33"/>
    <p:sldId id="301" r:id="rId34"/>
    <p:sldId id="282" r:id="rId35"/>
    <p:sldId id="283" r:id="rId36"/>
    <p:sldId id="302" r:id="rId37"/>
    <p:sldId id="303" r:id="rId38"/>
    <p:sldId id="284" r:id="rId39"/>
    <p:sldId id="285" r:id="rId40"/>
    <p:sldId id="304" r:id="rId41"/>
    <p:sldId id="305" r:id="rId42"/>
    <p:sldId id="306" r:id="rId43"/>
    <p:sldId id="307" r:id="rId44"/>
    <p:sldId id="308" r:id="rId45"/>
    <p:sldId id="326" r:id="rId46"/>
    <p:sldId id="327" r:id="rId47"/>
    <p:sldId id="328" r:id="rId48"/>
    <p:sldId id="329" r:id="rId49"/>
    <p:sldId id="330" r:id="rId50"/>
    <p:sldId id="287" r:id="rId51"/>
    <p:sldId id="331" r:id="rId52"/>
    <p:sldId id="318" r:id="rId53"/>
    <p:sldId id="315" r:id="rId54"/>
    <p:sldId id="316" r:id="rId55"/>
    <p:sldId id="317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288" r:id="rId64"/>
    <p:sldId id="289" r:id="rId65"/>
    <p:sldId id="312" r:id="rId66"/>
    <p:sldId id="310" r:id="rId67"/>
    <p:sldId id="311" r:id="rId68"/>
    <p:sldId id="313" r:id="rId69"/>
    <p:sldId id="314" r:id="rId70"/>
    <p:sldId id="290" r:id="rId71"/>
    <p:sldId id="292" r:id="rId72"/>
    <p:sldId id="293" r:id="rId73"/>
    <p:sldId id="295" r:id="rId74"/>
    <p:sldId id="296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8D21D-C6D8-4981-9AAB-EA574C3DD081}" type="datetimeFigureOut">
              <a:rPr lang="en-US" smtClean="0"/>
              <a:pPr/>
              <a:t>3/3/2015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01AD5-B5C2-4443-9DBC-E54920220CD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5721-4ABC-4916-8103-1A842BC36F18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A99D-E009-4990-9750-53C0C41933F0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4E2B-C965-4EC2-BCE1-54C20026C68C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4937-FDAB-4FC4-9545-41EC442D52FF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2BEF-E3B7-4F3D-8E34-13C88DBB3069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BB1F-056D-4258-A38E-65610DF3CFE8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7C4-BAE3-4EC5-B9F5-22F487ED39BC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57DD-F9B0-4CC7-8ABF-A16280C70FF4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A612-511D-46E5-8C3C-F15A89BD3926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DC48-DDE7-43E3-A3C4-71A66F983E66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458C-6BC0-4691-803E-754BF0C435BA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ADF5-2789-48F4-A923-CD8B5619E3A2}" type="datetime1">
              <a:rPr lang="en-US" smtClean="0"/>
              <a:pPr/>
              <a:t>3/3/2015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</a:t>
            </a:r>
            <a:r>
              <a:rPr lang="en-US" dirty="0" err="1" smtClean="0"/>
              <a:t>Suraj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 types of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Single Tier -&gt; </a:t>
            </a:r>
            <a:r>
              <a:rPr lang="en-IN" dirty="0" err="1" smtClean="0"/>
              <a:t>Foxpro</a:t>
            </a:r>
            <a:r>
              <a:rPr lang="en-IN" dirty="0" smtClean="0"/>
              <a:t> (Single User)</a:t>
            </a:r>
          </a:p>
          <a:p>
            <a:r>
              <a:rPr lang="en-IN" dirty="0" smtClean="0"/>
              <a:t>	2. Two Tier (or) Client/Server Technology-&gt; VB and Oracle (Multi user)  </a:t>
            </a:r>
          </a:p>
          <a:p>
            <a:r>
              <a:rPr lang="en-IN" dirty="0" smtClean="0"/>
              <a:t>	3. Three Tier -&gt; HTML, ASP, Oracle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Hello world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class first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	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("My First Java Program");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java class name and the filename may be same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**explanation of </a:t>
            </a:r>
            <a:r>
              <a:rPr lang="en-US" dirty="0" err="1" smtClean="0"/>
              <a:t>psvm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IN" dirty="0" smtClean="0"/>
              <a:t>primitive </a:t>
            </a:r>
            <a:r>
              <a:rPr lang="en-IN" dirty="0" err="1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Type	Size		Range</a:t>
            </a:r>
          </a:p>
          <a:p>
            <a:r>
              <a:rPr lang="en-IN" dirty="0" smtClean="0"/>
              <a:t>----	-----		------</a:t>
            </a:r>
          </a:p>
          <a:p>
            <a:r>
              <a:rPr lang="en-IN" dirty="0" smtClean="0"/>
              <a:t>byte	1 byte(2^7)		-128 to +127</a:t>
            </a:r>
          </a:p>
          <a:p>
            <a:r>
              <a:rPr lang="en-IN" dirty="0" smtClean="0"/>
              <a:t>short	2 bytes(2^15)		-32,768 to +32,767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		4 bytes(2^31)		-2,147,483,648 to      					+2,147,483,647</a:t>
            </a:r>
          </a:p>
          <a:p>
            <a:r>
              <a:rPr lang="en-IN" dirty="0" smtClean="0"/>
              <a:t>long 	8 bytes(2^73)						9223372036854775808   to 		</a:t>
            </a:r>
          </a:p>
          <a:p>
            <a:r>
              <a:rPr lang="fr-FR" dirty="0" smtClean="0"/>
              <a:t>char	2 </a:t>
            </a:r>
            <a:r>
              <a:rPr lang="fr-FR" dirty="0" err="1" smtClean="0"/>
              <a:t>bytes</a:t>
            </a:r>
            <a:r>
              <a:rPr lang="fr-FR" dirty="0" smtClean="0"/>
              <a:t>		 (</a:t>
            </a:r>
            <a:r>
              <a:rPr lang="fr-FR" dirty="0" err="1" smtClean="0"/>
              <a:t>Universal</a:t>
            </a:r>
            <a:r>
              <a:rPr lang="fr-FR" dirty="0" smtClean="0"/>
              <a:t> Code)</a:t>
            </a:r>
          </a:p>
          <a:p>
            <a:r>
              <a:rPr lang="en-IN" dirty="0" smtClean="0"/>
              <a:t>float		4 bytes	- 3.4e38 to + 3.4e38</a:t>
            </a:r>
          </a:p>
          <a:p>
            <a:r>
              <a:rPr lang="en-IN" dirty="0" smtClean="0"/>
              <a:t>double		8 bytes	-1.7e308 to +1.7e308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 called arrays of arrays(Java)</a:t>
            </a:r>
          </a:p>
          <a:p>
            <a:endParaRPr lang="en-US" sz="1600" dirty="0" smtClean="0"/>
          </a:p>
          <a:p>
            <a:r>
              <a:rPr lang="en-US" sz="1600" dirty="0" smtClean="0"/>
              <a:t> 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=0;i&lt;3;i++){</a:t>
            </a:r>
          </a:p>
          <a:p>
            <a:r>
              <a:rPr lang="en-US" sz="1600" dirty="0" smtClean="0"/>
              <a:t>            for(j=0;j&lt;3;j++){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a[</a:t>
            </a:r>
            <a:r>
              <a:rPr lang="en-US" sz="1600" dirty="0" err="1" smtClean="0"/>
              <a:t>i</a:t>
            </a:r>
            <a:r>
              <a:rPr lang="en-US" sz="1600" dirty="0" smtClean="0"/>
              <a:t>][j]=new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][j];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  a[0] =new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[3];</a:t>
            </a:r>
          </a:p>
          <a:p>
            <a:r>
              <a:rPr lang="en-US" sz="1600" dirty="0" smtClean="0"/>
              <a:t>  a[0][1]=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[2];</a:t>
            </a:r>
          </a:p>
          <a:p>
            <a:r>
              <a:rPr lang="en-US" sz="1600" dirty="0" smtClean="0"/>
              <a:t>    a[0][2]=new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[7];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Implicit(widening) (compiler itself does it)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x=‘a’;</a:t>
            </a:r>
          </a:p>
          <a:p>
            <a:r>
              <a:rPr lang="en-US" dirty="0" smtClean="0"/>
              <a:t>Sop(x)</a:t>
            </a:r>
          </a:p>
          <a:p>
            <a:endParaRPr lang="en-US" dirty="0" smtClean="0"/>
          </a:p>
          <a:p>
            <a:r>
              <a:rPr lang="en-US" dirty="0" smtClean="0"/>
              <a:t>Explicit(Narrowing )(Programmer has to do it)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=90;</a:t>
            </a:r>
          </a:p>
          <a:p>
            <a:r>
              <a:rPr lang="en-US" dirty="0" smtClean="0"/>
              <a:t>Short s=(Short)</a:t>
            </a:r>
            <a:r>
              <a:rPr lang="en-US" dirty="0" err="1" smtClean="0"/>
              <a:t>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Variables(local and Global)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Instance variable</a:t>
            </a:r>
          </a:p>
          <a:p>
            <a:r>
              <a:rPr lang="en-US" dirty="0" smtClean="0"/>
              <a:t>   </a:t>
            </a:r>
            <a:r>
              <a:rPr lang="en-IN" sz="1600" dirty="0" smtClean="0"/>
              <a:t>Instance variables are used to define attributes or the state of particular object.</a:t>
            </a:r>
          </a:p>
          <a:p>
            <a:r>
              <a:rPr lang="en-IN" dirty="0" smtClean="0"/>
              <a:t>2. Local variable</a:t>
            </a:r>
          </a:p>
          <a:p>
            <a:r>
              <a:rPr lang="en-IN" sz="1800" dirty="0" smtClean="0"/>
              <a:t>Local variables are used inside blocks as counters or in methods as temporary variables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3. class variable</a:t>
            </a:r>
          </a:p>
          <a:p>
            <a:r>
              <a:rPr lang="en-IN" sz="2000" dirty="0" smtClean="0"/>
              <a:t>class variables are global to a class and to all the instances of the class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Arithmetic		+ - * / %</a:t>
            </a:r>
          </a:p>
          <a:p>
            <a:r>
              <a:rPr lang="en-IN" dirty="0" smtClean="0"/>
              <a:t>Relational			&gt;, &lt;, &gt;=, &lt;=, ==, !=</a:t>
            </a:r>
          </a:p>
          <a:p>
            <a:r>
              <a:rPr lang="en-IN" dirty="0" smtClean="0"/>
              <a:t>Logical			&amp;&amp;, ||, !</a:t>
            </a:r>
          </a:p>
          <a:p>
            <a:r>
              <a:rPr lang="en-IN" dirty="0" smtClean="0"/>
              <a:t>Increment and Decrement	++,--</a:t>
            </a:r>
          </a:p>
          <a:p>
            <a:r>
              <a:rPr lang="en-IN" dirty="0" smtClean="0"/>
              <a:t>Conditional		?:</a:t>
            </a:r>
          </a:p>
          <a:p>
            <a:r>
              <a:rPr lang="en-IN" dirty="0" smtClean="0"/>
              <a:t>Assignment		=</a:t>
            </a:r>
          </a:p>
          <a:p>
            <a:r>
              <a:rPr lang="en-IN" dirty="0" smtClean="0"/>
              <a:t>Bitwise			&amp;, |, ^,  &lt;&lt;, &gt;&gt;</a:t>
            </a:r>
          </a:p>
          <a:p>
            <a:r>
              <a:rPr lang="en-IN" dirty="0" smtClean="0"/>
              <a:t>Arithmetic Assignment	+=, -=, *=, /=, %=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statements</a:t>
            </a:r>
          </a:p>
          <a:p>
            <a:r>
              <a:rPr lang="en-IN" dirty="0" smtClean="0"/>
              <a:t>	switch case</a:t>
            </a:r>
          </a:p>
          <a:p>
            <a:r>
              <a:rPr lang="en-IN" dirty="0" smtClean="0"/>
              <a:t>	while loop		while(true)	while(1)</a:t>
            </a:r>
          </a:p>
          <a:p>
            <a:r>
              <a:rPr lang="en-IN" dirty="0" smtClean="0"/>
              <a:t>	do while</a:t>
            </a:r>
          </a:p>
          <a:p>
            <a:r>
              <a:rPr lang="en-IN" dirty="0" smtClean="0"/>
              <a:t>	for      </a:t>
            </a:r>
            <a:r>
              <a:rPr lang="en-IN" dirty="0" err="1" smtClean="0"/>
              <a:t>for</a:t>
            </a:r>
            <a:r>
              <a:rPr lang="en-IN" dirty="0" smtClean="0"/>
              <a:t>(;;)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break;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public class Test {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x = 10; </a:t>
            </a:r>
          </a:p>
          <a:p>
            <a:r>
              <a:rPr lang="en-IN" dirty="0" smtClean="0"/>
              <a:t>if( x &lt; 20 ){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</a:t>
            </a:r>
            <a:r>
              <a:rPr lang="en-IN" dirty="0" smtClean="0"/>
              <a:t>("This is if statement");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public class Test {</a:t>
            </a:r>
          </a:p>
          <a:p>
            <a:r>
              <a:rPr lang="en-IN" sz="2800" dirty="0" smtClean="0"/>
              <a:t> 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[]){ </a:t>
            </a:r>
          </a:p>
          <a:p>
            <a:r>
              <a:rPr lang="en-IN" sz="2800" dirty="0" err="1" smtClean="0"/>
              <a:t>int</a:t>
            </a:r>
            <a:r>
              <a:rPr lang="en-IN" sz="2800" dirty="0" smtClean="0"/>
              <a:t> x = 30;</a:t>
            </a:r>
          </a:p>
          <a:p>
            <a:r>
              <a:rPr lang="en-IN" sz="2800" dirty="0" smtClean="0"/>
              <a:t> if( x &lt; 20 ){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System.out.print</a:t>
            </a:r>
            <a:r>
              <a:rPr lang="en-IN" sz="2800" dirty="0" smtClean="0"/>
              <a:t>("This is if statement"); }</a:t>
            </a:r>
          </a:p>
          <a:p>
            <a:r>
              <a:rPr lang="en-IN" sz="2800" dirty="0" smtClean="0"/>
              <a:t>else{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System.out.print</a:t>
            </a:r>
            <a:r>
              <a:rPr lang="en-IN" sz="2800" dirty="0" smtClean="0"/>
              <a:t>("This is else statement");</a:t>
            </a:r>
          </a:p>
          <a:p>
            <a:r>
              <a:rPr lang="en-IN" sz="2800" dirty="0" smtClean="0"/>
              <a:t> } </a:t>
            </a:r>
          </a:p>
          <a:p>
            <a:r>
              <a:rPr lang="en-IN" sz="2800" dirty="0" smtClean="0"/>
              <a:t>} 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Simple</a:t>
            </a:r>
          </a:p>
          <a:p>
            <a:r>
              <a:rPr lang="en-IN" dirty="0" smtClean="0"/>
              <a:t>Object oriented</a:t>
            </a:r>
          </a:p>
          <a:p>
            <a:r>
              <a:rPr lang="en-IN" dirty="0" smtClean="0"/>
              <a:t>Distributed</a:t>
            </a:r>
          </a:p>
          <a:p>
            <a:r>
              <a:rPr lang="en-IN" dirty="0" smtClean="0"/>
              <a:t>Multithreaded</a:t>
            </a:r>
          </a:p>
          <a:p>
            <a:r>
              <a:rPr lang="en-IN" dirty="0" smtClean="0"/>
              <a:t>Dynamic</a:t>
            </a:r>
          </a:p>
          <a:p>
            <a:r>
              <a:rPr lang="en-IN" dirty="0" smtClean="0"/>
              <a:t>Architecture neutral</a:t>
            </a:r>
          </a:p>
          <a:p>
            <a:r>
              <a:rPr lang="en-IN" dirty="0" smtClean="0"/>
              <a:t>Portable</a:t>
            </a:r>
          </a:p>
          <a:p>
            <a:r>
              <a:rPr lang="en-IN" dirty="0" smtClean="0"/>
              <a:t>High performance</a:t>
            </a:r>
          </a:p>
          <a:p>
            <a:r>
              <a:rPr lang="en-IN" dirty="0" smtClean="0"/>
              <a:t>Robust</a:t>
            </a:r>
          </a:p>
          <a:p>
            <a:r>
              <a:rPr lang="en-IN" dirty="0" smtClean="0"/>
              <a:t>Secure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public class Test {</a:t>
            </a:r>
          </a:p>
          <a:p>
            <a:r>
              <a:rPr lang="en-IN" sz="2800" dirty="0" smtClean="0"/>
              <a:t> 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int</a:t>
            </a:r>
            <a:r>
              <a:rPr lang="en-IN" sz="2800" dirty="0" smtClean="0"/>
              <a:t> x = 30;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int</a:t>
            </a:r>
            <a:r>
              <a:rPr lang="en-IN" sz="2800" dirty="0" smtClean="0"/>
              <a:t> y = 10; </a:t>
            </a:r>
          </a:p>
          <a:p>
            <a:r>
              <a:rPr lang="en-IN" sz="2800" dirty="0" smtClean="0"/>
              <a:t>if( x == 30 ){ if( y == 10 ){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System.out.print</a:t>
            </a:r>
            <a:r>
              <a:rPr lang="en-IN" sz="2800" dirty="0" smtClean="0"/>
              <a:t>("X = 30 and Y = 10"); </a:t>
            </a:r>
          </a:p>
          <a:p>
            <a:r>
              <a:rPr lang="en-IN" sz="2800" dirty="0" smtClean="0"/>
              <a:t>} </a:t>
            </a:r>
          </a:p>
          <a:p>
            <a:r>
              <a:rPr lang="en-IN" sz="2800" dirty="0" smtClean="0"/>
              <a:t>}</a:t>
            </a:r>
          </a:p>
          <a:p>
            <a:r>
              <a:rPr lang="en-IN" sz="2800" dirty="0" smtClean="0"/>
              <a:t> } 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Autofit/>
          </a:bodyPr>
          <a:lstStyle/>
          <a:p>
            <a:r>
              <a:rPr lang="en-IN" sz="2800" dirty="0" smtClean="0"/>
              <a:t>public class Test {</a:t>
            </a:r>
          </a:p>
          <a:p>
            <a:r>
              <a:rPr lang="en-IN" sz="2800" dirty="0" smtClean="0"/>
              <a:t> 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[]){</a:t>
            </a:r>
          </a:p>
          <a:p>
            <a:r>
              <a:rPr lang="en-IN" sz="2800" dirty="0" smtClean="0"/>
              <a:t> //char grade = </a:t>
            </a:r>
            <a:r>
              <a:rPr lang="en-IN" sz="2800" dirty="0" err="1" smtClean="0"/>
              <a:t>args</a:t>
            </a:r>
            <a:r>
              <a:rPr lang="en-IN" sz="2800" dirty="0" smtClean="0"/>
              <a:t>[0].</a:t>
            </a:r>
            <a:r>
              <a:rPr lang="en-IN" sz="2800" dirty="0" err="1" smtClean="0"/>
              <a:t>charAt</a:t>
            </a:r>
            <a:r>
              <a:rPr lang="en-IN" sz="2800" dirty="0" smtClean="0"/>
              <a:t>(0);</a:t>
            </a:r>
          </a:p>
          <a:p>
            <a:r>
              <a:rPr lang="en-IN" sz="2800" dirty="0" smtClean="0"/>
              <a:t> char grade = 'C'; </a:t>
            </a:r>
          </a:p>
          <a:p>
            <a:r>
              <a:rPr lang="en-IN" sz="2800" dirty="0" smtClean="0"/>
              <a:t>switch(grade) { </a:t>
            </a:r>
          </a:p>
          <a:p>
            <a:r>
              <a:rPr lang="en-IN" sz="2800" dirty="0" smtClean="0"/>
              <a:t>case 'A'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("Excellent!"); break; </a:t>
            </a:r>
          </a:p>
          <a:p>
            <a:r>
              <a:rPr lang="en-IN" sz="2800" dirty="0" smtClean="0"/>
              <a:t>case 'B'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("Excellent!"); break; </a:t>
            </a:r>
          </a:p>
          <a:p>
            <a:r>
              <a:rPr lang="en-IN" sz="2800" dirty="0" smtClean="0"/>
              <a:t> case 'C'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("Well done"); break; case 'D'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("You passed"); case 'F'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("Better try again"); break; default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("Invalid grade"); </a:t>
            </a:r>
          </a:p>
          <a:p>
            <a:r>
              <a:rPr lang="en-IN" sz="2800" dirty="0" smtClean="0"/>
              <a:t>}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("Your grade is " + grade);</a:t>
            </a:r>
          </a:p>
          <a:p>
            <a:r>
              <a:rPr lang="en-IN" sz="2800" dirty="0" smtClean="0"/>
              <a:t> } 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WhileDemo</a:t>
            </a:r>
            <a:r>
              <a:rPr lang="en-IN" dirty="0" smtClean="0"/>
              <a:t> { </a:t>
            </a:r>
          </a:p>
          <a:p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){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count = 1; </a:t>
            </a:r>
          </a:p>
          <a:p>
            <a:r>
              <a:rPr lang="en-IN" dirty="0" smtClean="0"/>
              <a:t>while (count &lt; 11) { 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("Count is: " + count); count++; }</a:t>
            </a:r>
          </a:p>
          <a:p>
            <a:r>
              <a:rPr lang="en-IN" dirty="0" smtClean="0"/>
              <a:t> }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DoWhileDemo</a:t>
            </a:r>
            <a:r>
              <a:rPr lang="en-IN" dirty="0" smtClean="0"/>
              <a:t> {</a:t>
            </a:r>
          </a:p>
          <a:p>
            <a:r>
              <a:rPr lang="en-IN" dirty="0" smtClean="0"/>
              <a:t>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count = 1; </a:t>
            </a:r>
          </a:p>
          <a:p>
            <a:r>
              <a:rPr lang="en-IN" dirty="0" smtClean="0"/>
              <a:t>do 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("Count is: " + count); count++; } while (count &lt; 11); }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1. Classes and Objects</a:t>
            </a:r>
          </a:p>
          <a:p>
            <a:r>
              <a:rPr lang="en-US" dirty="0" smtClean="0"/>
              <a:t> </a:t>
            </a:r>
            <a:r>
              <a:rPr lang="en-IN" sz="1600" dirty="0" smtClean="0"/>
              <a:t>Class -&gt; Collection of member variables and member functions.</a:t>
            </a:r>
            <a:endParaRPr lang="en-IN" dirty="0" smtClean="0"/>
          </a:p>
          <a:p>
            <a:r>
              <a:rPr lang="en-IN" dirty="0" smtClean="0"/>
              <a:t>	2.Inheritance</a:t>
            </a:r>
            <a:br>
              <a:rPr lang="en-IN" dirty="0" smtClean="0"/>
            </a:br>
            <a:r>
              <a:rPr lang="en-IN" dirty="0" smtClean="0"/>
              <a:t>     </a:t>
            </a:r>
            <a:r>
              <a:rPr lang="en-IN" sz="1600" dirty="0" smtClean="0"/>
              <a:t>Reusability of the code</a:t>
            </a:r>
          </a:p>
          <a:p>
            <a:r>
              <a:rPr lang="en-IN" dirty="0" smtClean="0"/>
              <a:t>	3. Polymorphism</a:t>
            </a:r>
            <a:br>
              <a:rPr lang="en-IN" dirty="0" smtClean="0"/>
            </a:br>
            <a:r>
              <a:rPr lang="en-IN" sz="1600" dirty="0" smtClean="0"/>
              <a:t>One in many forms (run time and compile time)</a:t>
            </a:r>
          </a:p>
          <a:p>
            <a:r>
              <a:rPr lang="en-IN" dirty="0" smtClean="0"/>
              <a:t>	4.Data Abstraction </a:t>
            </a:r>
            <a:br>
              <a:rPr lang="en-IN" dirty="0" smtClean="0"/>
            </a:br>
            <a:r>
              <a:rPr lang="en-IN" dirty="0" smtClean="0"/>
              <a:t>    </a:t>
            </a:r>
            <a:r>
              <a:rPr lang="en-IN" sz="1700" dirty="0" smtClean="0"/>
              <a:t>showing the required process and hiding the internal implementation</a:t>
            </a:r>
          </a:p>
          <a:p>
            <a:r>
              <a:rPr lang="en-IN" dirty="0" smtClean="0"/>
              <a:t>5.Data Encapsulation</a:t>
            </a:r>
          </a:p>
          <a:p>
            <a:r>
              <a:rPr lang="en-US" dirty="0" smtClean="0"/>
              <a:t>   </a:t>
            </a:r>
            <a:r>
              <a:rPr lang="en-US" sz="1700" dirty="0" smtClean="0"/>
              <a:t>Encapsulating or binding the data </a:t>
            </a:r>
            <a:endParaRPr lang="en-IN" sz="17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class_name</a:t>
            </a:r>
            <a:endParaRPr lang="en-IN" dirty="0" smtClean="0"/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access_specifier</a:t>
            </a:r>
            <a:r>
              <a:rPr lang="en-IN" dirty="0" smtClean="0"/>
              <a:t> </a:t>
            </a:r>
            <a:r>
              <a:rPr lang="en-IN" dirty="0" err="1" smtClean="0"/>
              <a:t>datatype</a:t>
            </a:r>
            <a:r>
              <a:rPr lang="en-IN" dirty="0" smtClean="0"/>
              <a:t> </a:t>
            </a:r>
            <a:r>
              <a:rPr lang="en-IN" dirty="0" err="1" smtClean="0"/>
              <a:t>var_name</a:t>
            </a:r>
            <a:r>
              <a:rPr lang="en-IN" dirty="0" smtClean="0"/>
              <a:t>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access_specifier</a:t>
            </a:r>
            <a:r>
              <a:rPr lang="en-IN" dirty="0" smtClean="0"/>
              <a:t> </a:t>
            </a:r>
            <a:r>
              <a:rPr lang="en-IN" dirty="0" err="1" smtClean="0"/>
              <a:t>return_type</a:t>
            </a:r>
            <a:r>
              <a:rPr lang="en-IN" dirty="0" smtClean="0"/>
              <a:t> </a:t>
            </a:r>
            <a:r>
              <a:rPr lang="en-IN" dirty="0" err="1" smtClean="0"/>
              <a:t>function_name</a:t>
            </a:r>
            <a:r>
              <a:rPr lang="en-IN" dirty="0" smtClean="0"/>
              <a:t>(arguments);</a:t>
            </a:r>
          </a:p>
          <a:p>
            <a:r>
              <a:rPr lang="en-IN" dirty="0" smtClean="0"/>
              <a:t>	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</a:t>
            </a:r>
            <a:r>
              <a:rPr lang="en-IN" dirty="0" err="1" smtClean="0"/>
              <a:t>Specifier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private -&gt; With in a class</a:t>
            </a:r>
          </a:p>
          <a:p>
            <a:r>
              <a:rPr lang="en-IN" dirty="0" smtClean="0"/>
              <a:t>	public -&gt; Class, Subclass and main function(thru object)</a:t>
            </a:r>
          </a:p>
          <a:p>
            <a:r>
              <a:rPr lang="en-IN" dirty="0" smtClean="0"/>
              <a:t>	protected -&gt; Class and Subclass</a:t>
            </a:r>
          </a:p>
          <a:p>
            <a:r>
              <a:rPr lang="en-IN" dirty="0" smtClean="0"/>
              <a:t>	no modifier -&gt; similar to public ( Differed in package concept).</a:t>
            </a:r>
          </a:p>
          <a:p>
            <a:r>
              <a:rPr lang="en-IN" dirty="0" smtClean="0"/>
              <a:t>		       </a:t>
            </a:r>
          </a:p>
          <a:p>
            <a:r>
              <a:rPr lang="en-IN" dirty="0" smtClean="0"/>
              <a:t>	Note: By default, the variables and functions are no modifier.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Class Sample</a:t>
            </a:r>
            <a:r>
              <a:rPr lang="en-IN" sz="1600" dirty="0" smtClean="0"/>
              <a:t>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 ,b;</a:t>
            </a:r>
          </a:p>
          <a:p>
            <a:r>
              <a:rPr lang="en-US" sz="1600" dirty="0" smtClean="0"/>
              <a:t>Void fun(){</a:t>
            </a:r>
          </a:p>
          <a:p>
            <a:r>
              <a:rPr lang="en-US" sz="1600" dirty="0" smtClean="0"/>
              <a:t>Statement1;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s=new Sample();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(“a value is ”</a:t>
            </a:r>
            <a:r>
              <a:rPr lang="en-US" sz="1600" dirty="0" err="1" smtClean="0"/>
              <a:t>s.a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s.fun1();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smtClean="0"/>
              <a:t>}</a:t>
            </a:r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r>
              <a:rPr lang="en-US" dirty="0" smtClean="0"/>
              <a:t>Class Sample{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a=23;</a:t>
            </a:r>
          </a:p>
          <a:p>
            <a:r>
              <a:rPr lang="en-US" dirty="0" smtClean="0"/>
              <a:t>Sample(){</a:t>
            </a:r>
          </a:p>
          <a:p>
            <a:r>
              <a:rPr lang="en-US" dirty="0" err="1" smtClean="0"/>
              <a:t>Statementa</a:t>
            </a:r>
            <a:r>
              <a:rPr lang="en-US" dirty="0" smtClean="0"/>
              <a:t>;}</a:t>
            </a:r>
          </a:p>
          <a:p>
            <a:r>
              <a:rPr lang="en-US" dirty="0" smtClean="0"/>
              <a:t>Sample(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q){ return a;</a:t>
            </a:r>
          </a:p>
          <a:p>
            <a:r>
              <a:rPr lang="en-US" dirty="0" err="1" smtClean="0"/>
              <a:t>Statemnet</a:t>
            </a:r>
            <a:r>
              <a:rPr lang="en-US" dirty="0" smtClean="0"/>
              <a:t> 2; return a;}</a:t>
            </a:r>
          </a:p>
          <a:p>
            <a:r>
              <a:rPr lang="en-US" dirty="0" smtClean="0"/>
              <a:t>Sample(char e, </a:t>
            </a:r>
            <a:r>
              <a:rPr lang="en-US" dirty="0" err="1" smtClean="0"/>
              <a:t>int</a:t>
            </a:r>
            <a:r>
              <a:rPr lang="en-US" dirty="0" smtClean="0"/>
              <a:t> v){</a:t>
            </a:r>
          </a:p>
          <a:p>
            <a:r>
              <a:rPr lang="en-US" dirty="0" smtClean="0"/>
              <a:t>Statement 3; return a;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Main{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Sample s=new Sample();</a:t>
            </a:r>
            <a:br>
              <a:rPr lang="en-US" dirty="0" smtClean="0"/>
            </a:br>
            <a:r>
              <a:rPr lang="en-US" dirty="0" smtClean="0"/>
              <a:t>Sample s=new Sample(23,23);</a:t>
            </a:r>
            <a:br>
              <a:rPr lang="en-US" dirty="0" smtClean="0"/>
            </a:br>
            <a:r>
              <a:rPr lang="en-US" dirty="0" smtClean="0"/>
              <a:t>Sample s=new Sample(‘r’,34);}}}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object as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r>
              <a:rPr lang="en-US" dirty="0" smtClean="0"/>
              <a:t>Class Sample{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Sample(){</a:t>
            </a:r>
          </a:p>
          <a:p>
            <a:r>
              <a:rPr lang="en-US" dirty="0" err="1" smtClean="0"/>
              <a:t>Statementa</a:t>
            </a:r>
            <a:r>
              <a:rPr lang="en-US" dirty="0" smtClean="0"/>
              <a:t>;}</a:t>
            </a:r>
          </a:p>
          <a:p>
            <a:r>
              <a:rPr lang="en-US" dirty="0" smtClean="0"/>
              <a:t>Sample(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q){</a:t>
            </a:r>
          </a:p>
          <a:p>
            <a:r>
              <a:rPr lang="en-US" dirty="0" err="1" smtClean="0"/>
              <a:t>Statemnet</a:t>
            </a:r>
            <a:r>
              <a:rPr lang="en-US" dirty="0" smtClean="0"/>
              <a:t> 2;}</a:t>
            </a:r>
          </a:p>
          <a:p>
            <a:r>
              <a:rPr lang="en-US" dirty="0" smtClean="0"/>
              <a:t>Sample(Sample s){</a:t>
            </a:r>
          </a:p>
          <a:p>
            <a:r>
              <a:rPr lang="en-US" dirty="0" smtClean="0"/>
              <a:t>Statement 3;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Main{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Sample s1=new Sample();</a:t>
            </a:r>
            <a:br>
              <a:rPr lang="en-US" dirty="0" smtClean="0"/>
            </a:br>
            <a:r>
              <a:rPr lang="en-US" dirty="0" smtClean="0"/>
              <a:t>Sample s2=new Sample(23,23);</a:t>
            </a:r>
            <a:br>
              <a:rPr lang="en-US" dirty="0" smtClean="0"/>
            </a:br>
            <a:r>
              <a:rPr lang="en-US" dirty="0" smtClean="0"/>
              <a:t>Sample s3=new Sample(s3);}}}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Get started quickly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designed by James </a:t>
            </a:r>
            <a:r>
              <a:rPr lang="en-US" dirty="0" err="1" smtClean="0"/>
              <a:t>Goslin</a:t>
            </a:r>
            <a:r>
              <a:rPr lang="en-US" dirty="0" smtClean="0"/>
              <a:t> and team in 1995 and was named OAK .</a:t>
            </a:r>
          </a:p>
          <a:p>
            <a:r>
              <a:rPr lang="en-US" dirty="0" smtClean="0"/>
              <a:t>Versions are java 1.0,1.2,1.4,1.5,1.7,1.8(beta)  </a:t>
            </a:r>
          </a:p>
          <a:p>
            <a:r>
              <a:rPr lang="en-US" dirty="0" smtClean="0"/>
              <a:t> </a:t>
            </a:r>
            <a:r>
              <a:rPr lang="en-IN" dirty="0"/>
              <a:t>Java programming language is a powerful object-oriented language, it's easy to learn, especially for programmers already familiar with C or 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VS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 Sample{</a:t>
            </a:r>
          </a:p>
          <a:p>
            <a:r>
              <a:rPr lang="en-US" dirty="0" smtClean="0"/>
              <a:t>Void fun(){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(“hi”);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Main()</a:t>
            </a:r>
            <a:r>
              <a:rPr lang="en-IN" dirty="0" smtClean="0"/>
              <a:t>{</a:t>
            </a:r>
          </a:p>
          <a:p>
            <a:r>
              <a:rPr lang="en-US" dirty="0" smtClean="0"/>
              <a:t>Public static </a:t>
            </a:r>
            <a:r>
              <a:rPr lang="en-US" dirty="0" err="1" smtClean="0"/>
              <a:t>vois</a:t>
            </a:r>
            <a:r>
              <a:rPr lang="en-US" dirty="0" smtClean="0"/>
              <a:t> main(String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Sample s=new Sample();</a:t>
            </a:r>
          </a:p>
          <a:p>
            <a:r>
              <a:rPr lang="en-US" dirty="0" smtClean="0"/>
              <a:t>s. fun();</a:t>
            </a:r>
          </a:p>
          <a:p>
            <a:r>
              <a:rPr lang="en-US" dirty="0" smtClean="0"/>
              <a:t>s.fun(parameters);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 Sample{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Sample(){</a:t>
            </a:r>
          </a:p>
          <a:p>
            <a:r>
              <a:rPr lang="en-US" dirty="0" err="1" smtClean="0"/>
              <a:t>Statementa</a:t>
            </a:r>
            <a:r>
              <a:rPr lang="en-US" dirty="0" smtClean="0"/>
              <a:t>;}</a:t>
            </a:r>
          </a:p>
          <a:p>
            <a:r>
              <a:rPr lang="en-US" dirty="0" smtClean="0"/>
              <a:t>Sample(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q){</a:t>
            </a:r>
          </a:p>
          <a:p>
            <a:r>
              <a:rPr lang="en-US" dirty="0" err="1" smtClean="0"/>
              <a:t>Statemnet</a:t>
            </a:r>
            <a:r>
              <a:rPr lang="en-US" dirty="0" smtClean="0"/>
              <a:t> 2;}</a:t>
            </a:r>
          </a:p>
          <a:p>
            <a:r>
              <a:rPr lang="en-US" dirty="0" smtClean="0"/>
              <a:t>Sample(Sample s){</a:t>
            </a:r>
          </a:p>
          <a:p>
            <a:r>
              <a:rPr lang="en-US" dirty="0" smtClean="0"/>
              <a:t>Statement 3;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Main{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Sample s1=new Sample();</a:t>
            </a:r>
            <a:br>
              <a:rPr lang="en-US" dirty="0" smtClean="0"/>
            </a:br>
            <a:r>
              <a:rPr lang="en-US" dirty="0" smtClean="0"/>
              <a:t>Sample s2=new Sample(23,23);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Class Sample{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smtClean="0"/>
              <a:t>Void function1(){</a:t>
            </a:r>
          </a:p>
          <a:p>
            <a:r>
              <a:rPr lang="en-US" sz="1600" dirty="0" err="1" smtClean="0"/>
              <a:t>Statementa</a:t>
            </a:r>
            <a:r>
              <a:rPr lang="en-US" sz="1600" dirty="0" smtClean="0"/>
              <a:t>;}</a:t>
            </a:r>
          </a:p>
          <a:p>
            <a:r>
              <a:rPr lang="en-US" sz="1600" dirty="0" smtClean="0"/>
              <a:t>Class Sample23{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smtClean="0"/>
              <a:t>Void function1();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s=new Sample();</a:t>
            </a:r>
            <a:br>
              <a:rPr lang="en-US" sz="1600" dirty="0" smtClean="0"/>
            </a:br>
            <a:r>
              <a:rPr lang="en-US" sz="1600" dirty="0" smtClean="0"/>
              <a:t>s.fuction1();</a:t>
            </a:r>
          </a:p>
          <a:p>
            <a:r>
              <a:rPr lang="en-US" sz="1600" dirty="0" smtClean="0"/>
              <a:t>Sample23 s23=new Sample23();</a:t>
            </a:r>
          </a:p>
          <a:p>
            <a:r>
              <a:rPr lang="en-US" sz="1600" dirty="0" smtClean="0"/>
              <a:t>S23.function1();</a:t>
            </a:r>
          </a:p>
          <a:p>
            <a:r>
              <a:rPr lang="en-US" sz="1600" dirty="0" smtClean="0"/>
              <a:t>}}}}}</a:t>
            </a:r>
          </a:p>
          <a:p>
            <a:endParaRPr lang="en-US" sz="1600" dirty="0" smtClean="0"/>
          </a:p>
          <a:p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Sample{</a:t>
            </a:r>
          </a:p>
          <a:p>
            <a:r>
              <a:rPr lang="en-US" dirty="0" smtClean="0"/>
              <a:t>Private: </a:t>
            </a:r>
            <a:r>
              <a:rPr lang="en-US" dirty="0" err="1" smtClean="0"/>
              <a:t>int</a:t>
            </a:r>
            <a:r>
              <a:rPr lang="en-US" dirty="0" smtClean="0"/>
              <a:t> a=90;</a:t>
            </a:r>
          </a:p>
          <a:p>
            <a:r>
              <a:rPr lang="en-US" dirty="0" smtClean="0"/>
              <a:t>Public: char s=‘90’;</a:t>
            </a:r>
          </a:p>
          <a:p>
            <a:r>
              <a:rPr lang="en-US" dirty="0" smtClean="0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</a:p>
          <a:p>
            <a:r>
              <a:rPr lang="en-US" dirty="0" smtClean="0"/>
              <a:t>Multi-Level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ple</a:t>
            </a:r>
            <a:endParaRPr lang="en-US" dirty="0" smtClean="0"/>
          </a:p>
          <a:p>
            <a:r>
              <a:rPr lang="en-US" dirty="0" smtClean="0"/>
              <a:t>Hybrid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600" dirty="0" smtClean="0"/>
          </a:p>
          <a:p>
            <a:r>
              <a:rPr lang="en-US" sz="1600" dirty="0" smtClean="0"/>
              <a:t>Class Sample{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smtClean="0"/>
              <a:t>fun(){</a:t>
            </a:r>
          </a:p>
          <a:p>
            <a:r>
              <a:rPr lang="en-US" sz="1600" dirty="0" err="1" smtClean="0"/>
              <a:t>Statementa</a:t>
            </a:r>
            <a:r>
              <a:rPr lang="en-US" sz="1600" dirty="0" smtClean="0"/>
              <a:t>;}</a:t>
            </a:r>
          </a:p>
          <a:p>
            <a:r>
              <a:rPr lang="en-US" sz="1600" dirty="0" smtClean="0"/>
              <a:t>fun(</a:t>
            </a:r>
            <a:r>
              <a:rPr lang="en-US" sz="1600" dirty="0" err="1" smtClean="0"/>
              <a:t>int</a:t>
            </a:r>
            <a:r>
              <a:rPr lang="en-US" sz="1600" dirty="0" smtClean="0"/>
              <a:t> w, </a:t>
            </a:r>
            <a:r>
              <a:rPr lang="en-US" sz="1600" dirty="0" err="1" smtClean="0"/>
              <a:t>int</a:t>
            </a:r>
            <a:r>
              <a:rPr lang="en-US" sz="1600" dirty="0" smtClean="0"/>
              <a:t> q){</a:t>
            </a:r>
          </a:p>
          <a:p>
            <a:r>
              <a:rPr lang="en-US" sz="1600" dirty="0" err="1" smtClean="0"/>
              <a:t>Statemnet</a:t>
            </a:r>
            <a:r>
              <a:rPr lang="en-US" sz="1600" dirty="0" smtClean="0"/>
              <a:t> 2;}</a:t>
            </a:r>
          </a:p>
          <a:p>
            <a:r>
              <a:rPr lang="en-US" sz="1600" dirty="0" smtClean="0"/>
              <a:t>fun(Sample s){</a:t>
            </a:r>
          </a:p>
          <a:p>
            <a:r>
              <a:rPr lang="en-US" sz="1600" dirty="0" smtClean="0"/>
              <a:t>Statement 3;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s1=new Sample();</a:t>
            </a:r>
          </a:p>
          <a:p>
            <a:r>
              <a:rPr lang="en-US" sz="1600" dirty="0" smtClean="0"/>
              <a:t>s1.fun()</a:t>
            </a:r>
          </a:p>
          <a:p>
            <a:r>
              <a:rPr lang="en-US" sz="1600" dirty="0" smtClean="0"/>
              <a:t>s1 .fun(90,90);</a:t>
            </a:r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 err="1" smtClean="0"/>
              <a:t>prg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600" dirty="0" smtClean="0"/>
          </a:p>
          <a:p>
            <a:r>
              <a:rPr lang="en-US" sz="1600" dirty="0" smtClean="0"/>
              <a:t>Class Sample{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smtClean="0"/>
              <a:t>Sample(){</a:t>
            </a:r>
          </a:p>
          <a:p>
            <a:r>
              <a:rPr lang="en-US" sz="1600" dirty="0" err="1" smtClean="0"/>
              <a:t>Statementa</a:t>
            </a:r>
            <a:r>
              <a:rPr lang="en-US" sz="1600" dirty="0" smtClean="0"/>
              <a:t>;}</a:t>
            </a:r>
          </a:p>
          <a:p>
            <a:r>
              <a:rPr lang="en-US" sz="1600" dirty="0" smtClean="0"/>
              <a:t>Sample(</a:t>
            </a:r>
            <a:r>
              <a:rPr lang="en-US" sz="1600" dirty="0" err="1" smtClean="0"/>
              <a:t>int</a:t>
            </a:r>
            <a:r>
              <a:rPr lang="en-US" sz="1600" dirty="0" smtClean="0"/>
              <a:t> w, </a:t>
            </a:r>
            <a:r>
              <a:rPr lang="en-US" sz="1600" dirty="0" err="1" smtClean="0"/>
              <a:t>int</a:t>
            </a:r>
            <a:r>
              <a:rPr lang="en-US" sz="1600" dirty="0" smtClean="0"/>
              <a:t> q){</a:t>
            </a:r>
          </a:p>
          <a:p>
            <a:r>
              <a:rPr lang="en-US" sz="1600" dirty="0" err="1" smtClean="0"/>
              <a:t>Statemnet</a:t>
            </a:r>
            <a:r>
              <a:rPr lang="en-US" sz="1600" dirty="0" smtClean="0"/>
              <a:t> 2;}</a:t>
            </a:r>
          </a:p>
          <a:p>
            <a:r>
              <a:rPr lang="en-US" sz="1600" dirty="0" smtClean="0"/>
              <a:t>Sample(char e, </a:t>
            </a:r>
            <a:r>
              <a:rPr lang="en-US" sz="1600" dirty="0" err="1" smtClean="0"/>
              <a:t>int</a:t>
            </a:r>
            <a:r>
              <a:rPr lang="en-US" sz="1600" dirty="0" smtClean="0"/>
              <a:t> v){</a:t>
            </a:r>
          </a:p>
          <a:p>
            <a:r>
              <a:rPr lang="en-US" sz="1600" dirty="0" smtClean="0"/>
              <a:t>Statement 3;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s=new Sample();</a:t>
            </a:r>
            <a:br>
              <a:rPr lang="en-US" sz="1600" dirty="0" smtClean="0"/>
            </a:br>
            <a:r>
              <a:rPr lang="en-US" sz="1600" dirty="0" smtClean="0"/>
              <a:t>Sample s=new Sample(23,23);</a:t>
            </a:r>
            <a:br>
              <a:rPr lang="en-US" sz="1600" dirty="0" smtClean="0"/>
            </a:br>
            <a:r>
              <a:rPr lang="en-US" sz="1600" dirty="0" smtClean="0"/>
              <a:t>Sample s=new Sample(‘r’,34);}}}</a:t>
            </a:r>
          </a:p>
          <a:p>
            <a:endParaRPr lang="en-US" sz="1600" dirty="0" smtClean="0"/>
          </a:p>
          <a:p>
            <a:endParaRPr lang="en-IN" sz="16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 smtClean="0"/>
              <a:t> class Sample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Sample{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Class Sample{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a,b,c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String s;</a:t>
            </a:r>
          </a:p>
          <a:p>
            <a:r>
              <a:rPr lang="en-US" sz="1600" dirty="0" smtClean="0"/>
              <a:t>Sample(</a:t>
            </a:r>
            <a:r>
              <a:rPr lang="en-US" sz="1600" dirty="0" err="1" smtClean="0"/>
              <a:t>int</a:t>
            </a:r>
            <a:r>
              <a:rPr lang="en-US" sz="1600" dirty="0" smtClean="0"/>
              <a:t> a;)</a:t>
            </a:r>
            <a:r>
              <a:rPr lang="en-IN" sz="1600" dirty="0" smtClean="0"/>
              <a:t>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this.a</a:t>
            </a:r>
            <a:r>
              <a:rPr lang="en-US" sz="1600" dirty="0" smtClean="0"/>
              <a:t>=a;}</a:t>
            </a:r>
          </a:p>
          <a:p>
            <a:r>
              <a:rPr lang="en-US" sz="1600" dirty="0" smtClean="0"/>
              <a:t>Sample(String s1)</a:t>
            </a:r>
            <a:r>
              <a:rPr lang="en-IN" sz="1600" dirty="0" smtClean="0"/>
              <a:t>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this.s</a:t>
            </a:r>
            <a:r>
              <a:rPr lang="en-US" sz="1600" dirty="0" smtClean="0"/>
              <a:t>=s1;}}</a:t>
            </a:r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s1=new Sample();</a:t>
            </a:r>
            <a:br>
              <a:rPr lang="en-US" sz="1600" dirty="0" smtClean="0"/>
            </a:br>
            <a:r>
              <a:rPr lang="en-US" sz="1600" dirty="0" smtClean="0"/>
              <a:t>Sample s2=new Sample(23,23);</a:t>
            </a:r>
            <a:br>
              <a:rPr lang="en-US" sz="1600" dirty="0" smtClean="0"/>
            </a:br>
            <a:r>
              <a:rPr lang="en-US" sz="1600" dirty="0" smtClean="0"/>
              <a:t>Sample s3=new Sample(“</a:t>
            </a:r>
            <a:r>
              <a:rPr lang="en-US" sz="1600" dirty="0" err="1" smtClean="0"/>
              <a:t>sijo</a:t>
            </a:r>
            <a:r>
              <a:rPr lang="en-US" sz="1600" dirty="0" smtClean="0"/>
              <a:t>”);}}}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Class Parent {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 a;</a:t>
            </a:r>
          </a:p>
          <a:p>
            <a:r>
              <a:rPr lang="en-US" sz="1400" dirty="0" smtClean="0"/>
              <a:t>Void Parent (){</a:t>
            </a:r>
          </a:p>
          <a:p>
            <a:r>
              <a:rPr lang="en-US" sz="1400" dirty="0" err="1" smtClean="0"/>
              <a:t>System.out.printf</a:t>
            </a:r>
            <a:r>
              <a:rPr lang="en-US" sz="1400" dirty="0" smtClean="0"/>
              <a:t>(“hi  I am constructor of  parent ”)}</a:t>
            </a:r>
          </a:p>
          <a:p>
            <a:endParaRPr lang="en-US" sz="1400" dirty="0" smtClean="0"/>
          </a:p>
          <a:p>
            <a:r>
              <a:rPr lang="en-US" sz="1400" dirty="0" smtClean="0"/>
              <a:t>Class Sub {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 a;</a:t>
            </a:r>
          </a:p>
          <a:p>
            <a:r>
              <a:rPr lang="en-US" sz="1400" dirty="0" smtClean="0"/>
              <a:t>Void Sub (){</a:t>
            </a:r>
          </a:p>
          <a:p>
            <a:r>
              <a:rPr lang="en-US" sz="1400" dirty="0" smtClean="0"/>
              <a:t>Super();</a:t>
            </a:r>
          </a:p>
          <a:p>
            <a:r>
              <a:rPr lang="en-US" sz="1400" dirty="0" err="1" smtClean="0"/>
              <a:t>System.out.printf</a:t>
            </a:r>
            <a:r>
              <a:rPr lang="en-US" sz="1400" dirty="0" smtClean="0"/>
              <a:t>(“hi  I am constructor of Sub ”)}</a:t>
            </a:r>
          </a:p>
          <a:p>
            <a:r>
              <a:rPr lang="en-US" sz="1400" dirty="0" smtClean="0"/>
              <a:t>Class Main{</a:t>
            </a:r>
          </a:p>
          <a:p>
            <a:r>
              <a:rPr lang="en-US" sz="1400" dirty="0" smtClean="0"/>
              <a:t>   public static void main(String …</a:t>
            </a:r>
            <a:r>
              <a:rPr lang="en-US" sz="1400" dirty="0" err="1" smtClean="0"/>
              <a:t>args</a:t>
            </a:r>
            <a:r>
              <a:rPr lang="en-US" sz="1400" dirty="0" smtClean="0"/>
              <a:t>){</a:t>
            </a:r>
          </a:p>
          <a:p>
            <a:r>
              <a:rPr lang="en-US" sz="1400" dirty="0" smtClean="0"/>
              <a:t>Sub s=new Sub();</a:t>
            </a:r>
          </a:p>
          <a:p>
            <a:r>
              <a:rPr lang="en-US" sz="1400" dirty="0" smtClean="0"/>
              <a:t>Parent  p=new Parent();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</a:t>
            </a:r>
            <a:r>
              <a:rPr lang="en-US" dirty="0" err="1" smtClean="0"/>
              <a:t>bw</a:t>
            </a:r>
            <a:r>
              <a:rPr lang="en-US" dirty="0" smtClean="0"/>
              <a:t> C and JAVA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C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Prodcedural</a:t>
            </a:r>
            <a:endParaRPr lang="en-US" dirty="0" smtClean="0"/>
          </a:p>
          <a:p>
            <a:r>
              <a:rPr lang="en-US" dirty="0" smtClean="0"/>
              <a:t>Compiled</a:t>
            </a:r>
          </a:p>
          <a:p>
            <a:r>
              <a:rPr lang="en-US" dirty="0" smtClean="0"/>
              <a:t>NO OOPS</a:t>
            </a:r>
          </a:p>
          <a:p>
            <a:r>
              <a:rPr lang="en-IN" dirty="0"/>
              <a:t>top-down </a:t>
            </a:r>
            <a:r>
              <a:rPr lang="en-IN" b="1" dirty="0"/>
              <a:t>{sharp &amp; smooth}</a:t>
            </a:r>
            <a:r>
              <a:rPr lang="en-IN" dirty="0"/>
              <a:t> </a:t>
            </a:r>
            <a:r>
              <a:rPr lang="en-IN" dirty="0" smtClean="0"/>
              <a:t>approach</a:t>
            </a:r>
          </a:p>
          <a:p>
            <a:r>
              <a:rPr lang="en-IN" dirty="0"/>
              <a:t> </a:t>
            </a:r>
            <a:r>
              <a:rPr lang="en-IN" dirty="0" smtClean="0"/>
              <a:t>User Defined Memory Management</a:t>
            </a:r>
          </a:p>
          <a:p>
            <a:r>
              <a:rPr lang="en-US" dirty="0" smtClean="0"/>
              <a:t>Pointers</a:t>
            </a:r>
          </a:p>
          <a:p>
            <a:r>
              <a:rPr lang="en-IN" dirty="0" smtClean="0"/>
              <a:t>NO Exception </a:t>
            </a:r>
            <a:r>
              <a:rPr lang="en-IN" dirty="0"/>
              <a:t>Handling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                     JAVA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Object-Oriented</a:t>
            </a:r>
          </a:p>
          <a:p>
            <a:r>
              <a:rPr lang="en-IN" dirty="0" smtClean="0"/>
              <a:t>C and </a:t>
            </a:r>
            <a:r>
              <a:rPr lang="en-IN" dirty="0"/>
              <a:t> </a:t>
            </a:r>
            <a:r>
              <a:rPr lang="en-IN" dirty="0" smtClean="0"/>
              <a:t>Interpreted language</a:t>
            </a:r>
          </a:p>
          <a:p>
            <a:r>
              <a:rPr lang="en-US" dirty="0" smtClean="0"/>
              <a:t>OOPS language</a:t>
            </a:r>
            <a:endParaRPr lang="en-IN" dirty="0" smtClean="0"/>
          </a:p>
          <a:p>
            <a:r>
              <a:rPr lang="en-IN" dirty="0"/>
              <a:t> bottom-up </a:t>
            </a:r>
            <a:r>
              <a:rPr lang="en-IN" b="1" dirty="0"/>
              <a:t>{on the rocks}</a:t>
            </a:r>
            <a:r>
              <a:rPr lang="en-IN" dirty="0"/>
              <a:t> </a:t>
            </a:r>
            <a:r>
              <a:rPr lang="en-IN" dirty="0" smtClean="0"/>
              <a:t>approach.</a:t>
            </a:r>
          </a:p>
          <a:p>
            <a:r>
              <a:rPr lang="en-IN" dirty="0" smtClean="0"/>
              <a:t>Behind-the-scenes Memory Management</a:t>
            </a:r>
          </a:p>
          <a:p>
            <a:r>
              <a:rPr lang="en-US" dirty="0" smtClean="0"/>
              <a:t>NO Pointers</a:t>
            </a:r>
          </a:p>
          <a:p>
            <a:r>
              <a:rPr lang="en-IN" dirty="0"/>
              <a:t>Exception Handling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 Sample{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a=90;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fun(){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(“hi I am fun with body”);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Float fun2();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class </a:t>
            </a:r>
            <a:r>
              <a:rPr lang="en-US" dirty="0" err="1" smtClean="0"/>
              <a:t>SampleInt</a:t>
            </a:r>
            <a:r>
              <a:rPr lang="en-US" dirty="0" smtClean="0"/>
              <a:t>{</a:t>
            </a:r>
          </a:p>
          <a:p>
            <a:r>
              <a:rPr lang="en-US" dirty="0" smtClean="0"/>
              <a:t>Void fun1();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fun2();</a:t>
            </a:r>
          </a:p>
          <a:p>
            <a:r>
              <a:rPr lang="en-US" dirty="0" smtClean="0"/>
              <a:t>Public  Final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are the important type in language.</a:t>
            </a:r>
          </a:p>
          <a:p>
            <a:r>
              <a:rPr lang="en-US" dirty="0" smtClean="0"/>
              <a:t>In Java String is a class with methods and interfaces.</a:t>
            </a:r>
          </a:p>
          <a:p>
            <a:r>
              <a:rPr lang="en-US" dirty="0" smtClean="0"/>
              <a:t>String s=“</a:t>
            </a:r>
            <a:r>
              <a:rPr lang="en-US" dirty="0" err="1" smtClean="0"/>
              <a:t>string_name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String s=new String(“</a:t>
            </a:r>
            <a:r>
              <a:rPr lang="en-US" dirty="0" err="1" smtClean="0"/>
              <a:t>String_name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S.strlen</a:t>
            </a:r>
            <a:r>
              <a:rPr lang="en-US" dirty="0" smtClean="0"/>
              <a:t>().</a:t>
            </a:r>
            <a:r>
              <a:rPr lang="en-US" dirty="0" err="1" smtClean="0"/>
              <a:t>concat,chatAt,indexAt</a:t>
            </a:r>
            <a:r>
              <a:rPr lang="en-US" dirty="0" smtClean="0"/>
              <a:t>(),etc…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Immutable and </a:t>
            </a:r>
            <a:r>
              <a:rPr lang="en-US" dirty="0" err="1" smtClean="0"/>
              <a:t>canno</a:t>
            </a:r>
            <a:r>
              <a:rPr lang="en-US" dirty="0" smtClean="0"/>
              <a:t> be changed.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s=new </a:t>
            </a:r>
            <a:r>
              <a:rPr lang="en-US" dirty="0" err="1" smtClean="0"/>
              <a:t>StringBuffer</a:t>
            </a:r>
            <a:r>
              <a:rPr lang="en-US" dirty="0" smtClean="0"/>
              <a:t>(“xyz”);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has thread safety.</a:t>
            </a:r>
          </a:p>
          <a:p>
            <a:r>
              <a:rPr lang="en-US" dirty="0" smtClean="0"/>
              <a:t>One string object can only be synchronized.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f=new File(“abc.txt”)//wont create just checks</a:t>
            </a:r>
          </a:p>
          <a:p>
            <a:r>
              <a:rPr lang="en-US" dirty="0" smtClean="0"/>
              <a:t>F=new </a:t>
            </a:r>
            <a:r>
              <a:rPr lang="en-US" dirty="0" err="1" smtClean="0"/>
              <a:t>CreateFile</a:t>
            </a:r>
            <a:r>
              <a:rPr lang="en-US" dirty="0" smtClean="0"/>
              <a:t>(“abc.txt”)// will </a:t>
            </a:r>
            <a:r>
              <a:rPr lang="en-US" dirty="0" err="1" smtClean="0"/>
              <a:t>cretate</a:t>
            </a:r>
            <a:endParaRPr lang="en-US" dirty="0" smtClean="0"/>
          </a:p>
          <a:p>
            <a:r>
              <a:rPr lang="en-US" dirty="0" err="1" smtClean="0"/>
              <a:t>F.mkdir</a:t>
            </a:r>
            <a:r>
              <a:rPr lang="en-US" dirty="0" smtClean="0"/>
              <a:t>()// make the file a directory</a:t>
            </a:r>
          </a:p>
          <a:p>
            <a:r>
              <a:rPr lang="en-US" dirty="0" smtClean="0"/>
              <a:t>=new File(</a:t>
            </a:r>
            <a:r>
              <a:rPr lang="en-US" dirty="0" err="1" smtClean="0"/>
              <a:t>f,”abc.txt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Exist(); </a:t>
            </a:r>
            <a:r>
              <a:rPr lang="en-US" dirty="0" err="1" smtClean="0"/>
              <a:t>mkdir</a:t>
            </a:r>
            <a:r>
              <a:rPr lang="en-US" dirty="0" smtClean="0"/>
              <a:t>(),</a:t>
            </a:r>
            <a:r>
              <a:rPr lang="en-US" dirty="0" err="1" smtClean="0"/>
              <a:t>isFile</a:t>
            </a:r>
            <a:r>
              <a:rPr lang="en-US" dirty="0" smtClean="0"/>
              <a:t>();</a:t>
            </a:r>
            <a:r>
              <a:rPr lang="en-US" dirty="0" err="1" smtClean="0"/>
              <a:t>isDirectory</a:t>
            </a:r>
            <a:r>
              <a:rPr lang="en-US" dirty="0" smtClean="0"/>
              <a:t>();delete();length();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Wirter</a:t>
            </a:r>
            <a:r>
              <a:rPr lang="en-US" dirty="0" smtClean="0"/>
              <a:t> and Reader(characters)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 err="1" smtClean="0"/>
              <a:t>fw</a:t>
            </a:r>
            <a:r>
              <a:rPr lang="en-US" dirty="0" smtClean="0"/>
              <a:t>=new </a:t>
            </a:r>
            <a:r>
              <a:rPr lang="en-US" dirty="0" err="1" smtClean="0"/>
              <a:t>FileWriter</a:t>
            </a:r>
            <a:r>
              <a:rPr lang="en-US" dirty="0" smtClean="0"/>
              <a:t>();// for writing in a file .</a:t>
            </a:r>
          </a:p>
          <a:p>
            <a:r>
              <a:rPr lang="en-US" dirty="0" smtClean="0"/>
              <a:t>Write(),write(char[]),write(String s),flush();,close();</a:t>
            </a:r>
          </a:p>
          <a:p>
            <a:endParaRPr lang="en-US" dirty="0" smtClean="0"/>
          </a:p>
          <a:p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=new </a:t>
            </a:r>
            <a:r>
              <a:rPr lang="en-US" dirty="0" err="1" smtClean="0"/>
              <a:t>FileReader</a:t>
            </a:r>
            <a:r>
              <a:rPr lang="en-US" dirty="0" smtClean="0"/>
              <a:t>();(String name);</a:t>
            </a:r>
          </a:p>
          <a:p>
            <a:r>
              <a:rPr lang="en-US" dirty="0" smtClean="0"/>
              <a:t>Read(),read(char c)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Writer and 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data in buffers</a:t>
            </a:r>
          </a:p>
          <a:p>
            <a:r>
              <a:rPr lang="en-US" dirty="0" err="1" smtClean="0"/>
              <a:t>BufferedWriter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=new </a:t>
            </a:r>
            <a:r>
              <a:rPr lang="en-US" dirty="0" err="1" smtClean="0"/>
              <a:t>BuffereeWriter</a:t>
            </a:r>
            <a:r>
              <a:rPr lang="en-US" dirty="0" smtClean="0"/>
              <a:t>(write w);</a:t>
            </a:r>
          </a:p>
          <a:p>
            <a:r>
              <a:rPr lang="en-US" dirty="0" smtClean="0"/>
              <a:t>(writer </a:t>
            </a:r>
            <a:r>
              <a:rPr lang="en-US" dirty="0" err="1" smtClean="0"/>
              <a:t>int</a:t>
            </a:r>
            <a:r>
              <a:rPr lang="en-US" dirty="0" smtClean="0"/>
              <a:t> , </a:t>
            </a:r>
            <a:r>
              <a:rPr lang="en-US" dirty="0" err="1" smtClean="0"/>
              <a:t>buffersize</a:t>
            </a:r>
            <a:r>
              <a:rPr lang="en-US" dirty="0" smtClean="0"/>
              <a:t> )</a:t>
            </a:r>
          </a:p>
          <a:p>
            <a:r>
              <a:rPr lang="en-US" dirty="0" smtClean="0"/>
              <a:t>Write(), Write(char c),</a:t>
            </a:r>
            <a:r>
              <a:rPr lang="en-IN" dirty="0" smtClean="0"/>
              <a:t> </a:t>
            </a:r>
            <a:r>
              <a:rPr lang="en-US" dirty="0" smtClean="0"/>
              <a:t>Write(String s),</a:t>
            </a:r>
            <a:r>
              <a:rPr lang="en-IN" dirty="0" smtClean="0"/>
              <a:t> </a:t>
            </a:r>
            <a:r>
              <a:rPr lang="en-US" dirty="0" smtClean="0"/>
              <a:t>Write(),</a:t>
            </a:r>
          </a:p>
          <a:p>
            <a:r>
              <a:rPr lang="en-US" dirty="0" smtClean="0"/>
              <a:t>Flush(),close();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data in buffers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=new </a:t>
            </a:r>
            <a:r>
              <a:rPr lang="en-US" dirty="0" err="1" smtClean="0"/>
              <a:t>BuffereeReader</a:t>
            </a:r>
            <a:r>
              <a:rPr lang="en-US" dirty="0" smtClean="0"/>
              <a:t>(write w);</a:t>
            </a:r>
          </a:p>
          <a:p>
            <a:r>
              <a:rPr lang="en-US" dirty="0" smtClean="0"/>
              <a:t>(writer </a:t>
            </a:r>
            <a:r>
              <a:rPr lang="en-US" dirty="0" err="1" smtClean="0"/>
              <a:t>int</a:t>
            </a:r>
            <a:r>
              <a:rPr lang="en-US" dirty="0" smtClean="0"/>
              <a:t> , </a:t>
            </a:r>
            <a:r>
              <a:rPr lang="en-US" dirty="0" err="1" smtClean="0"/>
              <a:t>buffersize</a:t>
            </a:r>
            <a:r>
              <a:rPr lang="en-US" dirty="0" smtClean="0"/>
              <a:t> )</a:t>
            </a:r>
          </a:p>
          <a:p>
            <a:r>
              <a:rPr lang="en-US" dirty="0" smtClean="0"/>
              <a:t>read(), read(char c),</a:t>
            </a:r>
            <a:r>
              <a:rPr lang="en-IN" dirty="0" smtClean="0"/>
              <a:t> </a:t>
            </a:r>
            <a:r>
              <a:rPr lang="en-IN" dirty="0" err="1" smtClean="0"/>
              <a:t>readLine</a:t>
            </a:r>
            <a:r>
              <a:rPr lang="en-IN" dirty="0" smtClean="0"/>
              <a:t>();</a:t>
            </a:r>
            <a:r>
              <a:rPr lang="en-US" dirty="0" smtClean="0"/>
              <a:t>Write(),</a:t>
            </a:r>
          </a:p>
          <a:p>
            <a:r>
              <a:rPr lang="en-US" dirty="0" smtClean="0"/>
              <a:t>Flush(),close();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enhanced version over all</a:t>
            </a:r>
          </a:p>
          <a:p>
            <a:r>
              <a:rPr lang="en-US" dirty="0" smtClean="0"/>
              <a:t>By using before one we can only write char data but not primitive values (data types)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Write()</a:t>
            </a:r>
          </a:p>
          <a:p>
            <a:r>
              <a:rPr lang="en-US" dirty="0" smtClean="0"/>
              <a:t>Write(char c[])</a:t>
            </a:r>
          </a:p>
          <a:p>
            <a:r>
              <a:rPr lang="en-US" dirty="0" smtClean="0"/>
              <a:t>Write(String s)</a:t>
            </a:r>
          </a:p>
          <a:p>
            <a:r>
              <a:rPr lang="en-US" dirty="0" smtClean="0"/>
              <a:t>Flush()</a:t>
            </a:r>
          </a:p>
          <a:p>
            <a:r>
              <a:rPr lang="en-US" dirty="0" smtClean="0"/>
              <a:t>Close()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Print(</a:t>
            </a:r>
            <a:r>
              <a:rPr lang="en-US" dirty="0" err="1" smtClean="0"/>
              <a:t>int</a:t>
            </a:r>
            <a:r>
              <a:rPr lang="en-US" dirty="0" smtClean="0"/>
              <a:t> a;);</a:t>
            </a:r>
          </a:p>
          <a:p>
            <a:r>
              <a:rPr lang="en-US" dirty="0" smtClean="0"/>
              <a:t>Print(char d);</a:t>
            </a:r>
          </a:p>
          <a:p>
            <a:r>
              <a:rPr lang="en-US" dirty="0" smtClean="0"/>
              <a:t>Print(long l)</a:t>
            </a:r>
          </a:p>
          <a:p>
            <a:r>
              <a:rPr lang="en-US" dirty="0" smtClean="0"/>
              <a:t>Print(double d )</a:t>
            </a:r>
          </a:p>
          <a:p>
            <a:r>
              <a:rPr lang="en-US" dirty="0" smtClean="0"/>
              <a:t>Print(float f );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environment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compiler (compiled and </a:t>
            </a:r>
            <a:r>
              <a:rPr lang="en-US" dirty="0" err="1" smtClean="0"/>
              <a:t>Interperted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 Virtual Machine (software in your System</a:t>
            </a:r>
          </a:p>
          <a:p>
            <a:r>
              <a:rPr lang="en-US" dirty="0" smtClean="0"/>
              <a:t>Java API(Collection of classes and Interfaces)</a:t>
            </a:r>
          </a:p>
          <a:p>
            <a:r>
              <a:rPr lang="en-US" dirty="0" smtClean="0"/>
              <a:t>IDE(integrated development Environment) for </a:t>
            </a:r>
            <a:r>
              <a:rPr lang="en-US" dirty="0" err="1" smtClean="0"/>
              <a:t>eg:Eclipse</a:t>
            </a:r>
            <a:r>
              <a:rPr lang="en-US" dirty="0" smtClean="0"/>
              <a:t>(</a:t>
            </a:r>
            <a:r>
              <a:rPr lang="en-US" dirty="0" err="1" smtClean="0"/>
              <a:t>Kepler</a:t>
            </a:r>
            <a:r>
              <a:rPr lang="en-US" dirty="0" smtClean="0"/>
              <a:t>),</a:t>
            </a:r>
            <a:r>
              <a:rPr lang="en-US" dirty="0" err="1" smtClean="0"/>
              <a:t>Netbeans</a:t>
            </a:r>
            <a:r>
              <a:rPr lang="en-US" dirty="0" smtClean="0"/>
              <a:t>(1.3)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</a:t>
            </a:r>
            <a:endParaRPr lang="en-IN" dirty="0"/>
          </a:p>
        </p:txBody>
      </p:sp>
      <p:pic>
        <p:nvPicPr>
          <p:cNvPr id="4" name="Content Placeholder 3" descr="collections pic(JAva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72124"/>
            <a:ext cx="8001056" cy="468583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{</a:t>
            </a:r>
          </a:p>
          <a:p>
            <a:r>
              <a:rPr lang="en-US" dirty="0" err="1" smtClean="0"/>
              <a:t>PrintWriter</a:t>
            </a:r>
            <a:r>
              <a:rPr lang="en-US" dirty="0" smtClean="0"/>
              <a:t> p=new PW();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=new </a:t>
            </a:r>
            <a:r>
              <a:rPr lang="en-US" dirty="0" err="1" smtClean="0"/>
              <a:t>BufferedReader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String s=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Write(s!=Null)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for collections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They are fixed in size</a:t>
            </a:r>
          </a:p>
          <a:p>
            <a:r>
              <a:rPr lang="en-US" dirty="0" smtClean="0"/>
              <a:t>Memory part is not </a:t>
            </a:r>
            <a:r>
              <a:rPr lang="en-US" dirty="0" err="1" smtClean="0"/>
              <a:t>recomdeed</a:t>
            </a:r>
            <a:r>
              <a:rPr lang="en-US" dirty="0" smtClean="0"/>
              <a:t> to use</a:t>
            </a:r>
          </a:p>
          <a:p>
            <a:r>
              <a:rPr lang="en-US" dirty="0" smtClean="0"/>
              <a:t>Performance not good</a:t>
            </a:r>
          </a:p>
          <a:p>
            <a:r>
              <a:rPr lang="en-US" dirty="0" err="1" smtClean="0"/>
              <a:t>Homogenious</a:t>
            </a:r>
            <a:r>
              <a:rPr lang="en-US" dirty="0" smtClean="0"/>
              <a:t> data holding</a:t>
            </a:r>
          </a:p>
          <a:p>
            <a:r>
              <a:rPr lang="en-US" dirty="0" smtClean="0"/>
              <a:t>No underlying DS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They are not</a:t>
            </a:r>
          </a:p>
          <a:p>
            <a:r>
              <a:rPr lang="en-US" dirty="0" err="1" smtClean="0"/>
              <a:t>Recomemded</a:t>
            </a:r>
            <a:endParaRPr lang="en-US" dirty="0" smtClean="0"/>
          </a:p>
          <a:p>
            <a:r>
              <a:rPr lang="en-US" dirty="0" smtClean="0"/>
              <a:t>As expected</a:t>
            </a:r>
          </a:p>
          <a:p>
            <a:r>
              <a:rPr lang="en-US" dirty="0" err="1" smtClean="0"/>
              <a:t>Heteroginious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Ready DS for use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LIST(1.2v) and Array List(1.2)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want to represent a group where insertion is </a:t>
            </a:r>
            <a:r>
              <a:rPr lang="en-US" dirty="0" err="1" smtClean="0"/>
              <a:t>prreserved</a:t>
            </a:r>
            <a:r>
              <a:rPr lang="en-US" dirty="0" smtClean="0"/>
              <a:t> and </a:t>
            </a:r>
            <a:r>
              <a:rPr lang="en-US" dirty="0" err="1" smtClean="0"/>
              <a:t>dupilcates</a:t>
            </a:r>
            <a:r>
              <a:rPr lang="en-US" dirty="0" smtClean="0"/>
              <a:t> are </a:t>
            </a:r>
            <a:r>
              <a:rPr lang="en-US" dirty="0" err="1" smtClean="0"/>
              <a:t>alllowed</a:t>
            </a:r>
            <a:endParaRPr lang="en-US" dirty="0" smtClean="0"/>
          </a:p>
          <a:p>
            <a:r>
              <a:rPr lang="en-US" dirty="0" err="1" smtClean="0"/>
              <a:t>ArrayList</a:t>
            </a:r>
            <a:r>
              <a:rPr lang="en-US" dirty="0" smtClean="0"/>
              <a:t> al=new </a:t>
            </a:r>
            <a:r>
              <a:rPr lang="en-US" dirty="0" err="1" smtClean="0"/>
              <a:t>ArrayList</a:t>
            </a:r>
            <a:r>
              <a:rPr lang="en-US" dirty="0" smtClean="0"/>
              <a:t>(),(collection c),(</a:t>
            </a:r>
            <a:r>
              <a:rPr lang="en-US" dirty="0" err="1" smtClean="0"/>
              <a:t>initn</a:t>
            </a:r>
            <a:r>
              <a:rPr lang="en-US" dirty="0" smtClean="0"/>
              <a:t> capacity),</a:t>
            </a:r>
          </a:p>
          <a:p>
            <a:r>
              <a:rPr lang="en-US" dirty="0" smtClean="0"/>
              <a:t>METHODS </a:t>
            </a:r>
            <a:r>
              <a:rPr lang="en-US" dirty="0" err="1" smtClean="0"/>
              <a:t>a.add</a:t>
            </a:r>
            <a:r>
              <a:rPr lang="en-US" dirty="0" smtClean="0"/>
              <a:t>(),</a:t>
            </a:r>
            <a:r>
              <a:rPr lang="en-US" dirty="0" err="1" smtClean="0"/>
              <a:t>a.remove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(1.2)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l=new </a:t>
            </a:r>
            <a:r>
              <a:rPr lang="en-US" dirty="0" err="1" smtClean="0"/>
              <a:t>LinkedList</a:t>
            </a:r>
            <a:r>
              <a:rPr lang="en-US" dirty="0" smtClean="0"/>
              <a:t>(),(collection c),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addFirst</a:t>
            </a:r>
            <a:r>
              <a:rPr lang="en-US" dirty="0" smtClean="0"/>
              <a:t>(),</a:t>
            </a:r>
            <a:r>
              <a:rPr lang="en-US" dirty="0" err="1" smtClean="0"/>
              <a:t>addLast</a:t>
            </a:r>
            <a:r>
              <a:rPr lang="en-US" dirty="0" smtClean="0"/>
              <a:t>(),object </a:t>
            </a:r>
            <a:r>
              <a:rPr lang="en-US" dirty="0" err="1" smtClean="0"/>
              <a:t>removeFirst</a:t>
            </a:r>
            <a:r>
              <a:rPr lang="en-US" dirty="0" smtClean="0"/>
              <a:t>(),</a:t>
            </a:r>
            <a:r>
              <a:rPr lang="en-US" dirty="0" err="1" smtClean="0"/>
              <a:t>removeLast</a:t>
            </a:r>
            <a:r>
              <a:rPr lang="en-US" dirty="0" smtClean="0"/>
              <a:t>(),</a:t>
            </a:r>
            <a:r>
              <a:rPr lang="en-US" dirty="0" err="1" smtClean="0"/>
              <a:t>getFirst</a:t>
            </a:r>
            <a:r>
              <a:rPr lang="en-US" dirty="0" smtClean="0"/>
              <a:t>(),</a:t>
            </a:r>
            <a:r>
              <a:rPr lang="en-US" dirty="0" err="1" smtClean="0"/>
              <a:t>getLast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Vector(1.0)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method is Sync </a:t>
            </a:r>
          </a:p>
          <a:p>
            <a:r>
              <a:rPr lang="en-US" dirty="0" smtClean="0"/>
              <a:t>Vector v=new Vector();</a:t>
            </a:r>
          </a:p>
          <a:p>
            <a:r>
              <a:rPr lang="en-US" dirty="0" smtClean="0"/>
              <a:t>Add(object),add(</a:t>
            </a:r>
            <a:r>
              <a:rPr lang="en-US" dirty="0" err="1" smtClean="0"/>
              <a:t>index,object</a:t>
            </a:r>
            <a:r>
              <a:rPr lang="en-US" dirty="0" smtClean="0"/>
              <a:t> o),</a:t>
            </a:r>
            <a:r>
              <a:rPr lang="en-US" dirty="0" err="1" smtClean="0"/>
              <a:t>addElement</a:t>
            </a:r>
            <a:r>
              <a:rPr lang="en-US" dirty="0" smtClean="0"/>
              <a:t>(object), TO REMOVE </a:t>
            </a:r>
            <a:r>
              <a:rPr lang="en-US" dirty="0" err="1" smtClean="0"/>
              <a:t>remove</a:t>
            </a:r>
            <a:r>
              <a:rPr lang="en-US" dirty="0" smtClean="0"/>
              <a:t>(),</a:t>
            </a:r>
            <a:r>
              <a:rPr lang="en-US" dirty="0" err="1" smtClean="0"/>
              <a:t>removeElement</a:t>
            </a:r>
            <a:r>
              <a:rPr lang="en-US" dirty="0" smtClean="0"/>
              <a:t>(Object o),</a:t>
            </a:r>
            <a:r>
              <a:rPr lang="en-US" dirty="0" err="1" smtClean="0"/>
              <a:t>removeElementAT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Stack(1.0)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s=new Stack();</a:t>
            </a:r>
          </a:p>
          <a:p>
            <a:r>
              <a:rPr lang="en-US" dirty="0" smtClean="0"/>
              <a:t>Push();</a:t>
            </a:r>
          </a:p>
          <a:p>
            <a:r>
              <a:rPr lang="en-US" dirty="0" smtClean="0"/>
              <a:t>Peek();</a:t>
            </a:r>
          </a:p>
          <a:p>
            <a:r>
              <a:rPr lang="en-US" dirty="0" smtClean="0"/>
              <a:t>Search();</a:t>
            </a:r>
          </a:p>
          <a:p>
            <a:r>
              <a:rPr lang="en-US" dirty="0" smtClean="0"/>
              <a:t>Empty();</a:t>
            </a:r>
          </a:p>
          <a:p>
            <a:r>
              <a:rPr lang="en-US" dirty="0" err="1" smtClean="0"/>
              <a:t>Serach</a:t>
            </a:r>
            <a:r>
              <a:rPr lang="en-US" dirty="0" smtClean="0"/>
              <a:t>();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Set(1.2v)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insertion order is not preserved ,duplicates are not allowed.</a:t>
            </a:r>
          </a:p>
          <a:p>
            <a:r>
              <a:rPr lang="en-US" dirty="0" err="1" smtClean="0"/>
              <a:t>SortedSet</a:t>
            </a:r>
            <a:r>
              <a:rPr lang="en-US" dirty="0" smtClean="0"/>
              <a:t>()—according to some sorting order.</a:t>
            </a:r>
          </a:p>
          <a:p>
            <a:r>
              <a:rPr lang="en-US" dirty="0" smtClean="0"/>
              <a:t>Navigable set-for navigation  purpose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57</a:t>
            </a:fld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(1.2v)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DS- </a:t>
            </a:r>
            <a:r>
              <a:rPr lang="en-US" dirty="0" err="1" smtClean="0"/>
              <a:t>HashTable</a:t>
            </a:r>
            <a:endParaRPr lang="en-US" dirty="0" smtClean="0"/>
          </a:p>
          <a:p>
            <a:r>
              <a:rPr lang="en-US" dirty="0" smtClean="0"/>
              <a:t>Try to add </a:t>
            </a:r>
            <a:r>
              <a:rPr lang="en-US" dirty="0" err="1" smtClean="0"/>
              <a:t>dupicatate</a:t>
            </a:r>
            <a:r>
              <a:rPr lang="en-US" dirty="0" smtClean="0"/>
              <a:t> wont get CE but fails .</a:t>
            </a:r>
          </a:p>
          <a:p>
            <a:r>
              <a:rPr lang="en-US" dirty="0" err="1" smtClean="0"/>
              <a:t>Heterogenious</a:t>
            </a:r>
            <a:r>
              <a:rPr lang="en-US" dirty="0" smtClean="0"/>
              <a:t> </a:t>
            </a:r>
            <a:r>
              <a:rPr lang="en-US" dirty="0" err="1" smtClean="0"/>
              <a:t>objetc</a:t>
            </a:r>
            <a:r>
              <a:rPr lang="en-US" dirty="0" smtClean="0"/>
              <a:t> allowed , null possible 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 err="1" smtClean="0"/>
              <a:t>hs</a:t>
            </a:r>
            <a:r>
              <a:rPr lang="en-US" dirty="0" smtClean="0"/>
              <a:t>=new </a:t>
            </a:r>
            <a:r>
              <a:rPr lang="en-US" dirty="0" err="1" smtClean="0"/>
              <a:t>HashSet</a:t>
            </a:r>
            <a:r>
              <a:rPr lang="en-US" dirty="0" smtClean="0"/>
              <a:t>();//16 initial </a:t>
            </a:r>
            <a:r>
              <a:rPr lang="en-US" dirty="0" err="1" smtClean="0"/>
              <a:t>capa</a:t>
            </a:r>
            <a:endParaRPr lang="en-US" dirty="0" smtClean="0"/>
          </a:p>
          <a:p>
            <a:r>
              <a:rPr lang="en-US" dirty="0" smtClean="0"/>
              <a:t>(init capacity),(init capacity, fill ratio);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r>
              <a:rPr lang="en-US" dirty="0" smtClean="0"/>
              <a:t>(1.4)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Ds- Combination of </a:t>
            </a:r>
            <a:r>
              <a:rPr lang="en-US" dirty="0" err="1" smtClean="0"/>
              <a:t>HashTable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Prmary</a:t>
            </a:r>
            <a:r>
              <a:rPr lang="en-US" dirty="0" smtClean="0"/>
              <a:t> memory to RAM and </a:t>
            </a:r>
            <a:r>
              <a:rPr lang="en-US" dirty="0" err="1" smtClean="0"/>
              <a:t>thn</a:t>
            </a:r>
            <a:r>
              <a:rPr lang="en-US" dirty="0" smtClean="0"/>
              <a:t> to Processor.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59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for core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Application</a:t>
            </a:r>
          </a:p>
          <a:p>
            <a:r>
              <a:rPr lang="en-IN" b="1" dirty="0" smtClean="0"/>
              <a:t>	Control Statements</a:t>
            </a:r>
          </a:p>
          <a:p>
            <a:r>
              <a:rPr lang="en-IN" b="1" dirty="0" smtClean="0"/>
              <a:t>	Arrays and Strings</a:t>
            </a:r>
          </a:p>
          <a:p>
            <a:r>
              <a:rPr lang="en-IN" b="1" dirty="0" smtClean="0"/>
              <a:t>	Class Concepts</a:t>
            </a:r>
          </a:p>
          <a:p>
            <a:r>
              <a:rPr lang="en-IN" b="1" dirty="0" smtClean="0"/>
              <a:t>	Inheritance</a:t>
            </a:r>
          </a:p>
          <a:p>
            <a:r>
              <a:rPr lang="en-IN" b="1" dirty="0" smtClean="0"/>
              <a:t>	Interface and package</a:t>
            </a:r>
          </a:p>
          <a:p>
            <a:r>
              <a:rPr lang="en-IN" b="1" dirty="0" smtClean="0"/>
              <a:t>	Exception Handling</a:t>
            </a:r>
          </a:p>
          <a:p>
            <a:r>
              <a:rPr lang="en-IN" b="1" dirty="0" smtClean="0"/>
              <a:t>	Streams</a:t>
            </a:r>
          </a:p>
          <a:p>
            <a:r>
              <a:rPr lang="en-IN" b="1" dirty="0" smtClean="0"/>
              <a:t>	Thread</a:t>
            </a:r>
          </a:p>
          <a:p>
            <a:r>
              <a:rPr lang="en-IN" b="1" dirty="0" smtClean="0"/>
              <a:t>	Networking</a:t>
            </a:r>
          </a:p>
          <a:p>
            <a:r>
              <a:rPr lang="en-IN" b="1" dirty="0" smtClean="0"/>
              <a:t>	JDBC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Set(1.2)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first(),last(),</a:t>
            </a:r>
            <a:r>
              <a:rPr lang="en-US" dirty="0" err="1" smtClean="0"/>
              <a:t>headSet</a:t>
            </a:r>
            <a:r>
              <a:rPr lang="en-US" dirty="0" smtClean="0"/>
              <a:t>()</a:t>
            </a:r>
            <a:r>
              <a:rPr lang="en-US" dirty="0" err="1" smtClean="0"/>
              <a:t>TailSet</a:t>
            </a:r>
            <a:r>
              <a:rPr lang="en-US" dirty="0" smtClean="0"/>
              <a:t>();</a:t>
            </a:r>
            <a:r>
              <a:rPr lang="en-US" dirty="0" err="1" smtClean="0"/>
              <a:t>subSet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If want on some sorting order..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60</a:t>
            </a:fld>
            <a:endParaRPr lang="en-I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r>
              <a:rPr lang="en-US" dirty="0" smtClean="0"/>
              <a:t>(1.2)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DS- Balanced Tree</a:t>
            </a:r>
          </a:p>
          <a:p>
            <a:r>
              <a:rPr lang="en-US" dirty="0" smtClean="0"/>
              <a:t>Insertion not preserved as its done on some tree sorting order.</a:t>
            </a:r>
          </a:p>
          <a:p>
            <a:pPr>
              <a:buNone/>
            </a:pPr>
            <a:r>
              <a:rPr lang="en-US" dirty="0" err="1" smtClean="0"/>
              <a:t>TreeSet</a:t>
            </a:r>
            <a:r>
              <a:rPr lang="en-US" dirty="0" smtClean="0"/>
              <a:t> </a:t>
            </a:r>
            <a:r>
              <a:rPr lang="en-US" dirty="0" err="1" smtClean="0"/>
              <a:t>ts</a:t>
            </a:r>
            <a:r>
              <a:rPr lang="en-US" dirty="0" smtClean="0"/>
              <a:t>=new </a:t>
            </a:r>
            <a:r>
              <a:rPr lang="en-US" dirty="0" err="1" smtClean="0"/>
              <a:t>TressSet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t.add</a:t>
            </a:r>
            <a:r>
              <a:rPr lang="en-US" dirty="0" smtClean="0"/>
              <a:t>(),</a:t>
            </a:r>
            <a:r>
              <a:rPr lang="en-US" dirty="0" err="1" smtClean="0"/>
              <a:t>t.add</a:t>
            </a:r>
            <a:r>
              <a:rPr lang="en-US" dirty="0" smtClean="0"/>
              <a:t>(new </a:t>
            </a:r>
            <a:r>
              <a:rPr lang="en-US" dirty="0" err="1" smtClean="0"/>
              <a:t>StringBuffer</a:t>
            </a:r>
            <a:r>
              <a:rPr lang="en-US" dirty="0" smtClean="0"/>
              <a:t>())//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61</a:t>
            </a:fld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PriorityQueue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BlockingQueue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PriorityBlockingQueue</a:t>
            </a:r>
            <a:endParaRPr lang="en-US" dirty="0" smtClean="0"/>
          </a:p>
          <a:p>
            <a:r>
              <a:rPr lang="en-US" dirty="0" err="1" smtClean="0"/>
              <a:t>LinkedBlockingQueue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62</a:t>
            </a:fld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al()=new </a:t>
            </a:r>
            <a:r>
              <a:rPr lang="en-US" dirty="0" err="1" smtClean="0"/>
              <a:t>Arraylist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al()=new </a:t>
            </a:r>
            <a:r>
              <a:rPr lang="en-US" dirty="0" err="1" smtClean="0"/>
              <a:t>Arraylist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capacity);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al()=new </a:t>
            </a:r>
            <a:r>
              <a:rPr lang="en-US" dirty="0" err="1" smtClean="0"/>
              <a:t>Arraylist</a:t>
            </a:r>
            <a:r>
              <a:rPr lang="en-US" dirty="0" smtClean="0"/>
              <a:t>(collection   c);</a:t>
            </a:r>
          </a:p>
          <a:p>
            <a:r>
              <a:rPr lang="en-US" dirty="0" smtClean="0"/>
              <a:t>a .add(),,,,</a:t>
            </a:r>
            <a:r>
              <a:rPr lang="en-US" dirty="0" err="1" smtClean="0"/>
              <a:t>a.remove</a:t>
            </a:r>
            <a:r>
              <a:rPr lang="en-US" dirty="0" smtClean="0"/>
              <a:t>();….new capacity =(old*3/2)+1;</a:t>
            </a:r>
          </a:p>
          <a:p>
            <a:endParaRPr lang="en-US" dirty="0" smtClean="0"/>
          </a:p>
          <a:p>
            <a:r>
              <a:rPr lang="en-US" dirty="0" err="1" smtClean="0"/>
              <a:t>LinkedList</a:t>
            </a:r>
            <a:r>
              <a:rPr lang="en-US" dirty="0" smtClean="0"/>
              <a:t> al =new </a:t>
            </a:r>
            <a:r>
              <a:rPr lang="en-US" dirty="0" err="1" smtClean="0"/>
              <a:t>LinkedList</a:t>
            </a:r>
            <a:r>
              <a:rPr lang="en-US" dirty="0" smtClean="0"/>
              <a:t>(); 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al =new </a:t>
            </a:r>
            <a:r>
              <a:rPr lang="en-US" dirty="0" err="1" smtClean="0"/>
              <a:t>LinkedList</a:t>
            </a:r>
            <a:r>
              <a:rPr lang="en-US" dirty="0" smtClean="0"/>
              <a:t>(</a:t>
            </a:r>
            <a:r>
              <a:rPr lang="en-US" dirty="0" err="1" smtClean="0"/>
              <a:t>nt</a:t>
            </a:r>
            <a:r>
              <a:rPr lang="en-US" dirty="0" smtClean="0"/>
              <a:t> capacity); 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al =new </a:t>
            </a:r>
            <a:r>
              <a:rPr lang="en-US" dirty="0" err="1" smtClean="0"/>
              <a:t>LinkedList</a:t>
            </a:r>
            <a:r>
              <a:rPr lang="en-US" dirty="0" smtClean="0"/>
              <a:t>(collection   c);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l.add</a:t>
            </a:r>
            <a:r>
              <a:rPr lang="en-US" dirty="0" smtClean="0"/>
              <a:t>()…</a:t>
            </a:r>
            <a:r>
              <a:rPr lang="en-US" dirty="0" err="1" smtClean="0"/>
              <a:t>l.set</a:t>
            </a:r>
            <a:r>
              <a:rPr lang="en-US" dirty="0" smtClean="0"/>
              <a:t>(</a:t>
            </a:r>
            <a:r>
              <a:rPr lang="en-US" dirty="0" err="1" smtClean="0"/>
              <a:t>position,”object</a:t>
            </a:r>
            <a:r>
              <a:rPr lang="en-US" dirty="0" smtClean="0"/>
              <a:t>”),,,, </a:t>
            </a:r>
            <a:r>
              <a:rPr lang="en-US" dirty="0" err="1" smtClean="0"/>
              <a:t>l.removeLast</a:t>
            </a:r>
            <a:r>
              <a:rPr lang="en-US" dirty="0" smtClean="0"/>
              <a:t>();,,,,</a:t>
            </a:r>
            <a:r>
              <a:rPr lang="en-US" dirty="0" err="1" smtClean="0"/>
              <a:t>l.addFirst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Vector v=new Vector();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v.add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index, object o)…</a:t>
            </a:r>
            <a:r>
              <a:rPr lang="en-US" dirty="0" err="1" smtClean="0"/>
              <a:t>v.addElement</a:t>
            </a:r>
            <a:r>
              <a:rPr lang="en-US" dirty="0" smtClean="0"/>
              <a:t>(object o),,,remove(object  o),,,</a:t>
            </a:r>
            <a:r>
              <a:rPr lang="en-US" dirty="0" err="1" smtClean="0"/>
              <a:t>removeElement</a:t>
            </a:r>
            <a:r>
              <a:rPr lang="en-US" dirty="0" smtClean="0"/>
              <a:t>(object o),,,remove(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Stack  s new Stack();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s.push</a:t>
            </a:r>
            <a:r>
              <a:rPr lang="en-US" dirty="0" smtClean="0"/>
              <a:t>()……s.pop()…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</a:t>
            </a:r>
            <a:endParaRPr lang="en-IN" dirty="0"/>
          </a:p>
        </p:txBody>
      </p:sp>
      <p:pic>
        <p:nvPicPr>
          <p:cNvPr id="4" name="Content Placeholder 3" descr="MAp java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672124"/>
            <a:ext cx="8858280" cy="47572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64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and Error Handling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Runtime</a:t>
            </a:r>
          </a:p>
          <a:p>
            <a:pPr>
              <a:buNone/>
            </a:pPr>
            <a:r>
              <a:rPr lang="en-US" dirty="0" err="1" smtClean="0"/>
              <a:t>Arthematic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smtClean="0"/>
              <a:t>Null pointer Exception</a:t>
            </a:r>
          </a:p>
          <a:p>
            <a:pPr>
              <a:buNone/>
            </a:pPr>
            <a:r>
              <a:rPr lang="en-US" dirty="0" err="1" smtClean="0"/>
              <a:t>ArrayIndexOutOfound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err="1" smtClean="0"/>
              <a:t>ClassCast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err="1" smtClean="0"/>
              <a:t>IlleggalArgument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smtClean="0"/>
              <a:t>Number Format Exception</a:t>
            </a:r>
          </a:p>
          <a:p>
            <a:pPr>
              <a:buNone/>
            </a:pPr>
            <a:r>
              <a:rPr lang="en-US" dirty="0" smtClean="0"/>
              <a:t>Illegal State Exception</a:t>
            </a:r>
          </a:p>
          <a:p>
            <a:pPr>
              <a:buNone/>
            </a:pPr>
            <a:r>
              <a:rPr lang="en-US" dirty="0" err="1" smtClean="0"/>
              <a:t>IllegalThreadState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err="1" smtClean="0"/>
              <a:t>IllegalMonitorState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err="1" smtClean="0"/>
              <a:t>IndexOutOfBound</a:t>
            </a:r>
            <a:r>
              <a:rPr lang="en-US" dirty="0" smtClean="0"/>
              <a:t> Exception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InputOutPut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err="1" smtClean="0"/>
              <a:t>FileNotFound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err="1" smtClean="0"/>
              <a:t>EndOfFile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err="1" smtClean="0"/>
              <a:t>InterruptedException</a:t>
            </a:r>
            <a:r>
              <a:rPr lang="en-US" dirty="0" smtClean="0"/>
              <a:t> Exception</a:t>
            </a:r>
          </a:p>
          <a:p>
            <a:pPr>
              <a:buNone/>
            </a:pPr>
            <a:r>
              <a:rPr lang="en-US" dirty="0" err="1" smtClean="0"/>
              <a:t>Servlet</a:t>
            </a:r>
            <a:r>
              <a:rPr lang="en-US" dirty="0" smtClean="0"/>
              <a:t> Exception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Error</a:t>
            </a:r>
          </a:p>
          <a:p>
            <a:endParaRPr lang="en-US" dirty="0" smtClean="0"/>
          </a:p>
          <a:p>
            <a:r>
              <a:rPr lang="en-US" dirty="0" err="1" smtClean="0"/>
              <a:t>StackoverFlow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Outofmemory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Verufy</a:t>
            </a:r>
            <a:r>
              <a:rPr lang="en-US" dirty="0" smtClean="0"/>
              <a:t> </a:t>
            </a:r>
            <a:r>
              <a:rPr lang="en-US" dirty="0" err="1" smtClean="0"/>
              <a:t>Errror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IOExceptionn</a:t>
            </a:r>
            <a:endParaRPr lang="en-US" dirty="0" smtClean="0"/>
          </a:p>
          <a:p>
            <a:r>
              <a:rPr lang="en-US" dirty="0" err="1" smtClean="0"/>
              <a:t>Servelt</a:t>
            </a:r>
            <a:r>
              <a:rPr lang="en-US" dirty="0" smtClean="0"/>
              <a:t> Exception</a:t>
            </a:r>
          </a:p>
          <a:p>
            <a:r>
              <a:rPr lang="en-US" dirty="0" err="1" smtClean="0"/>
              <a:t>InterruptedException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SqlException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65</a:t>
            </a:fld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and Error Handling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err="1" smtClean="0"/>
              <a:t>Arthematic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ArrayIndexOutOfound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ClassCast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IlleggalArgument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smtClean="0"/>
              <a:t>Number Format Exception</a:t>
            </a:r>
          </a:p>
          <a:p>
            <a:pPr>
              <a:buNone/>
            </a:pPr>
            <a:r>
              <a:rPr lang="en-US" sz="1600" dirty="0" smtClean="0"/>
              <a:t>Illegal State Exception</a:t>
            </a:r>
          </a:p>
          <a:p>
            <a:pPr>
              <a:buNone/>
            </a:pPr>
            <a:r>
              <a:rPr lang="en-US" sz="1600" dirty="0" err="1" smtClean="0"/>
              <a:t>IllegalThreadState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IllegalMonitorState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IndexOutOfBound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InputOutPut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FileNotFound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EndOfFile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InterruptedException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Servlet</a:t>
            </a:r>
            <a:r>
              <a:rPr lang="en-US" sz="1600" dirty="0" smtClean="0"/>
              <a:t> Exception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66</a:t>
            </a:fld>
            <a:endParaRPr lang="en-IN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catch and Finally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Try{</a:t>
            </a:r>
          </a:p>
          <a:p>
            <a:r>
              <a:rPr lang="en-US" dirty="0" smtClean="0"/>
              <a:t>Code which may generate exception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Catch(Exception e){</a:t>
            </a:r>
          </a:p>
          <a:p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Finally{}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67</a:t>
            </a:fld>
            <a:endParaRPr lang="en-I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 we can catch a exception and give JVM at the same time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45. throw new </a:t>
            </a:r>
            <a:r>
              <a:rPr lang="en-US" dirty="0" err="1" smtClean="0"/>
              <a:t>ArthematicException</a:t>
            </a:r>
            <a:r>
              <a:rPr lang="en-US" dirty="0" smtClean="0"/>
              <a:t>(“your </a:t>
            </a:r>
            <a:r>
              <a:rPr lang="en-US" dirty="0" err="1" smtClean="0"/>
              <a:t>msg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68</a:t>
            </a:fld>
            <a:endParaRPr lang="en-I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Sample throws </a:t>
            </a:r>
            <a:r>
              <a:rPr lang="en-US" dirty="0" err="1" smtClean="0"/>
              <a:t>IOExceptoin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69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Byte(1) -   2^7 to2^7-1    -127 to  128</a:t>
            </a:r>
          </a:p>
          <a:p>
            <a:r>
              <a:rPr lang="en-US" dirty="0" smtClean="0"/>
              <a:t>Short(2)  2^15 to 2^15-1      -32,628 to 32,627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  -2^31 to 2^31-1     -62424234 to 6242423</a:t>
            </a:r>
          </a:p>
          <a:p>
            <a:r>
              <a:rPr lang="en-US" dirty="0" smtClean="0"/>
              <a:t>Long(8)  -2^62 to 2^62-1   </a:t>
            </a:r>
            <a:r>
              <a:rPr lang="en-US" dirty="0" err="1" smtClean="0"/>
              <a:t>arabs</a:t>
            </a:r>
            <a:endParaRPr lang="en-US" dirty="0" smtClean="0"/>
          </a:p>
          <a:p>
            <a:r>
              <a:rPr lang="en-US" dirty="0" smtClean="0"/>
              <a:t>Float(4) –  Precisions </a:t>
            </a:r>
          </a:p>
          <a:p>
            <a:r>
              <a:rPr lang="en-US" dirty="0" smtClean="0"/>
              <a:t>Double(8) – 4 to 8 precisions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  class Sample extends Thread{</a:t>
            </a:r>
          </a:p>
          <a:p>
            <a:r>
              <a:rPr lang="en-US" sz="1600" dirty="0" smtClean="0"/>
              <a:t> public void run(){</a:t>
            </a:r>
          </a:p>
          <a:p>
            <a:r>
              <a:rPr lang="en-US" sz="1600" dirty="0" smtClean="0"/>
              <a:t>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=0;i&lt;23;i++){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(“hi”);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  class Main(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   Sample s=new Sample();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s.start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}}}}}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70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</a:t>
            </a:r>
            <a:r>
              <a:rPr lang="en-US" dirty="0" err="1" smtClean="0"/>
              <a:t>Proirity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Sleep()</a:t>
            </a:r>
          </a:p>
          <a:p>
            <a:r>
              <a:rPr lang="en-US" dirty="0" smtClean="0"/>
              <a:t>   </a:t>
            </a:r>
            <a:r>
              <a:rPr lang="en-US" sz="1600" dirty="0" smtClean="0"/>
              <a:t>   causes to sleep the thread  for milliseconds</a:t>
            </a:r>
            <a:endParaRPr lang="en-US" dirty="0" smtClean="0"/>
          </a:p>
          <a:p>
            <a:r>
              <a:rPr lang="en-US" dirty="0" smtClean="0"/>
              <a:t>Join()</a:t>
            </a:r>
            <a:endParaRPr lang="en-US" sz="1600" dirty="0" smtClean="0"/>
          </a:p>
          <a:p>
            <a:r>
              <a:rPr lang="en-US" sz="1600" dirty="0" smtClean="0"/>
              <a:t>    causes to wait the current thread and lets other same </a:t>
            </a:r>
            <a:r>
              <a:rPr lang="en-US" sz="1600" dirty="0" err="1" smtClean="0"/>
              <a:t>proirity</a:t>
            </a:r>
            <a:r>
              <a:rPr lang="en-US" sz="1600" dirty="0" smtClean="0"/>
              <a:t> thread to run </a:t>
            </a:r>
            <a:endParaRPr lang="en-US" dirty="0" smtClean="0"/>
          </a:p>
          <a:p>
            <a:r>
              <a:rPr lang="en-US" dirty="0" smtClean="0"/>
              <a:t>Wait</a:t>
            </a:r>
            <a:r>
              <a:rPr lang="en-IN" dirty="0" smtClean="0"/>
              <a:t>()</a:t>
            </a:r>
            <a:endParaRPr lang="en-IN" sz="1600" dirty="0" smtClean="0"/>
          </a:p>
          <a:p>
            <a:r>
              <a:rPr lang="en-US" sz="1600" dirty="0" smtClean="0"/>
              <a:t>     waits until any thread   notifies it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dafault</a:t>
            </a:r>
            <a:r>
              <a:rPr lang="en-US" dirty="0" smtClean="0"/>
              <a:t> ---5,,, Maximum –10 </a:t>
            </a:r>
          </a:p>
          <a:p>
            <a:endParaRPr lang="en-US" dirty="0" smtClean="0"/>
          </a:p>
          <a:p>
            <a:r>
              <a:rPr lang="en-US" dirty="0" smtClean="0"/>
              <a:t>High num have high </a:t>
            </a:r>
            <a:r>
              <a:rPr lang="en-US" dirty="0" err="1" smtClean="0"/>
              <a:t>proirity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71</a:t>
            </a:fld>
            <a:endParaRPr lang="en-I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 Cycle</a:t>
            </a:r>
            <a:endParaRPr lang="en-IN" dirty="0"/>
          </a:p>
        </p:txBody>
      </p:sp>
      <p:pic>
        <p:nvPicPr>
          <p:cNvPr id="4" name="Content Placeholder 3" descr="thread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72124"/>
            <a:ext cx="7929618" cy="51858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72</a:t>
            </a:fld>
            <a:endParaRPr lang="en-I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</a:t>
            </a:r>
            <a:r>
              <a:rPr lang="en-US" dirty="0" smtClean="0"/>
              <a:t>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class Sample[</a:t>
            </a:r>
          </a:p>
          <a:p>
            <a:r>
              <a:rPr lang="en-US" dirty="0" smtClean="0"/>
              <a:t>Public static void main(){</a:t>
            </a:r>
          </a:p>
          <a:p>
            <a:r>
              <a:rPr lang="en-US" dirty="0" smtClean="0"/>
              <a:t>  try{</a:t>
            </a:r>
          </a:p>
          <a:p>
            <a:r>
              <a:rPr lang="en-US" dirty="0" smtClean="0"/>
              <a:t>     c=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sijo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Catch(Exception e){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finally{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Syste.out.println</a:t>
            </a:r>
            <a:r>
              <a:rPr lang="en-US" dirty="0" smtClean="0"/>
              <a:t>(“this will be </a:t>
            </a:r>
            <a:r>
              <a:rPr lang="en-US" dirty="0" err="1" smtClean="0"/>
              <a:t>execeuted</a:t>
            </a:r>
            <a:r>
              <a:rPr lang="en-US" dirty="0" smtClean="0"/>
              <a:t> anything may happen”);</a:t>
            </a:r>
          </a:p>
          <a:p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73</a:t>
            </a:fld>
            <a:endParaRPr lang="en-I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Capabilities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Dynamic environment</a:t>
            </a:r>
          </a:p>
          <a:p>
            <a:r>
              <a:rPr lang="en-US" dirty="0" err="1" smtClean="0"/>
              <a:t>Mobiltiy</a:t>
            </a:r>
            <a:r>
              <a:rPr lang="en-US" dirty="0" smtClean="0"/>
              <a:t>(Android ,</a:t>
            </a:r>
            <a:r>
              <a:rPr lang="en-US" dirty="0" err="1" smtClean="0"/>
              <a:t>BlackBerry,UI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Cloud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Network Security apps </a:t>
            </a:r>
          </a:p>
          <a:p>
            <a:r>
              <a:rPr lang="en-US" dirty="0" smtClean="0"/>
              <a:t>Games </a:t>
            </a:r>
          </a:p>
          <a:p>
            <a:r>
              <a:rPr lang="en-US" dirty="0" smtClean="0"/>
              <a:t>Animation </a:t>
            </a:r>
            <a:r>
              <a:rPr lang="en-US" dirty="0" err="1" smtClean="0"/>
              <a:t>Softwares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74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for Advanced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Applet</a:t>
            </a:r>
          </a:p>
          <a:p>
            <a:r>
              <a:rPr lang="en-IN" b="1" dirty="0" smtClean="0"/>
              <a:t> Collection</a:t>
            </a:r>
          </a:p>
          <a:p>
            <a:r>
              <a:rPr lang="en-US" b="1" dirty="0" smtClean="0"/>
              <a:t>Swings</a:t>
            </a:r>
          </a:p>
          <a:p>
            <a:r>
              <a:rPr lang="en-US" dirty="0" smtClean="0"/>
              <a:t>JDBC </a:t>
            </a:r>
          </a:p>
          <a:p>
            <a:r>
              <a:rPr lang="en-US" dirty="0" smtClean="0"/>
              <a:t>HTML, JavaScript</a:t>
            </a:r>
          </a:p>
          <a:p>
            <a:r>
              <a:rPr lang="en-US" dirty="0" err="1" smtClean="0"/>
              <a:t>Servlets</a:t>
            </a:r>
            <a:endParaRPr lang="en-US" dirty="0" smtClean="0"/>
          </a:p>
          <a:p>
            <a:r>
              <a:rPr lang="en-US" dirty="0" smtClean="0"/>
              <a:t>JSP(Introduction basics)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SDLC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</a:p>
          <a:p>
            <a:r>
              <a:rPr lang="en-US" dirty="0" smtClean="0"/>
              <a:t>1.Requirement</a:t>
            </a:r>
          </a:p>
          <a:p>
            <a:r>
              <a:rPr lang="en-US" dirty="0" smtClean="0"/>
              <a:t>2.Analysis</a:t>
            </a:r>
          </a:p>
          <a:p>
            <a:r>
              <a:rPr lang="en-US" dirty="0" smtClean="0"/>
              <a:t>3.Coding</a:t>
            </a:r>
          </a:p>
          <a:p>
            <a:r>
              <a:rPr lang="en-US" dirty="0" smtClean="0"/>
              <a:t>4.Testing</a:t>
            </a:r>
          </a:p>
          <a:p>
            <a:r>
              <a:rPr lang="en-US" dirty="0" smtClean="0"/>
              <a:t>5.Deployement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2250</Words>
  <Application>Microsoft Office PowerPoint</Application>
  <PresentationFormat>On-screen Show (4:3)</PresentationFormat>
  <Paragraphs>711</Paragraphs>
  <Slides>74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Java </vt:lpstr>
      <vt:lpstr>Introduction</vt:lpstr>
      <vt:lpstr>Get started quickly:</vt:lpstr>
      <vt:lpstr>Differences bw C and JAVA</vt:lpstr>
      <vt:lpstr>JAVA environment </vt:lpstr>
      <vt:lpstr>Syllabus for core JAVA</vt:lpstr>
      <vt:lpstr>Data Types</vt:lpstr>
      <vt:lpstr>Syllabus for Advanced JAVA</vt:lpstr>
      <vt:lpstr>SDLC</vt:lpstr>
      <vt:lpstr>Four types of Architecture</vt:lpstr>
      <vt:lpstr>First Hello world </vt:lpstr>
      <vt:lpstr>primitive datatypes</vt:lpstr>
      <vt:lpstr>Arrays</vt:lpstr>
      <vt:lpstr>Type casting</vt:lpstr>
      <vt:lpstr>Variables(local and Global)</vt:lpstr>
      <vt:lpstr>Operators </vt:lpstr>
      <vt:lpstr>Conditional statements  </vt:lpstr>
      <vt:lpstr>if</vt:lpstr>
      <vt:lpstr>If else</vt:lpstr>
      <vt:lpstr>Nested if</vt:lpstr>
      <vt:lpstr>Switch</vt:lpstr>
      <vt:lpstr>While </vt:lpstr>
      <vt:lpstr>Do while</vt:lpstr>
      <vt:lpstr>OOPS CONCEPTS</vt:lpstr>
      <vt:lpstr>Class </vt:lpstr>
      <vt:lpstr>Access Specifier</vt:lpstr>
      <vt:lpstr>Defining a Class Object</vt:lpstr>
      <vt:lpstr>Constructors</vt:lpstr>
      <vt:lpstr>Passing object as arguments</vt:lpstr>
      <vt:lpstr>Method VS Constructors</vt:lpstr>
      <vt:lpstr>Function overloading</vt:lpstr>
      <vt:lpstr>Encapsulation</vt:lpstr>
      <vt:lpstr>Inheritance</vt:lpstr>
      <vt:lpstr>PolyMorphism</vt:lpstr>
      <vt:lpstr>Constructor prg</vt:lpstr>
      <vt:lpstr>Method OverLoading</vt:lpstr>
      <vt:lpstr>Method OverRiding</vt:lpstr>
      <vt:lpstr>This keyword</vt:lpstr>
      <vt:lpstr>Super Keyword</vt:lpstr>
      <vt:lpstr>Abstraction</vt:lpstr>
      <vt:lpstr>Interface</vt:lpstr>
      <vt:lpstr>String </vt:lpstr>
      <vt:lpstr>StringBuffer</vt:lpstr>
      <vt:lpstr>File Handling</vt:lpstr>
      <vt:lpstr>Wirter and Reader(characters)</vt:lpstr>
      <vt:lpstr>Buffered Writer and Reader</vt:lpstr>
      <vt:lpstr>BufferedReader</vt:lpstr>
      <vt:lpstr>printWriter</vt:lpstr>
      <vt:lpstr>Methods</vt:lpstr>
      <vt:lpstr>Collections </vt:lpstr>
      <vt:lpstr>Code</vt:lpstr>
      <vt:lpstr>Advantages for collections</vt:lpstr>
      <vt:lpstr>LIST(1.2v) and Array List(1.2)</vt:lpstr>
      <vt:lpstr>LinkedList(1.2)</vt:lpstr>
      <vt:lpstr>Vector(1.0)</vt:lpstr>
      <vt:lpstr>Stack(1.0)</vt:lpstr>
      <vt:lpstr>Set(1.2v)</vt:lpstr>
      <vt:lpstr>HashSet(1.2v)</vt:lpstr>
      <vt:lpstr>LinkedHashSet(1.4)</vt:lpstr>
      <vt:lpstr>Sorted Set(1.2)</vt:lpstr>
      <vt:lpstr>TreeSet(1.2)</vt:lpstr>
      <vt:lpstr>Slide 62</vt:lpstr>
      <vt:lpstr>Program</vt:lpstr>
      <vt:lpstr>MAp</vt:lpstr>
      <vt:lpstr>Exception and Error Handling </vt:lpstr>
      <vt:lpstr>Exception and Error Handling </vt:lpstr>
      <vt:lpstr>Try catch and Finally</vt:lpstr>
      <vt:lpstr>Throw</vt:lpstr>
      <vt:lpstr>Throws</vt:lpstr>
      <vt:lpstr>Threading </vt:lpstr>
      <vt:lpstr>Threading Proirity</vt:lpstr>
      <vt:lpstr>Thread Life Cycle</vt:lpstr>
      <vt:lpstr>Exception Programs</vt:lpstr>
      <vt:lpstr>Java Capabilities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Suraj</dc:creator>
  <cp:lastModifiedBy>Suraj</cp:lastModifiedBy>
  <cp:revision>158</cp:revision>
  <dcterms:created xsi:type="dcterms:W3CDTF">2014-08-11T13:13:58Z</dcterms:created>
  <dcterms:modified xsi:type="dcterms:W3CDTF">2015-03-03T18:15:40Z</dcterms:modified>
</cp:coreProperties>
</file>