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CA741-BDF6-42D0-A18E-30CC5DADAF0A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3AF55-803B-46D2-8AD1-3ED93E24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7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13AF55-803B-46D2-8AD1-3ED93E24E2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31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359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8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F51F1-930A-4A92-81AC-B4D592435A70}" type="datetimeFigureOut">
              <a:rPr lang="en-US" smtClean="0"/>
              <a:t>26-Jan-21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435E80-DA1A-4D00-9315-AF035FDDD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356" y="2873169"/>
            <a:ext cx="8998225" cy="1341022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 smtClean="0">
                <a:solidFill>
                  <a:srgbClr val="C00000"/>
                </a:solidFill>
                <a:latin typeface="Engravers MT" panose="02090707080505020304" pitchFamily="18" charset="0"/>
              </a:rPr>
              <a:t>Availability</a:t>
            </a:r>
            <a:endParaRPr lang="en-US" sz="5400" i="1" dirty="0">
              <a:solidFill>
                <a:srgbClr val="C00000"/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52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679" y="752821"/>
            <a:ext cx="8733182" cy="3471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High Availability Building Blocks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679" y="1616765"/>
            <a:ext cx="804406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Scalable: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scalable</a:t>
            </a:r>
            <a:r>
              <a:rPr lang="en-US" dirty="0"/>
              <a:t> system is one that can handle increasing numbers of requests without adversely affecting response time and throughput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Redundant instances:</a:t>
            </a:r>
          </a:p>
          <a:p>
            <a:endParaRPr lang="en-US" dirty="0"/>
          </a:p>
          <a:p>
            <a:r>
              <a:rPr lang="en-US" dirty="0" smtClean="0"/>
              <a:t> Alternate</a:t>
            </a:r>
            <a:r>
              <a:rPr lang="en-US" dirty="0"/>
              <a:t> </a:t>
            </a:r>
            <a:r>
              <a:rPr lang="en-US" b="1" dirty="0"/>
              <a:t>instances</a:t>
            </a:r>
            <a:r>
              <a:rPr lang="en-US" dirty="0"/>
              <a:t> of </a:t>
            </a:r>
            <a:r>
              <a:rPr lang="en-US" b="1" dirty="0"/>
              <a:t>network</a:t>
            </a:r>
            <a:r>
              <a:rPr lang="en-US" dirty="0"/>
              <a:t> devices and connections are installed to ensure an alternate path in case of a failure on the primary </a:t>
            </a:r>
            <a:r>
              <a:rPr lang="en-US" dirty="0" smtClean="0"/>
              <a:t>service.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Physical redundancy:</a:t>
            </a:r>
          </a:p>
          <a:p>
            <a:endParaRPr lang="en-US" dirty="0"/>
          </a:p>
          <a:p>
            <a:r>
              <a:rPr lang="en-US" smtClean="0"/>
              <a:t>A system </a:t>
            </a:r>
            <a:r>
              <a:rPr lang="en-US" dirty="0"/>
              <a:t>resilience principle that states that the system should possess two or more independent and identical legs to perform critical tasks</a:t>
            </a:r>
            <a:r>
              <a:rPr lang="en-US" dirty="0" smtClean="0"/>
              <a:t>.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Resilience:</a:t>
            </a:r>
          </a:p>
          <a:p>
            <a:r>
              <a:rPr lang="en-US" dirty="0" smtClean="0"/>
              <a:t>The </a:t>
            </a:r>
            <a:r>
              <a:rPr lang="en-US" dirty="0"/>
              <a:t>ability for a system to recover from a failure induced by load, attacks, and failures.</a:t>
            </a:r>
          </a:p>
        </p:txBody>
      </p:sp>
    </p:spTree>
    <p:extLst>
      <p:ext uri="{BB962C8B-B14F-4D97-AF65-F5344CB8AC3E}">
        <p14:creationId xmlns:p14="http://schemas.microsoft.com/office/powerpoint/2010/main" val="30102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679" y="752821"/>
            <a:ext cx="8733182" cy="6916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AWS Regions and Availability Zones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4731" y="2504661"/>
            <a:ext cx="9090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AWS Region is a geographical area of the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AWS Region is a collection of data centers that are logically grouped into what we call Availability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AWS now spans 77 Availability Zones within 24 geographic regions around the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513" y="1192696"/>
            <a:ext cx="8136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AWS Regions provide multiple  physically separated and isolated</a:t>
            </a:r>
          </a:p>
          <a:p>
            <a:endParaRPr lang="en-US" dirty="0" smtClean="0"/>
          </a:p>
          <a:p>
            <a:r>
              <a:rPr lang="en-US" dirty="0" smtClean="0"/>
              <a:t>     Availability Zones which are connected with low latency, high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 throughput, and highly redundant networking. Each AZ consists of          </a:t>
            </a:r>
          </a:p>
          <a:p>
            <a:endParaRPr lang="en-US" dirty="0"/>
          </a:p>
          <a:p>
            <a:r>
              <a:rPr lang="en-US" dirty="0" smtClean="0"/>
              <a:t>     one or more physical data centers.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Availability Zones are designed for physical redundancy and provide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    resilience, enabling uninterrupted performance, even in the event of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power outages, Internet downtime, floods, and other natural disasters.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104" y="1216647"/>
            <a:ext cx="9011479" cy="134102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High Availability Through Multiple Availability Zones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575" y="2915478"/>
            <a:ext cx="8328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AZs offer AWS customers an easier and more effective way to design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and operate applications and databases, making them more highly     </a:t>
            </a:r>
          </a:p>
          <a:p>
            <a:endParaRPr lang="en-US" dirty="0"/>
          </a:p>
          <a:p>
            <a:r>
              <a:rPr lang="en-US" dirty="0" smtClean="0"/>
              <a:t>    available, fault tolerant, and scalable than traditional single data center    </a:t>
            </a:r>
          </a:p>
          <a:p>
            <a:endParaRPr lang="en-US" dirty="0"/>
          </a:p>
          <a:p>
            <a:r>
              <a:rPr lang="en-US" dirty="0" smtClean="0"/>
              <a:t>    infrastructures or multi-data center infrastructures.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2027583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Availability Zones are connected to each other with fast, private fiber-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   optic networking, enabling you to architect applications that automatically </a:t>
            </a:r>
          </a:p>
          <a:p>
            <a:r>
              <a:rPr lang="en-US" dirty="0" smtClean="0"/>
              <a:t>    </a:t>
            </a:r>
          </a:p>
          <a:p>
            <a:r>
              <a:rPr lang="en-US" dirty="0"/>
              <a:t> </a:t>
            </a:r>
            <a:r>
              <a:rPr lang="en-US" dirty="0" smtClean="0"/>
              <a:t>    fail-over between AZs without interruption.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679" y="752821"/>
            <a:ext cx="8733182" cy="119524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Building Architectures to Achieve High Availability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6679" y="2411894"/>
            <a:ext cx="8733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can achieve high availability by deploying your applications to span across </a:t>
            </a:r>
          </a:p>
          <a:p>
            <a:r>
              <a:rPr lang="en-US" dirty="0" smtClean="0"/>
              <a:t>     multiple Availability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each application tier, placing multiple, redundant instances in distinct AZs creates a multi-site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desired goal is to have an independent copy of each application stack in two or more AZs, with automated traffic routing to healthy resources.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618" y="1044369"/>
            <a:ext cx="8733182" cy="130126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Improving Continuity with Replication Between Regions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78835" y="3233530"/>
            <a:ext cx="8375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addition to replicating applications and data across multiple data centers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    in the same Region using Availability Zones, you can also choose to increase </a:t>
            </a:r>
          </a:p>
          <a:p>
            <a:endParaRPr lang="en-US" dirty="0"/>
          </a:p>
          <a:p>
            <a:r>
              <a:rPr lang="en-US" dirty="0" smtClean="0"/>
              <a:t>     redundancy and fault tolerance further by replicating data between      </a:t>
            </a:r>
          </a:p>
          <a:p>
            <a:endParaRPr lang="en-US" dirty="0"/>
          </a:p>
          <a:p>
            <a:r>
              <a:rPr lang="en-US" dirty="0" smtClean="0"/>
              <a:t>     geographic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2035"/>
            <a:ext cx="8596668" cy="136497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/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High </a:t>
            </a:r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Availability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708" y="2438886"/>
            <a:ext cx="8596668" cy="3365568"/>
          </a:xfrm>
        </p:spPr>
        <p:txBody>
          <a:bodyPr>
            <a:normAutofit/>
          </a:bodyPr>
          <a:lstStyle/>
          <a:p>
            <a:pPr defTabSz="9144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Amazon </a:t>
            </a:r>
            <a:r>
              <a:rPr lang="en-US" dirty="0" smtClean="0">
                <a:solidFill>
                  <a:schemeClr val="tx1"/>
                </a:solidFill>
              </a:rPr>
              <a:t>EC2(Elastic compute cloud) </a:t>
            </a:r>
            <a:r>
              <a:rPr lang="en-US" dirty="0">
                <a:solidFill>
                  <a:schemeClr val="tx1"/>
                </a:solidFill>
              </a:rPr>
              <a:t>and its related services provide a powerful, yet economic platform upon which to deploy and build your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8717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58983" y="379981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Glossary</a:t>
            </a:r>
            <a:endParaRPr lang="en-US" sz="3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398" y="1379577"/>
            <a:ext cx="825610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</a:t>
            </a:r>
            <a:r>
              <a:rPr lang="en-US" sz="2000" dirty="0" smtClean="0">
                <a:solidFill>
                  <a:srgbClr val="C00000"/>
                </a:solidFill>
              </a:rPr>
              <a:t>ow latency: </a:t>
            </a:r>
          </a:p>
          <a:p>
            <a:r>
              <a:rPr lang="en-US" dirty="0"/>
              <a:t> </a:t>
            </a:r>
            <a:r>
              <a:rPr lang="en-US" b="1" dirty="0" smtClean="0"/>
              <a:t>Network</a:t>
            </a:r>
            <a:r>
              <a:rPr lang="en-US" dirty="0"/>
              <a:t> that is optimized to process a very high volume of data </a:t>
            </a:r>
            <a:r>
              <a:rPr lang="en-US" dirty="0" smtClean="0"/>
              <a:t>with </a:t>
            </a:r>
            <a:r>
              <a:rPr lang="en-US" dirty="0"/>
              <a:t>minimal </a:t>
            </a:r>
            <a:r>
              <a:rPr lang="en-US" b="1" dirty="0"/>
              <a:t>delay</a:t>
            </a:r>
            <a:r>
              <a:rPr lang="en-US" dirty="0"/>
              <a:t> (</a:t>
            </a:r>
            <a:r>
              <a:rPr lang="en-US" b="1" dirty="0"/>
              <a:t>latency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Throughput: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the amount of data moved successfully from one place to another in a given time period, and typically measured in bits per </a:t>
            </a:r>
            <a:r>
              <a:rPr lang="en-US" dirty="0" smtClean="0"/>
              <a:t>second.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Network redundancy:</a:t>
            </a:r>
          </a:p>
          <a:p>
            <a:r>
              <a:rPr lang="en-US" sz="2000" dirty="0" smtClean="0"/>
              <a:t> </a:t>
            </a:r>
            <a:r>
              <a:rPr lang="en-US" dirty="0"/>
              <a:t> I</a:t>
            </a:r>
            <a:r>
              <a:rPr lang="en-US" dirty="0" smtClean="0"/>
              <a:t>s </a:t>
            </a:r>
            <a:r>
              <a:rPr lang="en-US" dirty="0"/>
              <a:t>the process of adding additional instances of </a:t>
            </a:r>
            <a:r>
              <a:rPr lang="en-US" b="1" dirty="0"/>
              <a:t>network</a:t>
            </a:r>
            <a:r>
              <a:rPr lang="en-US" dirty="0"/>
              <a:t> devices and lines of communication to help ensure </a:t>
            </a:r>
            <a:r>
              <a:rPr lang="en-US" b="1" dirty="0"/>
              <a:t>network</a:t>
            </a:r>
            <a:r>
              <a:rPr lang="en-US" dirty="0"/>
              <a:t> availability and decrease the risk of failure along the critical data path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Fault Tolerance:</a:t>
            </a:r>
          </a:p>
          <a:p>
            <a:r>
              <a:rPr lang="en-US" b="1" dirty="0" smtClean="0"/>
              <a:t>Fault </a:t>
            </a:r>
            <a:r>
              <a:rPr lang="en-US" b="1" dirty="0"/>
              <a:t>tolerance</a:t>
            </a:r>
            <a:r>
              <a:rPr lang="en-US" dirty="0"/>
              <a:t> refers to the ability of a system (computer, </a:t>
            </a:r>
            <a:r>
              <a:rPr lang="en-US" b="1" dirty="0"/>
              <a:t>network</a:t>
            </a:r>
            <a:r>
              <a:rPr lang="en-US" dirty="0"/>
              <a:t>, cloud cluster, etc.) to continue operating without interruption when one or more of its components fail.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</TotalTime>
  <Words>359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Engravers MT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High Availability Building Blocks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Bodla</dc:creator>
  <cp:lastModifiedBy>Srinivas Bodla</cp:lastModifiedBy>
  <cp:revision>15</cp:revision>
  <dcterms:created xsi:type="dcterms:W3CDTF">2021-01-23T19:21:55Z</dcterms:created>
  <dcterms:modified xsi:type="dcterms:W3CDTF">2021-01-26T20:39:03Z</dcterms:modified>
</cp:coreProperties>
</file>