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DA06B7-5561-4630-BBF7-E59AE0866B73}" type="datetimeFigureOut">
              <a:rPr lang="en-US" smtClean="0"/>
              <a:t>27/01/2021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2A5B9-273A-4951-A7F2-5496CB274FE8}" type="slidenum">
              <a:rPr lang="en-US" smtClean="0"/>
              <a:t>‹#›</a:t>
            </a:fld>
            <a:endParaRPr lang="en-US"/>
          </a:p>
        </p:txBody>
      </p:sp>
    </p:spTree>
    <p:extLst>
      <p:ext uri="{BB962C8B-B14F-4D97-AF65-F5344CB8AC3E}">
        <p14:creationId xmlns:p14="http://schemas.microsoft.com/office/powerpoint/2010/main" val="2919356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DA06B7-5561-4630-BBF7-E59AE0866B73}" type="datetimeFigureOut">
              <a:rPr lang="en-US" smtClean="0"/>
              <a:t>27/01/2021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2A5B9-273A-4951-A7F2-5496CB274FE8}" type="slidenum">
              <a:rPr lang="en-US" smtClean="0"/>
              <a:t>‹#›</a:t>
            </a:fld>
            <a:endParaRPr lang="en-US"/>
          </a:p>
        </p:txBody>
      </p:sp>
    </p:spTree>
    <p:extLst>
      <p:ext uri="{BB962C8B-B14F-4D97-AF65-F5344CB8AC3E}">
        <p14:creationId xmlns:p14="http://schemas.microsoft.com/office/powerpoint/2010/main" val="3280651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1DA06B7-5561-4630-BBF7-E59AE0866B73}" type="datetimeFigureOut">
              <a:rPr lang="en-US" smtClean="0"/>
              <a:t>27/01/2021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2A5B9-273A-4951-A7F2-5496CB274FE8}" type="slidenum">
              <a:rPr lang="en-US" smtClean="0"/>
              <a:t>‹#›</a:t>
            </a:fld>
            <a:endParaRPr lang="en-US"/>
          </a:p>
        </p:txBody>
      </p:sp>
    </p:spTree>
    <p:extLst>
      <p:ext uri="{BB962C8B-B14F-4D97-AF65-F5344CB8AC3E}">
        <p14:creationId xmlns:p14="http://schemas.microsoft.com/office/powerpoint/2010/main" val="3672116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1DA06B7-5561-4630-BBF7-E59AE0866B73}" type="datetimeFigureOut">
              <a:rPr lang="en-US" smtClean="0"/>
              <a:t>27/01/2021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2A5B9-273A-4951-A7F2-5496CB274FE8}"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05454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DA06B7-5561-4630-BBF7-E59AE0866B73}" type="datetimeFigureOut">
              <a:rPr lang="en-US" smtClean="0"/>
              <a:t>27/01/2021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2A5B9-273A-4951-A7F2-5496CB274FE8}" type="slidenum">
              <a:rPr lang="en-US" smtClean="0"/>
              <a:t>‹#›</a:t>
            </a:fld>
            <a:endParaRPr lang="en-US"/>
          </a:p>
        </p:txBody>
      </p:sp>
    </p:spTree>
    <p:extLst>
      <p:ext uri="{BB962C8B-B14F-4D97-AF65-F5344CB8AC3E}">
        <p14:creationId xmlns:p14="http://schemas.microsoft.com/office/powerpoint/2010/main" val="2440233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1DA06B7-5561-4630-BBF7-E59AE0866B73}" type="datetimeFigureOut">
              <a:rPr lang="en-US" smtClean="0"/>
              <a:t>27/01/2021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2A5B9-273A-4951-A7F2-5496CB274FE8}" type="slidenum">
              <a:rPr lang="en-US" smtClean="0"/>
              <a:t>‹#›</a:t>
            </a:fld>
            <a:endParaRPr lang="en-US"/>
          </a:p>
        </p:txBody>
      </p:sp>
    </p:spTree>
    <p:extLst>
      <p:ext uri="{BB962C8B-B14F-4D97-AF65-F5344CB8AC3E}">
        <p14:creationId xmlns:p14="http://schemas.microsoft.com/office/powerpoint/2010/main" val="514513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1DA06B7-5561-4630-BBF7-E59AE0866B73}" type="datetimeFigureOut">
              <a:rPr lang="en-US" smtClean="0"/>
              <a:t>27/01/2021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2A5B9-273A-4951-A7F2-5496CB274FE8}" type="slidenum">
              <a:rPr lang="en-US" smtClean="0"/>
              <a:t>‹#›</a:t>
            </a:fld>
            <a:endParaRPr lang="en-US"/>
          </a:p>
        </p:txBody>
      </p:sp>
    </p:spTree>
    <p:extLst>
      <p:ext uri="{BB962C8B-B14F-4D97-AF65-F5344CB8AC3E}">
        <p14:creationId xmlns:p14="http://schemas.microsoft.com/office/powerpoint/2010/main" val="1230168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DA06B7-5561-4630-BBF7-E59AE0866B73}" type="datetimeFigureOut">
              <a:rPr lang="en-US" smtClean="0"/>
              <a:t>27/01/2021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2A5B9-273A-4951-A7F2-5496CB274FE8}" type="slidenum">
              <a:rPr lang="en-US" smtClean="0"/>
              <a:t>‹#›</a:t>
            </a:fld>
            <a:endParaRPr lang="en-US"/>
          </a:p>
        </p:txBody>
      </p:sp>
    </p:spTree>
    <p:extLst>
      <p:ext uri="{BB962C8B-B14F-4D97-AF65-F5344CB8AC3E}">
        <p14:creationId xmlns:p14="http://schemas.microsoft.com/office/powerpoint/2010/main" val="42556290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DA06B7-5561-4630-BBF7-E59AE0866B73}" type="datetimeFigureOut">
              <a:rPr lang="en-US" smtClean="0"/>
              <a:t>27/01/2021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2A5B9-273A-4951-A7F2-5496CB274FE8}" type="slidenum">
              <a:rPr lang="en-US" smtClean="0"/>
              <a:t>‹#›</a:t>
            </a:fld>
            <a:endParaRPr lang="en-US"/>
          </a:p>
        </p:txBody>
      </p:sp>
    </p:spTree>
    <p:extLst>
      <p:ext uri="{BB962C8B-B14F-4D97-AF65-F5344CB8AC3E}">
        <p14:creationId xmlns:p14="http://schemas.microsoft.com/office/powerpoint/2010/main" val="2513627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DA06B7-5561-4630-BBF7-E59AE0866B73}" type="datetimeFigureOut">
              <a:rPr lang="en-US" smtClean="0"/>
              <a:t>27/01/2021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2A5B9-273A-4951-A7F2-5496CB274FE8}" type="slidenum">
              <a:rPr lang="en-US" smtClean="0"/>
              <a:t>‹#›</a:t>
            </a:fld>
            <a:endParaRPr lang="en-US"/>
          </a:p>
        </p:txBody>
      </p:sp>
    </p:spTree>
    <p:extLst>
      <p:ext uri="{BB962C8B-B14F-4D97-AF65-F5344CB8AC3E}">
        <p14:creationId xmlns:p14="http://schemas.microsoft.com/office/powerpoint/2010/main" val="721922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DA06B7-5561-4630-BBF7-E59AE0866B73}" type="datetimeFigureOut">
              <a:rPr lang="en-US" smtClean="0"/>
              <a:t>27/01/2021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2A5B9-273A-4951-A7F2-5496CB274FE8}" type="slidenum">
              <a:rPr lang="en-US" smtClean="0"/>
              <a:t>‹#›</a:t>
            </a:fld>
            <a:endParaRPr lang="en-US"/>
          </a:p>
        </p:txBody>
      </p:sp>
    </p:spTree>
    <p:extLst>
      <p:ext uri="{BB962C8B-B14F-4D97-AF65-F5344CB8AC3E}">
        <p14:creationId xmlns:p14="http://schemas.microsoft.com/office/powerpoint/2010/main" val="1872658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DA06B7-5561-4630-BBF7-E59AE0866B73}" type="datetimeFigureOut">
              <a:rPr lang="en-US" smtClean="0"/>
              <a:t>27/01/2021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2A5B9-273A-4951-A7F2-5496CB274FE8}" type="slidenum">
              <a:rPr lang="en-US" smtClean="0"/>
              <a:t>‹#›</a:t>
            </a:fld>
            <a:endParaRPr lang="en-US"/>
          </a:p>
        </p:txBody>
      </p:sp>
    </p:spTree>
    <p:extLst>
      <p:ext uri="{BB962C8B-B14F-4D97-AF65-F5344CB8AC3E}">
        <p14:creationId xmlns:p14="http://schemas.microsoft.com/office/powerpoint/2010/main" val="1499072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DA06B7-5561-4630-BBF7-E59AE0866B73}" type="datetimeFigureOut">
              <a:rPr lang="en-US" smtClean="0"/>
              <a:t>27/01/2021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A2A5B9-273A-4951-A7F2-5496CB274FE8}" type="slidenum">
              <a:rPr lang="en-US" smtClean="0"/>
              <a:t>‹#›</a:t>
            </a:fld>
            <a:endParaRPr lang="en-US"/>
          </a:p>
        </p:txBody>
      </p:sp>
    </p:spTree>
    <p:extLst>
      <p:ext uri="{BB962C8B-B14F-4D97-AF65-F5344CB8AC3E}">
        <p14:creationId xmlns:p14="http://schemas.microsoft.com/office/powerpoint/2010/main" val="2288445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1DA06B7-5561-4630-BBF7-E59AE0866B73}" type="datetimeFigureOut">
              <a:rPr lang="en-US" smtClean="0"/>
              <a:t>27/01/2021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5A2A5B9-273A-4951-A7F2-5496CB274FE8}" type="slidenum">
              <a:rPr lang="en-US" smtClean="0"/>
              <a:t>‹#›</a:t>
            </a:fld>
            <a:endParaRPr lang="en-US"/>
          </a:p>
        </p:txBody>
      </p:sp>
    </p:spTree>
    <p:extLst>
      <p:ext uri="{BB962C8B-B14F-4D97-AF65-F5344CB8AC3E}">
        <p14:creationId xmlns:p14="http://schemas.microsoft.com/office/powerpoint/2010/main" val="88682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1DA06B7-5561-4630-BBF7-E59AE0866B73}" type="datetimeFigureOut">
              <a:rPr lang="en-US" smtClean="0"/>
              <a:t>27/01/2021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5A2A5B9-273A-4951-A7F2-5496CB274FE8}" type="slidenum">
              <a:rPr lang="en-US" smtClean="0"/>
              <a:t>‹#›</a:t>
            </a:fld>
            <a:endParaRPr lang="en-US"/>
          </a:p>
        </p:txBody>
      </p:sp>
    </p:spTree>
    <p:extLst>
      <p:ext uri="{BB962C8B-B14F-4D97-AF65-F5344CB8AC3E}">
        <p14:creationId xmlns:p14="http://schemas.microsoft.com/office/powerpoint/2010/main" val="3680995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1DA06B7-5561-4630-BBF7-E59AE0866B73}" type="datetimeFigureOut">
              <a:rPr lang="en-US" smtClean="0"/>
              <a:t>27/01/2021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5A2A5B9-273A-4951-A7F2-5496CB274FE8}" type="slidenum">
              <a:rPr lang="en-US" smtClean="0"/>
              <a:t>‹#›</a:t>
            </a:fld>
            <a:endParaRPr lang="en-US"/>
          </a:p>
        </p:txBody>
      </p:sp>
    </p:spTree>
    <p:extLst>
      <p:ext uri="{BB962C8B-B14F-4D97-AF65-F5344CB8AC3E}">
        <p14:creationId xmlns:p14="http://schemas.microsoft.com/office/powerpoint/2010/main" val="2951011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DA06B7-5561-4630-BBF7-E59AE0866B73}" type="datetimeFigureOut">
              <a:rPr lang="en-US" smtClean="0"/>
              <a:t>27/01/2021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2A5B9-273A-4951-A7F2-5496CB274FE8}" type="slidenum">
              <a:rPr lang="en-US" smtClean="0"/>
              <a:t>‹#›</a:t>
            </a:fld>
            <a:endParaRPr lang="en-US"/>
          </a:p>
        </p:txBody>
      </p:sp>
    </p:spTree>
    <p:extLst>
      <p:ext uri="{BB962C8B-B14F-4D97-AF65-F5344CB8AC3E}">
        <p14:creationId xmlns:p14="http://schemas.microsoft.com/office/powerpoint/2010/main" val="1983472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1DA06B7-5561-4630-BBF7-E59AE0866B73}" type="datetimeFigureOut">
              <a:rPr lang="en-US" smtClean="0"/>
              <a:t>27/01/2021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5A2A5B9-273A-4951-A7F2-5496CB274FE8}" type="slidenum">
              <a:rPr lang="en-US" smtClean="0"/>
              <a:t>‹#›</a:t>
            </a:fld>
            <a:endParaRPr lang="en-US"/>
          </a:p>
        </p:txBody>
      </p:sp>
    </p:spTree>
    <p:extLst>
      <p:ext uri="{BB962C8B-B14F-4D97-AF65-F5344CB8AC3E}">
        <p14:creationId xmlns:p14="http://schemas.microsoft.com/office/powerpoint/2010/main" val="232341247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876ED-01FF-4CDA-B6FF-EAB234677A2B}"/>
              </a:ext>
            </a:extLst>
          </p:cNvPr>
          <p:cNvSpPr>
            <a:spLocks noGrp="1"/>
          </p:cNvSpPr>
          <p:nvPr>
            <p:ph type="ctrTitle"/>
          </p:nvPr>
        </p:nvSpPr>
        <p:spPr/>
        <p:txBody>
          <a:bodyPr/>
          <a:lstStyle/>
          <a:p>
            <a:r>
              <a:rPr lang="en-US" dirty="0"/>
              <a:t>           </a:t>
            </a:r>
            <a:r>
              <a:rPr lang="en-US" b="1" dirty="0"/>
              <a:t>AWS</a:t>
            </a:r>
          </a:p>
        </p:txBody>
      </p:sp>
      <p:sp>
        <p:nvSpPr>
          <p:cNvPr id="3" name="Subtitle 2">
            <a:extLst>
              <a:ext uri="{FF2B5EF4-FFF2-40B4-BE49-F238E27FC236}">
                <a16:creationId xmlns:a16="http://schemas.microsoft.com/office/drawing/2014/main" id="{D5A46680-DF5B-4B94-AD0D-7B97AD3844F0}"/>
              </a:ext>
            </a:extLst>
          </p:cNvPr>
          <p:cNvSpPr>
            <a:spLocks noGrp="1"/>
          </p:cNvSpPr>
          <p:nvPr>
            <p:ph type="subTitle" idx="1"/>
          </p:nvPr>
        </p:nvSpPr>
        <p:spPr/>
        <p:txBody>
          <a:bodyPr>
            <a:noAutofit/>
          </a:bodyPr>
          <a:lstStyle/>
          <a:p>
            <a:pPr algn="ctr"/>
            <a:r>
              <a:rPr lang="en-US" sz="5400" b="1" dirty="0"/>
              <a:t>Developer tools</a:t>
            </a:r>
          </a:p>
        </p:txBody>
      </p:sp>
    </p:spTree>
    <p:extLst>
      <p:ext uri="{BB962C8B-B14F-4D97-AF65-F5344CB8AC3E}">
        <p14:creationId xmlns:p14="http://schemas.microsoft.com/office/powerpoint/2010/main" val="2036344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7AA47E-F9C1-4779-95A6-7F426FB581A6}"/>
              </a:ext>
            </a:extLst>
          </p:cNvPr>
          <p:cNvSpPr txBox="1"/>
          <p:nvPr/>
        </p:nvSpPr>
        <p:spPr>
          <a:xfrm>
            <a:off x="1434516" y="2359448"/>
            <a:ext cx="9085277" cy="1754326"/>
          </a:xfrm>
          <a:prstGeom prst="rect">
            <a:avLst/>
          </a:prstGeom>
          <a:noFill/>
        </p:spPr>
        <p:txBody>
          <a:bodyPr wrap="square" rtlCol="0">
            <a:spAutoFit/>
          </a:bodyPr>
          <a:lstStyle/>
          <a:p>
            <a:r>
              <a:rPr lang="en-US" dirty="0"/>
              <a:t>Developer tools in AWS helps us to implement continuous integration and continuous delivery of any software </a:t>
            </a:r>
            <a:r>
              <a:rPr lang="en-US" dirty="0" err="1"/>
              <a:t>application.They</a:t>
            </a:r>
            <a:r>
              <a:rPr lang="en-US" dirty="0"/>
              <a:t> help us to accelerate our software development and release cycle.</a:t>
            </a:r>
          </a:p>
          <a:p>
            <a:endParaRPr lang="en-US" dirty="0"/>
          </a:p>
          <a:p>
            <a:r>
              <a:rPr lang="en-US" dirty="0"/>
              <a:t>It provide users with software development </a:t>
            </a:r>
            <a:r>
              <a:rPr lang="en-US" dirty="0" err="1"/>
              <a:t>tools,commandline</a:t>
            </a:r>
            <a:r>
              <a:rPr lang="en-US" dirty="0"/>
              <a:t> interfaces ,build tools and many more.</a:t>
            </a:r>
          </a:p>
        </p:txBody>
      </p:sp>
    </p:spTree>
    <p:extLst>
      <p:ext uri="{BB962C8B-B14F-4D97-AF65-F5344CB8AC3E}">
        <p14:creationId xmlns:p14="http://schemas.microsoft.com/office/powerpoint/2010/main" val="481362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EB2338-277A-4F01-A04B-019D33752D8E}"/>
              </a:ext>
            </a:extLst>
          </p:cNvPr>
          <p:cNvSpPr/>
          <p:nvPr/>
        </p:nvSpPr>
        <p:spPr>
          <a:xfrm>
            <a:off x="1442907" y="999874"/>
            <a:ext cx="7826928" cy="4431983"/>
          </a:xfrm>
          <a:prstGeom prst="rect">
            <a:avLst/>
          </a:prstGeom>
        </p:spPr>
        <p:txBody>
          <a:bodyPr wrap="square">
            <a:spAutoFit/>
          </a:bodyPr>
          <a:lstStyle/>
          <a:p>
            <a:r>
              <a:rPr lang="en-US" sz="2400" b="1" dirty="0">
                <a:solidFill>
                  <a:schemeClr val="accent2">
                    <a:lumMod val="60000"/>
                    <a:lumOff val="40000"/>
                  </a:schemeClr>
                </a:solidFill>
              </a:rPr>
              <a:t>Amazon </a:t>
            </a:r>
            <a:r>
              <a:rPr lang="en-US" sz="2400" b="1" dirty="0" err="1">
                <a:solidFill>
                  <a:schemeClr val="accent2">
                    <a:lumMod val="60000"/>
                    <a:lumOff val="40000"/>
                  </a:schemeClr>
                </a:solidFill>
              </a:rPr>
              <a:t>Corretto</a:t>
            </a:r>
            <a:r>
              <a:rPr lang="en-US" sz="2400" b="1" dirty="0">
                <a:solidFill>
                  <a:schemeClr val="accent2">
                    <a:lumMod val="60000"/>
                    <a:lumOff val="40000"/>
                  </a:schemeClr>
                </a:solidFill>
              </a:rPr>
              <a:t>:</a:t>
            </a:r>
          </a:p>
          <a:p>
            <a:r>
              <a:rPr lang="en-US" dirty="0"/>
              <a:t>It is a no-cost, multiplatform, production-ready distribution of the Open Java Development Kit (OpenJDK).  With </a:t>
            </a:r>
            <a:r>
              <a:rPr lang="en-US" dirty="0" err="1"/>
              <a:t>Corretto</a:t>
            </a:r>
            <a:r>
              <a:rPr lang="en-US" dirty="0"/>
              <a:t>, you can develop and run Java applications on popular operating systems, including Linux, Windows, and macOS.</a:t>
            </a:r>
          </a:p>
          <a:p>
            <a:endParaRPr lang="en-US" dirty="0"/>
          </a:p>
          <a:p>
            <a:r>
              <a:rPr lang="en-US" sz="2400" b="1" dirty="0">
                <a:solidFill>
                  <a:schemeClr val="accent2">
                    <a:lumMod val="60000"/>
                    <a:lumOff val="40000"/>
                  </a:schemeClr>
                </a:solidFill>
              </a:rPr>
              <a:t>Code guru:</a:t>
            </a:r>
          </a:p>
          <a:p>
            <a:r>
              <a:rPr lang="en-US" dirty="0"/>
              <a:t>Amazon </a:t>
            </a:r>
            <a:r>
              <a:rPr lang="en-US" dirty="0" err="1"/>
              <a:t>CodeGuru</a:t>
            </a:r>
            <a:r>
              <a:rPr lang="en-US" dirty="0"/>
              <a:t> is a developer tool that provides intelligent recommendations to improve your code quality and identify an application’s most expensive lines of code. Integrate </a:t>
            </a:r>
            <a:r>
              <a:rPr lang="en-US" dirty="0" err="1"/>
              <a:t>CodeGuru</a:t>
            </a:r>
            <a:r>
              <a:rPr lang="en-US" dirty="0"/>
              <a:t> into your existing software development workflow to automate code reviews during application development, continuously monitor application performance in production, provide recommendations and visual clues for improving code quality and application performance, and reduce overall cost.</a:t>
            </a:r>
          </a:p>
        </p:txBody>
      </p:sp>
    </p:spTree>
    <p:extLst>
      <p:ext uri="{BB962C8B-B14F-4D97-AF65-F5344CB8AC3E}">
        <p14:creationId xmlns:p14="http://schemas.microsoft.com/office/powerpoint/2010/main" val="3562718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1DE54F-D313-42C1-97C4-49B1047D4A02}"/>
              </a:ext>
            </a:extLst>
          </p:cNvPr>
          <p:cNvSpPr/>
          <p:nvPr/>
        </p:nvSpPr>
        <p:spPr>
          <a:xfrm>
            <a:off x="1132514" y="789824"/>
            <a:ext cx="8070209" cy="4031873"/>
          </a:xfrm>
          <a:prstGeom prst="rect">
            <a:avLst/>
          </a:prstGeom>
        </p:spPr>
        <p:txBody>
          <a:bodyPr wrap="square">
            <a:spAutoFit/>
          </a:bodyPr>
          <a:lstStyle/>
          <a:p>
            <a:r>
              <a:rPr lang="en-US" sz="2000" b="1" dirty="0">
                <a:solidFill>
                  <a:schemeClr val="accent2">
                    <a:lumMod val="60000"/>
                    <a:lumOff val="40000"/>
                  </a:schemeClr>
                </a:solidFill>
              </a:rPr>
              <a:t>The AWS Cloud Development Kit (AWS CDK):</a:t>
            </a:r>
          </a:p>
          <a:p>
            <a:r>
              <a:rPr lang="en-US" dirty="0"/>
              <a:t>It is an open source software development framework to define your cloud application resources using familiar programming languages. It provides you with high-level components called constructs that preconfigure cloud resources with proven defaults. also enables you to compose and share your own custom constructs that incorporate your organization's requirements, helping you start new projects faster.</a:t>
            </a:r>
          </a:p>
          <a:p>
            <a:endParaRPr lang="en-US" dirty="0"/>
          </a:p>
          <a:p>
            <a:r>
              <a:rPr lang="en-US" sz="2000" b="1" dirty="0">
                <a:solidFill>
                  <a:schemeClr val="accent2">
                    <a:lumMod val="60000"/>
                    <a:lumOff val="40000"/>
                  </a:schemeClr>
                </a:solidFill>
              </a:rPr>
              <a:t>AWS Cloud9:</a:t>
            </a:r>
          </a:p>
          <a:p>
            <a:r>
              <a:rPr lang="en-US" dirty="0"/>
              <a:t>It is a cloud-based integrated development environment (IDE) that lets you write, run, and debug your code with just a browser. It includes a code editor, debugger, and terminal.</a:t>
            </a:r>
          </a:p>
          <a:p>
            <a:r>
              <a:rPr lang="en-US" dirty="0"/>
              <a:t>AWS </a:t>
            </a:r>
            <a:r>
              <a:rPr lang="en-US" dirty="0" err="1"/>
              <a:t>cloudshell</a:t>
            </a:r>
            <a:r>
              <a:rPr lang="en-US" dirty="0"/>
              <a:t> provides command line access to AWS tools and resources from a browser.</a:t>
            </a:r>
          </a:p>
        </p:txBody>
      </p:sp>
    </p:spTree>
    <p:extLst>
      <p:ext uri="{BB962C8B-B14F-4D97-AF65-F5344CB8AC3E}">
        <p14:creationId xmlns:p14="http://schemas.microsoft.com/office/powerpoint/2010/main" val="1667290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1A5F1B-70AE-4EB7-8385-96028652A07F}"/>
              </a:ext>
            </a:extLst>
          </p:cNvPr>
          <p:cNvSpPr/>
          <p:nvPr/>
        </p:nvSpPr>
        <p:spPr>
          <a:xfrm>
            <a:off x="771787" y="843677"/>
            <a:ext cx="8221211" cy="4001095"/>
          </a:xfrm>
          <a:prstGeom prst="rect">
            <a:avLst/>
          </a:prstGeom>
        </p:spPr>
        <p:txBody>
          <a:bodyPr wrap="square">
            <a:spAutoFit/>
          </a:bodyPr>
          <a:lstStyle/>
          <a:p>
            <a:r>
              <a:rPr lang="en-US" sz="2000" b="1" dirty="0">
                <a:solidFill>
                  <a:schemeClr val="accent2">
                    <a:lumMod val="60000"/>
                    <a:lumOff val="40000"/>
                  </a:schemeClr>
                </a:solidFill>
              </a:rPr>
              <a:t>AWS </a:t>
            </a:r>
            <a:r>
              <a:rPr lang="en-US" sz="2000" b="1" dirty="0" err="1">
                <a:solidFill>
                  <a:schemeClr val="accent2">
                    <a:lumMod val="60000"/>
                    <a:lumOff val="40000"/>
                  </a:schemeClr>
                </a:solidFill>
              </a:rPr>
              <a:t>CodeArtifact</a:t>
            </a:r>
            <a:r>
              <a:rPr lang="en-US" sz="2000" b="1" dirty="0">
                <a:solidFill>
                  <a:schemeClr val="accent2">
                    <a:lumMod val="60000"/>
                    <a:lumOff val="40000"/>
                  </a:schemeClr>
                </a:solidFill>
              </a:rPr>
              <a:t>:</a:t>
            </a:r>
          </a:p>
          <a:p>
            <a:r>
              <a:rPr lang="en-US" dirty="0"/>
              <a:t>It</a:t>
            </a:r>
            <a:r>
              <a:rPr lang="en-US" b="1" dirty="0"/>
              <a:t> </a:t>
            </a:r>
            <a:r>
              <a:rPr lang="en-US" dirty="0"/>
              <a:t>is a fully managed artifact repository service that makes it easy for organizations of any size to securely store, publish, and share software packages used in their software development </a:t>
            </a:r>
            <a:r>
              <a:rPr lang="en-US" dirty="0" err="1"/>
              <a:t>process.CodeArtifact</a:t>
            </a:r>
            <a:r>
              <a:rPr lang="en-US" dirty="0"/>
              <a:t> works with commonly used package managers and build tools like Maven, Gradle, </a:t>
            </a:r>
            <a:r>
              <a:rPr lang="en-US" dirty="0" err="1"/>
              <a:t>npm</a:t>
            </a:r>
            <a:r>
              <a:rPr lang="en-US" dirty="0"/>
              <a:t>, yarn, twine, pip, and NuGet making it easy to integrate into existing development workflows.</a:t>
            </a:r>
          </a:p>
          <a:p>
            <a:endParaRPr lang="en-US" dirty="0"/>
          </a:p>
          <a:p>
            <a:r>
              <a:rPr lang="en-US" sz="2000" b="1" dirty="0">
                <a:solidFill>
                  <a:schemeClr val="accent2">
                    <a:lumMod val="60000"/>
                    <a:lumOff val="40000"/>
                  </a:schemeClr>
                </a:solidFill>
              </a:rPr>
              <a:t>AWS </a:t>
            </a:r>
            <a:r>
              <a:rPr lang="en-US" sz="2000" b="1" dirty="0" err="1">
                <a:solidFill>
                  <a:schemeClr val="accent2">
                    <a:lumMod val="60000"/>
                    <a:lumOff val="40000"/>
                  </a:schemeClr>
                </a:solidFill>
              </a:rPr>
              <a:t>CodeBuild</a:t>
            </a:r>
            <a:r>
              <a:rPr lang="en-US" sz="2000" b="1" dirty="0">
                <a:solidFill>
                  <a:schemeClr val="accent2">
                    <a:lumMod val="60000"/>
                    <a:lumOff val="40000"/>
                  </a:schemeClr>
                </a:solidFill>
              </a:rPr>
              <a:t>:</a:t>
            </a:r>
          </a:p>
          <a:p>
            <a:r>
              <a:rPr lang="en-US" dirty="0"/>
              <a:t>It is a fully managed continuous integration service that compiles source code, runs tests, and produces software packages that are ready to deploy. User has to specify the location of source code, choose build settings, and </a:t>
            </a:r>
            <a:r>
              <a:rPr lang="en-US" dirty="0" err="1"/>
              <a:t>CodeBuild</a:t>
            </a:r>
            <a:r>
              <a:rPr lang="en-US" dirty="0"/>
              <a:t> will run build scripts for compiling, testing, and packaging your code.</a:t>
            </a:r>
          </a:p>
        </p:txBody>
      </p:sp>
    </p:spTree>
    <p:extLst>
      <p:ext uri="{BB962C8B-B14F-4D97-AF65-F5344CB8AC3E}">
        <p14:creationId xmlns:p14="http://schemas.microsoft.com/office/powerpoint/2010/main" val="2118001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AB58F9-D983-4303-9093-1B0586CC3CBD}"/>
              </a:ext>
            </a:extLst>
          </p:cNvPr>
          <p:cNvSpPr/>
          <p:nvPr/>
        </p:nvSpPr>
        <p:spPr>
          <a:xfrm>
            <a:off x="1353424" y="785874"/>
            <a:ext cx="9040536" cy="5139869"/>
          </a:xfrm>
          <a:prstGeom prst="rect">
            <a:avLst/>
          </a:prstGeom>
        </p:spPr>
        <p:txBody>
          <a:bodyPr wrap="square">
            <a:spAutoFit/>
          </a:bodyPr>
          <a:lstStyle/>
          <a:p>
            <a:r>
              <a:rPr lang="en-US" sz="2000" b="1" dirty="0">
                <a:solidFill>
                  <a:schemeClr val="accent2">
                    <a:lumMod val="60000"/>
                    <a:lumOff val="40000"/>
                  </a:schemeClr>
                </a:solidFill>
              </a:rPr>
              <a:t>AWS </a:t>
            </a:r>
            <a:r>
              <a:rPr lang="en-US" sz="2000" b="1" dirty="0" err="1">
                <a:solidFill>
                  <a:schemeClr val="accent2">
                    <a:lumMod val="60000"/>
                    <a:lumOff val="40000"/>
                  </a:schemeClr>
                </a:solidFill>
              </a:rPr>
              <a:t>CodeCommit</a:t>
            </a:r>
            <a:r>
              <a:rPr lang="en-US" sz="2000" b="1" dirty="0">
                <a:solidFill>
                  <a:schemeClr val="accent2">
                    <a:lumMod val="60000"/>
                    <a:lumOff val="40000"/>
                  </a:schemeClr>
                </a:solidFill>
              </a:rPr>
              <a:t>:</a:t>
            </a:r>
          </a:p>
          <a:p>
            <a:r>
              <a:rPr lang="en-US" dirty="0"/>
              <a:t>It is a fully-managed source control service that hosts secure Git-based </a:t>
            </a:r>
            <a:r>
              <a:rPr lang="en-US" dirty="0" err="1"/>
              <a:t>repositories.You</a:t>
            </a:r>
            <a:r>
              <a:rPr lang="en-US" dirty="0"/>
              <a:t> can easily commit, branch, and merge your code allowing you to easily maintain control of your team’s </a:t>
            </a:r>
            <a:r>
              <a:rPr lang="en-US" dirty="0" err="1"/>
              <a:t>projects.You</a:t>
            </a:r>
            <a:r>
              <a:rPr lang="en-US" dirty="0"/>
              <a:t> can create a repository from the AWS Management Console, AWS CLI, or AWS SDKs and start working with the repository using Git.</a:t>
            </a:r>
          </a:p>
          <a:p>
            <a:endParaRPr lang="en-US" dirty="0"/>
          </a:p>
          <a:p>
            <a:r>
              <a:rPr lang="en-US" sz="2000" b="1" dirty="0">
                <a:solidFill>
                  <a:schemeClr val="accent2">
                    <a:lumMod val="60000"/>
                    <a:lumOff val="40000"/>
                  </a:schemeClr>
                </a:solidFill>
              </a:rPr>
              <a:t>AWS </a:t>
            </a:r>
            <a:r>
              <a:rPr lang="en-US" sz="2000" b="1" dirty="0" err="1">
                <a:solidFill>
                  <a:schemeClr val="accent2">
                    <a:lumMod val="60000"/>
                    <a:lumOff val="40000"/>
                  </a:schemeClr>
                </a:solidFill>
              </a:rPr>
              <a:t>CodeDeploy</a:t>
            </a:r>
            <a:r>
              <a:rPr lang="en-US" sz="2000" b="1" dirty="0">
                <a:solidFill>
                  <a:schemeClr val="accent2">
                    <a:lumMod val="60000"/>
                    <a:lumOff val="40000"/>
                  </a:schemeClr>
                </a:solidFill>
              </a:rPr>
              <a:t>:</a:t>
            </a:r>
          </a:p>
          <a:p>
            <a:r>
              <a:rPr lang="en-US" dirty="0"/>
              <a:t>AWS </a:t>
            </a:r>
            <a:r>
              <a:rPr lang="en-US" dirty="0" err="1"/>
              <a:t>CodeDeploy</a:t>
            </a:r>
            <a:r>
              <a:rPr lang="en-US" dirty="0"/>
              <a:t> makes it easier for you to rapidly release new features, helps you avoid downtime during application deployment, and handles the complexity of updating your applications. You can use AWS </a:t>
            </a:r>
            <a:r>
              <a:rPr lang="en-US" dirty="0" err="1"/>
              <a:t>CodeDeploy</a:t>
            </a:r>
            <a:r>
              <a:rPr lang="en-US" dirty="0"/>
              <a:t> to automate software deployments, eliminating the need for error-prone manual operations. </a:t>
            </a:r>
          </a:p>
          <a:p>
            <a:endParaRPr lang="en-US" dirty="0"/>
          </a:p>
          <a:p>
            <a:r>
              <a:rPr lang="en-US" sz="2000" b="1" dirty="0" err="1">
                <a:solidFill>
                  <a:schemeClr val="accent2">
                    <a:lumMod val="60000"/>
                    <a:lumOff val="40000"/>
                  </a:schemeClr>
                </a:solidFill>
              </a:rPr>
              <a:t>CodePipeline</a:t>
            </a:r>
            <a:r>
              <a:rPr lang="en-US" sz="2000" b="1" dirty="0">
                <a:solidFill>
                  <a:schemeClr val="accent2">
                    <a:lumMod val="60000"/>
                    <a:lumOff val="40000"/>
                  </a:schemeClr>
                </a:solidFill>
              </a:rPr>
              <a:t>:</a:t>
            </a:r>
          </a:p>
          <a:p>
            <a:r>
              <a:rPr lang="en-US" dirty="0"/>
              <a:t>It automates the build, test, and deploy phases of your release process every time there is a code change, based on the release model you define. This enables you to rapidly and reliably deliver features and updates.</a:t>
            </a:r>
          </a:p>
        </p:txBody>
      </p:sp>
    </p:spTree>
    <p:extLst>
      <p:ext uri="{BB962C8B-B14F-4D97-AF65-F5344CB8AC3E}">
        <p14:creationId xmlns:p14="http://schemas.microsoft.com/office/powerpoint/2010/main" val="3666636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2E7626-16EE-440E-94E6-ED328D3C7B7E}"/>
              </a:ext>
            </a:extLst>
          </p:cNvPr>
          <p:cNvSpPr/>
          <p:nvPr/>
        </p:nvSpPr>
        <p:spPr>
          <a:xfrm>
            <a:off x="906011" y="748204"/>
            <a:ext cx="9395670" cy="5139869"/>
          </a:xfrm>
          <a:prstGeom prst="rect">
            <a:avLst/>
          </a:prstGeom>
        </p:spPr>
        <p:txBody>
          <a:bodyPr wrap="square">
            <a:spAutoFit/>
          </a:bodyPr>
          <a:lstStyle/>
          <a:p>
            <a:r>
              <a:rPr lang="en-US" sz="2000" b="1" dirty="0">
                <a:solidFill>
                  <a:schemeClr val="accent2">
                    <a:lumMod val="60000"/>
                    <a:lumOff val="40000"/>
                  </a:schemeClr>
                </a:solidFill>
              </a:rPr>
              <a:t>AWS </a:t>
            </a:r>
            <a:r>
              <a:rPr lang="en-US" sz="2000" b="1" dirty="0" err="1">
                <a:solidFill>
                  <a:schemeClr val="accent2">
                    <a:lumMod val="60000"/>
                    <a:lumOff val="40000"/>
                  </a:schemeClr>
                </a:solidFill>
              </a:rPr>
              <a:t>CodeStar</a:t>
            </a:r>
            <a:r>
              <a:rPr lang="en-US" sz="2000" b="1" dirty="0">
                <a:solidFill>
                  <a:schemeClr val="accent2">
                    <a:lumMod val="60000"/>
                    <a:lumOff val="40000"/>
                  </a:schemeClr>
                </a:solidFill>
              </a:rPr>
              <a:t>:</a:t>
            </a:r>
          </a:p>
          <a:p>
            <a:r>
              <a:rPr lang="en-US" dirty="0"/>
              <a:t>It provides the tools you need to quickly develop, build, and deploy applications on </a:t>
            </a:r>
            <a:r>
              <a:rPr lang="en-US" dirty="0" err="1"/>
              <a:t>AWS.It</a:t>
            </a:r>
            <a:r>
              <a:rPr lang="en-US" dirty="0"/>
              <a:t> provides a number of project templates to help you quickly start developing </a:t>
            </a:r>
            <a:r>
              <a:rPr lang="en-US" dirty="0" err="1"/>
              <a:t>applications.It</a:t>
            </a:r>
            <a:r>
              <a:rPr lang="en-US" dirty="0"/>
              <a:t> supports many popular programming languages including Java, JavaScript, Python, Ruby, and PHP. With AWS </a:t>
            </a:r>
            <a:r>
              <a:rPr lang="en-US" dirty="0" err="1"/>
              <a:t>CodeStar</a:t>
            </a:r>
            <a:r>
              <a:rPr lang="en-US" dirty="0"/>
              <a:t>, you can use a code editor of your choice such as Visual Studio, Eclipse, or the AWS Command Line Interface.</a:t>
            </a:r>
          </a:p>
          <a:p>
            <a:endParaRPr lang="en-US" dirty="0"/>
          </a:p>
          <a:p>
            <a:r>
              <a:rPr lang="en-US" sz="2000" b="1" dirty="0">
                <a:solidFill>
                  <a:schemeClr val="accent2">
                    <a:lumMod val="60000"/>
                    <a:lumOff val="40000"/>
                  </a:schemeClr>
                </a:solidFill>
              </a:rPr>
              <a:t>The AWS Command Line Interface (CLI) :</a:t>
            </a:r>
          </a:p>
          <a:p>
            <a:r>
              <a:rPr lang="en-US" dirty="0"/>
              <a:t>It is a unified tool to manage your AWS services. With just one tool to download and configure, you can control multiple AWS services from the command line and automate them through </a:t>
            </a:r>
            <a:r>
              <a:rPr lang="en-US" dirty="0" err="1"/>
              <a:t>scripts.we</a:t>
            </a:r>
            <a:r>
              <a:rPr lang="en-US" dirty="0"/>
              <a:t> use AWS shell to write the commands.</a:t>
            </a:r>
          </a:p>
          <a:p>
            <a:endParaRPr lang="en-US" dirty="0"/>
          </a:p>
          <a:p>
            <a:r>
              <a:rPr lang="en-US" sz="2000" b="1" dirty="0">
                <a:solidFill>
                  <a:schemeClr val="accent2">
                    <a:lumMod val="60000"/>
                    <a:lumOff val="40000"/>
                  </a:schemeClr>
                </a:solidFill>
              </a:rPr>
              <a:t>AWS Device Farm:</a:t>
            </a:r>
          </a:p>
          <a:p>
            <a:r>
              <a:rPr lang="en-US" dirty="0"/>
              <a:t>It is an application testing service that lets you improve the quality of your web and mobile apps by testing them across an extensive range of desktop browsers and real mobile devices; without having to provision and manage any testing infrastructure.</a:t>
            </a:r>
          </a:p>
        </p:txBody>
      </p:sp>
    </p:spTree>
    <p:extLst>
      <p:ext uri="{BB962C8B-B14F-4D97-AF65-F5344CB8AC3E}">
        <p14:creationId xmlns:p14="http://schemas.microsoft.com/office/powerpoint/2010/main" val="2012493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4989D8-D491-4E35-A43D-5F1E05AE3458}"/>
              </a:ext>
            </a:extLst>
          </p:cNvPr>
          <p:cNvSpPr/>
          <p:nvPr/>
        </p:nvSpPr>
        <p:spPr>
          <a:xfrm>
            <a:off x="788565" y="743766"/>
            <a:ext cx="8187655" cy="4001095"/>
          </a:xfrm>
          <a:prstGeom prst="rect">
            <a:avLst/>
          </a:prstGeom>
        </p:spPr>
        <p:txBody>
          <a:bodyPr wrap="square">
            <a:spAutoFit/>
          </a:bodyPr>
          <a:lstStyle/>
          <a:p>
            <a:r>
              <a:rPr lang="en-US" sz="2000" b="1" dirty="0">
                <a:solidFill>
                  <a:schemeClr val="accent2">
                    <a:lumMod val="60000"/>
                    <a:lumOff val="40000"/>
                  </a:schemeClr>
                </a:solidFill>
              </a:rPr>
              <a:t>AWS Fault Injection Simulator :</a:t>
            </a:r>
          </a:p>
          <a:p>
            <a:r>
              <a:rPr lang="en-US" dirty="0"/>
              <a:t>It is a fully managed chaos engineering service that makes it easier for teams to discover an application’s weaknesses at scale in order to improve performance, observability, and </a:t>
            </a:r>
            <a:r>
              <a:rPr lang="en-US" dirty="0" err="1"/>
              <a:t>resiliency.Chaos</a:t>
            </a:r>
            <a:r>
              <a:rPr lang="en-US" dirty="0"/>
              <a:t> engineering helps teams create the real-world conditions needed to uncover the hidden issues, monitoring blind spots, and performance bottlenecks that are difficult to find in distributed systems.</a:t>
            </a:r>
          </a:p>
          <a:p>
            <a:endParaRPr lang="en-US" dirty="0"/>
          </a:p>
          <a:p>
            <a:r>
              <a:rPr lang="en-US" sz="2000" b="1" dirty="0">
                <a:solidFill>
                  <a:schemeClr val="accent2">
                    <a:lumMod val="60000"/>
                    <a:lumOff val="40000"/>
                  </a:schemeClr>
                </a:solidFill>
              </a:rPr>
              <a:t>AWS X-Ray:</a:t>
            </a:r>
          </a:p>
          <a:p>
            <a:r>
              <a:rPr lang="en-US" dirty="0"/>
              <a:t>It helps developers analyze and debug production, distributed applications, such as those built using a microservices architecture. With X-Ray, you can understand how your application and its underlying services are performing to identify and troubleshoot the root cause of performance issues and errors.</a:t>
            </a:r>
          </a:p>
        </p:txBody>
      </p:sp>
    </p:spTree>
    <p:extLst>
      <p:ext uri="{BB962C8B-B14F-4D97-AF65-F5344CB8AC3E}">
        <p14:creationId xmlns:p14="http://schemas.microsoft.com/office/powerpoint/2010/main" val="1094251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70D324-C2DC-48C1-B07A-5117D66C0E1C}"/>
              </a:ext>
            </a:extLst>
          </p:cNvPr>
          <p:cNvSpPr txBox="1"/>
          <p:nvPr/>
        </p:nvSpPr>
        <p:spPr>
          <a:xfrm>
            <a:off x="4588778" y="1249960"/>
            <a:ext cx="2105063" cy="646331"/>
          </a:xfrm>
          <a:prstGeom prst="rect">
            <a:avLst/>
          </a:prstGeom>
          <a:noFill/>
        </p:spPr>
        <p:txBody>
          <a:bodyPr wrap="none" rtlCol="0">
            <a:spAutoFit/>
          </a:bodyPr>
          <a:lstStyle/>
          <a:p>
            <a:r>
              <a:rPr lang="en-US" sz="3600" b="1" dirty="0">
                <a:solidFill>
                  <a:schemeClr val="accent2">
                    <a:lumMod val="60000"/>
                    <a:lumOff val="40000"/>
                  </a:schemeClr>
                </a:solidFill>
              </a:rPr>
              <a:t>Glossary</a:t>
            </a:r>
          </a:p>
        </p:txBody>
      </p:sp>
      <p:sp>
        <p:nvSpPr>
          <p:cNvPr id="3" name="Rectangle 2">
            <a:extLst>
              <a:ext uri="{FF2B5EF4-FFF2-40B4-BE49-F238E27FC236}">
                <a16:creationId xmlns:a16="http://schemas.microsoft.com/office/drawing/2014/main" id="{43930089-7E5C-4A5D-B1CC-B4D1230E26BB}"/>
              </a:ext>
            </a:extLst>
          </p:cNvPr>
          <p:cNvSpPr/>
          <p:nvPr/>
        </p:nvSpPr>
        <p:spPr>
          <a:xfrm>
            <a:off x="3048000" y="1997839"/>
            <a:ext cx="6096000" cy="3600986"/>
          </a:xfrm>
          <a:prstGeom prst="rect">
            <a:avLst/>
          </a:prstGeom>
        </p:spPr>
        <p:txBody>
          <a:bodyPr>
            <a:spAutoFit/>
          </a:bodyPr>
          <a:lstStyle/>
          <a:p>
            <a:r>
              <a:rPr lang="en-US" sz="2400" b="1" dirty="0">
                <a:solidFill>
                  <a:schemeClr val="accent2">
                    <a:lumMod val="75000"/>
                  </a:schemeClr>
                </a:solidFill>
              </a:rPr>
              <a:t>Continuous integration:</a:t>
            </a:r>
          </a:p>
          <a:p>
            <a:r>
              <a:rPr lang="en-US" dirty="0"/>
              <a:t>It</a:t>
            </a:r>
            <a:r>
              <a:rPr lang="en-US" sz="2400" b="1" dirty="0">
                <a:solidFill>
                  <a:schemeClr val="accent2">
                    <a:lumMod val="75000"/>
                  </a:schemeClr>
                </a:solidFill>
              </a:rPr>
              <a:t> </a:t>
            </a:r>
            <a:r>
              <a:rPr lang="en-US" dirty="0"/>
              <a:t>is a software development practice where developers regularly merge their code changes into a central repository, after which automated builds and tests are run.</a:t>
            </a:r>
          </a:p>
          <a:p>
            <a:endParaRPr lang="en-US" dirty="0"/>
          </a:p>
          <a:p>
            <a:r>
              <a:rPr lang="en-US" sz="2000" b="1" dirty="0">
                <a:solidFill>
                  <a:schemeClr val="accent2">
                    <a:lumMod val="75000"/>
                  </a:schemeClr>
                </a:solidFill>
              </a:rPr>
              <a:t>Continuous delivery :</a:t>
            </a:r>
          </a:p>
          <a:p>
            <a:r>
              <a:rPr lang="en-US" dirty="0"/>
              <a:t>It is a software development practice where code changes are automatically prepped for a release to production. All code changes are deployed to a testing and/or a production environment after the build stage.</a:t>
            </a:r>
          </a:p>
        </p:txBody>
      </p:sp>
    </p:spTree>
    <p:extLst>
      <p:ext uri="{BB962C8B-B14F-4D97-AF65-F5344CB8AC3E}">
        <p14:creationId xmlns:p14="http://schemas.microsoft.com/office/powerpoint/2010/main" val="1014498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113</TotalTime>
  <Words>949</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           AWS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AWS</dc:title>
  <dc:creator>Purushotham Vandamsetty</dc:creator>
  <cp:lastModifiedBy>Purushotham Vandamsetty</cp:lastModifiedBy>
  <cp:revision>5</cp:revision>
  <dcterms:created xsi:type="dcterms:W3CDTF">2021-01-27T21:45:41Z</dcterms:created>
  <dcterms:modified xsi:type="dcterms:W3CDTF">2021-01-27T23:38:43Z</dcterms:modified>
</cp:coreProperties>
</file>