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CE54-5B09-4A67-91F3-6C142DB86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4777E-74E7-4E6F-8219-A5455CA1A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73D5-3E7B-41D4-964B-B2A57B66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6A1-C196-4F28-9536-CC34141436E3}" type="datetimeFigureOut">
              <a:rPr lang="en-US" smtClean="0"/>
              <a:t>25/01/2021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702D-D823-4792-A3F4-13613B68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D0073-1F2D-489B-980E-7F9EBF13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F10-A5BA-494B-9808-01D3A816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3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244E-F992-47A4-A39E-2842936D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A742A-5783-4040-8BBB-930B37A14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D122-28BA-494F-840F-70711317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6A1-C196-4F28-9536-CC34141436E3}" type="datetimeFigureOut">
              <a:rPr lang="en-US" smtClean="0"/>
              <a:t>25/01/2021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8FCA-4F0A-4CD3-9427-2E105B2F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6BE2-379A-499A-AD51-ABF80272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F10-A5BA-494B-9808-01D3A816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A18BE-EA31-445F-8B59-278D86C3F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BFB3C-2756-4225-86AF-0EF2AE4E9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35BF-1FAE-4BCB-9810-61027AD3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6A1-C196-4F28-9536-CC34141436E3}" type="datetimeFigureOut">
              <a:rPr lang="en-US" smtClean="0"/>
              <a:t>25/01/2021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F031-313B-4402-B827-78239904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BCE82-AE5A-432B-809D-308F5139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F10-A5BA-494B-9808-01D3A816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538E-5C8C-45D0-B9C9-2EDFE73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A4A5-F3A4-4686-AD1D-3F062EEF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D4E5-F83B-4FB6-9017-8A693AEA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6A1-C196-4F28-9536-CC34141436E3}" type="datetimeFigureOut">
              <a:rPr lang="en-US" smtClean="0"/>
              <a:t>25/01/2021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39DDC-5F3E-4650-A6ED-34627027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05E22-FCCE-41A0-AD36-69727D88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F10-A5BA-494B-9808-01D3A816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5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38EA-0658-4485-A097-A9B51255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83DC-4AEC-4184-A042-D9B03925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1B040-FE33-4B9E-9746-FE4537D5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6A1-C196-4F28-9536-CC34141436E3}" type="datetimeFigureOut">
              <a:rPr lang="en-US" smtClean="0"/>
              <a:t>25/01/2021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BBED-9F18-4A5A-B7B3-7337437F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4ED9-5BC7-4CE9-A2FE-113D32E3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F10-A5BA-494B-9808-01D3A816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B45D-0B51-4ECD-9C75-BC24603A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1348-FE7E-4903-ADD6-7CFB0DD79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3FBEF-85FA-4C96-AC3E-709990F4B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B97DD-2941-4328-B35D-9A5F5A04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6A1-C196-4F28-9536-CC34141436E3}" type="datetimeFigureOut">
              <a:rPr lang="en-US" smtClean="0"/>
              <a:t>25/01/2021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8B433-640A-49A1-9BF5-71B5D7CC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ABC29-78F7-4460-8FF8-57C72E90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F10-A5BA-494B-9808-01D3A816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2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E2D-7AB9-4E79-ABD2-339AC6A4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6F03-8DA4-486D-9CCF-9C6D25CF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E864A-41D0-400A-B1E1-E99ECDDD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63449-2EF5-4868-A859-333B3E33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AF15F-5A50-4568-8033-F785D41D7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93DCF-4989-460A-90CC-97927688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6A1-C196-4F28-9536-CC34141436E3}" type="datetimeFigureOut">
              <a:rPr lang="en-US" smtClean="0"/>
              <a:t>25/01/2021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B2780-0BF4-40EF-8F99-D1B69214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EC971-D437-4A04-9C9E-F2C51FEF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F10-A5BA-494B-9808-01D3A816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9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B50E-298F-46E1-839D-191D5E66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7432F-00C3-4156-8D80-6972AFE5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6A1-C196-4F28-9536-CC34141436E3}" type="datetimeFigureOut">
              <a:rPr lang="en-US" smtClean="0"/>
              <a:t>25/01/2021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6F2CE-21F6-44E4-BF97-EC78663E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C8E09-F151-4BF9-B85D-3139A63D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F10-A5BA-494B-9808-01D3A816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5ED25-1A56-4FEB-BD04-47B22837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6A1-C196-4F28-9536-CC34141436E3}" type="datetimeFigureOut">
              <a:rPr lang="en-US" smtClean="0"/>
              <a:t>25/01/2021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3DF32-71A3-47F1-BE58-23E69724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77EF9-36BC-4B5D-8121-8542AC1E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F10-A5BA-494B-9808-01D3A816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C9CA-EB22-4689-A40A-E877560F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1C00-53A0-493F-8E89-46A8F3F0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E1485-50A7-4327-99A5-1EF56311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3CD77-D3C8-4383-B47F-9EE51BA5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6A1-C196-4F28-9536-CC34141436E3}" type="datetimeFigureOut">
              <a:rPr lang="en-US" smtClean="0"/>
              <a:t>25/01/2021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79B36-0154-4C9F-B3D0-9E2BE6DE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ACBF4-C966-4B32-9E1D-BA24D37A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F10-A5BA-494B-9808-01D3A816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6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9D69-ED67-493C-B86D-DD31C836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A36B6-69A5-45A9-A3A7-1C34BBA36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FCB17-3C0A-4CB4-AF54-E2C8AF602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361C2-2702-48B4-92C3-F32B0C69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6A1-C196-4F28-9536-CC34141436E3}" type="datetimeFigureOut">
              <a:rPr lang="en-US" smtClean="0"/>
              <a:t>25/01/2021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7429C-B411-443C-9E02-6FD09A08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7576D-0898-4496-BFE2-2ABC75DD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F10-A5BA-494B-9808-01D3A816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0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5B1AE-A3AA-467B-946B-6730C5F2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DA70-F87C-41CE-9E5A-FD071B74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0612-ED1E-43BF-A722-85D1923BF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56A1-C196-4F28-9536-CC34141436E3}" type="datetimeFigureOut">
              <a:rPr lang="en-US" smtClean="0"/>
              <a:t>25/01/2021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64EA-20DE-4A5D-A310-3D892C9E2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781BD-A9C6-4FDD-8FFB-DC2BB2F5D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6F10-A5BA-494B-9808-01D3A816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E367-96ED-4303-B8A4-600007CD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80" y="2537873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Classes,Abstract</a:t>
            </a:r>
            <a:r>
              <a:rPr lang="en-US" b="1" dirty="0">
                <a:solidFill>
                  <a:srgbClr val="FF0000"/>
                </a:solidFill>
              </a:rPr>
              <a:t> classes and Interfaces in Java</a:t>
            </a:r>
          </a:p>
        </p:txBody>
      </p:sp>
    </p:spTree>
    <p:extLst>
      <p:ext uri="{BB962C8B-B14F-4D97-AF65-F5344CB8AC3E}">
        <p14:creationId xmlns:p14="http://schemas.microsoft.com/office/powerpoint/2010/main" val="420190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1036E-CB89-4A0D-B048-E47297C58D56}"/>
              </a:ext>
            </a:extLst>
          </p:cNvPr>
          <p:cNvSpPr txBox="1"/>
          <p:nvPr/>
        </p:nvSpPr>
        <p:spPr>
          <a:xfrm>
            <a:off x="973123" y="1241571"/>
            <a:ext cx="794437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Class :</a:t>
            </a:r>
          </a:p>
          <a:p>
            <a:r>
              <a:rPr lang="en-US" sz="2400" b="1" dirty="0"/>
              <a:t> A Java class is a template which describes the state and behavior of objects.</a:t>
            </a:r>
          </a:p>
          <a:p>
            <a:r>
              <a:rPr lang="en-US" sz="2400" b="1" dirty="0"/>
              <a:t>In Java every object is of a certain type which is defined by a class or interface.</a:t>
            </a:r>
          </a:p>
          <a:p>
            <a:endParaRPr lang="en-US" sz="2400" b="1" dirty="0"/>
          </a:p>
          <a:p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 </a:t>
            </a:r>
            <a:r>
              <a:rPr lang="en-US" sz="2000" b="1" dirty="0">
                <a:latin typeface="verdana" panose="020B060403050404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Sample{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2000" b="1" dirty="0">
                <a:latin typeface="verdana" panose="020B0604030504040204" pitchFamily="34" charset="0"/>
              </a:rPr>
              <a:t>public</a:t>
            </a:r>
            <a:r>
              <a:rPr lang="en-US" sz="2000" dirty="0">
                <a:latin typeface="verdana" panose="020B0604030504040204" pitchFamily="34" charset="0"/>
              </a:rPr>
              <a:t> </a:t>
            </a:r>
            <a:r>
              <a:rPr lang="en-US" sz="2000" b="1" dirty="0">
                <a:latin typeface="verdana" panose="020B0604030504040204" pitchFamily="34" charset="0"/>
              </a:rPr>
              <a:t>static</a:t>
            </a:r>
            <a:r>
              <a:rPr lang="en-US" sz="2000" dirty="0">
                <a:latin typeface="verdana" panose="020B0604030504040204" pitchFamily="34" charset="0"/>
              </a:rPr>
              <a:t> </a:t>
            </a:r>
            <a:r>
              <a:rPr lang="en-US" sz="2000" b="1" dirty="0"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 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000" dirty="0">
                <a:latin typeface="verdana" panose="020B0604030504040204" pitchFamily="34" charset="0"/>
              </a:rPr>
              <a:t>Hello Java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 }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 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182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483F8-09ED-4B72-A4D0-5884A230B8E6}"/>
              </a:ext>
            </a:extLst>
          </p:cNvPr>
          <p:cNvSpPr txBox="1"/>
          <p:nvPr/>
        </p:nvSpPr>
        <p:spPr>
          <a:xfrm>
            <a:off x="687897" y="922789"/>
            <a:ext cx="100248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Abstract class </a:t>
            </a:r>
            <a:r>
              <a:rPr lang="en-US" sz="28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class which is declared with the abstract keyword is known as an abstract class in Java.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Abstract class contains abstract and non abstract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Abstract class never be instantiated.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Abstract class must be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subclassed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Abstract class cannot be marked final as any class which is final cannot be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subclassed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subclass that extends the abstract class must provide the implementation of all the abstract methods present in the abstract class.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Abstract method: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The method that does not has method body is known as abstract method.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To create an abstract method, we use the keyword </a:t>
            </a:r>
            <a:r>
              <a:rPr lang="en-US" b="1" dirty="0">
                <a:latin typeface="verdana" panose="020B0604030504040204" pitchFamily="34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The methods marked abstract end in a semicolon rather than curly braces.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Syntax for declaring an abstract method :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abstract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method_name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584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90B41-ED65-4C96-A83C-C74E7B6F243F}"/>
              </a:ext>
            </a:extLst>
          </p:cNvPr>
          <p:cNvSpPr txBox="1"/>
          <p:nvPr/>
        </p:nvSpPr>
        <p:spPr>
          <a:xfrm>
            <a:off x="922789" y="872455"/>
            <a:ext cx="65291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</a:t>
            </a:r>
          </a:p>
          <a:p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Car{  </a:t>
            </a:r>
          </a:p>
          <a:p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drive();  </a:t>
            </a:r>
          </a:p>
          <a:p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BMW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Car{  </a:t>
            </a:r>
          </a:p>
          <a:p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drive(){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verdana" panose="020B0604030504040204" pitchFamily="34" charset="0"/>
              </a:rPr>
              <a:t>“Driving BMW"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Corolla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Car{  </a:t>
            </a:r>
          </a:p>
          <a:p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draw(){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verdana" panose="020B0604030504040204" pitchFamily="34" charset="0"/>
              </a:rPr>
              <a:t>“driving corolla"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TestCar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16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Car c1=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 BMW();  </a:t>
            </a:r>
          </a:p>
          <a:p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Car c2 = new Corolla();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C1.drive();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C2.drive();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71331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D63D6-8857-42AE-A33F-BD771025F1E7}"/>
              </a:ext>
            </a:extLst>
          </p:cNvPr>
          <p:cNvSpPr txBox="1"/>
          <p:nvPr/>
        </p:nvSpPr>
        <p:spPr>
          <a:xfrm>
            <a:off x="623843" y="734938"/>
            <a:ext cx="1307289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Interface: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It is used to achieve abstraction and multiple inheritance in java.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 Java an interface can only have abstract methods.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interface name should be an adjective like </a:t>
            </a:r>
            <a:r>
              <a:rPr lang="en-US" dirty="0" err="1"/>
              <a:t>Runnable,Serializable,Printable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class that </a:t>
            </a:r>
            <a:r>
              <a:rPr lang="en-US" b="1" dirty="0"/>
              <a:t>implements</a:t>
            </a:r>
            <a:r>
              <a:rPr lang="en-US" dirty="0"/>
              <a:t> an interface must define all the abstract methods in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interface methods are </a:t>
            </a:r>
            <a:r>
              <a:rPr lang="en-US" dirty="0" err="1"/>
              <a:t>implicity</a:t>
            </a:r>
            <a:r>
              <a:rPr lang="en-US" dirty="0"/>
              <a:t> public and abstract.</a:t>
            </a:r>
            <a:r>
              <a:rPr lang="en-US" dirty="0">
                <a:solidFill>
                  <a:srgbClr val="000000"/>
                </a:solidFill>
              </a:rPr>
              <a:t> Since Java 8, we can have </a:t>
            </a: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      </a:t>
            </a:r>
            <a:r>
              <a:rPr lang="en-US" b="1" dirty="0"/>
              <a:t>default and static methods</a:t>
            </a:r>
            <a:r>
              <a:rPr lang="en-US" dirty="0">
                <a:solidFill>
                  <a:srgbClr val="000000"/>
                </a:solidFill>
              </a:rPr>
              <a:t> in an interface. Since Java 9, we can have </a:t>
            </a:r>
            <a:r>
              <a:rPr lang="en-US" b="1" dirty="0">
                <a:solidFill>
                  <a:prstClr val="black"/>
                </a:solidFill>
              </a:rPr>
              <a:t>private methods</a:t>
            </a:r>
            <a:r>
              <a:rPr lang="en-US" dirty="0">
                <a:solidFill>
                  <a:srgbClr val="000000"/>
                </a:solidFill>
              </a:rPr>
              <a:t> in an interface.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variables defined in an interface are implicitly </a:t>
            </a:r>
            <a:r>
              <a:rPr lang="en-US" dirty="0" err="1"/>
              <a:t>public,static</a:t>
            </a:r>
            <a:r>
              <a:rPr lang="en-US" dirty="0"/>
              <a:t> and final. Which means </a:t>
            </a:r>
          </a:p>
          <a:p>
            <a:r>
              <a:rPr lang="en-US" dirty="0"/>
              <a:t>      an interface can declare only constants.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interface can </a:t>
            </a:r>
            <a:r>
              <a:rPr lang="en-US" b="1" dirty="0"/>
              <a:t>extend</a:t>
            </a:r>
            <a:r>
              <a:rPr lang="en-US" dirty="0"/>
              <a:t> one or more interfaces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class can implement more than one interface(Multiple inheritance).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Java Interface also </a:t>
            </a:r>
            <a:r>
              <a:rPr lang="en-US" b="1" dirty="0"/>
              <a:t>represents the IS-A relationship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763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62A3B-4FFC-4BE2-9713-389B66CAEC5B}"/>
              </a:ext>
            </a:extLst>
          </p:cNvPr>
          <p:cNvSpPr txBox="1"/>
          <p:nvPr/>
        </p:nvSpPr>
        <p:spPr>
          <a:xfrm>
            <a:off x="654341" y="1057013"/>
            <a:ext cx="94795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sz="1400" b="1" dirty="0"/>
              <a:t>interface Vehicle { </a:t>
            </a:r>
          </a:p>
          <a:p>
            <a:r>
              <a:rPr lang="en-US" sz="1400" b="1" dirty="0"/>
              <a:t>      void </a:t>
            </a:r>
            <a:r>
              <a:rPr lang="en-US" sz="1400" b="1" dirty="0" err="1"/>
              <a:t>speedUp</a:t>
            </a:r>
            <a:r>
              <a:rPr lang="en-US" sz="1400" b="1" dirty="0"/>
              <a:t>(int a); </a:t>
            </a:r>
          </a:p>
          <a:p>
            <a:r>
              <a:rPr lang="en-US" sz="1400" b="1" dirty="0"/>
              <a:t>      void </a:t>
            </a:r>
            <a:r>
              <a:rPr lang="en-US" sz="1400" b="1" dirty="0" err="1"/>
              <a:t>applyBrakes</a:t>
            </a:r>
            <a:r>
              <a:rPr lang="en-US" sz="1400" b="1" dirty="0"/>
              <a:t>(int a);</a:t>
            </a:r>
          </a:p>
          <a:p>
            <a:r>
              <a:rPr lang="en-US" sz="1400" b="1" dirty="0"/>
              <a:t>    }</a:t>
            </a:r>
          </a:p>
          <a:p>
            <a:endParaRPr lang="en-US" sz="1400" b="1" dirty="0"/>
          </a:p>
          <a:p>
            <a:r>
              <a:rPr lang="en-US" sz="1400" b="1" dirty="0"/>
              <a:t> class Bicycle implements Vehicle{ </a:t>
            </a:r>
          </a:p>
          <a:p>
            <a:r>
              <a:rPr lang="en-US" sz="1400" b="1" dirty="0"/>
              <a:t>      </a:t>
            </a:r>
          </a:p>
          <a:p>
            <a:r>
              <a:rPr lang="en-US" sz="1400" b="1" dirty="0"/>
              <a:t>    int speed; </a:t>
            </a:r>
          </a:p>
          <a:p>
            <a:r>
              <a:rPr lang="en-US" sz="1400" b="1" dirty="0"/>
              <a:t>public void </a:t>
            </a:r>
            <a:r>
              <a:rPr lang="en-US" sz="1400" b="1" dirty="0" err="1"/>
              <a:t>speedUp</a:t>
            </a:r>
            <a:r>
              <a:rPr lang="en-US" sz="1400" b="1" dirty="0"/>
              <a:t>(int increment){ </a:t>
            </a:r>
          </a:p>
          <a:p>
            <a:r>
              <a:rPr lang="en-US" sz="1400" b="1" dirty="0"/>
              <a:t>          </a:t>
            </a:r>
          </a:p>
          <a:p>
            <a:r>
              <a:rPr lang="en-US" sz="1400" b="1" dirty="0"/>
              <a:t>        speed = speed + increment; </a:t>
            </a:r>
          </a:p>
          <a:p>
            <a:r>
              <a:rPr lang="en-US" sz="1400" b="1" dirty="0"/>
              <a:t>    } </a:t>
            </a:r>
          </a:p>
          <a:p>
            <a:r>
              <a:rPr lang="en-US" sz="1400" b="1" dirty="0"/>
              <a:t>      </a:t>
            </a:r>
          </a:p>
          <a:p>
            <a:r>
              <a:rPr lang="en-US" sz="1400" b="1" dirty="0"/>
              <a:t>public void </a:t>
            </a:r>
            <a:r>
              <a:rPr lang="en-US" sz="1400" b="1" dirty="0" err="1"/>
              <a:t>applyBrakes</a:t>
            </a:r>
            <a:r>
              <a:rPr lang="en-US" sz="1400" b="1" dirty="0"/>
              <a:t>(int decrement){ </a:t>
            </a:r>
          </a:p>
          <a:p>
            <a:r>
              <a:rPr lang="en-US" sz="1400" b="1" dirty="0"/>
              <a:t>          </a:t>
            </a:r>
          </a:p>
          <a:p>
            <a:r>
              <a:rPr lang="en-US" sz="1400" b="1" dirty="0"/>
              <a:t>        speed = speed - decrement; </a:t>
            </a:r>
          </a:p>
          <a:p>
            <a:r>
              <a:rPr lang="en-US" sz="1400" b="1" dirty="0"/>
              <a:t>    } </a:t>
            </a:r>
          </a:p>
          <a:p>
            <a:r>
              <a:rPr lang="en-US" sz="1400" b="1" dirty="0"/>
              <a:t>      </a:t>
            </a:r>
          </a:p>
          <a:p>
            <a:r>
              <a:rPr lang="en-US" sz="1400" b="1" dirty="0"/>
              <a:t>    public void </a:t>
            </a:r>
            <a:r>
              <a:rPr lang="en-US" sz="1400" b="1" dirty="0" err="1"/>
              <a:t>printStates</a:t>
            </a:r>
            <a:r>
              <a:rPr lang="en-US" sz="1400" b="1" dirty="0"/>
              <a:t>() { </a:t>
            </a:r>
          </a:p>
          <a:p>
            <a:r>
              <a:rPr lang="en-US" sz="1400" b="1" dirty="0"/>
              <a:t>         </a:t>
            </a:r>
            <a:r>
              <a:rPr lang="en-US" sz="1400" b="1" dirty="0" err="1"/>
              <a:t>System.out.println</a:t>
            </a:r>
            <a:r>
              <a:rPr lang="en-US" sz="1400" b="1" dirty="0"/>
              <a:t>("speed of bike: " + speed ); </a:t>
            </a:r>
          </a:p>
          <a:p>
            <a:r>
              <a:rPr lang="en-US" sz="1400" b="1" dirty="0"/>
              <a:t>    } </a:t>
            </a:r>
          </a:p>
          <a:p>
            <a:r>
              <a:rPr lang="en-US" sz="1400" b="1" dirty="0"/>
              <a:t>} 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035DCFF-6F2B-40B3-A6C7-F3B03E66D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4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6AEE57-62AD-4C46-BC51-6D286D16B925}"/>
              </a:ext>
            </a:extLst>
          </p:cNvPr>
          <p:cNvSpPr/>
          <p:nvPr/>
        </p:nvSpPr>
        <p:spPr>
          <a:xfrm>
            <a:off x="3048000" y="5884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Test {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public static void main 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Bicycle </a:t>
            </a:r>
            <a:r>
              <a:rPr lang="en-US" dirty="0" err="1"/>
              <a:t>bicycle</a:t>
            </a:r>
            <a:r>
              <a:rPr lang="en-US" dirty="0"/>
              <a:t> = new Bicycle(); 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dirty="0" err="1"/>
              <a:t>bicycle.speedUp</a:t>
            </a:r>
            <a:r>
              <a:rPr lang="en-US" dirty="0"/>
              <a:t>(3); </a:t>
            </a:r>
          </a:p>
          <a:p>
            <a:r>
              <a:rPr lang="en-US" dirty="0"/>
              <a:t>        </a:t>
            </a:r>
            <a:r>
              <a:rPr lang="en-US" dirty="0" err="1"/>
              <a:t>bicycle.applyBrakes</a:t>
            </a:r>
            <a:r>
              <a:rPr lang="en-US" dirty="0"/>
              <a:t>(1);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("Bicycle present state :"); </a:t>
            </a:r>
          </a:p>
          <a:p>
            <a:r>
              <a:rPr lang="en-US" dirty="0"/>
              <a:t>        </a:t>
            </a:r>
            <a:r>
              <a:rPr lang="en-US" dirty="0" err="1"/>
              <a:t>bicycle.printStates</a:t>
            </a:r>
            <a:r>
              <a:rPr lang="en-US" dirty="0"/>
              <a:t>(); </a:t>
            </a:r>
          </a:p>
          <a:p>
            <a:endParaRPr lang="en-US" dirty="0"/>
          </a:p>
          <a:p>
            <a:r>
              <a:rPr lang="en-US" dirty="0"/>
              <a:t>    }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85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5708-2452-4D8E-8F88-CB21FB9F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10B38"/>
                </a:solidFill>
                <a:latin typeface="erdana"/>
              </a:rPr>
              <a:t>  Difference between abstract class and interface</a:t>
            </a:r>
            <a:br>
              <a:rPr lang="en-US" dirty="0">
                <a:solidFill>
                  <a:srgbClr val="610B38"/>
                </a:solidFill>
                <a:latin typeface="erdana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364AB7-B6C9-43BF-9A1B-43F48708F8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22185" y="1822673"/>
          <a:ext cx="7147630" cy="4357242"/>
        </p:xfrm>
        <a:graphic>
          <a:graphicData uri="http://schemas.openxmlformats.org/drawingml/2006/table">
            <a:tbl>
              <a:tblPr/>
              <a:tblGrid>
                <a:gridCol w="3573815">
                  <a:extLst>
                    <a:ext uri="{9D8B030D-6E8A-4147-A177-3AD203B41FA5}">
                      <a16:colId xmlns:a16="http://schemas.microsoft.com/office/drawing/2014/main" val="2818595549"/>
                    </a:ext>
                  </a:extLst>
                </a:gridCol>
                <a:gridCol w="3573815">
                  <a:extLst>
                    <a:ext uri="{9D8B030D-6E8A-4147-A177-3AD203B41FA5}">
                      <a16:colId xmlns:a16="http://schemas.microsoft.com/office/drawing/2014/main" val="3093516574"/>
                    </a:ext>
                  </a:extLst>
                </a:gridCol>
              </a:tblGrid>
              <a:tr h="595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Abstract class can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have abstract and non-abstract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methods.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 can have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only abstract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methods. Since Java 8, it can have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default and static methods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also.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00407"/>
                  </a:ext>
                </a:extLst>
              </a:tr>
              <a:tr h="427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Abstract class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doesn't support multiple inheritance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supports multiple inheritance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49409"/>
                  </a:ext>
                </a:extLst>
              </a:tr>
              <a:tr h="427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Abstract class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 have final, non-final, static and non-static variables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 has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only static and final variables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233994"/>
                  </a:ext>
                </a:extLst>
              </a:tr>
              <a:tr h="427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 Abstract class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 provide the implementation of interface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can't provide the implementation of abstract class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182"/>
                  </a:ext>
                </a:extLst>
              </a:tr>
              <a:tr h="427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 The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abstract keyword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used to declare abstract class.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 keyword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used to declare interface.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166087"/>
                  </a:ext>
                </a:extLst>
              </a:tr>
              <a:tr h="427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6) An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abstract class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can extend another Java class and implement multiple Java interfaces.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can extend another Java interface only.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433907"/>
                  </a:ext>
                </a:extLst>
              </a:tr>
              <a:tr h="427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7) An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abstract class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can be extended using keyword "extends".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can be implemented using keyword "implements".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87359"/>
                  </a:ext>
                </a:extLst>
              </a:tr>
              <a:tr h="427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8) A Java 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abstract class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can have class members like private, protected, etc.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Members of a Java interface are public by default.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74745"/>
                  </a:ext>
                </a:extLst>
              </a:tr>
              <a:tr h="76241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Example: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abstract class Shape{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abstract void draw();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Example: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interface Drawable{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draw();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</a:txBody>
                  <a:tcPr marL="46489" marR="46489" marT="46489" marB="464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6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07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386</Words>
  <Application>Microsoft Office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erdana</vt:lpstr>
      <vt:lpstr>Arial</vt:lpstr>
      <vt:lpstr>Calibri</vt:lpstr>
      <vt:lpstr>Calibri Light</vt:lpstr>
      <vt:lpstr>Verdana</vt:lpstr>
      <vt:lpstr>Office Theme</vt:lpstr>
      <vt:lpstr>Classes,Abstract classes and Interfaces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Difference between abstract class and interface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Classes,Abstract classes and Interfaces in Java</dc:title>
  <dc:creator>Purushotham Vandamsetty</dc:creator>
  <cp:lastModifiedBy>Purushotham Vandamsetty</cp:lastModifiedBy>
  <cp:revision>16</cp:revision>
  <dcterms:created xsi:type="dcterms:W3CDTF">2021-01-25T18:47:08Z</dcterms:created>
  <dcterms:modified xsi:type="dcterms:W3CDTF">2021-01-25T21:26:21Z</dcterms:modified>
</cp:coreProperties>
</file>