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9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37789-3F2A-4D02-8583-1FF88CA6EC5A}" type="datetimeFigureOut">
              <a:rPr lang="en-US" smtClean="0"/>
              <a:pPr/>
              <a:t>5/20/2016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61C8C-321D-4CD9-A02F-7B834D14BCE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90584-6455-4568-A270-747959D4E4D2}" type="slidenum">
              <a:rPr lang="en-US"/>
              <a:pPr/>
              <a:t>2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30443-5054-4483-9850-FB73E20DCCA1}" type="slidenum">
              <a:rPr lang="en-US"/>
              <a:pPr/>
              <a:t>12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AF0B3-3315-48EB-BA38-AEC5197678AF}" type="slidenum">
              <a:rPr lang="en-US"/>
              <a:pPr/>
              <a:t>13</a:t>
            </a:fld>
            <a:endParaRPr 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B0E66-15D0-4F76-806A-66CA2A07BF22}" type="slidenum">
              <a:rPr lang="en-US"/>
              <a:pPr/>
              <a:t>14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114DDE-5C4D-4D07-86B4-AFDFDCA0A55C}" type="slidenum">
              <a:rPr lang="en-US"/>
              <a:pPr/>
              <a:t>15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FAFD2-D2FE-426B-8DC4-DDD1C59DB8AE}" type="slidenum">
              <a:rPr lang="en-US"/>
              <a:pPr/>
              <a:t>16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9CAA3-BFF6-45FD-B230-4D179651272C}" type="slidenum">
              <a:rPr lang="en-US"/>
              <a:pPr/>
              <a:t>17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F8C4E-BAA1-462A-9652-D1EA332A0F73}" type="slidenum">
              <a:rPr lang="en-US"/>
              <a:pPr/>
              <a:t>18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3646F-6FD1-4BF1-A0D2-E0241894E87B}" type="slidenum">
              <a:rPr lang="en-US"/>
              <a:pPr/>
              <a:t>19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3188A4-A5C5-45CF-8C54-61101FB34122}" type="slidenum">
              <a:rPr lang="en-US"/>
              <a:pPr/>
              <a:t>20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FEA05-C62F-43B7-BCAF-111CAC68925F}" type="slidenum">
              <a:rPr lang="en-US"/>
              <a:pPr/>
              <a:t>21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713C4-8B47-4977-8192-D8CCC5A2A9FD}" type="slidenum">
              <a:rPr lang="en-US"/>
              <a:pPr/>
              <a:t>3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9AA4C-994C-4FAD-A0FB-43C9B7A6FC3D}" type="slidenum">
              <a:rPr lang="en-US"/>
              <a:pPr/>
              <a:t>22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06610-1C68-4F19-B817-4CE3B304E0CE}" type="slidenum">
              <a:rPr lang="en-US"/>
              <a:pPr/>
              <a:t>23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813E2-0689-40D3-97E5-DBC9145732F6}" type="slidenum">
              <a:rPr lang="en-US"/>
              <a:pPr/>
              <a:t>24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281A5E-43DD-4DC8-B7C2-5FF0C6EC763D}" type="slidenum">
              <a:rPr lang="en-US"/>
              <a:pPr/>
              <a:t>25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BBF0D-81C5-4737-BAD2-2CB2A1308162}" type="slidenum">
              <a:rPr lang="en-US"/>
              <a:pPr/>
              <a:t>26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94287-8BCF-4E39-A5BB-DCBC04C5C607}" type="slidenum">
              <a:rPr lang="en-US"/>
              <a:pPr/>
              <a:t>27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530FB-CBE7-4786-9B95-36892D5DBA77}" type="slidenum">
              <a:rPr lang="en-US"/>
              <a:pPr/>
              <a:t>28</a:t>
            </a:fld>
            <a:endParaRPr 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32A4D-BA46-44BC-BA1B-B1BB76C20044}" type="slidenum">
              <a:rPr lang="en-US"/>
              <a:pPr/>
              <a:t>29</a:t>
            </a:fld>
            <a:endParaRPr lang="en-US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FEF6A-4A57-463B-9162-0639AB6ABBA4}" type="slidenum">
              <a:rPr lang="en-US"/>
              <a:pPr/>
              <a:t>30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A822D-56AD-4FE4-B21D-32AA02B902CE}" type="slidenum">
              <a:rPr lang="en-US"/>
              <a:pPr/>
              <a:t>31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A872DD-A155-4D88-84CB-659FDEDD8D2C}" type="slidenum">
              <a:rPr lang="en-US"/>
              <a:pPr/>
              <a:t>5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ABEF56-F31B-4236-B3CE-2134823939F7}" type="slidenum">
              <a:rPr lang="en-US"/>
              <a:pPr/>
              <a:t>32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1FD5C-3528-4A99-B4DE-2BACD19E47C4}" type="slidenum">
              <a:rPr lang="en-US"/>
              <a:pPr/>
              <a:t>33</a:t>
            </a:fld>
            <a:endParaRPr lang="en-US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F2A54-57A8-441C-9858-2512F87F5B42}" type="slidenum">
              <a:rPr lang="en-US"/>
              <a:pPr/>
              <a:t>34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2BB16-225C-4202-BF3D-F2521DD98768}" type="slidenum">
              <a:rPr lang="en-US"/>
              <a:pPr/>
              <a:t>35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77A87-2764-483C-86A5-C3C8DAC082FC}" type="slidenum">
              <a:rPr lang="en-US"/>
              <a:pPr/>
              <a:t>36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5257A6-F703-4C81-83D6-08DE4D3BD94B}" type="slidenum">
              <a:rPr lang="en-US"/>
              <a:pPr/>
              <a:t>37</a:t>
            </a:fld>
            <a:endParaRPr lang="en-US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5FEDC-A9CA-4EC5-A8B2-BFB9A818089C}" type="slidenum">
              <a:rPr lang="en-US"/>
              <a:pPr/>
              <a:t>38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D4728-A14F-4884-87B0-88C66D856771}" type="slidenum">
              <a:rPr lang="en-US"/>
              <a:pPr/>
              <a:t>39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3C2C1-662C-4C5C-BF6E-0F31161B0C72}" type="slidenum">
              <a:rPr lang="en-US"/>
              <a:pPr/>
              <a:t>40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D59F46-F1DC-446B-9DC6-0FD7D446F0E5}" type="slidenum">
              <a:rPr lang="en-US"/>
              <a:pPr/>
              <a:t>41</a:t>
            </a:fld>
            <a:endParaRPr lang="en-US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14286-72D6-4F93-B13D-1E79B00EE429}" type="slidenum">
              <a:rPr lang="en-US"/>
              <a:pPr/>
              <a:t>6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87EC45-6598-4FED-A167-ABF609B3ADA1}" type="slidenum">
              <a:rPr lang="en-US"/>
              <a:pPr/>
              <a:t>42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6BC0A6-3907-4F98-B257-A9F27BE7101F}" type="slidenum">
              <a:rPr lang="en-US"/>
              <a:pPr/>
              <a:t>43</a:t>
            </a:fld>
            <a:endParaRPr lang="en-US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28A00B-27B4-4FCB-BF9F-E849BB1C4F5D}" type="slidenum">
              <a:rPr lang="en-US"/>
              <a:pPr/>
              <a:t>7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7177B-297F-4205-840A-C310942D0346}" type="slidenum">
              <a:rPr lang="en-US"/>
              <a:pPr/>
              <a:t>8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74D9E-53AF-4E30-9F02-5DA82D60B5B2}" type="slidenum">
              <a:rPr lang="en-US"/>
              <a:pPr/>
              <a:t>9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2DE00E-024F-4289-981F-C053448CE8C2}" type="slidenum">
              <a:rPr lang="en-US"/>
              <a:pPr/>
              <a:t>10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044ED-3C0E-429D-B536-8CE024176C6A}" type="slidenum">
              <a:rPr lang="en-US"/>
              <a:pPr/>
              <a:t>11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1628-3FAB-4DFE-90CA-63FBAF654CEF}" type="datetimeFigureOut">
              <a:rPr lang="en-US" smtClean="0"/>
              <a:pPr/>
              <a:t>5/20/2016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5479-F0D4-4DB5-9B3B-FD3C7C4A75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1628-3FAB-4DFE-90CA-63FBAF654CEF}" type="datetimeFigureOut">
              <a:rPr lang="en-US" smtClean="0"/>
              <a:pPr/>
              <a:t>5/20/2016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5479-F0D4-4DB5-9B3B-FD3C7C4A75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1628-3FAB-4DFE-90CA-63FBAF654CEF}" type="datetimeFigureOut">
              <a:rPr lang="en-US" smtClean="0"/>
              <a:pPr/>
              <a:t>5/20/2016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5479-F0D4-4DB5-9B3B-FD3C7C4A75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1628-3FAB-4DFE-90CA-63FBAF654CEF}" type="datetimeFigureOut">
              <a:rPr lang="en-US" smtClean="0"/>
              <a:pPr/>
              <a:t>5/20/2016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5479-F0D4-4DB5-9B3B-FD3C7C4A75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1628-3FAB-4DFE-90CA-63FBAF654CEF}" type="datetimeFigureOut">
              <a:rPr lang="en-US" smtClean="0"/>
              <a:pPr/>
              <a:t>5/20/2016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5479-F0D4-4DB5-9B3B-FD3C7C4A75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1628-3FAB-4DFE-90CA-63FBAF654CEF}" type="datetimeFigureOut">
              <a:rPr lang="en-US" smtClean="0"/>
              <a:pPr/>
              <a:t>5/20/2016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5479-F0D4-4DB5-9B3B-FD3C7C4A75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1628-3FAB-4DFE-90CA-63FBAF654CEF}" type="datetimeFigureOut">
              <a:rPr lang="en-US" smtClean="0"/>
              <a:pPr/>
              <a:t>5/20/2016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5479-F0D4-4DB5-9B3B-FD3C7C4A75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1628-3FAB-4DFE-90CA-63FBAF654CEF}" type="datetimeFigureOut">
              <a:rPr lang="en-US" smtClean="0"/>
              <a:pPr/>
              <a:t>5/20/2016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5479-F0D4-4DB5-9B3B-FD3C7C4A75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1628-3FAB-4DFE-90CA-63FBAF654CEF}" type="datetimeFigureOut">
              <a:rPr lang="en-US" smtClean="0"/>
              <a:pPr/>
              <a:t>5/20/2016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5479-F0D4-4DB5-9B3B-FD3C7C4A75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1628-3FAB-4DFE-90CA-63FBAF654CEF}" type="datetimeFigureOut">
              <a:rPr lang="en-US" smtClean="0"/>
              <a:pPr/>
              <a:t>5/20/2016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5479-F0D4-4DB5-9B3B-FD3C7C4A75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1628-3FAB-4DFE-90CA-63FBAF654CEF}" type="datetimeFigureOut">
              <a:rPr lang="en-US" smtClean="0"/>
              <a:pPr/>
              <a:t>5/20/2016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5479-F0D4-4DB5-9B3B-FD3C7C4A75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1628-3FAB-4DFE-90CA-63FBAF654CEF}" type="datetimeFigureOut">
              <a:rPr lang="en-US" smtClean="0"/>
              <a:pPr/>
              <a:t>5/20/2016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5479-F0D4-4DB5-9B3B-FD3C7C4A75B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x_manua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 -2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Suraj</a:t>
            </a:r>
            <a:r>
              <a:rPr lang="en-US" dirty="0" smtClean="0"/>
              <a:t> </a:t>
            </a:r>
            <a:r>
              <a:rPr lang="en-US" dirty="0" err="1" smtClean="0"/>
              <a:t>Yadav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example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81600"/>
            <a:ext cx="7772400" cy="129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Execute a basic command</a:t>
            </a:r>
          </a:p>
          <a:p>
            <a:pPr>
              <a:lnSpc>
                <a:spcPct val="90000"/>
              </a:lnSpc>
            </a:pPr>
            <a:r>
              <a:rPr lang="en-US" sz="2800"/>
              <a:t>Parsing into command in arguments is called </a:t>
            </a:r>
            <a:r>
              <a:rPr lang="en-US" sz="2800" i="1"/>
              <a:t>splitting</a:t>
            </a: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838200" y="2133600"/>
            <a:ext cx="792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$ ls –l /bin</a:t>
            </a:r>
            <a:br>
              <a:rPr lang="en-US" sz="2000" b="1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-rwxr-xr-x  1 root   sys   43234 Sep 26  2001 date</a:t>
            </a:r>
            <a:br>
              <a:rPr lang="en-US" sz="2000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$</a:t>
            </a:r>
            <a:r>
              <a:rPr lang="en-US" sz="2000">
                <a:latin typeface="Courier New" pitchFamily="49" charset="0"/>
              </a:rPr>
              <a:t> 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1295400" y="42672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prompt</a:t>
            </a:r>
          </a:p>
        </p:txBody>
      </p:sp>
      <p:sp>
        <p:nvSpPr>
          <p:cNvPr id="428038" name="Line 6"/>
          <p:cNvSpPr>
            <a:spLocks noChangeShapeType="1"/>
          </p:cNvSpPr>
          <p:nvPr/>
        </p:nvSpPr>
        <p:spPr bwMode="auto">
          <a:xfrm>
            <a:off x="990600" y="2514600"/>
            <a:ext cx="685800" cy="1752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28039" name="Line 7"/>
          <p:cNvSpPr>
            <a:spLocks noChangeShapeType="1"/>
          </p:cNvSpPr>
          <p:nvPr/>
        </p:nvSpPr>
        <p:spPr bwMode="auto">
          <a:xfrm>
            <a:off x="1371600" y="2514600"/>
            <a:ext cx="1295400" cy="1828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28040" name="Text Box 8"/>
          <p:cNvSpPr txBox="1">
            <a:spLocks noChangeArrowheads="1"/>
          </p:cNvSpPr>
          <p:nvPr/>
        </p:nvSpPr>
        <p:spPr bwMode="auto">
          <a:xfrm>
            <a:off x="2286000" y="42672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command</a:t>
            </a:r>
          </a:p>
        </p:txBody>
      </p:sp>
      <p:sp>
        <p:nvSpPr>
          <p:cNvPr id="428041" name="Line 9"/>
          <p:cNvSpPr>
            <a:spLocks noChangeShapeType="1"/>
          </p:cNvSpPr>
          <p:nvPr/>
        </p:nvSpPr>
        <p:spPr bwMode="auto">
          <a:xfrm>
            <a:off x="1905000" y="2438400"/>
            <a:ext cx="1905000" cy="1828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28042" name="Line 10"/>
          <p:cNvSpPr>
            <a:spLocks noChangeShapeType="1"/>
          </p:cNvSpPr>
          <p:nvPr/>
        </p:nvSpPr>
        <p:spPr bwMode="auto">
          <a:xfrm>
            <a:off x="2514600" y="2438400"/>
            <a:ext cx="1295400" cy="1828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28043" name="Text Box 11"/>
          <p:cNvSpPr txBox="1">
            <a:spLocks noChangeArrowheads="1"/>
          </p:cNvSpPr>
          <p:nvPr/>
        </p:nvSpPr>
        <p:spPr bwMode="auto">
          <a:xfrm>
            <a:off x="3505200" y="42672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arguments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Help on UNIX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/>
              <a:t>man</a:t>
            </a:r>
            <a:r>
              <a:rPr lang="en-US" sz="2800"/>
              <a:t>: display entries from UNIX online documentation</a:t>
            </a:r>
          </a:p>
          <a:p>
            <a:pPr>
              <a:lnSpc>
                <a:spcPct val="90000"/>
              </a:lnSpc>
            </a:pPr>
            <a:r>
              <a:rPr lang="en-US" sz="2800" b="1"/>
              <a:t>whatis</a:t>
            </a:r>
            <a:r>
              <a:rPr lang="en-US" sz="2800"/>
              <a:t>, </a:t>
            </a:r>
            <a:r>
              <a:rPr lang="en-US" sz="2800" b="1"/>
              <a:t>apropos</a:t>
            </a:r>
          </a:p>
          <a:p>
            <a:pPr>
              <a:lnSpc>
                <a:spcPct val="90000"/>
              </a:lnSpc>
            </a:pPr>
            <a:r>
              <a:rPr lang="en-US" sz="2800"/>
              <a:t>Manual entries organization:	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1. Commands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2. System calls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3. Subroutines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4. Special files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5. File format and conventions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6. Games</a:t>
            </a:r>
          </a:p>
        </p:txBody>
      </p:sp>
      <p:sp>
        <p:nvSpPr>
          <p:cNvPr id="430084" name="Rectangle 4"/>
          <p:cNvSpPr>
            <a:spLocks noChangeArrowheads="1"/>
          </p:cNvSpPr>
          <p:nvPr/>
        </p:nvSpPr>
        <p:spPr bwMode="auto">
          <a:xfrm>
            <a:off x="3581400" y="6248400"/>
            <a:ext cx="532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http://en.wikipedia.org/wiki/Unix_manual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Man Page</a:t>
            </a:r>
          </a:p>
        </p:txBody>
      </p:sp>
      <p:sp>
        <p:nvSpPr>
          <p:cNvPr id="431107" name="Rectangle 3"/>
          <p:cNvSpPr>
            <a:spLocks noChangeArrowheads="1"/>
          </p:cNvSpPr>
          <p:nvPr/>
        </p:nvSpPr>
        <p:spPr bwMode="auto">
          <a:xfrm>
            <a:off x="1066800" y="2286000"/>
            <a:ext cx="6858000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290513" algn="l"/>
              </a:tabLst>
            </a:pPr>
            <a:r>
              <a:rPr lang="en-US" sz="1400" b="1"/>
              <a:t>NAME</a:t>
            </a:r>
          </a:p>
          <a:p>
            <a:pPr eaLnBrk="0" hangingPunct="0">
              <a:tabLst>
                <a:tab pos="290513" algn="l"/>
              </a:tabLst>
            </a:pPr>
            <a:r>
              <a:rPr lang="en-US" sz="1200"/>
              <a:t>	ls - list files and/or directories </a:t>
            </a:r>
            <a:endParaRPr lang="en-US" sz="2000"/>
          </a:p>
          <a:p>
            <a:pPr eaLnBrk="0" hangingPunct="0">
              <a:tabLst>
                <a:tab pos="290513" algn="l"/>
              </a:tabLst>
            </a:pPr>
            <a:r>
              <a:rPr lang="en-US" sz="1400" b="1"/>
              <a:t>SYNOPSIS</a:t>
            </a:r>
          </a:p>
          <a:p>
            <a:pPr eaLnBrk="0" hangingPunct="0">
              <a:tabLst>
                <a:tab pos="290513" algn="l"/>
              </a:tabLst>
            </a:pPr>
            <a:r>
              <a:rPr lang="en-US" sz="1400" b="1"/>
              <a:t>	ls</a:t>
            </a:r>
            <a:r>
              <a:rPr lang="en-US"/>
              <a:t> </a:t>
            </a:r>
            <a:r>
              <a:rPr lang="en-US" sz="1200"/>
              <a:t>[ </a:t>
            </a:r>
            <a:r>
              <a:rPr lang="en-US" sz="1200" i="1"/>
              <a:t>options ] [ file ... ]</a:t>
            </a:r>
            <a:r>
              <a:rPr lang="en-US" i="1"/>
              <a:t> </a:t>
            </a:r>
          </a:p>
          <a:p>
            <a:pPr eaLnBrk="0" hangingPunct="0">
              <a:tabLst>
                <a:tab pos="290513" algn="l"/>
              </a:tabLst>
            </a:pPr>
            <a:r>
              <a:rPr lang="en-US" sz="1400" b="1"/>
              <a:t>DESCRIPTION</a:t>
            </a:r>
          </a:p>
          <a:p>
            <a:pPr eaLnBrk="0" hangingPunct="0">
              <a:tabLst>
                <a:tab pos="290513" algn="l"/>
              </a:tabLst>
            </a:pPr>
            <a:r>
              <a:rPr lang="en-US" sz="1200"/>
              <a:t>	</a:t>
            </a:r>
            <a:r>
              <a:rPr lang="en-US" sz="1000"/>
              <a:t>For each directory argument</a:t>
            </a:r>
            <a:r>
              <a:rPr lang="en-US" sz="1200"/>
              <a:t> </a:t>
            </a:r>
            <a:r>
              <a:rPr lang="en-US" sz="1000" b="1"/>
              <a:t>ls</a:t>
            </a:r>
            <a:r>
              <a:rPr lang="en-US" sz="1000"/>
              <a:t> lists the contents; for each file argument the name and requested information are listed. The</a:t>
            </a:r>
            <a:br>
              <a:rPr lang="en-US" sz="1000"/>
            </a:br>
            <a:r>
              <a:rPr lang="en-US" sz="1000"/>
              <a:t>	current directory is listed if no file arguments appear. The listing is sorted by file name by default, except that file arguments</a:t>
            </a:r>
            <a:br>
              <a:rPr lang="en-US" sz="1000"/>
            </a:br>
            <a:r>
              <a:rPr lang="en-US" sz="1000"/>
              <a:t>	are listed before directories. </a:t>
            </a:r>
          </a:p>
          <a:p>
            <a:pPr eaLnBrk="0" hangingPunct="0">
              <a:tabLst>
                <a:tab pos="290513" algn="l"/>
              </a:tabLst>
            </a:pPr>
            <a:r>
              <a:rPr lang="en-US" sz="1000"/>
              <a:t>. </a:t>
            </a:r>
          </a:p>
          <a:p>
            <a:pPr eaLnBrk="0" hangingPunct="0">
              <a:tabLst>
                <a:tab pos="290513" algn="l"/>
              </a:tabLst>
            </a:pPr>
            <a:r>
              <a:rPr lang="en-US" sz="1400" b="1"/>
              <a:t>OPTIONS</a:t>
            </a:r>
          </a:p>
          <a:p>
            <a:pPr eaLnBrk="0" hangingPunct="0">
              <a:tabLst>
                <a:tab pos="290513" algn="l"/>
              </a:tabLst>
            </a:pPr>
            <a:r>
              <a:rPr lang="en-US" sz="600"/>
              <a:t>	-</a:t>
            </a:r>
            <a:r>
              <a:rPr lang="en-US" sz="1000" b="1"/>
              <a:t>a</a:t>
            </a:r>
            <a:r>
              <a:rPr lang="en-US" sz="1000"/>
              <a:t>, --</a:t>
            </a:r>
            <a:r>
              <a:rPr lang="en-US" sz="1000" b="1"/>
              <a:t>all</a:t>
            </a:r>
            <a:r>
              <a:rPr lang="en-US" sz="1000"/>
              <a:t> </a:t>
            </a:r>
          </a:p>
          <a:p>
            <a:pPr lvl="1" eaLnBrk="0" hangingPunct="0">
              <a:tabLst>
                <a:tab pos="290513" algn="l"/>
              </a:tabLst>
            </a:pPr>
            <a:r>
              <a:rPr lang="en-US" sz="1000"/>
              <a:t>List entries starting with </a:t>
            </a:r>
            <a:r>
              <a:rPr lang="en-US" sz="1000" b="1"/>
              <a:t>.</a:t>
            </a:r>
            <a:r>
              <a:rPr lang="en-US" sz="1000"/>
              <a:t>; turns off </a:t>
            </a:r>
            <a:r>
              <a:rPr lang="en-US" sz="1000" b="1"/>
              <a:t>--almost-all</a:t>
            </a:r>
            <a:r>
              <a:rPr lang="en-US" sz="1000"/>
              <a:t>. </a:t>
            </a:r>
          </a:p>
          <a:p>
            <a:pPr eaLnBrk="0" hangingPunct="0">
              <a:tabLst>
                <a:tab pos="290513" algn="l"/>
              </a:tabLst>
            </a:pPr>
            <a:r>
              <a:rPr lang="en-US" sz="1000"/>
              <a:t>	-</a:t>
            </a:r>
            <a:r>
              <a:rPr lang="en-US" sz="1000" b="1"/>
              <a:t>F</a:t>
            </a:r>
            <a:r>
              <a:rPr lang="en-US" sz="1000"/>
              <a:t>, --</a:t>
            </a:r>
            <a:r>
              <a:rPr lang="en-US" sz="1000" b="1"/>
              <a:t>classify</a:t>
            </a:r>
            <a:r>
              <a:rPr lang="en-US" sz="1000"/>
              <a:t> </a:t>
            </a:r>
          </a:p>
          <a:p>
            <a:pPr lvl="1" eaLnBrk="0" hangingPunct="0">
              <a:tabLst>
                <a:tab pos="290513" algn="l"/>
              </a:tabLst>
            </a:pPr>
            <a:r>
              <a:rPr lang="en-US" sz="1000"/>
              <a:t>Append a character for typing each entry. </a:t>
            </a:r>
          </a:p>
          <a:p>
            <a:pPr eaLnBrk="0" hangingPunct="0">
              <a:tabLst>
                <a:tab pos="290513" algn="l"/>
              </a:tabLst>
            </a:pPr>
            <a:r>
              <a:rPr lang="en-US" sz="1000"/>
              <a:t>	-</a:t>
            </a:r>
            <a:r>
              <a:rPr lang="en-US" sz="1000" b="1"/>
              <a:t>l</a:t>
            </a:r>
            <a:r>
              <a:rPr lang="en-US" sz="1000"/>
              <a:t>, --</a:t>
            </a:r>
            <a:r>
              <a:rPr lang="en-US" sz="1000" b="1"/>
              <a:t>long|verbose</a:t>
            </a:r>
            <a:r>
              <a:rPr lang="en-US" sz="1000"/>
              <a:t> </a:t>
            </a:r>
          </a:p>
          <a:p>
            <a:pPr lvl="1" eaLnBrk="0" hangingPunct="0">
              <a:tabLst>
                <a:tab pos="290513" algn="l"/>
              </a:tabLst>
            </a:pPr>
            <a:r>
              <a:rPr lang="en-US" sz="1000"/>
              <a:t>Use a long listing format. </a:t>
            </a:r>
          </a:p>
          <a:p>
            <a:pPr eaLnBrk="0" hangingPunct="0">
              <a:tabLst>
                <a:tab pos="290513" algn="l"/>
              </a:tabLst>
            </a:pPr>
            <a:r>
              <a:rPr lang="en-US" sz="1000"/>
              <a:t>	-</a:t>
            </a:r>
            <a:r>
              <a:rPr lang="en-US" sz="1000" b="1"/>
              <a:t>r</a:t>
            </a:r>
            <a:r>
              <a:rPr lang="en-US" sz="1000"/>
              <a:t>, --</a:t>
            </a:r>
            <a:r>
              <a:rPr lang="en-US" sz="1000" b="1"/>
              <a:t>reverse</a:t>
            </a:r>
            <a:r>
              <a:rPr lang="en-US" sz="1000"/>
              <a:t> </a:t>
            </a:r>
          </a:p>
          <a:p>
            <a:pPr lvl="1" eaLnBrk="0" hangingPunct="0">
              <a:tabLst>
                <a:tab pos="290513" algn="l"/>
              </a:tabLst>
            </a:pPr>
            <a:r>
              <a:rPr lang="en-US" sz="1000"/>
              <a:t>Reverse order while sorting. </a:t>
            </a:r>
          </a:p>
          <a:p>
            <a:pPr eaLnBrk="0" hangingPunct="0">
              <a:tabLst>
                <a:tab pos="290513" algn="l"/>
              </a:tabLst>
            </a:pPr>
            <a:r>
              <a:rPr lang="en-US" sz="1000"/>
              <a:t>	-</a:t>
            </a:r>
            <a:r>
              <a:rPr lang="en-US" sz="1000" b="1"/>
              <a:t>R</a:t>
            </a:r>
            <a:r>
              <a:rPr lang="en-US" sz="1000"/>
              <a:t>, --</a:t>
            </a:r>
            <a:r>
              <a:rPr lang="en-US" sz="1000" b="1"/>
              <a:t>recursive</a:t>
            </a:r>
            <a:r>
              <a:rPr lang="en-US" sz="1000"/>
              <a:t> </a:t>
            </a:r>
          </a:p>
          <a:p>
            <a:pPr lvl="1" eaLnBrk="0" hangingPunct="0">
              <a:tabLst>
                <a:tab pos="290513" algn="l"/>
              </a:tabLst>
            </a:pPr>
            <a:r>
              <a:rPr lang="en-US" sz="1000"/>
              <a:t>List subdirectories recursively. </a:t>
            </a:r>
          </a:p>
          <a:p>
            <a:pPr eaLnBrk="0" hangingPunct="0">
              <a:tabLst>
                <a:tab pos="290513" algn="l"/>
              </a:tabLst>
            </a:pPr>
            <a:endParaRPr lang="en-US" sz="1000"/>
          </a:p>
          <a:p>
            <a:pPr eaLnBrk="0" hangingPunct="0">
              <a:tabLst>
                <a:tab pos="290513" algn="l"/>
              </a:tabLst>
            </a:pPr>
            <a:r>
              <a:rPr lang="en-US" sz="1400" b="1"/>
              <a:t>SEE ALSO</a:t>
            </a:r>
          </a:p>
          <a:p>
            <a:pPr eaLnBrk="0" hangingPunct="0">
              <a:tabLst>
                <a:tab pos="290513" algn="l"/>
              </a:tabLst>
            </a:pPr>
            <a:r>
              <a:rPr lang="en-US" sz="1400" b="1"/>
              <a:t>	</a:t>
            </a:r>
            <a:r>
              <a:rPr lang="en-US" sz="1200"/>
              <a:t>chmod(1), find(1), getconf(1), tw(1)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1676400"/>
            <a:ext cx="5811838" cy="457200"/>
            <a:chOff x="0" y="0"/>
            <a:chExt cx="3661" cy="288"/>
          </a:xfrm>
        </p:grpSpPr>
        <p:sp>
          <p:nvSpPr>
            <p:cNvPr id="4311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3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 b="1"/>
                <a:t> ls ( 1 )  </a:t>
              </a:r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354" y="0"/>
              <a:ext cx="1186" cy="288"/>
              <a:chOff x="-58" y="192"/>
              <a:chExt cx="1186" cy="288"/>
            </a:xfrm>
          </p:grpSpPr>
          <p:sp>
            <p:nvSpPr>
              <p:cNvPr id="431111" name="Rectangle 7"/>
              <p:cNvSpPr>
                <a:spLocks noChangeArrowheads="1"/>
              </p:cNvSpPr>
              <p:nvPr/>
            </p:nvSpPr>
            <p:spPr bwMode="auto">
              <a:xfrm>
                <a:off x="0" y="192"/>
                <a:ext cx="11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1400" b="1"/>
                  <a:t>USER COMMANDS</a:t>
                </a:r>
                <a:endParaRPr lang="en-US"/>
              </a:p>
            </p:txBody>
          </p:sp>
          <p:sp>
            <p:nvSpPr>
              <p:cNvPr id="431112" name="Rectangle 8"/>
              <p:cNvSpPr>
                <a:spLocks noChangeArrowheads="1"/>
              </p:cNvSpPr>
              <p:nvPr/>
            </p:nvSpPr>
            <p:spPr bwMode="auto">
              <a:xfrm>
                <a:off x="-58" y="288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1400" b="1"/>
                  <a:t> </a:t>
                </a:r>
                <a:endParaRPr lang="en-US"/>
              </a:p>
            </p:txBody>
          </p:sp>
        </p:grpSp>
        <p:sp>
          <p:nvSpPr>
            <p:cNvPr id="431113" name="Rectangle 9"/>
            <p:cNvSpPr>
              <a:spLocks noChangeArrowheads="1"/>
            </p:cNvSpPr>
            <p:nvPr/>
          </p:nvSpPr>
          <p:spPr bwMode="auto">
            <a:xfrm>
              <a:off x="2540" y="0"/>
              <a:ext cx="11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r"/>
              <a:r>
                <a:rPr lang="en-US" sz="1400" b="1"/>
                <a:t>ls ( 1 )</a:t>
              </a:r>
              <a:endParaRPr lang="en-US"/>
            </a:p>
          </p:txBody>
        </p:sp>
      </p:grpSp>
      <p:sp>
        <p:nvSpPr>
          <p:cNvPr id="431114" name="Line 10"/>
          <p:cNvSpPr>
            <a:spLocks noChangeShapeType="1"/>
          </p:cNvSpPr>
          <p:nvPr/>
        </p:nvSpPr>
        <p:spPr bwMode="auto">
          <a:xfrm>
            <a:off x="1066800" y="22098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several commands relating to: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File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Like (security)  read(r) Write(w) and x is for?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6858000" cy="1143000"/>
          </a:xfrm>
        </p:spPr>
        <p:txBody>
          <a:bodyPr/>
          <a:lstStyle/>
          <a:p>
            <a:r>
              <a:rPr lang="en-US"/>
              <a:t>Fundamentals of Security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r>
              <a:rPr lang="en-US"/>
              <a:t>UNIX systems have one or more users, identified with a number and name.</a:t>
            </a:r>
          </a:p>
          <a:p>
            <a:endParaRPr lang="en-US"/>
          </a:p>
          <a:p>
            <a:r>
              <a:rPr lang="en-US"/>
              <a:t>A set of users can form a group.  A user can be a member of multiple groups.</a:t>
            </a:r>
          </a:p>
          <a:p>
            <a:pPr lvl="2"/>
            <a:endParaRPr lang="en-US" sz="900"/>
          </a:p>
          <a:p>
            <a:pPr lvl="2"/>
            <a:r>
              <a:rPr lang="en-US"/>
              <a:t>A special user (id 0, name </a:t>
            </a:r>
            <a:r>
              <a:rPr lang="en-US" b="1"/>
              <a:t>root</a:t>
            </a:r>
            <a:r>
              <a:rPr lang="en-US"/>
              <a:t>) has</a:t>
            </a:r>
            <a:br>
              <a:rPr lang="en-US"/>
            </a:br>
            <a:r>
              <a:rPr lang="en-US"/>
              <a:t>complete control.</a:t>
            </a:r>
          </a:p>
          <a:p>
            <a:pPr lvl="2"/>
            <a:r>
              <a:rPr lang="en-US"/>
              <a:t>Each user has a primary (default)</a:t>
            </a:r>
            <a:br>
              <a:rPr lang="en-US"/>
            </a:br>
            <a:r>
              <a:rPr lang="en-US"/>
              <a:t>group.</a:t>
            </a:r>
          </a:p>
        </p:txBody>
      </p:sp>
      <p:pic>
        <p:nvPicPr>
          <p:cNvPr id="391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4196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1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81000"/>
            <a:ext cx="15240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11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2209800"/>
            <a:ext cx="12192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UNIX File Hierarchy</a:t>
            </a: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>
            <a:lum contrast="18000"/>
          </a:blip>
          <a:srcRect/>
          <a:stretch>
            <a:fillRect/>
          </a:stretch>
        </p:blipFill>
        <p:spPr bwMode="auto">
          <a:xfrm>
            <a:off x="1219200" y="1828800"/>
            <a:ext cx="6297613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Hierarchies are Ubiquitous</a:t>
            </a:r>
          </a:p>
        </p:txBody>
      </p:sp>
      <p:pic>
        <p:nvPicPr>
          <p:cNvPr id="389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00200"/>
            <a:ext cx="38576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1828800"/>
            <a:ext cx="25241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Line 1026"/>
          <p:cNvSpPr>
            <a:spLocks noChangeShapeType="1"/>
          </p:cNvSpPr>
          <p:nvPr/>
        </p:nvSpPr>
        <p:spPr bwMode="auto">
          <a:xfrm flipH="1">
            <a:off x="6553200" y="34290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0467" name="Line 1027"/>
          <p:cNvSpPr>
            <a:spLocks noChangeShapeType="1"/>
          </p:cNvSpPr>
          <p:nvPr/>
        </p:nvSpPr>
        <p:spPr bwMode="auto">
          <a:xfrm>
            <a:off x="80772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0468" name="Line 1028"/>
          <p:cNvSpPr>
            <a:spLocks noChangeShapeType="1"/>
          </p:cNvSpPr>
          <p:nvPr/>
        </p:nvSpPr>
        <p:spPr bwMode="auto">
          <a:xfrm>
            <a:off x="4572000" y="25146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0469" name="Line 1029"/>
          <p:cNvSpPr>
            <a:spLocks noChangeShapeType="1"/>
          </p:cNvSpPr>
          <p:nvPr/>
        </p:nvSpPr>
        <p:spPr bwMode="auto">
          <a:xfrm>
            <a:off x="4800600" y="2438400"/>
            <a:ext cx="3200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0470" name="Line 1030"/>
          <p:cNvSpPr>
            <a:spLocks noChangeShapeType="1"/>
          </p:cNvSpPr>
          <p:nvPr/>
        </p:nvSpPr>
        <p:spPr bwMode="auto">
          <a:xfrm flipH="1">
            <a:off x="1219200" y="3581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0471" name="Line 1031"/>
          <p:cNvSpPr>
            <a:spLocks noChangeShapeType="1"/>
          </p:cNvSpPr>
          <p:nvPr/>
        </p:nvSpPr>
        <p:spPr bwMode="auto">
          <a:xfrm>
            <a:off x="2438400" y="3581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0472" name="Rectangle 103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Definition: Filename</a:t>
            </a:r>
          </a:p>
        </p:txBody>
      </p:sp>
      <p:sp>
        <p:nvSpPr>
          <p:cNvPr id="190473" name="Oval 1033"/>
          <p:cNvSpPr>
            <a:spLocks noChangeArrowheads="1"/>
          </p:cNvSpPr>
          <p:nvPr/>
        </p:nvSpPr>
        <p:spPr bwMode="auto">
          <a:xfrm>
            <a:off x="4114800" y="2286000"/>
            <a:ext cx="762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/</a:t>
            </a:r>
          </a:p>
        </p:txBody>
      </p:sp>
      <p:sp>
        <p:nvSpPr>
          <p:cNvPr id="190474" name="Oval 1034"/>
          <p:cNvSpPr>
            <a:spLocks noChangeArrowheads="1"/>
          </p:cNvSpPr>
          <p:nvPr/>
        </p:nvSpPr>
        <p:spPr bwMode="auto">
          <a:xfrm>
            <a:off x="1828800" y="32004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800"/>
          </a:p>
        </p:txBody>
      </p:sp>
      <p:sp>
        <p:nvSpPr>
          <p:cNvPr id="190475" name="Oval 1035"/>
          <p:cNvSpPr>
            <a:spLocks noChangeArrowheads="1"/>
          </p:cNvSpPr>
          <p:nvPr/>
        </p:nvSpPr>
        <p:spPr bwMode="auto">
          <a:xfrm>
            <a:off x="3962400" y="30480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tmp</a:t>
            </a:r>
          </a:p>
        </p:txBody>
      </p:sp>
      <p:sp>
        <p:nvSpPr>
          <p:cNvPr id="190476" name="Oval 1036"/>
          <p:cNvSpPr>
            <a:spLocks noChangeArrowheads="1"/>
          </p:cNvSpPr>
          <p:nvPr/>
        </p:nvSpPr>
        <p:spPr bwMode="auto">
          <a:xfrm>
            <a:off x="5867400" y="3124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etc</a:t>
            </a:r>
          </a:p>
        </p:txBody>
      </p:sp>
      <p:sp>
        <p:nvSpPr>
          <p:cNvPr id="190477" name="Oval 1037"/>
          <p:cNvSpPr>
            <a:spLocks noChangeArrowheads="1"/>
          </p:cNvSpPr>
          <p:nvPr/>
        </p:nvSpPr>
        <p:spPr bwMode="auto">
          <a:xfrm>
            <a:off x="7467600" y="3124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bin</a:t>
            </a:r>
          </a:p>
        </p:txBody>
      </p:sp>
      <p:sp>
        <p:nvSpPr>
          <p:cNvPr id="190478" name="Oval 1038"/>
          <p:cNvSpPr>
            <a:spLocks noChangeArrowheads="1"/>
          </p:cNvSpPr>
          <p:nvPr/>
        </p:nvSpPr>
        <p:spPr bwMode="auto">
          <a:xfrm>
            <a:off x="685800" y="44196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dmr</a:t>
            </a:r>
          </a:p>
        </p:txBody>
      </p:sp>
      <p:sp>
        <p:nvSpPr>
          <p:cNvPr id="190479" name="Oval 1039"/>
          <p:cNvSpPr>
            <a:spLocks noChangeArrowheads="1"/>
          </p:cNvSpPr>
          <p:nvPr/>
        </p:nvSpPr>
        <p:spPr bwMode="auto">
          <a:xfrm>
            <a:off x="2362200" y="44196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wm4</a:t>
            </a:r>
          </a:p>
        </p:txBody>
      </p:sp>
      <p:sp>
        <p:nvSpPr>
          <p:cNvPr id="190480" name="Rectangle 1040"/>
          <p:cNvSpPr>
            <a:spLocks noChangeArrowheads="1"/>
          </p:cNvSpPr>
          <p:nvPr/>
        </p:nvSpPr>
        <p:spPr bwMode="auto">
          <a:xfrm>
            <a:off x="4419600" y="4038600"/>
            <a:ext cx="9144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foo</a:t>
            </a:r>
          </a:p>
        </p:txBody>
      </p:sp>
      <p:sp>
        <p:nvSpPr>
          <p:cNvPr id="190481" name="Rectangle 1041"/>
          <p:cNvSpPr>
            <a:spLocks noChangeArrowheads="1"/>
          </p:cNvSpPr>
          <p:nvPr/>
        </p:nvSpPr>
        <p:spPr bwMode="auto">
          <a:xfrm>
            <a:off x="6019800" y="4114800"/>
            <a:ext cx="914400" cy="3810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who</a:t>
            </a:r>
          </a:p>
        </p:txBody>
      </p:sp>
      <p:sp>
        <p:nvSpPr>
          <p:cNvPr id="190482" name="Rectangle 1042"/>
          <p:cNvSpPr>
            <a:spLocks noChangeArrowheads="1"/>
          </p:cNvSpPr>
          <p:nvPr/>
        </p:nvSpPr>
        <p:spPr bwMode="auto">
          <a:xfrm>
            <a:off x="7543800" y="4038600"/>
            <a:ext cx="9144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date</a:t>
            </a:r>
          </a:p>
        </p:txBody>
      </p:sp>
      <p:sp>
        <p:nvSpPr>
          <p:cNvPr id="190483" name="Line 1043"/>
          <p:cNvSpPr>
            <a:spLocks noChangeShapeType="1"/>
          </p:cNvSpPr>
          <p:nvPr/>
        </p:nvSpPr>
        <p:spPr bwMode="auto">
          <a:xfrm flipH="1">
            <a:off x="25908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0484" name="Line 1044"/>
          <p:cNvSpPr>
            <a:spLocks noChangeShapeType="1"/>
          </p:cNvSpPr>
          <p:nvPr/>
        </p:nvSpPr>
        <p:spPr bwMode="auto">
          <a:xfrm>
            <a:off x="44958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0485" name="Line 1045"/>
          <p:cNvSpPr>
            <a:spLocks noChangeShapeType="1"/>
          </p:cNvSpPr>
          <p:nvPr/>
        </p:nvSpPr>
        <p:spPr bwMode="auto">
          <a:xfrm>
            <a:off x="4648200" y="3505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0486" name="Line 1046"/>
          <p:cNvSpPr>
            <a:spLocks noChangeShapeType="1"/>
          </p:cNvSpPr>
          <p:nvPr/>
        </p:nvSpPr>
        <p:spPr bwMode="auto">
          <a:xfrm>
            <a:off x="2971800" y="4876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0487" name="Text Box 1047"/>
          <p:cNvSpPr txBox="1">
            <a:spLocks noChangeArrowheads="1"/>
          </p:cNvSpPr>
          <p:nvPr/>
        </p:nvSpPr>
        <p:spPr bwMode="auto">
          <a:xfrm>
            <a:off x="2057400" y="3124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usr</a:t>
            </a:r>
          </a:p>
        </p:txBody>
      </p:sp>
      <p:sp>
        <p:nvSpPr>
          <p:cNvPr id="190488" name="Rectangle 1048"/>
          <p:cNvSpPr>
            <a:spLocks noChangeArrowheads="1"/>
          </p:cNvSpPr>
          <p:nvPr/>
        </p:nvSpPr>
        <p:spPr bwMode="auto">
          <a:xfrm>
            <a:off x="2590800" y="5562600"/>
            <a:ext cx="11430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.profile</a:t>
            </a:r>
          </a:p>
        </p:txBody>
      </p:sp>
      <p:sp>
        <p:nvSpPr>
          <p:cNvPr id="190490" name="Text Box 1050"/>
          <p:cNvSpPr txBox="1">
            <a:spLocks noChangeArrowheads="1"/>
          </p:cNvSpPr>
          <p:nvPr/>
        </p:nvSpPr>
        <p:spPr bwMode="auto">
          <a:xfrm>
            <a:off x="5638800" y="4876800"/>
            <a:ext cx="33528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foo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who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date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.profile</a:t>
            </a:r>
          </a:p>
        </p:txBody>
      </p:sp>
      <p:sp>
        <p:nvSpPr>
          <p:cNvPr id="190491" name="Rectangle 1051"/>
          <p:cNvSpPr>
            <a:spLocks noChangeArrowheads="1"/>
          </p:cNvSpPr>
          <p:nvPr/>
        </p:nvSpPr>
        <p:spPr bwMode="auto">
          <a:xfrm>
            <a:off x="76200" y="15240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	</a:t>
            </a:r>
            <a:r>
              <a:rPr lang="en-US" sz="2800" i="1"/>
              <a:t>A </a:t>
            </a:r>
            <a:r>
              <a:rPr lang="en-US" sz="3200" i="1"/>
              <a:t>sequence of characters other than slash.  </a:t>
            </a:r>
            <a:r>
              <a:rPr lang="en-US" sz="3200" b="1" i="1"/>
              <a:t>Case sensitive</a:t>
            </a:r>
            <a:r>
              <a:rPr lang="en-US" sz="3200" i="1"/>
              <a:t>.</a:t>
            </a:r>
          </a:p>
        </p:txBody>
      </p:sp>
      <p:sp>
        <p:nvSpPr>
          <p:cNvPr id="190492" name="Freeform 1052"/>
          <p:cNvSpPr>
            <a:spLocks/>
          </p:cNvSpPr>
          <p:nvPr/>
        </p:nvSpPr>
        <p:spPr bwMode="auto">
          <a:xfrm>
            <a:off x="4152900" y="3681413"/>
            <a:ext cx="1462088" cy="1119187"/>
          </a:xfrm>
          <a:custGeom>
            <a:avLst/>
            <a:gdLst/>
            <a:ahLst/>
            <a:cxnLst>
              <a:cxn ang="0">
                <a:pos x="242" y="679"/>
              </a:cxn>
              <a:cxn ang="0">
                <a:pos x="20" y="554"/>
              </a:cxn>
              <a:cxn ang="0">
                <a:pos x="124" y="251"/>
              </a:cxn>
              <a:cxn ang="0">
                <a:pos x="175" y="184"/>
              </a:cxn>
              <a:cxn ang="0">
                <a:pos x="360" y="44"/>
              </a:cxn>
              <a:cxn ang="0">
                <a:pos x="515" y="0"/>
              </a:cxn>
              <a:cxn ang="0">
                <a:pos x="604" y="15"/>
              </a:cxn>
              <a:cxn ang="0">
                <a:pos x="700" y="37"/>
              </a:cxn>
              <a:cxn ang="0">
                <a:pos x="884" y="147"/>
              </a:cxn>
              <a:cxn ang="0">
                <a:pos x="921" y="280"/>
              </a:cxn>
              <a:cxn ang="0">
                <a:pos x="899" y="435"/>
              </a:cxn>
              <a:cxn ang="0">
                <a:pos x="833" y="524"/>
              </a:cxn>
              <a:cxn ang="0">
                <a:pos x="552" y="642"/>
              </a:cxn>
              <a:cxn ang="0">
                <a:pos x="294" y="672"/>
              </a:cxn>
              <a:cxn ang="0">
                <a:pos x="242" y="679"/>
              </a:cxn>
            </a:cxnLst>
            <a:rect l="0" t="0" r="r" b="b"/>
            <a:pathLst>
              <a:path w="921" h="705">
                <a:moveTo>
                  <a:pt x="242" y="679"/>
                </a:moveTo>
                <a:cubicBezTo>
                  <a:pt x="115" y="650"/>
                  <a:pt x="92" y="649"/>
                  <a:pt x="20" y="554"/>
                </a:cubicBezTo>
                <a:cubicBezTo>
                  <a:pt x="0" y="448"/>
                  <a:pt x="49" y="326"/>
                  <a:pt x="124" y="251"/>
                </a:cubicBezTo>
                <a:cubicBezTo>
                  <a:pt x="139" y="220"/>
                  <a:pt x="147" y="203"/>
                  <a:pt x="175" y="184"/>
                </a:cubicBezTo>
                <a:cubicBezTo>
                  <a:pt x="215" y="125"/>
                  <a:pt x="292" y="66"/>
                  <a:pt x="360" y="44"/>
                </a:cubicBezTo>
                <a:cubicBezTo>
                  <a:pt x="405" y="13"/>
                  <a:pt x="462" y="6"/>
                  <a:pt x="515" y="0"/>
                </a:cubicBezTo>
                <a:cubicBezTo>
                  <a:pt x="607" y="11"/>
                  <a:pt x="543" y="1"/>
                  <a:pt x="604" y="15"/>
                </a:cubicBezTo>
                <a:cubicBezTo>
                  <a:pt x="636" y="23"/>
                  <a:pt x="700" y="37"/>
                  <a:pt x="700" y="37"/>
                </a:cubicBezTo>
                <a:cubicBezTo>
                  <a:pt x="763" y="67"/>
                  <a:pt x="834" y="97"/>
                  <a:pt x="884" y="147"/>
                </a:cubicBezTo>
                <a:cubicBezTo>
                  <a:pt x="899" y="191"/>
                  <a:pt x="907" y="236"/>
                  <a:pt x="921" y="280"/>
                </a:cubicBezTo>
                <a:cubicBezTo>
                  <a:pt x="917" y="324"/>
                  <a:pt x="917" y="391"/>
                  <a:pt x="899" y="435"/>
                </a:cubicBezTo>
                <a:cubicBezTo>
                  <a:pt x="885" y="471"/>
                  <a:pt x="857" y="496"/>
                  <a:pt x="833" y="524"/>
                </a:cubicBezTo>
                <a:cubicBezTo>
                  <a:pt x="755" y="614"/>
                  <a:pt x="669" y="633"/>
                  <a:pt x="552" y="642"/>
                </a:cubicBezTo>
                <a:cubicBezTo>
                  <a:pt x="466" y="658"/>
                  <a:pt x="380" y="663"/>
                  <a:pt x="294" y="672"/>
                </a:cubicBezTo>
                <a:cubicBezTo>
                  <a:pt x="239" y="688"/>
                  <a:pt x="242" y="705"/>
                  <a:pt x="242" y="679"/>
                </a:cubicBezTo>
                <a:close/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63" name="Line 1047"/>
          <p:cNvSpPr>
            <a:spLocks noChangeShapeType="1"/>
          </p:cNvSpPr>
          <p:nvPr/>
        </p:nvSpPr>
        <p:spPr bwMode="auto">
          <a:xfrm flipH="1">
            <a:off x="6553200" y="34290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9464" name="Line 1048"/>
          <p:cNvSpPr>
            <a:spLocks noChangeShapeType="1"/>
          </p:cNvSpPr>
          <p:nvPr/>
        </p:nvSpPr>
        <p:spPr bwMode="auto">
          <a:xfrm>
            <a:off x="80772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9459" name="Line 1043"/>
          <p:cNvSpPr>
            <a:spLocks noChangeShapeType="1"/>
          </p:cNvSpPr>
          <p:nvPr/>
        </p:nvSpPr>
        <p:spPr bwMode="auto">
          <a:xfrm>
            <a:off x="4572000" y="25146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9460" name="Line 1044"/>
          <p:cNvSpPr>
            <a:spLocks noChangeShapeType="1"/>
          </p:cNvSpPr>
          <p:nvPr/>
        </p:nvSpPr>
        <p:spPr bwMode="auto">
          <a:xfrm>
            <a:off x="4800600" y="2438400"/>
            <a:ext cx="3200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9455" name="Line 1039"/>
          <p:cNvSpPr>
            <a:spLocks noChangeShapeType="1"/>
          </p:cNvSpPr>
          <p:nvPr/>
        </p:nvSpPr>
        <p:spPr bwMode="auto">
          <a:xfrm flipH="1">
            <a:off x="1219200" y="3581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9456" name="Line 1040"/>
          <p:cNvSpPr>
            <a:spLocks noChangeShapeType="1"/>
          </p:cNvSpPr>
          <p:nvPr/>
        </p:nvSpPr>
        <p:spPr bwMode="auto">
          <a:xfrm>
            <a:off x="2438400" y="3581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94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Definition: Pathname</a:t>
            </a:r>
          </a:p>
        </p:txBody>
      </p:sp>
      <p:sp>
        <p:nvSpPr>
          <p:cNvPr id="189444" name="Oval 1028"/>
          <p:cNvSpPr>
            <a:spLocks noChangeArrowheads="1"/>
          </p:cNvSpPr>
          <p:nvPr/>
        </p:nvSpPr>
        <p:spPr bwMode="auto">
          <a:xfrm>
            <a:off x="4114800" y="2286000"/>
            <a:ext cx="762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/</a:t>
            </a:r>
          </a:p>
        </p:txBody>
      </p:sp>
      <p:sp>
        <p:nvSpPr>
          <p:cNvPr id="189445" name="Oval 1029"/>
          <p:cNvSpPr>
            <a:spLocks noChangeArrowheads="1"/>
          </p:cNvSpPr>
          <p:nvPr/>
        </p:nvSpPr>
        <p:spPr bwMode="auto">
          <a:xfrm>
            <a:off x="1828800" y="32004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800"/>
          </a:p>
        </p:txBody>
      </p:sp>
      <p:sp>
        <p:nvSpPr>
          <p:cNvPr id="189446" name="Oval 1030"/>
          <p:cNvSpPr>
            <a:spLocks noChangeArrowheads="1"/>
          </p:cNvSpPr>
          <p:nvPr/>
        </p:nvSpPr>
        <p:spPr bwMode="auto">
          <a:xfrm>
            <a:off x="3962400" y="30480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tmp</a:t>
            </a:r>
          </a:p>
        </p:txBody>
      </p:sp>
      <p:sp>
        <p:nvSpPr>
          <p:cNvPr id="189447" name="Oval 1031"/>
          <p:cNvSpPr>
            <a:spLocks noChangeArrowheads="1"/>
          </p:cNvSpPr>
          <p:nvPr/>
        </p:nvSpPr>
        <p:spPr bwMode="auto">
          <a:xfrm>
            <a:off x="5867400" y="3124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etc</a:t>
            </a:r>
          </a:p>
        </p:txBody>
      </p:sp>
      <p:sp>
        <p:nvSpPr>
          <p:cNvPr id="189448" name="Oval 1032"/>
          <p:cNvSpPr>
            <a:spLocks noChangeArrowheads="1"/>
          </p:cNvSpPr>
          <p:nvPr/>
        </p:nvSpPr>
        <p:spPr bwMode="auto">
          <a:xfrm>
            <a:off x="7467600" y="3124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bin</a:t>
            </a:r>
          </a:p>
        </p:txBody>
      </p:sp>
      <p:sp>
        <p:nvSpPr>
          <p:cNvPr id="189449" name="Oval 1033"/>
          <p:cNvSpPr>
            <a:spLocks noChangeArrowheads="1"/>
          </p:cNvSpPr>
          <p:nvPr/>
        </p:nvSpPr>
        <p:spPr bwMode="auto">
          <a:xfrm>
            <a:off x="685800" y="44196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dmr</a:t>
            </a:r>
          </a:p>
        </p:txBody>
      </p:sp>
      <p:sp>
        <p:nvSpPr>
          <p:cNvPr id="189450" name="Oval 1034"/>
          <p:cNvSpPr>
            <a:spLocks noChangeArrowheads="1"/>
          </p:cNvSpPr>
          <p:nvPr/>
        </p:nvSpPr>
        <p:spPr bwMode="auto">
          <a:xfrm>
            <a:off x="2362200" y="44196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wm4</a:t>
            </a:r>
          </a:p>
        </p:txBody>
      </p:sp>
      <p:sp>
        <p:nvSpPr>
          <p:cNvPr id="189452" name="Rectangle 1036"/>
          <p:cNvSpPr>
            <a:spLocks noChangeArrowheads="1"/>
          </p:cNvSpPr>
          <p:nvPr/>
        </p:nvSpPr>
        <p:spPr bwMode="auto">
          <a:xfrm>
            <a:off x="4419600" y="4038600"/>
            <a:ext cx="9144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foo</a:t>
            </a:r>
          </a:p>
        </p:txBody>
      </p:sp>
      <p:sp>
        <p:nvSpPr>
          <p:cNvPr id="189453" name="Rectangle 1037"/>
          <p:cNvSpPr>
            <a:spLocks noChangeArrowheads="1"/>
          </p:cNvSpPr>
          <p:nvPr/>
        </p:nvSpPr>
        <p:spPr bwMode="auto">
          <a:xfrm>
            <a:off x="6019800" y="4114800"/>
            <a:ext cx="914400" cy="3810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who</a:t>
            </a:r>
          </a:p>
        </p:txBody>
      </p:sp>
      <p:sp>
        <p:nvSpPr>
          <p:cNvPr id="189454" name="Rectangle 1038"/>
          <p:cNvSpPr>
            <a:spLocks noChangeArrowheads="1"/>
          </p:cNvSpPr>
          <p:nvPr/>
        </p:nvSpPr>
        <p:spPr bwMode="auto">
          <a:xfrm>
            <a:off x="7543800" y="4038600"/>
            <a:ext cx="9144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date</a:t>
            </a:r>
          </a:p>
        </p:txBody>
      </p:sp>
      <p:sp>
        <p:nvSpPr>
          <p:cNvPr id="189457" name="Line 1041"/>
          <p:cNvSpPr>
            <a:spLocks noChangeShapeType="1"/>
          </p:cNvSpPr>
          <p:nvPr/>
        </p:nvSpPr>
        <p:spPr bwMode="auto">
          <a:xfrm flipH="1">
            <a:off x="25908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9458" name="Line 1042"/>
          <p:cNvSpPr>
            <a:spLocks noChangeShapeType="1"/>
          </p:cNvSpPr>
          <p:nvPr/>
        </p:nvSpPr>
        <p:spPr bwMode="auto">
          <a:xfrm>
            <a:off x="44958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9461" name="Line 1045"/>
          <p:cNvSpPr>
            <a:spLocks noChangeShapeType="1"/>
          </p:cNvSpPr>
          <p:nvPr/>
        </p:nvSpPr>
        <p:spPr bwMode="auto">
          <a:xfrm>
            <a:off x="4648200" y="3505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9462" name="Line 1046"/>
          <p:cNvSpPr>
            <a:spLocks noChangeShapeType="1"/>
          </p:cNvSpPr>
          <p:nvPr/>
        </p:nvSpPr>
        <p:spPr bwMode="auto">
          <a:xfrm>
            <a:off x="2971800" y="4876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9465" name="Text Box 1049"/>
          <p:cNvSpPr txBox="1">
            <a:spLocks noChangeArrowheads="1"/>
          </p:cNvSpPr>
          <p:nvPr/>
        </p:nvSpPr>
        <p:spPr bwMode="auto">
          <a:xfrm>
            <a:off x="2057400" y="3124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usr</a:t>
            </a:r>
          </a:p>
        </p:txBody>
      </p:sp>
      <p:sp>
        <p:nvSpPr>
          <p:cNvPr id="189466" name="Rectangle 1050"/>
          <p:cNvSpPr>
            <a:spLocks noChangeArrowheads="1"/>
          </p:cNvSpPr>
          <p:nvPr/>
        </p:nvSpPr>
        <p:spPr bwMode="auto">
          <a:xfrm>
            <a:off x="2590800" y="5562600"/>
            <a:ext cx="11430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.profile</a:t>
            </a:r>
          </a:p>
        </p:txBody>
      </p:sp>
      <p:sp>
        <p:nvSpPr>
          <p:cNvPr id="189468" name="Freeform 1052"/>
          <p:cNvSpPr>
            <a:spLocks/>
          </p:cNvSpPr>
          <p:nvPr/>
        </p:nvSpPr>
        <p:spPr bwMode="auto">
          <a:xfrm>
            <a:off x="1600200" y="2005013"/>
            <a:ext cx="3598863" cy="4805362"/>
          </a:xfrm>
          <a:custGeom>
            <a:avLst/>
            <a:gdLst/>
            <a:ahLst/>
            <a:cxnLst>
              <a:cxn ang="0">
                <a:pos x="1684" y="51"/>
              </a:cxn>
              <a:cxn ang="0">
                <a:pos x="1580" y="81"/>
              </a:cxn>
              <a:cxn ang="0">
                <a:pos x="1255" y="162"/>
              </a:cxn>
              <a:cxn ang="0">
                <a:pos x="1063" y="199"/>
              </a:cxn>
              <a:cxn ang="0">
                <a:pos x="945" y="236"/>
              </a:cxn>
              <a:cxn ang="0">
                <a:pos x="709" y="332"/>
              </a:cxn>
              <a:cxn ang="0">
                <a:pos x="532" y="399"/>
              </a:cxn>
              <a:cxn ang="0">
                <a:pos x="414" y="465"/>
              </a:cxn>
              <a:cxn ang="0">
                <a:pos x="199" y="583"/>
              </a:cxn>
              <a:cxn ang="0">
                <a:pos x="126" y="627"/>
              </a:cxn>
              <a:cxn ang="0">
                <a:pos x="81" y="657"/>
              </a:cxn>
              <a:cxn ang="0">
                <a:pos x="52" y="701"/>
              </a:cxn>
              <a:cxn ang="0">
                <a:pos x="37" y="723"/>
              </a:cxn>
              <a:cxn ang="0">
                <a:pos x="15" y="797"/>
              </a:cxn>
              <a:cxn ang="0">
                <a:pos x="0" y="864"/>
              </a:cxn>
              <a:cxn ang="0">
                <a:pos x="37" y="1026"/>
              </a:cxn>
              <a:cxn ang="0">
                <a:pos x="140" y="1218"/>
              </a:cxn>
              <a:cxn ang="0">
                <a:pos x="236" y="1713"/>
              </a:cxn>
              <a:cxn ang="0">
                <a:pos x="273" y="2053"/>
              </a:cxn>
              <a:cxn ang="0">
                <a:pos x="288" y="2134"/>
              </a:cxn>
              <a:cxn ang="0">
                <a:pos x="406" y="2577"/>
              </a:cxn>
              <a:cxn ang="0">
                <a:pos x="450" y="2666"/>
              </a:cxn>
              <a:cxn ang="0">
                <a:pos x="716" y="2895"/>
              </a:cxn>
              <a:cxn ang="0">
                <a:pos x="812" y="2954"/>
              </a:cxn>
              <a:cxn ang="0">
                <a:pos x="1093" y="3013"/>
              </a:cxn>
              <a:cxn ang="0">
                <a:pos x="1418" y="2961"/>
              </a:cxn>
              <a:cxn ang="0">
                <a:pos x="1521" y="2865"/>
              </a:cxn>
              <a:cxn ang="0">
                <a:pos x="1566" y="2821"/>
              </a:cxn>
              <a:cxn ang="0">
                <a:pos x="1632" y="2695"/>
              </a:cxn>
              <a:cxn ang="0">
                <a:pos x="1662" y="2547"/>
              </a:cxn>
              <a:cxn ang="0">
                <a:pos x="1617" y="2163"/>
              </a:cxn>
              <a:cxn ang="0">
                <a:pos x="1588" y="2082"/>
              </a:cxn>
              <a:cxn ang="0">
                <a:pos x="1521" y="1868"/>
              </a:cxn>
              <a:cxn ang="0">
                <a:pos x="1470" y="1691"/>
              </a:cxn>
              <a:cxn ang="0">
                <a:pos x="1440" y="1610"/>
              </a:cxn>
              <a:cxn ang="0">
                <a:pos x="1359" y="1351"/>
              </a:cxn>
              <a:cxn ang="0">
                <a:pos x="1307" y="1026"/>
              </a:cxn>
              <a:cxn ang="0">
                <a:pos x="1329" y="709"/>
              </a:cxn>
              <a:cxn ang="0">
                <a:pos x="1374" y="642"/>
              </a:cxn>
              <a:cxn ang="0">
                <a:pos x="1772" y="480"/>
              </a:cxn>
              <a:cxn ang="0">
                <a:pos x="1883" y="472"/>
              </a:cxn>
              <a:cxn ang="0">
                <a:pos x="2023" y="465"/>
              </a:cxn>
              <a:cxn ang="0">
                <a:pos x="2238" y="332"/>
              </a:cxn>
              <a:cxn ang="0">
                <a:pos x="2267" y="251"/>
              </a:cxn>
              <a:cxn ang="0">
                <a:pos x="2252" y="125"/>
              </a:cxn>
              <a:cxn ang="0">
                <a:pos x="2068" y="22"/>
              </a:cxn>
              <a:cxn ang="0">
                <a:pos x="1758" y="0"/>
              </a:cxn>
              <a:cxn ang="0">
                <a:pos x="1617" y="22"/>
              </a:cxn>
            </a:cxnLst>
            <a:rect l="0" t="0" r="r" b="b"/>
            <a:pathLst>
              <a:path w="2267" h="3027">
                <a:moveTo>
                  <a:pt x="1684" y="51"/>
                </a:moveTo>
                <a:cubicBezTo>
                  <a:pt x="1647" y="59"/>
                  <a:pt x="1617" y="74"/>
                  <a:pt x="1580" y="81"/>
                </a:cubicBezTo>
                <a:cubicBezTo>
                  <a:pt x="1481" y="132"/>
                  <a:pt x="1365" y="151"/>
                  <a:pt x="1255" y="162"/>
                </a:cubicBezTo>
                <a:cubicBezTo>
                  <a:pt x="1191" y="176"/>
                  <a:pt x="1127" y="187"/>
                  <a:pt x="1063" y="199"/>
                </a:cubicBezTo>
                <a:cubicBezTo>
                  <a:pt x="1023" y="207"/>
                  <a:pt x="985" y="227"/>
                  <a:pt x="945" y="236"/>
                </a:cubicBezTo>
                <a:cubicBezTo>
                  <a:pt x="877" y="283"/>
                  <a:pt x="787" y="306"/>
                  <a:pt x="709" y="332"/>
                </a:cubicBezTo>
                <a:cubicBezTo>
                  <a:pt x="649" y="352"/>
                  <a:pt x="592" y="382"/>
                  <a:pt x="532" y="399"/>
                </a:cubicBezTo>
                <a:cubicBezTo>
                  <a:pt x="495" y="423"/>
                  <a:pt x="456" y="452"/>
                  <a:pt x="414" y="465"/>
                </a:cubicBezTo>
                <a:cubicBezTo>
                  <a:pt x="349" y="513"/>
                  <a:pt x="271" y="547"/>
                  <a:pt x="199" y="583"/>
                </a:cubicBezTo>
                <a:cubicBezTo>
                  <a:pt x="159" y="603"/>
                  <a:pt x="172" y="597"/>
                  <a:pt x="126" y="627"/>
                </a:cubicBezTo>
                <a:cubicBezTo>
                  <a:pt x="111" y="637"/>
                  <a:pt x="81" y="657"/>
                  <a:pt x="81" y="657"/>
                </a:cubicBezTo>
                <a:cubicBezTo>
                  <a:pt x="71" y="672"/>
                  <a:pt x="62" y="686"/>
                  <a:pt x="52" y="701"/>
                </a:cubicBezTo>
                <a:cubicBezTo>
                  <a:pt x="47" y="708"/>
                  <a:pt x="37" y="723"/>
                  <a:pt x="37" y="723"/>
                </a:cubicBezTo>
                <a:cubicBezTo>
                  <a:pt x="30" y="747"/>
                  <a:pt x="21" y="772"/>
                  <a:pt x="15" y="797"/>
                </a:cubicBezTo>
                <a:cubicBezTo>
                  <a:pt x="10" y="819"/>
                  <a:pt x="0" y="864"/>
                  <a:pt x="0" y="864"/>
                </a:cubicBezTo>
                <a:cubicBezTo>
                  <a:pt x="5" y="920"/>
                  <a:pt x="5" y="979"/>
                  <a:pt x="37" y="1026"/>
                </a:cubicBezTo>
                <a:cubicBezTo>
                  <a:pt x="53" y="1095"/>
                  <a:pt x="108" y="1154"/>
                  <a:pt x="140" y="1218"/>
                </a:cubicBezTo>
                <a:cubicBezTo>
                  <a:pt x="214" y="1367"/>
                  <a:pt x="222" y="1552"/>
                  <a:pt x="236" y="1713"/>
                </a:cubicBezTo>
                <a:cubicBezTo>
                  <a:pt x="246" y="1823"/>
                  <a:pt x="253" y="1946"/>
                  <a:pt x="273" y="2053"/>
                </a:cubicBezTo>
                <a:cubicBezTo>
                  <a:pt x="278" y="2080"/>
                  <a:pt x="288" y="2134"/>
                  <a:pt x="288" y="2134"/>
                </a:cubicBezTo>
                <a:cubicBezTo>
                  <a:pt x="302" y="2312"/>
                  <a:pt x="344" y="2415"/>
                  <a:pt x="406" y="2577"/>
                </a:cubicBezTo>
                <a:cubicBezTo>
                  <a:pt x="418" y="2607"/>
                  <a:pt x="430" y="2640"/>
                  <a:pt x="450" y="2666"/>
                </a:cubicBezTo>
                <a:cubicBezTo>
                  <a:pt x="520" y="2760"/>
                  <a:pt x="614" y="2839"/>
                  <a:pt x="716" y="2895"/>
                </a:cubicBezTo>
                <a:cubicBezTo>
                  <a:pt x="749" y="2913"/>
                  <a:pt x="777" y="2939"/>
                  <a:pt x="812" y="2954"/>
                </a:cubicBezTo>
                <a:cubicBezTo>
                  <a:pt x="901" y="2993"/>
                  <a:pt x="998" y="3004"/>
                  <a:pt x="1093" y="3013"/>
                </a:cubicBezTo>
                <a:cubicBezTo>
                  <a:pt x="1206" y="3009"/>
                  <a:pt x="1321" y="3027"/>
                  <a:pt x="1418" y="2961"/>
                </a:cubicBezTo>
                <a:cubicBezTo>
                  <a:pt x="1446" y="2920"/>
                  <a:pt x="1485" y="2897"/>
                  <a:pt x="1521" y="2865"/>
                </a:cubicBezTo>
                <a:cubicBezTo>
                  <a:pt x="1537" y="2851"/>
                  <a:pt x="1566" y="2821"/>
                  <a:pt x="1566" y="2821"/>
                </a:cubicBezTo>
                <a:cubicBezTo>
                  <a:pt x="1586" y="2778"/>
                  <a:pt x="1608" y="2736"/>
                  <a:pt x="1632" y="2695"/>
                </a:cubicBezTo>
                <a:cubicBezTo>
                  <a:pt x="1644" y="2646"/>
                  <a:pt x="1645" y="2595"/>
                  <a:pt x="1662" y="2547"/>
                </a:cubicBezTo>
                <a:cubicBezTo>
                  <a:pt x="1680" y="2418"/>
                  <a:pt x="1658" y="2286"/>
                  <a:pt x="1617" y="2163"/>
                </a:cubicBezTo>
                <a:cubicBezTo>
                  <a:pt x="1589" y="2078"/>
                  <a:pt x="1618" y="2129"/>
                  <a:pt x="1588" y="2082"/>
                </a:cubicBezTo>
                <a:cubicBezTo>
                  <a:pt x="1571" y="2019"/>
                  <a:pt x="1557" y="1921"/>
                  <a:pt x="1521" y="1868"/>
                </a:cubicBezTo>
                <a:cubicBezTo>
                  <a:pt x="1509" y="1806"/>
                  <a:pt x="1489" y="1751"/>
                  <a:pt x="1470" y="1691"/>
                </a:cubicBezTo>
                <a:cubicBezTo>
                  <a:pt x="1460" y="1660"/>
                  <a:pt x="1458" y="1637"/>
                  <a:pt x="1440" y="1610"/>
                </a:cubicBezTo>
                <a:cubicBezTo>
                  <a:pt x="1423" y="1522"/>
                  <a:pt x="1381" y="1438"/>
                  <a:pt x="1359" y="1351"/>
                </a:cubicBezTo>
                <a:cubicBezTo>
                  <a:pt x="1332" y="1246"/>
                  <a:pt x="1317" y="1133"/>
                  <a:pt x="1307" y="1026"/>
                </a:cubicBezTo>
                <a:cubicBezTo>
                  <a:pt x="1310" y="926"/>
                  <a:pt x="1299" y="810"/>
                  <a:pt x="1329" y="709"/>
                </a:cubicBezTo>
                <a:cubicBezTo>
                  <a:pt x="1338" y="678"/>
                  <a:pt x="1354" y="666"/>
                  <a:pt x="1374" y="642"/>
                </a:cubicBezTo>
                <a:cubicBezTo>
                  <a:pt x="1475" y="522"/>
                  <a:pt x="1620" y="493"/>
                  <a:pt x="1772" y="480"/>
                </a:cubicBezTo>
                <a:cubicBezTo>
                  <a:pt x="1809" y="477"/>
                  <a:pt x="1846" y="474"/>
                  <a:pt x="1883" y="472"/>
                </a:cubicBezTo>
                <a:cubicBezTo>
                  <a:pt x="1930" y="469"/>
                  <a:pt x="1976" y="467"/>
                  <a:pt x="2023" y="465"/>
                </a:cubicBezTo>
                <a:cubicBezTo>
                  <a:pt x="2101" y="450"/>
                  <a:pt x="2197" y="405"/>
                  <a:pt x="2238" y="332"/>
                </a:cubicBezTo>
                <a:cubicBezTo>
                  <a:pt x="2253" y="306"/>
                  <a:pt x="2258" y="279"/>
                  <a:pt x="2267" y="251"/>
                </a:cubicBezTo>
                <a:cubicBezTo>
                  <a:pt x="2265" y="229"/>
                  <a:pt x="2266" y="159"/>
                  <a:pt x="2252" y="125"/>
                </a:cubicBezTo>
                <a:cubicBezTo>
                  <a:pt x="2229" y="69"/>
                  <a:pt x="2125" y="33"/>
                  <a:pt x="2068" y="22"/>
                </a:cubicBezTo>
                <a:cubicBezTo>
                  <a:pt x="1959" y="29"/>
                  <a:pt x="1865" y="15"/>
                  <a:pt x="1758" y="0"/>
                </a:cubicBezTo>
                <a:cubicBezTo>
                  <a:pt x="1710" y="9"/>
                  <a:pt x="1667" y="22"/>
                  <a:pt x="1617" y="22"/>
                </a:cubicBez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9469" name="Text Box 1053"/>
          <p:cNvSpPr txBox="1">
            <a:spLocks noChangeArrowheads="1"/>
          </p:cNvSpPr>
          <p:nvPr/>
        </p:nvSpPr>
        <p:spPr bwMode="auto">
          <a:xfrm>
            <a:off x="4876800" y="54102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/usr/wm4/.profile</a:t>
            </a:r>
          </a:p>
        </p:txBody>
      </p:sp>
      <p:sp>
        <p:nvSpPr>
          <p:cNvPr id="189470" name="Rectangle 1054"/>
          <p:cNvSpPr>
            <a:spLocks noChangeArrowheads="1"/>
          </p:cNvSpPr>
          <p:nvPr/>
        </p:nvSpPr>
        <p:spPr bwMode="auto">
          <a:xfrm>
            <a:off x="76200" y="11430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	</a:t>
            </a:r>
            <a:r>
              <a:rPr lang="en-US" sz="2800" i="1"/>
              <a:t>A sequence of directory names followed by a simple filename, each separated from the previous one by a 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Line 2"/>
          <p:cNvSpPr>
            <a:spLocks noChangeShapeType="1"/>
          </p:cNvSpPr>
          <p:nvPr/>
        </p:nvSpPr>
        <p:spPr bwMode="auto">
          <a:xfrm flipH="1">
            <a:off x="6553200" y="34290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491" name="Line 3"/>
          <p:cNvSpPr>
            <a:spLocks noChangeShapeType="1"/>
          </p:cNvSpPr>
          <p:nvPr/>
        </p:nvSpPr>
        <p:spPr bwMode="auto">
          <a:xfrm>
            <a:off x="80772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492" name="Line 4"/>
          <p:cNvSpPr>
            <a:spLocks noChangeShapeType="1"/>
          </p:cNvSpPr>
          <p:nvPr/>
        </p:nvSpPr>
        <p:spPr bwMode="auto">
          <a:xfrm>
            <a:off x="4572000" y="25146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>
            <a:off x="4800600" y="2438400"/>
            <a:ext cx="3200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494" name="Line 6"/>
          <p:cNvSpPr>
            <a:spLocks noChangeShapeType="1"/>
          </p:cNvSpPr>
          <p:nvPr/>
        </p:nvSpPr>
        <p:spPr bwMode="auto">
          <a:xfrm flipH="1">
            <a:off x="1219200" y="3581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495" name="Line 7"/>
          <p:cNvSpPr>
            <a:spLocks noChangeShapeType="1"/>
          </p:cNvSpPr>
          <p:nvPr/>
        </p:nvSpPr>
        <p:spPr bwMode="auto">
          <a:xfrm>
            <a:off x="2438400" y="3581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496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Definition: Working Directory</a:t>
            </a:r>
          </a:p>
        </p:txBody>
      </p:sp>
      <p:sp>
        <p:nvSpPr>
          <p:cNvPr id="191497" name="Oval 9"/>
          <p:cNvSpPr>
            <a:spLocks noChangeArrowheads="1"/>
          </p:cNvSpPr>
          <p:nvPr/>
        </p:nvSpPr>
        <p:spPr bwMode="auto">
          <a:xfrm>
            <a:off x="4114800" y="2286000"/>
            <a:ext cx="762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/</a:t>
            </a:r>
          </a:p>
        </p:txBody>
      </p:sp>
      <p:sp>
        <p:nvSpPr>
          <p:cNvPr id="191498" name="Oval 10"/>
          <p:cNvSpPr>
            <a:spLocks noChangeArrowheads="1"/>
          </p:cNvSpPr>
          <p:nvPr/>
        </p:nvSpPr>
        <p:spPr bwMode="auto">
          <a:xfrm>
            <a:off x="1828800" y="32004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800"/>
          </a:p>
        </p:txBody>
      </p:sp>
      <p:sp>
        <p:nvSpPr>
          <p:cNvPr id="191499" name="Oval 11"/>
          <p:cNvSpPr>
            <a:spLocks noChangeArrowheads="1"/>
          </p:cNvSpPr>
          <p:nvPr/>
        </p:nvSpPr>
        <p:spPr bwMode="auto">
          <a:xfrm>
            <a:off x="3962400" y="30480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tmp</a:t>
            </a:r>
          </a:p>
        </p:txBody>
      </p:sp>
      <p:sp>
        <p:nvSpPr>
          <p:cNvPr id="191500" name="Oval 12"/>
          <p:cNvSpPr>
            <a:spLocks noChangeArrowheads="1"/>
          </p:cNvSpPr>
          <p:nvPr/>
        </p:nvSpPr>
        <p:spPr bwMode="auto">
          <a:xfrm>
            <a:off x="5867400" y="3124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etc</a:t>
            </a:r>
          </a:p>
        </p:txBody>
      </p:sp>
      <p:sp>
        <p:nvSpPr>
          <p:cNvPr id="191501" name="Oval 13"/>
          <p:cNvSpPr>
            <a:spLocks noChangeArrowheads="1"/>
          </p:cNvSpPr>
          <p:nvPr/>
        </p:nvSpPr>
        <p:spPr bwMode="auto">
          <a:xfrm>
            <a:off x="7467600" y="3124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bin</a:t>
            </a:r>
          </a:p>
        </p:txBody>
      </p:sp>
      <p:sp>
        <p:nvSpPr>
          <p:cNvPr id="191502" name="Oval 14"/>
          <p:cNvSpPr>
            <a:spLocks noChangeArrowheads="1"/>
          </p:cNvSpPr>
          <p:nvPr/>
        </p:nvSpPr>
        <p:spPr bwMode="auto">
          <a:xfrm>
            <a:off x="685800" y="44196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dmr</a:t>
            </a:r>
          </a:p>
        </p:txBody>
      </p:sp>
      <p:sp>
        <p:nvSpPr>
          <p:cNvPr id="191503" name="Oval 15"/>
          <p:cNvSpPr>
            <a:spLocks noChangeArrowheads="1"/>
          </p:cNvSpPr>
          <p:nvPr/>
        </p:nvSpPr>
        <p:spPr bwMode="auto">
          <a:xfrm>
            <a:off x="2362200" y="44196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wm4</a:t>
            </a:r>
          </a:p>
        </p:txBody>
      </p:sp>
      <p:sp>
        <p:nvSpPr>
          <p:cNvPr id="191504" name="Rectangle 16"/>
          <p:cNvSpPr>
            <a:spLocks noChangeArrowheads="1"/>
          </p:cNvSpPr>
          <p:nvPr/>
        </p:nvSpPr>
        <p:spPr bwMode="auto">
          <a:xfrm>
            <a:off x="4419600" y="4038600"/>
            <a:ext cx="9144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foo</a:t>
            </a:r>
          </a:p>
        </p:txBody>
      </p:sp>
      <p:sp>
        <p:nvSpPr>
          <p:cNvPr id="191505" name="Rectangle 17"/>
          <p:cNvSpPr>
            <a:spLocks noChangeArrowheads="1"/>
          </p:cNvSpPr>
          <p:nvPr/>
        </p:nvSpPr>
        <p:spPr bwMode="auto">
          <a:xfrm>
            <a:off x="6019800" y="4114800"/>
            <a:ext cx="914400" cy="3810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who</a:t>
            </a:r>
          </a:p>
        </p:txBody>
      </p:sp>
      <p:sp>
        <p:nvSpPr>
          <p:cNvPr id="191506" name="Rectangle 18"/>
          <p:cNvSpPr>
            <a:spLocks noChangeArrowheads="1"/>
          </p:cNvSpPr>
          <p:nvPr/>
        </p:nvSpPr>
        <p:spPr bwMode="auto">
          <a:xfrm>
            <a:off x="7543800" y="4038600"/>
            <a:ext cx="9144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date</a:t>
            </a:r>
          </a:p>
        </p:txBody>
      </p:sp>
      <p:sp>
        <p:nvSpPr>
          <p:cNvPr id="191507" name="Line 19"/>
          <p:cNvSpPr>
            <a:spLocks noChangeShapeType="1"/>
          </p:cNvSpPr>
          <p:nvPr/>
        </p:nvSpPr>
        <p:spPr bwMode="auto">
          <a:xfrm flipH="1">
            <a:off x="25908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508" name="Line 20"/>
          <p:cNvSpPr>
            <a:spLocks noChangeShapeType="1"/>
          </p:cNvSpPr>
          <p:nvPr/>
        </p:nvSpPr>
        <p:spPr bwMode="auto">
          <a:xfrm>
            <a:off x="44958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509" name="Line 21"/>
          <p:cNvSpPr>
            <a:spLocks noChangeShapeType="1"/>
          </p:cNvSpPr>
          <p:nvPr/>
        </p:nvSpPr>
        <p:spPr bwMode="auto">
          <a:xfrm>
            <a:off x="4648200" y="3505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510" name="Line 22"/>
          <p:cNvSpPr>
            <a:spLocks noChangeShapeType="1"/>
          </p:cNvSpPr>
          <p:nvPr/>
        </p:nvSpPr>
        <p:spPr bwMode="auto">
          <a:xfrm>
            <a:off x="2971800" y="4876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1511" name="Text Box 23"/>
          <p:cNvSpPr txBox="1">
            <a:spLocks noChangeArrowheads="1"/>
          </p:cNvSpPr>
          <p:nvPr/>
        </p:nvSpPr>
        <p:spPr bwMode="auto">
          <a:xfrm>
            <a:off x="2057400" y="3124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usr</a:t>
            </a:r>
          </a:p>
        </p:txBody>
      </p:sp>
      <p:sp>
        <p:nvSpPr>
          <p:cNvPr id="191512" name="Rectangle 24"/>
          <p:cNvSpPr>
            <a:spLocks noChangeArrowheads="1"/>
          </p:cNvSpPr>
          <p:nvPr/>
        </p:nvSpPr>
        <p:spPr bwMode="auto">
          <a:xfrm>
            <a:off x="2590800" y="5562600"/>
            <a:ext cx="11430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.profile</a:t>
            </a:r>
          </a:p>
        </p:txBody>
      </p:sp>
      <p:sp>
        <p:nvSpPr>
          <p:cNvPr id="191514" name="Rectangle 26"/>
          <p:cNvSpPr>
            <a:spLocks noChangeArrowheads="1"/>
          </p:cNvSpPr>
          <p:nvPr/>
        </p:nvSpPr>
        <p:spPr bwMode="auto">
          <a:xfrm>
            <a:off x="76200" y="15240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i="1"/>
              <a:t>A directory that file names refer to by default.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i="1"/>
              <a:t>One per process.</a:t>
            </a:r>
          </a:p>
        </p:txBody>
      </p:sp>
      <p:sp>
        <p:nvSpPr>
          <p:cNvPr id="191515" name="Freeform 27"/>
          <p:cNvSpPr>
            <a:spLocks/>
          </p:cNvSpPr>
          <p:nvPr/>
        </p:nvSpPr>
        <p:spPr bwMode="auto">
          <a:xfrm>
            <a:off x="2133600" y="4114800"/>
            <a:ext cx="1462088" cy="1119188"/>
          </a:xfrm>
          <a:custGeom>
            <a:avLst/>
            <a:gdLst/>
            <a:ahLst/>
            <a:cxnLst>
              <a:cxn ang="0">
                <a:pos x="242" y="679"/>
              </a:cxn>
              <a:cxn ang="0">
                <a:pos x="20" y="554"/>
              </a:cxn>
              <a:cxn ang="0">
                <a:pos x="124" y="251"/>
              </a:cxn>
              <a:cxn ang="0">
                <a:pos x="175" y="184"/>
              </a:cxn>
              <a:cxn ang="0">
                <a:pos x="360" y="44"/>
              </a:cxn>
              <a:cxn ang="0">
                <a:pos x="515" y="0"/>
              </a:cxn>
              <a:cxn ang="0">
                <a:pos x="604" y="15"/>
              </a:cxn>
              <a:cxn ang="0">
                <a:pos x="700" y="37"/>
              </a:cxn>
              <a:cxn ang="0">
                <a:pos x="884" y="147"/>
              </a:cxn>
              <a:cxn ang="0">
                <a:pos x="921" y="280"/>
              </a:cxn>
              <a:cxn ang="0">
                <a:pos x="899" y="435"/>
              </a:cxn>
              <a:cxn ang="0">
                <a:pos x="833" y="524"/>
              </a:cxn>
              <a:cxn ang="0">
                <a:pos x="552" y="642"/>
              </a:cxn>
              <a:cxn ang="0">
                <a:pos x="294" y="672"/>
              </a:cxn>
              <a:cxn ang="0">
                <a:pos x="242" y="679"/>
              </a:cxn>
            </a:cxnLst>
            <a:rect l="0" t="0" r="r" b="b"/>
            <a:pathLst>
              <a:path w="921" h="705">
                <a:moveTo>
                  <a:pt x="242" y="679"/>
                </a:moveTo>
                <a:cubicBezTo>
                  <a:pt x="115" y="650"/>
                  <a:pt x="92" y="649"/>
                  <a:pt x="20" y="554"/>
                </a:cubicBezTo>
                <a:cubicBezTo>
                  <a:pt x="0" y="448"/>
                  <a:pt x="49" y="326"/>
                  <a:pt x="124" y="251"/>
                </a:cubicBezTo>
                <a:cubicBezTo>
                  <a:pt x="139" y="220"/>
                  <a:pt x="147" y="203"/>
                  <a:pt x="175" y="184"/>
                </a:cubicBezTo>
                <a:cubicBezTo>
                  <a:pt x="215" y="125"/>
                  <a:pt x="292" y="66"/>
                  <a:pt x="360" y="44"/>
                </a:cubicBezTo>
                <a:cubicBezTo>
                  <a:pt x="405" y="13"/>
                  <a:pt x="462" y="6"/>
                  <a:pt x="515" y="0"/>
                </a:cubicBezTo>
                <a:cubicBezTo>
                  <a:pt x="607" y="11"/>
                  <a:pt x="543" y="1"/>
                  <a:pt x="604" y="15"/>
                </a:cubicBezTo>
                <a:cubicBezTo>
                  <a:pt x="636" y="23"/>
                  <a:pt x="700" y="37"/>
                  <a:pt x="700" y="37"/>
                </a:cubicBezTo>
                <a:cubicBezTo>
                  <a:pt x="763" y="67"/>
                  <a:pt x="834" y="97"/>
                  <a:pt x="884" y="147"/>
                </a:cubicBezTo>
                <a:cubicBezTo>
                  <a:pt x="899" y="191"/>
                  <a:pt x="907" y="236"/>
                  <a:pt x="921" y="280"/>
                </a:cubicBezTo>
                <a:cubicBezTo>
                  <a:pt x="917" y="324"/>
                  <a:pt x="917" y="391"/>
                  <a:pt x="899" y="435"/>
                </a:cubicBezTo>
                <a:cubicBezTo>
                  <a:pt x="885" y="471"/>
                  <a:pt x="857" y="496"/>
                  <a:pt x="833" y="524"/>
                </a:cubicBezTo>
                <a:cubicBezTo>
                  <a:pt x="755" y="614"/>
                  <a:pt x="669" y="633"/>
                  <a:pt x="552" y="642"/>
                </a:cubicBezTo>
                <a:cubicBezTo>
                  <a:pt x="466" y="658"/>
                  <a:pt x="380" y="663"/>
                  <a:pt x="294" y="672"/>
                </a:cubicBezTo>
                <a:cubicBezTo>
                  <a:pt x="239" y="688"/>
                  <a:pt x="242" y="705"/>
                  <a:pt x="242" y="679"/>
                </a:cubicBezTo>
                <a:close/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Unix System Structure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676400" y="1524000"/>
            <a:ext cx="6019800" cy="449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800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981200" y="1676400"/>
            <a:ext cx="776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user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2133600" y="2362200"/>
            <a:ext cx="52578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800"/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2422525" y="2581275"/>
            <a:ext cx="2697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 shell and utilities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2590800" y="3200400"/>
            <a:ext cx="4495800" cy="24384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800"/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2895600" y="35814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kernel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3200400" y="4114800"/>
            <a:ext cx="3276600" cy="1219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hardware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3124200" y="16764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 programs</a:t>
            </a:r>
            <a:br>
              <a:rPr lang="en-US" sz="1800"/>
            </a:br>
            <a:r>
              <a:rPr lang="en-US" sz="1800"/>
              <a:t>scripts</a:t>
            </a: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5334000" y="2438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ls</a:t>
            </a:r>
            <a:br>
              <a:rPr lang="en-US" sz="1800"/>
            </a:br>
            <a:r>
              <a:rPr lang="en-US" sz="1800"/>
              <a:t>ksh</a:t>
            </a:r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5943600" y="2438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gcc</a:t>
            </a:r>
            <a:br>
              <a:rPr lang="en-US" sz="1800"/>
            </a:br>
            <a:r>
              <a:rPr lang="en-US" sz="1800"/>
              <a:t>find</a:t>
            </a:r>
          </a:p>
        </p:txBody>
      </p: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5638800" y="3200400"/>
            <a:ext cx="838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open()</a:t>
            </a:r>
            <a:br>
              <a:rPr lang="en-US" sz="1800"/>
            </a:br>
            <a:r>
              <a:rPr lang="en-US" sz="1800"/>
              <a:t>fork()</a:t>
            </a:r>
            <a:br>
              <a:rPr lang="en-US" sz="1800"/>
            </a:br>
            <a:r>
              <a:rPr lang="en-US" sz="1800"/>
              <a:t>exec()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Line 2"/>
          <p:cNvSpPr>
            <a:spLocks noChangeShapeType="1"/>
          </p:cNvSpPr>
          <p:nvPr/>
        </p:nvSpPr>
        <p:spPr bwMode="auto">
          <a:xfrm flipH="1">
            <a:off x="6553200" y="34290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3539" name="Line 3"/>
          <p:cNvSpPr>
            <a:spLocks noChangeShapeType="1"/>
          </p:cNvSpPr>
          <p:nvPr/>
        </p:nvSpPr>
        <p:spPr bwMode="auto">
          <a:xfrm>
            <a:off x="80772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3540" name="Line 4"/>
          <p:cNvSpPr>
            <a:spLocks noChangeShapeType="1"/>
          </p:cNvSpPr>
          <p:nvPr/>
        </p:nvSpPr>
        <p:spPr bwMode="auto">
          <a:xfrm>
            <a:off x="4572000" y="25146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3541" name="Line 5"/>
          <p:cNvSpPr>
            <a:spLocks noChangeShapeType="1"/>
          </p:cNvSpPr>
          <p:nvPr/>
        </p:nvSpPr>
        <p:spPr bwMode="auto">
          <a:xfrm>
            <a:off x="4800600" y="2438400"/>
            <a:ext cx="3200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3542" name="Line 6"/>
          <p:cNvSpPr>
            <a:spLocks noChangeShapeType="1"/>
          </p:cNvSpPr>
          <p:nvPr/>
        </p:nvSpPr>
        <p:spPr bwMode="auto">
          <a:xfrm flipH="1">
            <a:off x="1219200" y="3581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3543" name="Line 7"/>
          <p:cNvSpPr>
            <a:spLocks noChangeShapeType="1"/>
          </p:cNvSpPr>
          <p:nvPr/>
        </p:nvSpPr>
        <p:spPr bwMode="auto">
          <a:xfrm>
            <a:off x="2438400" y="3581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3544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Definition: Relative Pathname</a:t>
            </a:r>
          </a:p>
        </p:txBody>
      </p:sp>
      <p:sp>
        <p:nvSpPr>
          <p:cNvPr id="193545" name="Oval 9"/>
          <p:cNvSpPr>
            <a:spLocks noChangeArrowheads="1"/>
          </p:cNvSpPr>
          <p:nvPr/>
        </p:nvSpPr>
        <p:spPr bwMode="auto">
          <a:xfrm>
            <a:off x="4114800" y="2286000"/>
            <a:ext cx="762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/</a:t>
            </a:r>
          </a:p>
        </p:txBody>
      </p:sp>
      <p:sp>
        <p:nvSpPr>
          <p:cNvPr id="193546" name="Oval 10"/>
          <p:cNvSpPr>
            <a:spLocks noChangeArrowheads="1"/>
          </p:cNvSpPr>
          <p:nvPr/>
        </p:nvSpPr>
        <p:spPr bwMode="auto">
          <a:xfrm>
            <a:off x="1828800" y="32004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800"/>
          </a:p>
        </p:txBody>
      </p:sp>
      <p:sp>
        <p:nvSpPr>
          <p:cNvPr id="193547" name="Oval 11"/>
          <p:cNvSpPr>
            <a:spLocks noChangeArrowheads="1"/>
          </p:cNvSpPr>
          <p:nvPr/>
        </p:nvSpPr>
        <p:spPr bwMode="auto">
          <a:xfrm>
            <a:off x="3962400" y="30480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tmp</a:t>
            </a:r>
          </a:p>
        </p:txBody>
      </p:sp>
      <p:sp>
        <p:nvSpPr>
          <p:cNvPr id="193548" name="Oval 12"/>
          <p:cNvSpPr>
            <a:spLocks noChangeArrowheads="1"/>
          </p:cNvSpPr>
          <p:nvPr/>
        </p:nvSpPr>
        <p:spPr bwMode="auto">
          <a:xfrm>
            <a:off x="5867400" y="3124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etc</a:t>
            </a:r>
          </a:p>
        </p:txBody>
      </p:sp>
      <p:sp>
        <p:nvSpPr>
          <p:cNvPr id="193549" name="Oval 13"/>
          <p:cNvSpPr>
            <a:spLocks noChangeArrowheads="1"/>
          </p:cNvSpPr>
          <p:nvPr/>
        </p:nvSpPr>
        <p:spPr bwMode="auto">
          <a:xfrm>
            <a:off x="7467600" y="31242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bin</a:t>
            </a:r>
          </a:p>
        </p:txBody>
      </p:sp>
      <p:sp>
        <p:nvSpPr>
          <p:cNvPr id="193550" name="Oval 14"/>
          <p:cNvSpPr>
            <a:spLocks noChangeArrowheads="1"/>
          </p:cNvSpPr>
          <p:nvPr/>
        </p:nvSpPr>
        <p:spPr bwMode="auto">
          <a:xfrm>
            <a:off x="685800" y="44196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dmr</a:t>
            </a:r>
          </a:p>
        </p:txBody>
      </p:sp>
      <p:sp>
        <p:nvSpPr>
          <p:cNvPr id="193551" name="Oval 15"/>
          <p:cNvSpPr>
            <a:spLocks noChangeArrowheads="1"/>
          </p:cNvSpPr>
          <p:nvPr/>
        </p:nvSpPr>
        <p:spPr bwMode="auto">
          <a:xfrm>
            <a:off x="2362200" y="44196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wm4</a:t>
            </a:r>
          </a:p>
        </p:txBody>
      </p:sp>
      <p:sp>
        <p:nvSpPr>
          <p:cNvPr id="193552" name="Rectangle 16"/>
          <p:cNvSpPr>
            <a:spLocks noChangeArrowheads="1"/>
          </p:cNvSpPr>
          <p:nvPr/>
        </p:nvSpPr>
        <p:spPr bwMode="auto">
          <a:xfrm>
            <a:off x="4419600" y="4038600"/>
            <a:ext cx="9144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foo</a:t>
            </a:r>
          </a:p>
        </p:txBody>
      </p:sp>
      <p:sp>
        <p:nvSpPr>
          <p:cNvPr id="193553" name="Rectangle 17"/>
          <p:cNvSpPr>
            <a:spLocks noChangeArrowheads="1"/>
          </p:cNvSpPr>
          <p:nvPr/>
        </p:nvSpPr>
        <p:spPr bwMode="auto">
          <a:xfrm>
            <a:off x="6019800" y="4114800"/>
            <a:ext cx="914400" cy="3810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who</a:t>
            </a:r>
          </a:p>
        </p:txBody>
      </p:sp>
      <p:sp>
        <p:nvSpPr>
          <p:cNvPr id="193554" name="Rectangle 18"/>
          <p:cNvSpPr>
            <a:spLocks noChangeArrowheads="1"/>
          </p:cNvSpPr>
          <p:nvPr/>
        </p:nvSpPr>
        <p:spPr bwMode="auto">
          <a:xfrm>
            <a:off x="7543800" y="4038600"/>
            <a:ext cx="9144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date</a:t>
            </a:r>
          </a:p>
        </p:txBody>
      </p:sp>
      <p:sp>
        <p:nvSpPr>
          <p:cNvPr id="193555" name="Line 19"/>
          <p:cNvSpPr>
            <a:spLocks noChangeShapeType="1"/>
          </p:cNvSpPr>
          <p:nvPr/>
        </p:nvSpPr>
        <p:spPr bwMode="auto">
          <a:xfrm flipH="1">
            <a:off x="25908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3556" name="Line 20"/>
          <p:cNvSpPr>
            <a:spLocks noChangeShapeType="1"/>
          </p:cNvSpPr>
          <p:nvPr/>
        </p:nvSpPr>
        <p:spPr bwMode="auto">
          <a:xfrm>
            <a:off x="44958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3557" name="Line 21"/>
          <p:cNvSpPr>
            <a:spLocks noChangeShapeType="1"/>
          </p:cNvSpPr>
          <p:nvPr/>
        </p:nvSpPr>
        <p:spPr bwMode="auto">
          <a:xfrm>
            <a:off x="4648200" y="3505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3558" name="Line 22"/>
          <p:cNvSpPr>
            <a:spLocks noChangeShapeType="1"/>
          </p:cNvSpPr>
          <p:nvPr/>
        </p:nvSpPr>
        <p:spPr bwMode="auto">
          <a:xfrm>
            <a:off x="2971800" y="4876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3559" name="Text Box 23"/>
          <p:cNvSpPr txBox="1">
            <a:spLocks noChangeArrowheads="1"/>
          </p:cNvSpPr>
          <p:nvPr/>
        </p:nvSpPr>
        <p:spPr bwMode="auto">
          <a:xfrm>
            <a:off x="2057400" y="3124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usr</a:t>
            </a:r>
          </a:p>
        </p:txBody>
      </p:sp>
      <p:sp>
        <p:nvSpPr>
          <p:cNvPr id="193560" name="Rectangle 24"/>
          <p:cNvSpPr>
            <a:spLocks noChangeArrowheads="1"/>
          </p:cNvSpPr>
          <p:nvPr/>
        </p:nvSpPr>
        <p:spPr bwMode="auto">
          <a:xfrm>
            <a:off x="2590800" y="5562600"/>
            <a:ext cx="11430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/>
              <a:t>.profile</a:t>
            </a:r>
          </a:p>
        </p:txBody>
      </p:sp>
      <p:sp>
        <p:nvSpPr>
          <p:cNvPr id="193561" name="Freeform 25"/>
          <p:cNvSpPr>
            <a:spLocks/>
          </p:cNvSpPr>
          <p:nvPr/>
        </p:nvSpPr>
        <p:spPr bwMode="auto">
          <a:xfrm>
            <a:off x="1600200" y="2005013"/>
            <a:ext cx="3598863" cy="4805362"/>
          </a:xfrm>
          <a:custGeom>
            <a:avLst/>
            <a:gdLst/>
            <a:ahLst/>
            <a:cxnLst>
              <a:cxn ang="0">
                <a:pos x="1684" y="51"/>
              </a:cxn>
              <a:cxn ang="0">
                <a:pos x="1580" y="81"/>
              </a:cxn>
              <a:cxn ang="0">
                <a:pos x="1255" y="162"/>
              </a:cxn>
              <a:cxn ang="0">
                <a:pos x="1063" y="199"/>
              </a:cxn>
              <a:cxn ang="0">
                <a:pos x="945" y="236"/>
              </a:cxn>
              <a:cxn ang="0">
                <a:pos x="709" y="332"/>
              </a:cxn>
              <a:cxn ang="0">
                <a:pos x="532" y="399"/>
              </a:cxn>
              <a:cxn ang="0">
                <a:pos x="414" y="465"/>
              </a:cxn>
              <a:cxn ang="0">
                <a:pos x="199" y="583"/>
              </a:cxn>
              <a:cxn ang="0">
                <a:pos x="126" y="627"/>
              </a:cxn>
              <a:cxn ang="0">
                <a:pos x="81" y="657"/>
              </a:cxn>
              <a:cxn ang="0">
                <a:pos x="52" y="701"/>
              </a:cxn>
              <a:cxn ang="0">
                <a:pos x="37" y="723"/>
              </a:cxn>
              <a:cxn ang="0">
                <a:pos x="15" y="797"/>
              </a:cxn>
              <a:cxn ang="0">
                <a:pos x="0" y="864"/>
              </a:cxn>
              <a:cxn ang="0">
                <a:pos x="37" y="1026"/>
              </a:cxn>
              <a:cxn ang="0">
                <a:pos x="140" y="1218"/>
              </a:cxn>
              <a:cxn ang="0">
                <a:pos x="236" y="1713"/>
              </a:cxn>
              <a:cxn ang="0">
                <a:pos x="273" y="2053"/>
              </a:cxn>
              <a:cxn ang="0">
                <a:pos x="288" y="2134"/>
              </a:cxn>
              <a:cxn ang="0">
                <a:pos x="406" y="2577"/>
              </a:cxn>
              <a:cxn ang="0">
                <a:pos x="450" y="2666"/>
              </a:cxn>
              <a:cxn ang="0">
                <a:pos x="716" y="2895"/>
              </a:cxn>
              <a:cxn ang="0">
                <a:pos x="812" y="2954"/>
              </a:cxn>
              <a:cxn ang="0">
                <a:pos x="1093" y="3013"/>
              </a:cxn>
              <a:cxn ang="0">
                <a:pos x="1418" y="2961"/>
              </a:cxn>
              <a:cxn ang="0">
                <a:pos x="1521" y="2865"/>
              </a:cxn>
              <a:cxn ang="0">
                <a:pos x="1566" y="2821"/>
              </a:cxn>
              <a:cxn ang="0">
                <a:pos x="1632" y="2695"/>
              </a:cxn>
              <a:cxn ang="0">
                <a:pos x="1662" y="2547"/>
              </a:cxn>
              <a:cxn ang="0">
                <a:pos x="1617" y="2163"/>
              </a:cxn>
              <a:cxn ang="0">
                <a:pos x="1588" y="2082"/>
              </a:cxn>
              <a:cxn ang="0">
                <a:pos x="1521" y="1868"/>
              </a:cxn>
              <a:cxn ang="0">
                <a:pos x="1470" y="1691"/>
              </a:cxn>
              <a:cxn ang="0">
                <a:pos x="1440" y="1610"/>
              </a:cxn>
              <a:cxn ang="0">
                <a:pos x="1359" y="1351"/>
              </a:cxn>
              <a:cxn ang="0">
                <a:pos x="1307" y="1026"/>
              </a:cxn>
              <a:cxn ang="0">
                <a:pos x="1329" y="709"/>
              </a:cxn>
              <a:cxn ang="0">
                <a:pos x="1374" y="642"/>
              </a:cxn>
              <a:cxn ang="0">
                <a:pos x="1772" y="480"/>
              </a:cxn>
              <a:cxn ang="0">
                <a:pos x="1883" y="472"/>
              </a:cxn>
              <a:cxn ang="0">
                <a:pos x="2023" y="465"/>
              </a:cxn>
              <a:cxn ang="0">
                <a:pos x="2238" y="332"/>
              </a:cxn>
              <a:cxn ang="0">
                <a:pos x="2267" y="251"/>
              </a:cxn>
              <a:cxn ang="0">
                <a:pos x="2252" y="125"/>
              </a:cxn>
              <a:cxn ang="0">
                <a:pos x="2068" y="22"/>
              </a:cxn>
              <a:cxn ang="0">
                <a:pos x="1758" y="0"/>
              </a:cxn>
              <a:cxn ang="0">
                <a:pos x="1617" y="22"/>
              </a:cxn>
            </a:cxnLst>
            <a:rect l="0" t="0" r="r" b="b"/>
            <a:pathLst>
              <a:path w="2267" h="3027">
                <a:moveTo>
                  <a:pt x="1684" y="51"/>
                </a:moveTo>
                <a:cubicBezTo>
                  <a:pt x="1647" y="59"/>
                  <a:pt x="1617" y="74"/>
                  <a:pt x="1580" y="81"/>
                </a:cubicBezTo>
                <a:cubicBezTo>
                  <a:pt x="1481" y="132"/>
                  <a:pt x="1365" y="151"/>
                  <a:pt x="1255" y="162"/>
                </a:cubicBezTo>
                <a:cubicBezTo>
                  <a:pt x="1191" y="176"/>
                  <a:pt x="1127" y="187"/>
                  <a:pt x="1063" y="199"/>
                </a:cubicBezTo>
                <a:cubicBezTo>
                  <a:pt x="1023" y="207"/>
                  <a:pt x="985" y="227"/>
                  <a:pt x="945" y="236"/>
                </a:cubicBezTo>
                <a:cubicBezTo>
                  <a:pt x="877" y="283"/>
                  <a:pt x="787" y="306"/>
                  <a:pt x="709" y="332"/>
                </a:cubicBezTo>
                <a:cubicBezTo>
                  <a:pt x="649" y="352"/>
                  <a:pt x="592" y="382"/>
                  <a:pt x="532" y="399"/>
                </a:cubicBezTo>
                <a:cubicBezTo>
                  <a:pt x="495" y="423"/>
                  <a:pt x="456" y="452"/>
                  <a:pt x="414" y="465"/>
                </a:cubicBezTo>
                <a:cubicBezTo>
                  <a:pt x="349" y="513"/>
                  <a:pt x="271" y="547"/>
                  <a:pt x="199" y="583"/>
                </a:cubicBezTo>
                <a:cubicBezTo>
                  <a:pt x="159" y="603"/>
                  <a:pt x="172" y="597"/>
                  <a:pt x="126" y="627"/>
                </a:cubicBezTo>
                <a:cubicBezTo>
                  <a:pt x="111" y="637"/>
                  <a:pt x="81" y="657"/>
                  <a:pt x="81" y="657"/>
                </a:cubicBezTo>
                <a:cubicBezTo>
                  <a:pt x="71" y="672"/>
                  <a:pt x="62" y="686"/>
                  <a:pt x="52" y="701"/>
                </a:cubicBezTo>
                <a:cubicBezTo>
                  <a:pt x="47" y="708"/>
                  <a:pt x="37" y="723"/>
                  <a:pt x="37" y="723"/>
                </a:cubicBezTo>
                <a:cubicBezTo>
                  <a:pt x="30" y="747"/>
                  <a:pt x="21" y="772"/>
                  <a:pt x="15" y="797"/>
                </a:cubicBezTo>
                <a:cubicBezTo>
                  <a:pt x="10" y="819"/>
                  <a:pt x="0" y="864"/>
                  <a:pt x="0" y="864"/>
                </a:cubicBezTo>
                <a:cubicBezTo>
                  <a:pt x="5" y="920"/>
                  <a:pt x="5" y="979"/>
                  <a:pt x="37" y="1026"/>
                </a:cubicBezTo>
                <a:cubicBezTo>
                  <a:pt x="53" y="1095"/>
                  <a:pt x="108" y="1154"/>
                  <a:pt x="140" y="1218"/>
                </a:cubicBezTo>
                <a:cubicBezTo>
                  <a:pt x="214" y="1367"/>
                  <a:pt x="222" y="1552"/>
                  <a:pt x="236" y="1713"/>
                </a:cubicBezTo>
                <a:cubicBezTo>
                  <a:pt x="246" y="1823"/>
                  <a:pt x="253" y="1946"/>
                  <a:pt x="273" y="2053"/>
                </a:cubicBezTo>
                <a:cubicBezTo>
                  <a:pt x="278" y="2080"/>
                  <a:pt x="288" y="2134"/>
                  <a:pt x="288" y="2134"/>
                </a:cubicBezTo>
                <a:cubicBezTo>
                  <a:pt x="302" y="2312"/>
                  <a:pt x="344" y="2415"/>
                  <a:pt x="406" y="2577"/>
                </a:cubicBezTo>
                <a:cubicBezTo>
                  <a:pt x="418" y="2607"/>
                  <a:pt x="430" y="2640"/>
                  <a:pt x="450" y="2666"/>
                </a:cubicBezTo>
                <a:cubicBezTo>
                  <a:pt x="520" y="2760"/>
                  <a:pt x="614" y="2839"/>
                  <a:pt x="716" y="2895"/>
                </a:cubicBezTo>
                <a:cubicBezTo>
                  <a:pt x="749" y="2913"/>
                  <a:pt x="777" y="2939"/>
                  <a:pt x="812" y="2954"/>
                </a:cubicBezTo>
                <a:cubicBezTo>
                  <a:pt x="901" y="2993"/>
                  <a:pt x="998" y="3004"/>
                  <a:pt x="1093" y="3013"/>
                </a:cubicBezTo>
                <a:cubicBezTo>
                  <a:pt x="1206" y="3009"/>
                  <a:pt x="1321" y="3027"/>
                  <a:pt x="1418" y="2961"/>
                </a:cubicBezTo>
                <a:cubicBezTo>
                  <a:pt x="1446" y="2920"/>
                  <a:pt x="1485" y="2897"/>
                  <a:pt x="1521" y="2865"/>
                </a:cubicBezTo>
                <a:cubicBezTo>
                  <a:pt x="1537" y="2851"/>
                  <a:pt x="1566" y="2821"/>
                  <a:pt x="1566" y="2821"/>
                </a:cubicBezTo>
                <a:cubicBezTo>
                  <a:pt x="1586" y="2778"/>
                  <a:pt x="1608" y="2736"/>
                  <a:pt x="1632" y="2695"/>
                </a:cubicBezTo>
                <a:cubicBezTo>
                  <a:pt x="1644" y="2646"/>
                  <a:pt x="1645" y="2595"/>
                  <a:pt x="1662" y="2547"/>
                </a:cubicBezTo>
                <a:cubicBezTo>
                  <a:pt x="1680" y="2418"/>
                  <a:pt x="1658" y="2286"/>
                  <a:pt x="1617" y="2163"/>
                </a:cubicBezTo>
                <a:cubicBezTo>
                  <a:pt x="1589" y="2078"/>
                  <a:pt x="1618" y="2129"/>
                  <a:pt x="1588" y="2082"/>
                </a:cubicBezTo>
                <a:cubicBezTo>
                  <a:pt x="1571" y="2019"/>
                  <a:pt x="1557" y="1921"/>
                  <a:pt x="1521" y="1868"/>
                </a:cubicBezTo>
                <a:cubicBezTo>
                  <a:pt x="1509" y="1806"/>
                  <a:pt x="1489" y="1751"/>
                  <a:pt x="1470" y="1691"/>
                </a:cubicBezTo>
                <a:cubicBezTo>
                  <a:pt x="1460" y="1660"/>
                  <a:pt x="1458" y="1637"/>
                  <a:pt x="1440" y="1610"/>
                </a:cubicBezTo>
                <a:cubicBezTo>
                  <a:pt x="1423" y="1522"/>
                  <a:pt x="1381" y="1438"/>
                  <a:pt x="1359" y="1351"/>
                </a:cubicBezTo>
                <a:cubicBezTo>
                  <a:pt x="1332" y="1246"/>
                  <a:pt x="1317" y="1133"/>
                  <a:pt x="1307" y="1026"/>
                </a:cubicBezTo>
                <a:cubicBezTo>
                  <a:pt x="1310" y="926"/>
                  <a:pt x="1299" y="810"/>
                  <a:pt x="1329" y="709"/>
                </a:cubicBezTo>
                <a:cubicBezTo>
                  <a:pt x="1338" y="678"/>
                  <a:pt x="1354" y="666"/>
                  <a:pt x="1374" y="642"/>
                </a:cubicBezTo>
                <a:cubicBezTo>
                  <a:pt x="1475" y="522"/>
                  <a:pt x="1620" y="493"/>
                  <a:pt x="1772" y="480"/>
                </a:cubicBezTo>
                <a:cubicBezTo>
                  <a:pt x="1809" y="477"/>
                  <a:pt x="1846" y="474"/>
                  <a:pt x="1883" y="472"/>
                </a:cubicBezTo>
                <a:cubicBezTo>
                  <a:pt x="1930" y="469"/>
                  <a:pt x="1976" y="467"/>
                  <a:pt x="2023" y="465"/>
                </a:cubicBezTo>
                <a:cubicBezTo>
                  <a:pt x="2101" y="450"/>
                  <a:pt x="2197" y="405"/>
                  <a:pt x="2238" y="332"/>
                </a:cubicBezTo>
                <a:cubicBezTo>
                  <a:pt x="2253" y="306"/>
                  <a:pt x="2258" y="279"/>
                  <a:pt x="2267" y="251"/>
                </a:cubicBezTo>
                <a:cubicBezTo>
                  <a:pt x="2265" y="229"/>
                  <a:pt x="2266" y="159"/>
                  <a:pt x="2252" y="125"/>
                </a:cubicBezTo>
                <a:cubicBezTo>
                  <a:pt x="2229" y="69"/>
                  <a:pt x="2125" y="33"/>
                  <a:pt x="2068" y="22"/>
                </a:cubicBezTo>
                <a:cubicBezTo>
                  <a:pt x="1959" y="29"/>
                  <a:pt x="1865" y="15"/>
                  <a:pt x="1758" y="0"/>
                </a:cubicBezTo>
                <a:cubicBezTo>
                  <a:pt x="1710" y="9"/>
                  <a:pt x="1667" y="22"/>
                  <a:pt x="1617" y="22"/>
                </a:cubicBez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3562" name="Text Box 26"/>
          <p:cNvSpPr txBox="1">
            <a:spLocks noChangeArrowheads="1"/>
          </p:cNvSpPr>
          <p:nvPr/>
        </p:nvSpPr>
        <p:spPr bwMode="auto">
          <a:xfrm>
            <a:off x="5181600" y="5638800"/>
            <a:ext cx="3352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.profile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./.profile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../wm4/.profile</a:t>
            </a:r>
          </a:p>
        </p:txBody>
      </p:sp>
      <p:sp>
        <p:nvSpPr>
          <p:cNvPr id="193563" name="Rectangle 27"/>
          <p:cNvSpPr>
            <a:spLocks noChangeArrowheads="1"/>
          </p:cNvSpPr>
          <p:nvPr/>
        </p:nvSpPr>
        <p:spPr bwMode="auto">
          <a:xfrm>
            <a:off x="76200" y="1143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	</a:t>
            </a:r>
            <a:r>
              <a:rPr lang="en-US" sz="2800" i="1"/>
              <a:t>A pathname relative to the working directory (as opposed to </a:t>
            </a:r>
            <a:r>
              <a:rPr lang="en-US" sz="2800" b="1" i="1"/>
              <a:t>absolute pathname</a:t>
            </a:r>
            <a:r>
              <a:rPr lang="en-US" sz="2800" i="1"/>
              <a:t>)</a:t>
            </a:r>
          </a:p>
        </p:txBody>
      </p:sp>
      <p:sp>
        <p:nvSpPr>
          <p:cNvPr id="193564" name="Freeform 28"/>
          <p:cNvSpPr>
            <a:spLocks/>
          </p:cNvSpPr>
          <p:nvPr/>
        </p:nvSpPr>
        <p:spPr bwMode="auto">
          <a:xfrm>
            <a:off x="2133600" y="4114800"/>
            <a:ext cx="1462088" cy="1119188"/>
          </a:xfrm>
          <a:custGeom>
            <a:avLst/>
            <a:gdLst/>
            <a:ahLst/>
            <a:cxnLst>
              <a:cxn ang="0">
                <a:pos x="242" y="679"/>
              </a:cxn>
              <a:cxn ang="0">
                <a:pos x="20" y="554"/>
              </a:cxn>
              <a:cxn ang="0">
                <a:pos x="124" y="251"/>
              </a:cxn>
              <a:cxn ang="0">
                <a:pos x="175" y="184"/>
              </a:cxn>
              <a:cxn ang="0">
                <a:pos x="360" y="44"/>
              </a:cxn>
              <a:cxn ang="0">
                <a:pos x="515" y="0"/>
              </a:cxn>
              <a:cxn ang="0">
                <a:pos x="604" y="15"/>
              </a:cxn>
              <a:cxn ang="0">
                <a:pos x="700" y="37"/>
              </a:cxn>
              <a:cxn ang="0">
                <a:pos x="884" y="147"/>
              </a:cxn>
              <a:cxn ang="0">
                <a:pos x="921" y="280"/>
              </a:cxn>
              <a:cxn ang="0">
                <a:pos x="899" y="435"/>
              </a:cxn>
              <a:cxn ang="0">
                <a:pos x="833" y="524"/>
              </a:cxn>
              <a:cxn ang="0">
                <a:pos x="552" y="642"/>
              </a:cxn>
              <a:cxn ang="0">
                <a:pos x="294" y="672"/>
              </a:cxn>
              <a:cxn ang="0">
                <a:pos x="242" y="679"/>
              </a:cxn>
            </a:cxnLst>
            <a:rect l="0" t="0" r="r" b="b"/>
            <a:pathLst>
              <a:path w="921" h="705">
                <a:moveTo>
                  <a:pt x="242" y="679"/>
                </a:moveTo>
                <a:cubicBezTo>
                  <a:pt x="115" y="650"/>
                  <a:pt x="92" y="649"/>
                  <a:pt x="20" y="554"/>
                </a:cubicBezTo>
                <a:cubicBezTo>
                  <a:pt x="0" y="448"/>
                  <a:pt x="49" y="326"/>
                  <a:pt x="124" y="251"/>
                </a:cubicBezTo>
                <a:cubicBezTo>
                  <a:pt x="139" y="220"/>
                  <a:pt x="147" y="203"/>
                  <a:pt x="175" y="184"/>
                </a:cubicBezTo>
                <a:cubicBezTo>
                  <a:pt x="215" y="125"/>
                  <a:pt x="292" y="66"/>
                  <a:pt x="360" y="44"/>
                </a:cubicBezTo>
                <a:cubicBezTo>
                  <a:pt x="405" y="13"/>
                  <a:pt x="462" y="6"/>
                  <a:pt x="515" y="0"/>
                </a:cubicBezTo>
                <a:cubicBezTo>
                  <a:pt x="607" y="11"/>
                  <a:pt x="543" y="1"/>
                  <a:pt x="604" y="15"/>
                </a:cubicBezTo>
                <a:cubicBezTo>
                  <a:pt x="636" y="23"/>
                  <a:pt x="700" y="37"/>
                  <a:pt x="700" y="37"/>
                </a:cubicBezTo>
                <a:cubicBezTo>
                  <a:pt x="763" y="67"/>
                  <a:pt x="834" y="97"/>
                  <a:pt x="884" y="147"/>
                </a:cubicBezTo>
                <a:cubicBezTo>
                  <a:pt x="899" y="191"/>
                  <a:pt x="907" y="236"/>
                  <a:pt x="921" y="280"/>
                </a:cubicBezTo>
                <a:cubicBezTo>
                  <a:pt x="917" y="324"/>
                  <a:pt x="917" y="391"/>
                  <a:pt x="899" y="435"/>
                </a:cubicBezTo>
                <a:cubicBezTo>
                  <a:pt x="885" y="471"/>
                  <a:pt x="857" y="496"/>
                  <a:pt x="833" y="524"/>
                </a:cubicBezTo>
                <a:cubicBezTo>
                  <a:pt x="755" y="614"/>
                  <a:pt x="669" y="633"/>
                  <a:pt x="552" y="642"/>
                </a:cubicBezTo>
                <a:cubicBezTo>
                  <a:pt x="466" y="658"/>
                  <a:pt x="380" y="663"/>
                  <a:pt x="294" y="672"/>
                </a:cubicBezTo>
                <a:cubicBezTo>
                  <a:pt x="239" y="688"/>
                  <a:pt x="242" y="705"/>
                  <a:pt x="242" y="679"/>
                </a:cubicBezTo>
                <a:close/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3565" name="Rectangle 29"/>
          <p:cNvSpPr>
            <a:spLocks noChangeArrowheads="1"/>
          </p:cNvSpPr>
          <p:nvPr/>
        </p:nvSpPr>
        <p:spPr bwMode="auto">
          <a:xfrm>
            <a:off x="4343400" y="4724400"/>
            <a:ext cx="472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/>
              <a:t>	</a:t>
            </a:r>
            <a:r>
              <a:rPr lang="en-US" sz="2800" i="1"/>
              <a:t>.. refers to parent directory</a:t>
            </a:r>
            <a:br>
              <a:rPr lang="en-US" sz="2800" i="1"/>
            </a:br>
            <a:r>
              <a:rPr lang="en-US" sz="2800" i="1"/>
              <a:t>. refers to current directory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 and Directories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Files are just a sequence of bytes</a:t>
            </a:r>
          </a:p>
          <a:p>
            <a:pPr lvl="1"/>
            <a:r>
              <a:rPr lang="en-US" sz="2400"/>
              <a:t>No file types (data vs. executable)</a:t>
            </a:r>
          </a:p>
          <a:p>
            <a:pPr lvl="1"/>
            <a:r>
              <a:rPr lang="en-US" sz="2400"/>
              <a:t>No sections</a:t>
            </a:r>
          </a:p>
          <a:p>
            <a:pPr lvl="1"/>
            <a:r>
              <a:rPr lang="en-US" sz="2400"/>
              <a:t>Example of UNIX philosophy</a:t>
            </a:r>
          </a:p>
          <a:p>
            <a:r>
              <a:rPr lang="en-US" sz="2800"/>
              <a:t>Directories are a list of files and status of the files:</a:t>
            </a:r>
          </a:p>
          <a:p>
            <a:pPr lvl="1"/>
            <a:r>
              <a:rPr lang="en-US" sz="2400"/>
              <a:t>Creation date</a:t>
            </a:r>
          </a:p>
          <a:p>
            <a:pPr lvl="1"/>
            <a:r>
              <a:rPr lang="en-US" sz="2400"/>
              <a:t>Attributes</a:t>
            </a:r>
          </a:p>
          <a:p>
            <a:pPr lvl="1"/>
            <a:r>
              <a:rPr lang="en-US" sz="2400"/>
              <a:t>etc.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Tilde Expansion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user has a </a:t>
            </a:r>
            <a:r>
              <a:rPr lang="en-US" i="1"/>
              <a:t>home</a:t>
            </a:r>
            <a:r>
              <a:rPr lang="en-US"/>
              <a:t> directory</a:t>
            </a:r>
          </a:p>
          <a:p>
            <a:r>
              <a:rPr lang="en-US"/>
              <a:t>Some shells (ksh, csh) support </a:t>
            </a:r>
            <a:r>
              <a:rPr lang="en-US" b="1">
                <a:latin typeface="Courier New" pitchFamily="49" charset="0"/>
              </a:rPr>
              <a:t>~</a:t>
            </a:r>
            <a:r>
              <a:rPr lang="en-US"/>
              <a:t> operator:</a:t>
            </a:r>
          </a:p>
          <a:p>
            <a:pPr lvl="1"/>
            <a:r>
              <a:rPr lang="en-US" b="1">
                <a:latin typeface="Courier New" pitchFamily="49" charset="0"/>
              </a:rPr>
              <a:t>~</a:t>
            </a:r>
            <a:r>
              <a:rPr lang="en-US"/>
              <a:t> expands to my home directory</a:t>
            </a:r>
          </a:p>
          <a:p>
            <a:pPr lvl="2"/>
            <a:r>
              <a:rPr lang="en-US" sz="2000" b="1">
                <a:latin typeface="Courier New" pitchFamily="49" charset="0"/>
              </a:rPr>
              <a:t>~/myfile  </a:t>
            </a:r>
            <a:r>
              <a:rPr lang="en-US" sz="2000" b="1">
                <a:latin typeface="Courier New" pitchFamily="49" charset="0"/>
                <a:sym typeface="Wingdings" pitchFamily="2" charset="2"/>
              </a:rPr>
              <a:t> /home/kornj/myfile</a:t>
            </a:r>
            <a:endParaRPr lang="en-US" sz="2000" b="1">
              <a:latin typeface="Courier New" pitchFamily="49" charset="0"/>
            </a:endParaRPr>
          </a:p>
          <a:p>
            <a:pPr lvl="1"/>
            <a:r>
              <a:rPr lang="en-US" b="1">
                <a:latin typeface="Courier New" pitchFamily="49" charset="0"/>
              </a:rPr>
              <a:t>~user</a:t>
            </a:r>
            <a:r>
              <a:rPr lang="en-US"/>
              <a:t> expands to user’s home directory</a:t>
            </a:r>
          </a:p>
          <a:p>
            <a:pPr lvl="2"/>
            <a:r>
              <a:rPr lang="en-US" sz="2000" b="1">
                <a:latin typeface="Courier New" pitchFamily="49" charset="0"/>
              </a:rPr>
              <a:t>~unixtool/file2  </a:t>
            </a:r>
            <a:r>
              <a:rPr lang="en-US" sz="2000" b="1">
                <a:latin typeface="Courier New" pitchFamily="49" charset="0"/>
                <a:sym typeface="Wingdings" pitchFamily="2" charset="2"/>
              </a:rPr>
              <a:t> /home/unixtool/file2</a:t>
            </a:r>
            <a:endParaRPr lang="en-US" sz="2000" b="1">
              <a:latin typeface="Courier New" pitchFamily="49" charset="0"/>
            </a:endParaRPr>
          </a:p>
          <a:p>
            <a:r>
              <a:rPr lang="en-US"/>
              <a:t>Useful because home directory locations vary by machine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File Contents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</a:t>
            </a:r>
            <a:r>
              <a:rPr lang="en-US" b="1">
                <a:latin typeface="Arial Unicode MS" pitchFamily="34" charset="-128"/>
              </a:rPr>
              <a:t>cat</a:t>
            </a:r>
            <a:r>
              <a:rPr lang="en-US"/>
              <a:t> command copies the contents of a file to the terminal. When invoked with a list of file names, it con</a:t>
            </a:r>
            <a:r>
              <a:rPr lang="en-US" b="1"/>
              <a:t>cat</a:t>
            </a:r>
            <a:r>
              <a:rPr lang="en-US"/>
              <a:t>enates them. </a:t>
            </a:r>
          </a:p>
          <a:p>
            <a:pPr>
              <a:lnSpc>
                <a:spcPct val="90000"/>
              </a:lnSpc>
            </a:pPr>
            <a:r>
              <a:rPr lang="en-US"/>
              <a:t>Some options: 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-n</a:t>
            </a:r>
            <a:r>
              <a:rPr lang="en-US" b="1">
                <a:latin typeface="Arial Unicode MS" pitchFamily="34" charset="-128"/>
              </a:rPr>
              <a:t>	</a:t>
            </a:r>
            <a:r>
              <a:rPr lang="en-US" b="1"/>
              <a:t>n</a:t>
            </a:r>
            <a:r>
              <a:rPr lang="en-US"/>
              <a:t>umber output lines (starting from 1)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-v</a:t>
            </a:r>
            <a:r>
              <a:rPr lang="en-US" b="1">
                <a:latin typeface="Arial Unicode MS" pitchFamily="34" charset="-128"/>
              </a:rPr>
              <a:t>	</a:t>
            </a:r>
            <a:r>
              <a:rPr lang="en-US"/>
              <a:t>display control-characters in </a:t>
            </a:r>
            <a:r>
              <a:rPr lang="en-US" b="1"/>
              <a:t>v</a:t>
            </a:r>
            <a:r>
              <a:rPr lang="en-US"/>
              <a:t>isible form (e.g. </a:t>
            </a:r>
            <a:r>
              <a:rPr lang="en-US">
                <a:latin typeface="Arial Unicode MS" pitchFamily="34" charset="-128"/>
              </a:rPr>
              <a:t>^C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</a:pPr>
            <a:r>
              <a:rPr lang="en-US"/>
              <a:t>Interactive commands </a:t>
            </a:r>
            <a:r>
              <a:rPr lang="en-US" b="1"/>
              <a:t>more</a:t>
            </a:r>
            <a:r>
              <a:rPr lang="en-US"/>
              <a:t> and </a:t>
            </a:r>
            <a:r>
              <a:rPr lang="en-US" b="1"/>
              <a:t>less</a:t>
            </a:r>
            <a:r>
              <a:rPr lang="en-US"/>
              <a:t> show a page at a time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/>
              <a:t>Common Utilities for Managing files and directories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05800" cy="5715000"/>
          </a:xfrm>
        </p:spPr>
        <p:txBody>
          <a:bodyPr/>
          <a:lstStyle/>
          <a:p>
            <a:r>
              <a:rPr lang="en-US" sz="2800" b="1"/>
              <a:t>pwd</a:t>
            </a:r>
            <a:r>
              <a:rPr lang="en-US" sz="2800"/>
              <a:t> 			print process working dir</a:t>
            </a:r>
          </a:p>
          <a:p>
            <a:r>
              <a:rPr lang="en-US" sz="2800" b="1"/>
              <a:t>ed, vi, emacs</a:t>
            </a:r>
            <a:r>
              <a:rPr lang="en-US" sz="2800"/>
              <a:t>… 		create/edit files</a:t>
            </a:r>
          </a:p>
          <a:p>
            <a:r>
              <a:rPr lang="en-US" sz="2800" b="1"/>
              <a:t>ls 			</a:t>
            </a:r>
            <a:r>
              <a:rPr lang="en-US" sz="2800"/>
              <a:t>	list contents of directory</a:t>
            </a:r>
          </a:p>
          <a:p>
            <a:r>
              <a:rPr lang="en-US" sz="2800" b="1"/>
              <a:t>rm</a:t>
            </a:r>
            <a:r>
              <a:rPr lang="en-US" sz="2800"/>
              <a:t> 				remove file</a:t>
            </a:r>
          </a:p>
          <a:p>
            <a:r>
              <a:rPr lang="en-US" sz="2800" b="1"/>
              <a:t>mv </a:t>
            </a:r>
            <a:r>
              <a:rPr lang="en-US" sz="2800"/>
              <a:t>				rename file</a:t>
            </a:r>
          </a:p>
          <a:p>
            <a:r>
              <a:rPr lang="en-US" sz="2800" b="1"/>
              <a:t>cp				</a:t>
            </a:r>
            <a:r>
              <a:rPr lang="en-US" sz="2800"/>
              <a:t>copy a file</a:t>
            </a:r>
          </a:p>
          <a:p>
            <a:r>
              <a:rPr lang="en-US" sz="2800" b="1"/>
              <a:t>touch</a:t>
            </a:r>
            <a:r>
              <a:rPr lang="en-US" sz="2800"/>
              <a:t>			create an empty file or update</a:t>
            </a:r>
          </a:p>
          <a:p>
            <a:r>
              <a:rPr lang="en-US" sz="2800" b="1"/>
              <a:t>mkdir </a:t>
            </a:r>
            <a:r>
              <a:rPr lang="en-US" sz="2800"/>
              <a:t>and</a:t>
            </a:r>
            <a:r>
              <a:rPr lang="en-US" sz="2800" b="1"/>
              <a:t> rmdir</a:t>
            </a:r>
            <a:r>
              <a:rPr lang="en-US" sz="2800"/>
              <a:t> 	create and remove dir</a:t>
            </a:r>
          </a:p>
          <a:p>
            <a:r>
              <a:rPr lang="en-US" sz="2800" b="1"/>
              <a:t>wc</a:t>
            </a:r>
            <a:r>
              <a:rPr lang="en-US" sz="2800"/>
              <a:t> 				counts the words in a file</a:t>
            </a:r>
          </a:p>
          <a:p>
            <a:r>
              <a:rPr lang="en-US" sz="2800" b="1"/>
              <a:t>file</a:t>
            </a:r>
            <a:r>
              <a:rPr lang="en-US" sz="2800"/>
              <a:t>				determine file contents</a:t>
            </a:r>
          </a:p>
          <a:p>
            <a:r>
              <a:rPr lang="en-US" sz="2800" b="1"/>
              <a:t>du</a:t>
            </a:r>
            <a:r>
              <a:rPr lang="en-US" sz="2800"/>
              <a:t>				directory usage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Permissions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UNIX also provides a way to protect files based on users and groups.</a:t>
            </a:r>
          </a:p>
          <a:p>
            <a:pPr>
              <a:lnSpc>
                <a:spcPct val="90000"/>
              </a:lnSpc>
            </a:pPr>
            <a:r>
              <a:rPr lang="en-US" sz="2800"/>
              <a:t>Three </a:t>
            </a:r>
            <a:r>
              <a:rPr lang="en-US" sz="2800" b="1"/>
              <a:t>types</a:t>
            </a:r>
            <a:r>
              <a:rPr lang="en-US" sz="2800"/>
              <a:t> of permissions: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read, process may read contents of file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write, process may write contents of file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execute, process may execute file</a:t>
            </a:r>
          </a:p>
          <a:p>
            <a:pPr>
              <a:lnSpc>
                <a:spcPct val="90000"/>
              </a:lnSpc>
            </a:pPr>
            <a:r>
              <a:rPr lang="en-US" sz="2800"/>
              <a:t>Three </a:t>
            </a:r>
            <a:r>
              <a:rPr lang="en-US" sz="2800" b="1"/>
              <a:t>sets</a:t>
            </a:r>
            <a:r>
              <a:rPr lang="en-US" sz="2800"/>
              <a:t> of permissions: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permissions for owner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permissions for group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permissions for other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permissions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Same types and sets of permissions as for files</a:t>
            </a:r>
          </a:p>
          <a:p>
            <a:pPr lvl="1"/>
            <a:r>
              <a:rPr lang="en-US" b="1"/>
              <a:t>read</a:t>
            </a:r>
            <a:r>
              <a:rPr lang="en-US"/>
              <a:t>: process may a read the directory contents (i.e., list files)</a:t>
            </a:r>
          </a:p>
          <a:p>
            <a:pPr lvl="1"/>
            <a:r>
              <a:rPr lang="en-US" b="1"/>
              <a:t>write</a:t>
            </a:r>
            <a:r>
              <a:rPr lang="en-US"/>
              <a:t>: process may add/remove files in the directory</a:t>
            </a:r>
          </a:p>
          <a:p>
            <a:pPr lvl="1"/>
            <a:r>
              <a:rPr lang="en-US" b="1"/>
              <a:t>execute</a:t>
            </a:r>
            <a:r>
              <a:rPr lang="en-US"/>
              <a:t>: process may open files in directory or subdirectories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Utilities for Manipulating file attributes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chmod</a:t>
            </a:r>
            <a:r>
              <a:rPr lang="en-US"/>
              <a:t>		change file permissions</a:t>
            </a:r>
          </a:p>
          <a:p>
            <a:r>
              <a:rPr lang="en-US" b="1"/>
              <a:t>chown	</a:t>
            </a:r>
            <a:r>
              <a:rPr lang="en-US"/>
              <a:t>	change file owner</a:t>
            </a:r>
          </a:p>
          <a:p>
            <a:r>
              <a:rPr lang="en-US" b="1"/>
              <a:t>chgrp</a:t>
            </a:r>
            <a:r>
              <a:rPr lang="en-US"/>
              <a:t>		change file group</a:t>
            </a:r>
          </a:p>
          <a:p>
            <a:r>
              <a:rPr lang="en-US"/>
              <a:t>only owner or super-user can change file attributes</a:t>
            </a:r>
          </a:p>
          <a:p>
            <a:r>
              <a:rPr lang="en-US"/>
              <a:t>upon creation, default permissions given to file modified by process </a:t>
            </a:r>
            <a:r>
              <a:rPr lang="en-US" b="1"/>
              <a:t>umask</a:t>
            </a:r>
            <a:r>
              <a:rPr lang="en-US"/>
              <a:t> value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Chmod command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2390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Symbolic access modes {u,g,o} / {r,w,x}</a:t>
            </a:r>
          </a:p>
          <a:p>
            <a:pPr lvl="2">
              <a:lnSpc>
                <a:spcPct val="90000"/>
              </a:lnSpc>
            </a:pPr>
            <a:r>
              <a:rPr lang="en-US"/>
              <a:t>example: chmod +r file</a:t>
            </a:r>
          </a:p>
          <a:p>
            <a:pPr>
              <a:lnSpc>
                <a:spcPct val="90000"/>
              </a:lnSpc>
            </a:pPr>
            <a:r>
              <a:rPr lang="en-US"/>
              <a:t>Octal access modes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octal		read 		write		execute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0			no		no		no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1			no		no		yes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2			no		yes		no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3			no		yes		yes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4			yes		no		no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5			yes		no		yes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6			yes		yes		no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7			yes		yes		yes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Open File Table</a:t>
            </a:r>
          </a:p>
        </p:txBody>
      </p:sp>
      <p:sp>
        <p:nvSpPr>
          <p:cNvPr id="18637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667000"/>
          </a:xfrm>
        </p:spPr>
        <p:txBody>
          <a:bodyPr>
            <a:normAutofit fontScale="92500"/>
          </a:bodyPr>
          <a:lstStyle/>
          <a:p>
            <a:r>
              <a:rPr lang="en-US"/>
              <a:t>I/O operations are done on files by first </a:t>
            </a:r>
            <a:r>
              <a:rPr lang="en-US" b="1"/>
              <a:t>opening</a:t>
            </a:r>
            <a:r>
              <a:rPr lang="en-US"/>
              <a:t> them, reading/writing/etc., then </a:t>
            </a:r>
            <a:r>
              <a:rPr lang="en-US" b="1"/>
              <a:t>closing</a:t>
            </a:r>
            <a:r>
              <a:rPr lang="en-US"/>
              <a:t> them.</a:t>
            </a:r>
          </a:p>
          <a:p>
            <a:r>
              <a:rPr lang="en-US"/>
              <a:t>The kernel maintains a global table containing information about each open file.</a:t>
            </a:r>
          </a:p>
        </p:txBody>
      </p:sp>
      <p:sp>
        <p:nvSpPr>
          <p:cNvPr id="186374" name="Rectangle 1030"/>
          <p:cNvSpPr>
            <a:spLocks noChangeArrowheads="1"/>
          </p:cNvSpPr>
          <p:nvPr/>
        </p:nvSpPr>
        <p:spPr bwMode="auto">
          <a:xfrm>
            <a:off x="990600" y="4724400"/>
            <a:ext cx="7315200" cy="1905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6375" name="Line 1031"/>
          <p:cNvSpPr>
            <a:spLocks noChangeShapeType="1"/>
          </p:cNvSpPr>
          <p:nvPr/>
        </p:nvSpPr>
        <p:spPr bwMode="auto">
          <a:xfrm>
            <a:off x="990600" y="51816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6376" name="Text Box 1032"/>
          <p:cNvSpPr txBox="1">
            <a:spLocks noChangeArrowheads="1"/>
          </p:cNvSpPr>
          <p:nvPr/>
        </p:nvSpPr>
        <p:spPr bwMode="auto">
          <a:xfrm>
            <a:off x="990600" y="4724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Inode</a:t>
            </a:r>
          </a:p>
        </p:txBody>
      </p:sp>
      <p:sp>
        <p:nvSpPr>
          <p:cNvPr id="186377" name="Text Box 1033"/>
          <p:cNvSpPr txBox="1">
            <a:spLocks noChangeArrowheads="1"/>
          </p:cNvSpPr>
          <p:nvPr/>
        </p:nvSpPr>
        <p:spPr bwMode="auto">
          <a:xfrm>
            <a:off x="2971800" y="4724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Mode</a:t>
            </a:r>
          </a:p>
        </p:txBody>
      </p:sp>
      <p:sp>
        <p:nvSpPr>
          <p:cNvPr id="186378" name="Text Box 1034"/>
          <p:cNvSpPr txBox="1">
            <a:spLocks noChangeArrowheads="1"/>
          </p:cNvSpPr>
          <p:nvPr/>
        </p:nvSpPr>
        <p:spPr bwMode="auto">
          <a:xfrm>
            <a:off x="5105400" y="4724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Count</a:t>
            </a:r>
          </a:p>
        </p:txBody>
      </p:sp>
      <p:sp>
        <p:nvSpPr>
          <p:cNvPr id="186380" name="Text Box 1036"/>
          <p:cNvSpPr txBox="1">
            <a:spLocks noChangeArrowheads="1"/>
          </p:cNvSpPr>
          <p:nvPr/>
        </p:nvSpPr>
        <p:spPr bwMode="auto">
          <a:xfrm>
            <a:off x="1066800" y="5257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1023</a:t>
            </a:r>
          </a:p>
        </p:txBody>
      </p:sp>
      <p:sp>
        <p:nvSpPr>
          <p:cNvPr id="186381" name="Text Box 1037"/>
          <p:cNvSpPr txBox="1">
            <a:spLocks noChangeArrowheads="1"/>
          </p:cNvSpPr>
          <p:nvPr/>
        </p:nvSpPr>
        <p:spPr bwMode="auto">
          <a:xfrm>
            <a:off x="2971800" y="5257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read</a:t>
            </a:r>
          </a:p>
        </p:txBody>
      </p:sp>
      <p:sp>
        <p:nvSpPr>
          <p:cNvPr id="186382" name="Text Box 1038"/>
          <p:cNvSpPr txBox="1">
            <a:spLocks noChangeArrowheads="1"/>
          </p:cNvSpPr>
          <p:nvPr/>
        </p:nvSpPr>
        <p:spPr bwMode="auto">
          <a:xfrm>
            <a:off x="5105400" y="5257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86383" name="Text Box 1039"/>
          <p:cNvSpPr txBox="1">
            <a:spLocks noChangeArrowheads="1"/>
          </p:cNvSpPr>
          <p:nvPr/>
        </p:nvSpPr>
        <p:spPr bwMode="auto">
          <a:xfrm>
            <a:off x="1066800" y="5715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1331</a:t>
            </a:r>
          </a:p>
        </p:txBody>
      </p:sp>
      <p:sp>
        <p:nvSpPr>
          <p:cNvPr id="186384" name="Text Box 1040"/>
          <p:cNvSpPr txBox="1">
            <a:spLocks noChangeArrowheads="1"/>
          </p:cNvSpPr>
          <p:nvPr/>
        </p:nvSpPr>
        <p:spPr bwMode="auto">
          <a:xfrm>
            <a:off x="29718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read/write</a:t>
            </a:r>
          </a:p>
        </p:txBody>
      </p:sp>
      <p:sp>
        <p:nvSpPr>
          <p:cNvPr id="186385" name="Text Box 1041"/>
          <p:cNvSpPr txBox="1">
            <a:spLocks noChangeArrowheads="1"/>
          </p:cNvSpPr>
          <p:nvPr/>
        </p:nvSpPr>
        <p:spPr bwMode="auto">
          <a:xfrm>
            <a:off x="5105400" y="5715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86386" name="Text Box 1042"/>
          <p:cNvSpPr txBox="1">
            <a:spLocks noChangeArrowheads="1"/>
          </p:cNvSpPr>
          <p:nvPr/>
        </p:nvSpPr>
        <p:spPr bwMode="auto">
          <a:xfrm>
            <a:off x="6705600" y="4724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Position</a:t>
            </a:r>
          </a:p>
        </p:txBody>
      </p:sp>
      <p:sp>
        <p:nvSpPr>
          <p:cNvPr id="186387" name="Text Box 1043"/>
          <p:cNvSpPr txBox="1">
            <a:spLocks noChangeArrowheads="1"/>
          </p:cNvSpPr>
          <p:nvPr/>
        </p:nvSpPr>
        <p:spPr bwMode="auto">
          <a:xfrm>
            <a:off x="6781800" y="5257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86388" name="Text Box 1044"/>
          <p:cNvSpPr txBox="1">
            <a:spLocks noChangeArrowheads="1"/>
          </p:cNvSpPr>
          <p:nvPr/>
        </p:nvSpPr>
        <p:spPr bwMode="auto">
          <a:xfrm>
            <a:off x="6781800" y="5715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50</a:t>
            </a:r>
          </a:p>
        </p:txBody>
      </p:sp>
      <p:sp>
        <p:nvSpPr>
          <p:cNvPr id="186389" name="Text Box 1045"/>
          <p:cNvSpPr txBox="1">
            <a:spLocks noChangeArrowheads="1"/>
          </p:cNvSpPr>
          <p:nvPr/>
        </p:nvSpPr>
        <p:spPr bwMode="auto">
          <a:xfrm>
            <a:off x="4724400" y="6172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0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Subsystems</a:t>
            </a:r>
          </a:p>
        </p:txBody>
      </p:sp>
      <p:sp>
        <p:nvSpPr>
          <p:cNvPr id="106501" name="Rectangle 205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File system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Deals with all input and output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Includes files and terminals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Integration of storage devices</a:t>
            </a:r>
          </a:p>
          <a:p>
            <a:pPr>
              <a:lnSpc>
                <a:spcPct val="90000"/>
              </a:lnSpc>
            </a:pPr>
            <a:r>
              <a:rPr lang="en-US" sz="2800"/>
              <a:t>Process management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Deals with programs and program interaction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How processes share CPU, memory and signals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Scheduling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Interprocess Communication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Memory management</a:t>
            </a:r>
          </a:p>
          <a:p>
            <a:pPr>
              <a:lnSpc>
                <a:spcPct val="90000"/>
              </a:lnSpc>
            </a:pPr>
            <a:r>
              <a:rPr lang="en-US" sz="2800"/>
              <a:t>UNIX variants have different implementations of different subsystems.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Besides files, input and output can go from/to various hardware devices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/>
              <a:t>UNIX innovation: Treat these just like files!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Courier New" pitchFamily="49" charset="0"/>
              </a:rPr>
              <a:t>/dev/tty, /dev/lpr, /dev/modem</a:t>
            </a:r>
          </a:p>
          <a:p>
            <a:pPr>
              <a:lnSpc>
                <a:spcPct val="90000"/>
              </a:lnSpc>
            </a:pPr>
            <a:r>
              <a:rPr lang="en-US"/>
              <a:t>By default, standard in/out/err opened with </a:t>
            </a:r>
            <a:r>
              <a:rPr lang="en-US" sz="2800" b="1">
                <a:latin typeface="Courier New" pitchFamily="49" charset="0"/>
              </a:rPr>
              <a:t>/dev/tty</a:t>
            </a:r>
          </a:p>
        </p:txBody>
      </p:sp>
      <p:pic>
        <p:nvPicPr>
          <p:cNvPr id="393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743200"/>
            <a:ext cx="23812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3222" name="Picture 6" descr="prin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2819400"/>
            <a:ext cx="1828800" cy="1592263"/>
          </a:xfrm>
          <a:prstGeom prst="rect">
            <a:avLst/>
          </a:prstGeom>
          <a:noFill/>
        </p:spPr>
      </p:pic>
      <p:pic>
        <p:nvPicPr>
          <p:cNvPr id="393224" name="Picture 8" descr="mode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2819400"/>
            <a:ext cx="2057400" cy="167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Devices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Redirection works with devices (just like files)</a:t>
            </a:r>
          </a:p>
          <a:p>
            <a:r>
              <a:rPr lang="en-US"/>
              <a:t>Special files in </a:t>
            </a:r>
            <a:r>
              <a:rPr lang="en-US" b="1">
                <a:latin typeface="Courier New" pitchFamily="49" charset="0"/>
              </a:rPr>
              <a:t>/dev</a:t>
            </a:r>
            <a:r>
              <a:rPr lang="en-US"/>
              <a:t> directory</a:t>
            </a:r>
          </a:p>
          <a:p>
            <a:pPr lvl="1"/>
            <a:r>
              <a:rPr lang="en-US"/>
              <a:t>Example: </a:t>
            </a:r>
            <a:r>
              <a:rPr lang="en-US" sz="2400" b="1">
                <a:latin typeface="Courier New" pitchFamily="49" charset="0"/>
              </a:rPr>
              <a:t>/dev/tty</a:t>
            </a:r>
          </a:p>
          <a:p>
            <a:pPr lvl="1"/>
            <a:r>
              <a:rPr lang="en-US"/>
              <a:t>Example: </a:t>
            </a:r>
            <a:r>
              <a:rPr lang="en-US" sz="2400" b="1">
                <a:latin typeface="Courier New" pitchFamily="49" charset="0"/>
              </a:rPr>
              <a:t>/dev/lp</a:t>
            </a:r>
          </a:p>
          <a:p>
            <a:pPr lvl="1"/>
            <a:r>
              <a:rPr lang="en-US"/>
              <a:t>Example: </a:t>
            </a:r>
            <a:r>
              <a:rPr lang="en-US" sz="2400" b="1">
                <a:latin typeface="Courier New" pitchFamily="49" charset="0"/>
              </a:rPr>
              <a:t>/dev/null</a:t>
            </a:r>
          </a:p>
          <a:p>
            <a:pPr lvl="2"/>
            <a:r>
              <a:rPr lang="en-US" sz="2000" b="1">
                <a:latin typeface="Courier New" pitchFamily="49" charset="0"/>
              </a:rPr>
              <a:t>cat big_file &gt; /dev/lp</a:t>
            </a:r>
          </a:p>
          <a:p>
            <a:pPr lvl="2"/>
            <a:r>
              <a:rPr lang="en-US" sz="2000" b="1">
                <a:latin typeface="Courier New" pitchFamily="49" charset="0"/>
              </a:rPr>
              <a:t>cat big_file &gt; /dev/null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Mounting File Systems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When UNIX is started, the directory hierarchy corresponds to the file system located on a single disk called the </a:t>
            </a:r>
            <a:r>
              <a:rPr lang="en-US" sz="2800" i="1"/>
              <a:t>root device</a:t>
            </a:r>
            <a:r>
              <a:rPr lang="en-US" sz="2800"/>
              <a:t>.</a:t>
            </a:r>
          </a:p>
          <a:p>
            <a:pPr>
              <a:lnSpc>
                <a:spcPct val="90000"/>
              </a:lnSpc>
            </a:pPr>
            <a:r>
              <a:rPr lang="en-US" sz="2800" i="1"/>
              <a:t>Mounting</a:t>
            </a:r>
            <a:r>
              <a:rPr lang="en-US" sz="2800"/>
              <a:t> allows root to splice the root directory of a file system into the existing directory hierarchy.</a:t>
            </a:r>
          </a:p>
          <a:p>
            <a:pPr>
              <a:lnSpc>
                <a:spcPct val="90000"/>
              </a:lnSpc>
            </a:pPr>
            <a:r>
              <a:rPr lang="en-US" sz="2800"/>
              <a:t>File systems created on other devices can be attached to the original directory hierarchy using the mount mechanism.</a:t>
            </a:r>
          </a:p>
          <a:p>
            <a:pPr>
              <a:lnSpc>
                <a:spcPct val="90000"/>
              </a:lnSpc>
            </a:pPr>
            <a:r>
              <a:rPr lang="en-US" sz="2800"/>
              <a:t>Commands </a:t>
            </a:r>
            <a:r>
              <a:rPr lang="en-US" sz="2800" b="1"/>
              <a:t>mount</a:t>
            </a:r>
            <a:r>
              <a:rPr lang="en-US" sz="2800"/>
              <a:t> and </a:t>
            </a:r>
            <a:r>
              <a:rPr lang="en-US" sz="2800" b="1"/>
              <a:t>umount</a:t>
            </a:r>
            <a:r>
              <a:rPr lang="en-US" sz="2800"/>
              <a:t> manage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Mounting File Systems</a:t>
            </a: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1752600" y="22098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1143000" y="26670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2362200" y="26670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1143000" y="31242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1981200" y="31242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2819400" y="31242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785" name="Line 9"/>
          <p:cNvSpPr>
            <a:spLocks noChangeShapeType="1"/>
          </p:cNvSpPr>
          <p:nvPr/>
        </p:nvSpPr>
        <p:spPr bwMode="auto">
          <a:xfrm flipH="1">
            <a:off x="1447800" y="2514600"/>
            <a:ext cx="53340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3786" name="Line 10"/>
          <p:cNvSpPr>
            <a:spLocks noChangeShapeType="1"/>
          </p:cNvSpPr>
          <p:nvPr/>
        </p:nvSpPr>
        <p:spPr bwMode="auto">
          <a:xfrm>
            <a:off x="2209800" y="2514600"/>
            <a:ext cx="53340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3787" name="Line 11"/>
          <p:cNvSpPr>
            <a:spLocks noChangeShapeType="1"/>
          </p:cNvSpPr>
          <p:nvPr/>
        </p:nvSpPr>
        <p:spPr bwMode="auto">
          <a:xfrm>
            <a:off x="1524000" y="2971800"/>
            <a:ext cx="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3788" name="Line 12"/>
          <p:cNvSpPr>
            <a:spLocks noChangeShapeType="1"/>
          </p:cNvSpPr>
          <p:nvPr/>
        </p:nvSpPr>
        <p:spPr bwMode="auto">
          <a:xfrm flipH="1">
            <a:off x="2362200" y="2971800"/>
            <a:ext cx="22860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3789" name="Line 13"/>
          <p:cNvSpPr>
            <a:spLocks noChangeShapeType="1"/>
          </p:cNvSpPr>
          <p:nvPr/>
        </p:nvSpPr>
        <p:spPr bwMode="auto">
          <a:xfrm>
            <a:off x="2819400" y="2971800"/>
            <a:ext cx="38100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3790" name="Rectangle 14"/>
          <p:cNvSpPr>
            <a:spLocks noChangeArrowheads="1"/>
          </p:cNvSpPr>
          <p:nvPr/>
        </p:nvSpPr>
        <p:spPr bwMode="auto">
          <a:xfrm>
            <a:off x="5029200" y="2209800"/>
            <a:ext cx="685800" cy="304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791" name="Rectangle 15"/>
          <p:cNvSpPr>
            <a:spLocks noChangeArrowheads="1"/>
          </p:cNvSpPr>
          <p:nvPr/>
        </p:nvSpPr>
        <p:spPr bwMode="auto">
          <a:xfrm>
            <a:off x="4419600" y="2667000"/>
            <a:ext cx="685800" cy="304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792" name="Rectangle 16"/>
          <p:cNvSpPr>
            <a:spLocks noChangeArrowheads="1"/>
          </p:cNvSpPr>
          <p:nvPr/>
        </p:nvSpPr>
        <p:spPr bwMode="auto">
          <a:xfrm>
            <a:off x="5638800" y="2667000"/>
            <a:ext cx="685800" cy="304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793" name="Rectangle 17"/>
          <p:cNvSpPr>
            <a:spLocks noChangeArrowheads="1"/>
          </p:cNvSpPr>
          <p:nvPr/>
        </p:nvSpPr>
        <p:spPr bwMode="auto">
          <a:xfrm>
            <a:off x="4419600" y="3124200"/>
            <a:ext cx="685800" cy="304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794" name="Rectangle 18"/>
          <p:cNvSpPr>
            <a:spLocks noChangeArrowheads="1"/>
          </p:cNvSpPr>
          <p:nvPr/>
        </p:nvSpPr>
        <p:spPr bwMode="auto">
          <a:xfrm>
            <a:off x="5257800" y="3124200"/>
            <a:ext cx="685800" cy="304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795" name="Rectangle 19"/>
          <p:cNvSpPr>
            <a:spLocks noChangeArrowheads="1"/>
          </p:cNvSpPr>
          <p:nvPr/>
        </p:nvSpPr>
        <p:spPr bwMode="auto">
          <a:xfrm>
            <a:off x="6096000" y="3124200"/>
            <a:ext cx="685800" cy="304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796" name="Line 20"/>
          <p:cNvSpPr>
            <a:spLocks noChangeShapeType="1"/>
          </p:cNvSpPr>
          <p:nvPr/>
        </p:nvSpPr>
        <p:spPr bwMode="auto">
          <a:xfrm flipH="1">
            <a:off x="4724400" y="2514600"/>
            <a:ext cx="5334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3797" name="Line 21"/>
          <p:cNvSpPr>
            <a:spLocks noChangeShapeType="1"/>
          </p:cNvSpPr>
          <p:nvPr/>
        </p:nvSpPr>
        <p:spPr bwMode="auto">
          <a:xfrm>
            <a:off x="5486400" y="2514600"/>
            <a:ext cx="5334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3798" name="Line 22"/>
          <p:cNvSpPr>
            <a:spLocks noChangeShapeType="1"/>
          </p:cNvSpPr>
          <p:nvPr/>
        </p:nvSpPr>
        <p:spPr bwMode="auto">
          <a:xfrm>
            <a:off x="4800600" y="2971800"/>
            <a:ext cx="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3799" name="Line 23"/>
          <p:cNvSpPr>
            <a:spLocks noChangeShapeType="1"/>
          </p:cNvSpPr>
          <p:nvPr/>
        </p:nvSpPr>
        <p:spPr bwMode="auto">
          <a:xfrm flipH="1">
            <a:off x="5638800" y="2971800"/>
            <a:ext cx="2286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3800" name="Line 24"/>
          <p:cNvSpPr>
            <a:spLocks noChangeShapeType="1"/>
          </p:cNvSpPr>
          <p:nvPr/>
        </p:nvSpPr>
        <p:spPr bwMode="auto">
          <a:xfrm>
            <a:off x="6096000" y="2971800"/>
            <a:ext cx="3810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3801" name="Rectangle 25"/>
          <p:cNvSpPr>
            <a:spLocks noChangeArrowheads="1"/>
          </p:cNvSpPr>
          <p:nvPr/>
        </p:nvSpPr>
        <p:spPr bwMode="auto">
          <a:xfrm>
            <a:off x="685800" y="1981200"/>
            <a:ext cx="30480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802" name="Rectangle 26"/>
          <p:cNvSpPr>
            <a:spLocks noChangeArrowheads="1"/>
          </p:cNvSpPr>
          <p:nvPr/>
        </p:nvSpPr>
        <p:spPr bwMode="auto">
          <a:xfrm>
            <a:off x="3962400" y="1981200"/>
            <a:ext cx="30480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803" name="Rectangle 27"/>
          <p:cNvSpPr>
            <a:spLocks noChangeArrowheads="1"/>
          </p:cNvSpPr>
          <p:nvPr/>
        </p:nvSpPr>
        <p:spPr bwMode="auto">
          <a:xfrm>
            <a:off x="1524000" y="4038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804" name="Rectangle 28"/>
          <p:cNvSpPr>
            <a:spLocks noChangeArrowheads="1"/>
          </p:cNvSpPr>
          <p:nvPr/>
        </p:nvSpPr>
        <p:spPr bwMode="auto">
          <a:xfrm>
            <a:off x="914400" y="44958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805" name="Rectangle 29"/>
          <p:cNvSpPr>
            <a:spLocks noChangeArrowheads="1"/>
          </p:cNvSpPr>
          <p:nvPr/>
        </p:nvSpPr>
        <p:spPr bwMode="auto">
          <a:xfrm>
            <a:off x="2133600" y="44958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806" name="Rectangle 30"/>
          <p:cNvSpPr>
            <a:spLocks noChangeArrowheads="1"/>
          </p:cNvSpPr>
          <p:nvPr/>
        </p:nvSpPr>
        <p:spPr bwMode="auto">
          <a:xfrm>
            <a:off x="914400" y="49530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807" name="Rectangle 31"/>
          <p:cNvSpPr>
            <a:spLocks noChangeArrowheads="1"/>
          </p:cNvSpPr>
          <p:nvPr/>
        </p:nvSpPr>
        <p:spPr bwMode="auto">
          <a:xfrm>
            <a:off x="1752600" y="49530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808" name="Rectangle 32"/>
          <p:cNvSpPr>
            <a:spLocks noChangeArrowheads="1"/>
          </p:cNvSpPr>
          <p:nvPr/>
        </p:nvSpPr>
        <p:spPr bwMode="auto">
          <a:xfrm>
            <a:off x="2590800" y="49530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809" name="Line 33"/>
          <p:cNvSpPr>
            <a:spLocks noChangeShapeType="1"/>
          </p:cNvSpPr>
          <p:nvPr/>
        </p:nvSpPr>
        <p:spPr bwMode="auto">
          <a:xfrm flipH="1">
            <a:off x="1219200" y="4343400"/>
            <a:ext cx="53340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3810" name="Line 34"/>
          <p:cNvSpPr>
            <a:spLocks noChangeShapeType="1"/>
          </p:cNvSpPr>
          <p:nvPr/>
        </p:nvSpPr>
        <p:spPr bwMode="auto">
          <a:xfrm>
            <a:off x="1981200" y="4343400"/>
            <a:ext cx="53340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3811" name="Line 35"/>
          <p:cNvSpPr>
            <a:spLocks noChangeShapeType="1"/>
          </p:cNvSpPr>
          <p:nvPr/>
        </p:nvSpPr>
        <p:spPr bwMode="auto">
          <a:xfrm>
            <a:off x="1295400" y="4800600"/>
            <a:ext cx="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3812" name="Line 36"/>
          <p:cNvSpPr>
            <a:spLocks noChangeShapeType="1"/>
          </p:cNvSpPr>
          <p:nvPr/>
        </p:nvSpPr>
        <p:spPr bwMode="auto">
          <a:xfrm flipH="1">
            <a:off x="2133600" y="4800600"/>
            <a:ext cx="22860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3813" name="Line 37"/>
          <p:cNvSpPr>
            <a:spLocks noChangeShapeType="1"/>
          </p:cNvSpPr>
          <p:nvPr/>
        </p:nvSpPr>
        <p:spPr bwMode="auto">
          <a:xfrm>
            <a:off x="2590800" y="4800600"/>
            <a:ext cx="38100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3815" name="Rectangle 39"/>
          <p:cNvSpPr>
            <a:spLocks noChangeArrowheads="1"/>
          </p:cNvSpPr>
          <p:nvPr/>
        </p:nvSpPr>
        <p:spPr bwMode="auto">
          <a:xfrm>
            <a:off x="2590800" y="4953000"/>
            <a:ext cx="685800" cy="304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816" name="Rectangle 40"/>
          <p:cNvSpPr>
            <a:spLocks noChangeArrowheads="1"/>
          </p:cNvSpPr>
          <p:nvPr/>
        </p:nvSpPr>
        <p:spPr bwMode="auto">
          <a:xfrm>
            <a:off x="1981200" y="5410200"/>
            <a:ext cx="685800" cy="304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817" name="Rectangle 41"/>
          <p:cNvSpPr>
            <a:spLocks noChangeArrowheads="1"/>
          </p:cNvSpPr>
          <p:nvPr/>
        </p:nvSpPr>
        <p:spPr bwMode="auto">
          <a:xfrm>
            <a:off x="3200400" y="5410200"/>
            <a:ext cx="685800" cy="304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818" name="Rectangle 42"/>
          <p:cNvSpPr>
            <a:spLocks noChangeArrowheads="1"/>
          </p:cNvSpPr>
          <p:nvPr/>
        </p:nvSpPr>
        <p:spPr bwMode="auto">
          <a:xfrm>
            <a:off x="1981200" y="5867400"/>
            <a:ext cx="685800" cy="304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819" name="Rectangle 43"/>
          <p:cNvSpPr>
            <a:spLocks noChangeArrowheads="1"/>
          </p:cNvSpPr>
          <p:nvPr/>
        </p:nvSpPr>
        <p:spPr bwMode="auto">
          <a:xfrm>
            <a:off x="2819400" y="5867400"/>
            <a:ext cx="685800" cy="304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820" name="Rectangle 44"/>
          <p:cNvSpPr>
            <a:spLocks noChangeArrowheads="1"/>
          </p:cNvSpPr>
          <p:nvPr/>
        </p:nvSpPr>
        <p:spPr bwMode="auto">
          <a:xfrm>
            <a:off x="3657600" y="5867400"/>
            <a:ext cx="685800" cy="304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821" name="Line 45"/>
          <p:cNvSpPr>
            <a:spLocks noChangeShapeType="1"/>
          </p:cNvSpPr>
          <p:nvPr/>
        </p:nvSpPr>
        <p:spPr bwMode="auto">
          <a:xfrm flipH="1">
            <a:off x="2286000" y="5257800"/>
            <a:ext cx="5334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3822" name="Line 46"/>
          <p:cNvSpPr>
            <a:spLocks noChangeShapeType="1"/>
          </p:cNvSpPr>
          <p:nvPr/>
        </p:nvSpPr>
        <p:spPr bwMode="auto">
          <a:xfrm>
            <a:off x="3048000" y="5257800"/>
            <a:ext cx="5334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3823" name="Line 47"/>
          <p:cNvSpPr>
            <a:spLocks noChangeShapeType="1"/>
          </p:cNvSpPr>
          <p:nvPr/>
        </p:nvSpPr>
        <p:spPr bwMode="auto">
          <a:xfrm>
            <a:off x="2362200" y="5715000"/>
            <a:ext cx="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3824" name="Line 48"/>
          <p:cNvSpPr>
            <a:spLocks noChangeShapeType="1"/>
          </p:cNvSpPr>
          <p:nvPr/>
        </p:nvSpPr>
        <p:spPr bwMode="auto">
          <a:xfrm flipH="1">
            <a:off x="3200400" y="5715000"/>
            <a:ext cx="2286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3825" name="Line 49"/>
          <p:cNvSpPr>
            <a:spLocks noChangeShapeType="1"/>
          </p:cNvSpPr>
          <p:nvPr/>
        </p:nvSpPr>
        <p:spPr bwMode="auto">
          <a:xfrm>
            <a:off x="3657600" y="5715000"/>
            <a:ext cx="3810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3826" name="Rectangle 50"/>
          <p:cNvSpPr>
            <a:spLocks noChangeArrowheads="1"/>
          </p:cNvSpPr>
          <p:nvPr/>
        </p:nvSpPr>
        <p:spPr bwMode="auto">
          <a:xfrm>
            <a:off x="5410200" y="4114800"/>
            <a:ext cx="28194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827" name="Line 51"/>
          <p:cNvSpPr>
            <a:spLocks noChangeShapeType="1"/>
          </p:cNvSpPr>
          <p:nvPr/>
        </p:nvSpPr>
        <p:spPr bwMode="auto">
          <a:xfrm>
            <a:off x="5410200" y="4495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3828" name="Text Box 52"/>
          <p:cNvSpPr txBox="1">
            <a:spLocks noChangeArrowheads="1"/>
          </p:cNvSpPr>
          <p:nvPr/>
        </p:nvSpPr>
        <p:spPr bwMode="auto">
          <a:xfrm>
            <a:off x="5486400" y="41148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Device</a:t>
            </a:r>
          </a:p>
        </p:txBody>
      </p:sp>
      <p:sp>
        <p:nvSpPr>
          <p:cNvPr id="203829" name="Text Box 53"/>
          <p:cNvSpPr txBox="1">
            <a:spLocks noChangeArrowheads="1"/>
          </p:cNvSpPr>
          <p:nvPr/>
        </p:nvSpPr>
        <p:spPr bwMode="auto">
          <a:xfrm>
            <a:off x="6858000" y="41148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Mount Point</a:t>
            </a:r>
          </a:p>
        </p:txBody>
      </p:sp>
      <p:sp>
        <p:nvSpPr>
          <p:cNvPr id="203830" name="Rectangle 54"/>
          <p:cNvSpPr>
            <a:spLocks noChangeArrowheads="1"/>
          </p:cNvSpPr>
          <p:nvPr/>
        </p:nvSpPr>
        <p:spPr bwMode="auto">
          <a:xfrm>
            <a:off x="5715000" y="4605338"/>
            <a:ext cx="533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831" name="Text Box 55"/>
          <p:cNvSpPr txBox="1">
            <a:spLocks noChangeArrowheads="1"/>
          </p:cNvSpPr>
          <p:nvPr/>
        </p:nvSpPr>
        <p:spPr bwMode="auto">
          <a:xfrm>
            <a:off x="6858000" y="44958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/</a:t>
            </a:r>
          </a:p>
        </p:txBody>
      </p:sp>
      <p:sp>
        <p:nvSpPr>
          <p:cNvPr id="203832" name="Rectangle 56"/>
          <p:cNvSpPr>
            <a:spLocks noChangeArrowheads="1"/>
          </p:cNvSpPr>
          <p:nvPr/>
        </p:nvSpPr>
        <p:spPr bwMode="auto">
          <a:xfrm>
            <a:off x="5715000" y="4953000"/>
            <a:ext cx="533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3833" name="Text Box 57"/>
          <p:cNvSpPr txBox="1">
            <a:spLocks noChangeArrowheads="1"/>
          </p:cNvSpPr>
          <p:nvPr/>
        </p:nvSpPr>
        <p:spPr bwMode="auto">
          <a:xfrm>
            <a:off x="6858000" y="48768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/a/b</a:t>
            </a:r>
          </a:p>
        </p:txBody>
      </p:sp>
      <p:sp>
        <p:nvSpPr>
          <p:cNvPr id="203834" name="Text Box 58"/>
          <p:cNvSpPr txBox="1">
            <a:spLocks noChangeArrowheads="1"/>
          </p:cNvSpPr>
          <p:nvPr/>
        </p:nvSpPr>
        <p:spPr bwMode="auto">
          <a:xfrm>
            <a:off x="2514600" y="2590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203835" name="Text Box 59"/>
          <p:cNvSpPr txBox="1">
            <a:spLocks noChangeArrowheads="1"/>
          </p:cNvSpPr>
          <p:nvPr/>
        </p:nvSpPr>
        <p:spPr bwMode="auto">
          <a:xfrm>
            <a:off x="2971800" y="3048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03836" name="Text Box 60"/>
          <p:cNvSpPr txBox="1">
            <a:spLocks noChangeArrowheads="1"/>
          </p:cNvSpPr>
          <p:nvPr/>
        </p:nvSpPr>
        <p:spPr bwMode="auto">
          <a:xfrm>
            <a:off x="1981200" y="2133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/</a:t>
            </a:r>
          </a:p>
        </p:txBody>
      </p:sp>
      <p:sp>
        <p:nvSpPr>
          <p:cNvPr id="203837" name="Text Box 61"/>
          <p:cNvSpPr txBox="1">
            <a:spLocks noChangeArrowheads="1"/>
          </p:cNvSpPr>
          <p:nvPr/>
        </p:nvSpPr>
        <p:spPr bwMode="auto">
          <a:xfrm>
            <a:off x="5791200" y="2590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203838" name="Text Box 62"/>
          <p:cNvSpPr txBox="1">
            <a:spLocks noChangeArrowheads="1"/>
          </p:cNvSpPr>
          <p:nvPr/>
        </p:nvSpPr>
        <p:spPr bwMode="auto">
          <a:xfrm>
            <a:off x="6248400" y="3048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03839" name="Text Box 63"/>
          <p:cNvSpPr txBox="1">
            <a:spLocks noChangeArrowheads="1"/>
          </p:cNvSpPr>
          <p:nvPr/>
        </p:nvSpPr>
        <p:spPr bwMode="auto">
          <a:xfrm>
            <a:off x="5257800" y="2133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/</a:t>
            </a:r>
          </a:p>
        </p:txBody>
      </p:sp>
      <p:sp>
        <p:nvSpPr>
          <p:cNvPr id="203840" name="Text Box 64"/>
          <p:cNvSpPr txBox="1">
            <a:spLocks noChangeArrowheads="1"/>
          </p:cNvSpPr>
          <p:nvPr/>
        </p:nvSpPr>
        <p:spPr bwMode="auto">
          <a:xfrm>
            <a:off x="2286000" y="4419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203841" name="Text Box 65"/>
          <p:cNvSpPr txBox="1">
            <a:spLocks noChangeArrowheads="1"/>
          </p:cNvSpPr>
          <p:nvPr/>
        </p:nvSpPr>
        <p:spPr bwMode="auto">
          <a:xfrm>
            <a:off x="2743200" y="4876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03842" name="Text Box 66"/>
          <p:cNvSpPr txBox="1">
            <a:spLocks noChangeArrowheads="1"/>
          </p:cNvSpPr>
          <p:nvPr/>
        </p:nvSpPr>
        <p:spPr bwMode="auto">
          <a:xfrm>
            <a:off x="1752600" y="3962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/</a:t>
            </a:r>
          </a:p>
        </p:txBody>
      </p:sp>
      <p:sp>
        <p:nvSpPr>
          <p:cNvPr id="203846" name="Text Box 70"/>
          <p:cNvSpPr txBox="1">
            <a:spLocks noChangeArrowheads="1"/>
          </p:cNvSpPr>
          <p:nvPr/>
        </p:nvSpPr>
        <p:spPr bwMode="auto">
          <a:xfrm>
            <a:off x="3429000" y="5334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203847" name="Text Box 71"/>
          <p:cNvSpPr txBox="1">
            <a:spLocks noChangeArrowheads="1"/>
          </p:cNvSpPr>
          <p:nvPr/>
        </p:nvSpPr>
        <p:spPr bwMode="auto">
          <a:xfrm>
            <a:off x="3886200" y="5791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03849" name="Text Box 73"/>
          <p:cNvSpPr txBox="1">
            <a:spLocks noChangeArrowheads="1"/>
          </p:cNvSpPr>
          <p:nvPr/>
        </p:nvSpPr>
        <p:spPr bwMode="auto">
          <a:xfrm>
            <a:off x="6096000" y="5410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Mount table</a:t>
            </a:r>
          </a:p>
        </p:txBody>
      </p:sp>
      <p:sp>
        <p:nvSpPr>
          <p:cNvPr id="203850" name="Text Box 74"/>
          <p:cNvSpPr txBox="1">
            <a:spLocks noChangeArrowheads="1"/>
          </p:cNvSpPr>
          <p:nvPr/>
        </p:nvSpPr>
        <p:spPr bwMode="auto">
          <a:xfrm>
            <a:off x="762000" y="16002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3851" name="Text Box 75"/>
          <p:cNvSpPr txBox="1">
            <a:spLocks noChangeArrowheads="1"/>
          </p:cNvSpPr>
          <p:nvPr/>
        </p:nvSpPr>
        <p:spPr bwMode="auto">
          <a:xfrm>
            <a:off x="652463" y="1622425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root device</a:t>
            </a:r>
          </a:p>
        </p:txBody>
      </p:sp>
      <p:sp>
        <p:nvSpPr>
          <p:cNvPr id="203852" name="Text Box 76"/>
          <p:cNvSpPr txBox="1">
            <a:spLocks noChangeArrowheads="1"/>
          </p:cNvSpPr>
          <p:nvPr/>
        </p:nvSpPr>
        <p:spPr bwMode="auto">
          <a:xfrm>
            <a:off x="3962400" y="163195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external device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Directories are a list of files and directories.</a:t>
            </a:r>
          </a:p>
          <a:p>
            <a:pPr lvl="1">
              <a:lnSpc>
                <a:spcPct val="90000"/>
              </a:lnSpc>
            </a:pPr>
            <a:r>
              <a:rPr lang="en-US"/>
              <a:t>Each directory entry </a:t>
            </a:r>
            <a:r>
              <a:rPr lang="en-US" i="1"/>
              <a:t>links</a:t>
            </a:r>
            <a:r>
              <a:rPr lang="en-US"/>
              <a:t> to a file on the disk</a:t>
            </a:r>
          </a:p>
          <a:p>
            <a:pPr lvl="1">
              <a:lnSpc>
                <a:spcPct val="90000"/>
              </a:lnSpc>
            </a:pPr>
            <a:r>
              <a:rPr lang="en-US"/>
              <a:t>Two different directory entries can link to the same file</a:t>
            </a:r>
          </a:p>
          <a:p>
            <a:pPr lvl="2">
              <a:lnSpc>
                <a:spcPct val="90000"/>
              </a:lnSpc>
            </a:pPr>
            <a:r>
              <a:rPr lang="en-US"/>
              <a:t>In same directory or across different directories</a:t>
            </a:r>
          </a:p>
          <a:p>
            <a:pPr lvl="1">
              <a:lnSpc>
                <a:spcPct val="90000"/>
              </a:lnSpc>
            </a:pPr>
            <a:r>
              <a:rPr lang="en-US"/>
              <a:t>Moving a file does not actually move any data around.</a:t>
            </a:r>
          </a:p>
          <a:p>
            <a:pPr lvl="2">
              <a:lnSpc>
                <a:spcPct val="90000"/>
              </a:lnSpc>
            </a:pPr>
            <a:r>
              <a:rPr lang="en-US"/>
              <a:t>Creates link in new location</a:t>
            </a:r>
          </a:p>
          <a:p>
            <a:pPr lvl="2">
              <a:lnSpc>
                <a:spcPct val="90000"/>
              </a:lnSpc>
            </a:pPr>
            <a:r>
              <a:rPr lang="en-US"/>
              <a:t>Deletes link in old location</a:t>
            </a:r>
          </a:p>
          <a:p>
            <a:pPr>
              <a:lnSpc>
                <a:spcPct val="90000"/>
              </a:lnSpc>
            </a:pPr>
            <a:r>
              <a:rPr lang="en-US" b="1"/>
              <a:t>ln</a:t>
            </a:r>
            <a:r>
              <a:rPr lang="en-US"/>
              <a:t> command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  <p:pic>
        <p:nvPicPr>
          <p:cNvPr id="400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5029200"/>
            <a:ext cx="15240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Symbolic links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Symbolic</a:t>
            </a:r>
            <a:r>
              <a:rPr lang="en-US" sz="2400"/>
              <a:t> links are different than regular links (often called </a:t>
            </a:r>
            <a:r>
              <a:rPr lang="en-US" sz="2400" b="1"/>
              <a:t>hard links</a:t>
            </a:r>
            <a:r>
              <a:rPr lang="en-US" sz="2400"/>
              <a:t>).  Created with </a:t>
            </a:r>
            <a:r>
              <a:rPr lang="en-US" sz="2400" b="1"/>
              <a:t>ln -s</a:t>
            </a:r>
          </a:p>
          <a:p>
            <a:pPr>
              <a:lnSpc>
                <a:spcPct val="90000"/>
              </a:lnSpc>
            </a:pPr>
            <a:r>
              <a:rPr lang="en-US" sz="2400"/>
              <a:t>Can be thought of as a directory entry that points to the name of another file.</a:t>
            </a:r>
          </a:p>
          <a:p>
            <a:pPr>
              <a:lnSpc>
                <a:spcPct val="90000"/>
              </a:lnSpc>
            </a:pPr>
            <a:r>
              <a:rPr lang="en-US" sz="2400"/>
              <a:t>Does not change link count for file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When original deleted, symbolic link remains</a:t>
            </a:r>
          </a:p>
          <a:p>
            <a:pPr>
              <a:lnSpc>
                <a:spcPct val="90000"/>
              </a:lnSpc>
            </a:pPr>
            <a:r>
              <a:rPr lang="en-US" sz="2400"/>
              <a:t>They exist because: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Hard links don’t work across file systems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Hard links only work for regular files, not directories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1066800" y="52578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2209800" y="5486400"/>
            <a:ext cx="1752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1066800" y="58674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6615" name="Rectangle 7"/>
          <p:cNvSpPr>
            <a:spLocks noChangeArrowheads="1"/>
          </p:cNvSpPr>
          <p:nvPr/>
        </p:nvSpPr>
        <p:spPr bwMode="auto">
          <a:xfrm>
            <a:off x="5638800" y="54864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6781800" y="5486400"/>
            <a:ext cx="1676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6617" name="Rectangle 9"/>
          <p:cNvSpPr>
            <a:spLocks noChangeArrowheads="1"/>
          </p:cNvSpPr>
          <p:nvPr/>
        </p:nvSpPr>
        <p:spPr bwMode="auto">
          <a:xfrm>
            <a:off x="4495800" y="5486400"/>
            <a:ext cx="838200" cy="4572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64770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53340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1905000" y="5486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 flipV="1">
            <a:off x="1905000" y="5791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6622" name="Text Box 14"/>
          <p:cNvSpPr txBox="1">
            <a:spLocks noChangeArrowheads="1"/>
          </p:cNvSpPr>
          <p:nvPr/>
        </p:nvSpPr>
        <p:spPr bwMode="auto">
          <a:xfrm>
            <a:off x="2133600" y="60198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Hard link</a:t>
            </a:r>
          </a:p>
        </p:txBody>
      </p:sp>
      <p:sp>
        <p:nvSpPr>
          <p:cNvPr id="196623" name="Text Box 15"/>
          <p:cNvSpPr txBox="1">
            <a:spLocks noChangeArrowheads="1"/>
          </p:cNvSpPr>
          <p:nvPr/>
        </p:nvSpPr>
        <p:spPr bwMode="auto">
          <a:xfrm>
            <a:off x="5181600" y="60198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Symbolic Link</a:t>
            </a:r>
          </a:p>
        </p:txBody>
      </p:sp>
      <p:sp>
        <p:nvSpPr>
          <p:cNvPr id="196624" name="Text Box 16"/>
          <p:cNvSpPr txBox="1">
            <a:spLocks noChangeArrowheads="1"/>
          </p:cNvSpPr>
          <p:nvPr/>
        </p:nvSpPr>
        <p:spPr bwMode="auto">
          <a:xfrm>
            <a:off x="2286000" y="5554663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Contents of file</a:t>
            </a:r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6858000" y="55626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Contents of file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1143000" y="5334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dirent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1143000" y="5943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dirent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5715000" y="5562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dirent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4495800" y="5562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/>
              <a:t>symlink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Line 2"/>
          <p:cNvSpPr>
            <a:spLocks noChangeShapeType="1"/>
          </p:cNvSpPr>
          <p:nvPr/>
        </p:nvSpPr>
        <p:spPr bwMode="auto">
          <a:xfrm flipH="1">
            <a:off x="5486400" y="34290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3635" name="Line 3"/>
          <p:cNvSpPr>
            <a:spLocks noChangeShapeType="1"/>
          </p:cNvSpPr>
          <p:nvPr/>
        </p:nvSpPr>
        <p:spPr bwMode="auto">
          <a:xfrm>
            <a:off x="70104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3636" name="Line 4"/>
          <p:cNvSpPr>
            <a:spLocks noChangeShapeType="1"/>
          </p:cNvSpPr>
          <p:nvPr/>
        </p:nvSpPr>
        <p:spPr bwMode="auto">
          <a:xfrm>
            <a:off x="4953000" y="2133600"/>
            <a:ext cx="1752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3637" name="Line 5"/>
          <p:cNvSpPr>
            <a:spLocks noChangeShapeType="1"/>
          </p:cNvSpPr>
          <p:nvPr/>
        </p:nvSpPr>
        <p:spPr bwMode="auto">
          <a:xfrm flipH="1">
            <a:off x="1143000" y="3352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3638" name="Line 6"/>
          <p:cNvSpPr>
            <a:spLocks noChangeShapeType="1"/>
          </p:cNvSpPr>
          <p:nvPr/>
        </p:nvSpPr>
        <p:spPr bwMode="auto">
          <a:xfrm>
            <a:off x="2057400" y="32766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3639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Hard Link</a:t>
            </a:r>
          </a:p>
        </p:txBody>
      </p:sp>
      <p:sp>
        <p:nvSpPr>
          <p:cNvPr id="453641" name="Rectangle 9"/>
          <p:cNvSpPr>
            <a:spLocks noChangeArrowheads="1"/>
          </p:cNvSpPr>
          <p:nvPr/>
        </p:nvSpPr>
        <p:spPr bwMode="auto">
          <a:xfrm>
            <a:off x="4953000" y="4114800"/>
            <a:ext cx="914400" cy="3810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800"/>
          </a:p>
        </p:txBody>
      </p:sp>
      <p:sp>
        <p:nvSpPr>
          <p:cNvPr id="453642" name="Rectangle 10"/>
          <p:cNvSpPr>
            <a:spLocks noChangeArrowheads="1"/>
          </p:cNvSpPr>
          <p:nvPr/>
        </p:nvSpPr>
        <p:spPr bwMode="auto">
          <a:xfrm>
            <a:off x="6477000" y="4038600"/>
            <a:ext cx="9144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800"/>
          </a:p>
        </p:txBody>
      </p:sp>
      <p:sp>
        <p:nvSpPr>
          <p:cNvPr id="453643" name="Line 11"/>
          <p:cNvSpPr>
            <a:spLocks noChangeShapeType="1"/>
          </p:cNvSpPr>
          <p:nvPr/>
        </p:nvSpPr>
        <p:spPr bwMode="auto">
          <a:xfrm flipH="1">
            <a:off x="1600200" y="2133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3644" name="Line 12"/>
          <p:cNvSpPr>
            <a:spLocks noChangeShapeType="1"/>
          </p:cNvSpPr>
          <p:nvPr/>
        </p:nvSpPr>
        <p:spPr bwMode="auto">
          <a:xfrm>
            <a:off x="37338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3645" name="Line 13"/>
          <p:cNvSpPr>
            <a:spLocks noChangeShapeType="1"/>
          </p:cNvSpPr>
          <p:nvPr/>
        </p:nvSpPr>
        <p:spPr bwMode="auto">
          <a:xfrm flipH="1">
            <a:off x="2895600" y="3124200"/>
            <a:ext cx="9144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3646" name="Line 14"/>
          <p:cNvSpPr>
            <a:spLocks noChangeShapeType="1"/>
          </p:cNvSpPr>
          <p:nvPr/>
        </p:nvSpPr>
        <p:spPr bwMode="auto">
          <a:xfrm>
            <a:off x="2362200" y="4724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3647" name="Rectangle 15"/>
          <p:cNvSpPr>
            <a:spLocks noChangeArrowheads="1"/>
          </p:cNvSpPr>
          <p:nvPr/>
        </p:nvSpPr>
        <p:spPr bwMode="auto">
          <a:xfrm>
            <a:off x="2057400" y="5410200"/>
            <a:ext cx="11430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800"/>
          </a:p>
        </p:txBody>
      </p:sp>
      <p:sp>
        <p:nvSpPr>
          <p:cNvPr id="453648" name="Text Box 16"/>
          <p:cNvSpPr txBox="1">
            <a:spLocks noChangeArrowheads="1"/>
          </p:cNvSpPr>
          <p:nvPr/>
        </p:nvSpPr>
        <p:spPr bwMode="auto">
          <a:xfrm>
            <a:off x="1905000" y="44196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etc</a:t>
            </a:r>
          </a:p>
        </p:txBody>
      </p:sp>
      <p:sp>
        <p:nvSpPr>
          <p:cNvPr id="453649" name="AutoShape 17"/>
          <p:cNvSpPr>
            <a:spLocks noChangeArrowheads="1"/>
          </p:cNvSpPr>
          <p:nvPr/>
        </p:nvSpPr>
        <p:spPr bwMode="auto">
          <a:xfrm>
            <a:off x="2819400" y="1600200"/>
            <a:ext cx="2438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3650" name="Text Box 18"/>
          <p:cNvSpPr txBox="1">
            <a:spLocks noChangeArrowheads="1"/>
          </p:cNvSpPr>
          <p:nvPr/>
        </p:nvSpPr>
        <p:spPr bwMode="auto">
          <a:xfrm>
            <a:off x="2895600" y="1600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usr  tmp  etc  bin</a:t>
            </a:r>
          </a:p>
        </p:txBody>
      </p:sp>
      <p:sp>
        <p:nvSpPr>
          <p:cNvPr id="453651" name="Line 19"/>
          <p:cNvSpPr>
            <a:spLocks noChangeShapeType="1"/>
          </p:cNvSpPr>
          <p:nvPr/>
        </p:nvSpPr>
        <p:spPr bwMode="auto">
          <a:xfrm>
            <a:off x="3429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3652" name="Line 20"/>
          <p:cNvSpPr>
            <a:spLocks noChangeShapeType="1"/>
          </p:cNvSpPr>
          <p:nvPr/>
        </p:nvSpPr>
        <p:spPr bwMode="auto">
          <a:xfrm>
            <a:off x="407035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3653" name="Line 21"/>
          <p:cNvSpPr>
            <a:spLocks noChangeShapeType="1"/>
          </p:cNvSpPr>
          <p:nvPr/>
        </p:nvSpPr>
        <p:spPr bwMode="auto">
          <a:xfrm>
            <a:off x="4572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3654" name="AutoShape 22"/>
          <p:cNvSpPr>
            <a:spLocks noChangeArrowheads="1"/>
          </p:cNvSpPr>
          <p:nvPr/>
        </p:nvSpPr>
        <p:spPr bwMode="auto">
          <a:xfrm>
            <a:off x="990600" y="2819400"/>
            <a:ext cx="1600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3655" name="Text Box 23"/>
          <p:cNvSpPr txBox="1">
            <a:spLocks noChangeArrowheads="1"/>
          </p:cNvSpPr>
          <p:nvPr/>
        </p:nvSpPr>
        <p:spPr bwMode="auto">
          <a:xfrm>
            <a:off x="1066800" y="2819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dmr  wm4</a:t>
            </a:r>
          </a:p>
        </p:txBody>
      </p:sp>
      <p:sp>
        <p:nvSpPr>
          <p:cNvPr id="453656" name="Line 24"/>
          <p:cNvSpPr>
            <a:spLocks noChangeShapeType="1"/>
          </p:cNvSpPr>
          <p:nvPr/>
        </p:nvSpPr>
        <p:spPr bwMode="auto">
          <a:xfrm>
            <a:off x="1752600" y="281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3657" name="AutoShape 25"/>
          <p:cNvSpPr>
            <a:spLocks noChangeArrowheads="1"/>
          </p:cNvSpPr>
          <p:nvPr/>
        </p:nvSpPr>
        <p:spPr bwMode="auto">
          <a:xfrm>
            <a:off x="3276600" y="2590800"/>
            <a:ext cx="838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3658" name="AutoShape 26"/>
          <p:cNvSpPr>
            <a:spLocks noChangeArrowheads="1"/>
          </p:cNvSpPr>
          <p:nvPr/>
        </p:nvSpPr>
        <p:spPr bwMode="auto">
          <a:xfrm>
            <a:off x="1752600" y="4191000"/>
            <a:ext cx="1219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3659" name="Text Box 27"/>
          <p:cNvSpPr txBox="1">
            <a:spLocks noChangeArrowheads="1"/>
          </p:cNvSpPr>
          <p:nvPr/>
        </p:nvSpPr>
        <p:spPr bwMode="auto">
          <a:xfrm>
            <a:off x="1828800" y="4191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.profile</a:t>
            </a:r>
          </a:p>
        </p:txBody>
      </p:sp>
      <p:sp>
        <p:nvSpPr>
          <p:cNvPr id="453660" name="AutoShape 28"/>
          <p:cNvSpPr>
            <a:spLocks noChangeArrowheads="1"/>
          </p:cNvSpPr>
          <p:nvPr/>
        </p:nvSpPr>
        <p:spPr bwMode="auto">
          <a:xfrm>
            <a:off x="6019800" y="2895600"/>
            <a:ext cx="1600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3661" name="Text Box 29"/>
          <p:cNvSpPr txBox="1">
            <a:spLocks noChangeArrowheads="1"/>
          </p:cNvSpPr>
          <p:nvPr/>
        </p:nvSpPr>
        <p:spPr bwMode="auto">
          <a:xfrm>
            <a:off x="6096000" y="2895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who  date</a:t>
            </a:r>
          </a:p>
        </p:txBody>
      </p:sp>
      <p:sp>
        <p:nvSpPr>
          <p:cNvPr id="453662" name="Line 30"/>
          <p:cNvSpPr>
            <a:spLocks noChangeShapeType="1"/>
          </p:cNvSpPr>
          <p:nvPr/>
        </p:nvSpPr>
        <p:spPr bwMode="auto">
          <a:xfrm>
            <a:off x="67818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3663" name="Text Box 31"/>
          <p:cNvSpPr txBox="1">
            <a:spLocks noChangeArrowheads="1"/>
          </p:cNvSpPr>
          <p:nvPr/>
        </p:nvSpPr>
        <p:spPr bwMode="auto">
          <a:xfrm>
            <a:off x="3429000" y="2667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foo</a:t>
            </a:r>
          </a:p>
        </p:txBody>
      </p:sp>
      <p:sp>
        <p:nvSpPr>
          <p:cNvPr id="453664" name="Freeform 32"/>
          <p:cNvSpPr>
            <a:spLocks/>
          </p:cNvSpPr>
          <p:nvPr/>
        </p:nvSpPr>
        <p:spPr bwMode="auto">
          <a:xfrm>
            <a:off x="1260475" y="3430588"/>
            <a:ext cx="2428875" cy="2792412"/>
          </a:xfrm>
          <a:custGeom>
            <a:avLst/>
            <a:gdLst/>
            <a:ahLst/>
            <a:cxnLst>
              <a:cxn ang="0">
                <a:pos x="1398" y="1721"/>
              </a:cxn>
              <a:cxn ang="0">
                <a:pos x="1308" y="1759"/>
              </a:cxn>
              <a:cxn ang="0">
                <a:pos x="1061" y="1729"/>
              </a:cxn>
              <a:cxn ang="0">
                <a:pos x="792" y="1677"/>
              </a:cxn>
              <a:cxn ang="0">
                <a:pos x="440" y="1587"/>
              </a:cxn>
              <a:cxn ang="0">
                <a:pos x="208" y="1475"/>
              </a:cxn>
              <a:cxn ang="0">
                <a:pos x="81" y="1362"/>
              </a:cxn>
              <a:cxn ang="0">
                <a:pos x="6" y="1250"/>
              </a:cxn>
              <a:cxn ang="0">
                <a:pos x="44" y="1205"/>
              </a:cxn>
              <a:cxn ang="0">
                <a:pos x="89" y="1175"/>
              </a:cxn>
              <a:cxn ang="0">
                <a:pos x="51" y="1033"/>
              </a:cxn>
              <a:cxn ang="0">
                <a:pos x="6" y="869"/>
              </a:cxn>
              <a:cxn ang="0">
                <a:pos x="21" y="584"/>
              </a:cxn>
              <a:cxn ang="0">
                <a:pos x="66" y="495"/>
              </a:cxn>
              <a:cxn ang="0">
                <a:pos x="253" y="233"/>
              </a:cxn>
              <a:cxn ang="0">
                <a:pos x="283" y="218"/>
              </a:cxn>
              <a:cxn ang="0">
                <a:pos x="538" y="46"/>
              </a:cxn>
              <a:cxn ang="0">
                <a:pos x="747" y="1"/>
              </a:cxn>
              <a:cxn ang="0">
                <a:pos x="941" y="8"/>
              </a:cxn>
              <a:cxn ang="0">
                <a:pos x="1143" y="150"/>
              </a:cxn>
              <a:cxn ang="0">
                <a:pos x="1248" y="255"/>
              </a:cxn>
              <a:cxn ang="0">
                <a:pos x="1353" y="375"/>
              </a:cxn>
              <a:cxn ang="0">
                <a:pos x="1413" y="465"/>
              </a:cxn>
              <a:cxn ang="0">
                <a:pos x="1450" y="554"/>
              </a:cxn>
              <a:cxn ang="0">
                <a:pos x="1510" y="809"/>
              </a:cxn>
              <a:cxn ang="0">
                <a:pos x="1435" y="1639"/>
              </a:cxn>
              <a:cxn ang="0">
                <a:pos x="1428" y="1684"/>
              </a:cxn>
              <a:cxn ang="0">
                <a:pos x="1405" y="1699"/>
              </a:cxn>
              <a:cxn ang="0">
                <a:pos x="1398" y="1721"/>
              </a:cxn>
            </a:cxnLst>
            <a:rect l="0" t="0" r="r" b="b"/>
            <a:pathLst>
              <a:path w="1530" h="1759">
                <a:moveTo>
                  <a:pt x="1398" y="1721"/>
                </a:moveTo>
                <a:cubicBezTo>
                  <a:pt x="1365" y="1738"/>
                  <a:pt x="1345" y="1751"/>
                  <a:pt x="1308" y="1759"/>
                </a:cubicBezTo>
                <a:cubicBezTo>
                  <a:pt x="1208" y="1754"/>
                  <a:pt x="1151" y="1746"/>
                  <a:pt x="1061" y="1729"/>
                </a:cubicBezTo>
                <a:cubicBezTo>
                  <a:pt x="975" y="1694"/>
                  <a:pt x="883" y="1693"/>
                  <a:pt x="792" y="1677"/>
                </a:cubicBezTo>
                <a:cubicBezTo>
                  <a:pt x="676" y="1656"/>
                  <a:pt x="551" y="1627"/>
                  <a:pt x="440" y="1587"/>
                </a:cubicBezTo>
                <a:cubicBezTo>
                  <a:pt x="358" y="1557"/>
                  <a:pt x="282" y="1520"/>
                  <a:pt x="208" y="1475"/>
                </a:cubicBezTo>
                <a:cubicBezTo>
                  <a:pt x="160" y="1445"/>
                  <a:pt x="130" y="1395"/>
                  <a:pt x="81" y="1362"/>
                </a:cubicBezTo>
                <a:cubicBezTo>
                  <a:pt x="52" y="1324"/>
                  <a:pt x="21" y="1294"/>
                  <a:pt x="6" y="1250"/>
                </a:cubicBezTo>
                <a:cubicBezTo>
                  <a:pt x="20" y="1236"/>
                  <a:pt x="29" y="1218"/>
                  <a:pt x="44" y="1205"/>
                </a:cubicBezTo>
                <a:cubicBezTo>
                  <a:pt x="58" y="1193"/>
                  <a:pt x="89" y="1175"/>
                  <a:pt x="89" y="1175"/>
                </a:cubicBezTo>
                <a:cubicBezTo>
                  <a:pt x="73" y="1127"/>
                  <a:pt x="78" y="1075"/>
                  <a:pt x="51" y="1033"/>
                </a:cubicBezTo>
                <a:cubicBezTo>
                  <a:pt x="33" y="979"/>
                  <a:pt x="25" y="922"/>
                  <a:pt x="6" y="869"/>
                </a:cubicBezTo>
                <a:cubicBezTo>
                  <a:pt x="7" y="839"/>
                  <a:pt x="0" y="667"/>
                  <a:pt x="21" y="584"/>
                </a:cubicBezTo>
                <a:cubicBezTo>
                  <a:pt x="30" y="549"/>
                  <a:pt x="50" y="525"/>
                  <a:pt x="66" y="495"/>
                </a:cubicBezTo>
                <a:cubicBezTo>
                  <a:pt x="115" y="404"/>
                  <a:pt x="169" y="300"/>
                  <a:pt x="253" y="233"/>
                </a:cubicBezTo>
                <a:cubicBezTo>
                  <a:pt x="262" y="226"/>
                  <a:pt x="274" y="225"/>
                  <a:pt x="283" y="218"/>
                </a:cubicBezTo>
                <a:cubicBezTo>
                  <a:pt x="371" y="145"/>
                  <a:pt x="418" y="74"/>
                  <a:pt x="538" y="46"/>
                </a:cubicBezTo>
                <a:cubicBezTo>
                  <a:pt x="605" y="12"/>
                  <a:pt x="674" y="12"/>
                  <a:pt x="747" y="1"/>
                </a:cubicBezTo>
                <a:cubicBezTo>
                  <a:pt x="812" y="3"/>
                  <a:pt x="877" y="0"/>
                  <a:pt x="941" y="8"/>
                </a:cubicBezTo>
                <a:cubicBezTo>
                  <a:pt x="1025" y="18"/>
                  <a:pt x="1073" y="116"/>
                  <a:pt x="1143" y="150"/>
                </a:cubicBezTo>
                <a:cubicBezTo>
                  <a:pt x="1178" y="185"/>
                  <a:pt x="1213" y="220"/>
                  <a:pt x="1248" y="255"/>
                </a:cubicBezTo>
                <a:cubicBezTo>
                  <a:pt x="1287" y="294"/>
                  <a:pt x="1304" y="343"/>
                  <a:pt x="1353" y="375"/>
                </a:cubicBezTo>
                <a:cubicBezTo>
                  <a:pt x="1374" y="405"/>
                  <a:pt x="1391" y="436"/>
                  <a:pt x="1413" y="465"/>
                </a:cubicBezTo>
                <a:cubicBezTo>
                  <a:pt x="1423" y="495"/>
                  <a:pt x="1440" y="523"/>
                  <a:pt x="1450" y="554"/>
                </a:cubicBezTo>
                <a:cubicBezTo>
                  <a:pt x="1476" y="637"/>
                  <a:pt x="1471" y="731"/>
                  <a:pt x="1510" y="809"/>
                </a:cubicBezTo>
                <a:cubicBezTo>
                  <a:pt x="1527" y="1083"/>
                  <a:pt x="1530" y="1376"/>
                  <a:pt x="1435" y="1639"/>
                </a:cubicBezTo>
                <a:cubicBezTo>
                  <a:pt x="1433" y="1654"/>
                  <a:pt x="1435" y="1670"/>
                  <a:pt x="1428" y="1684"/>
                </a:cubicBezTo>
                <a:cubicBezTo>
                  <a:pt x="1424" y="1692"/>
                  <a:pt x="1411" y="1692"/>
                  <a:pt x="1405" y="1699"/>
                </a:cubicBezTo>
                <a:cubicBezTo>
                  <a:pt x="1400" y="1705"/>
                  <a:pt x="1400" y="1714"/>
                  <a:pt x="1398" y="172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Line 2"/>
          <p:cNvSpPr>
            <a:spLocks noChangeShapeType="1"/>
          </p:cNvSpPr>
          <p:nvPr/>
        </p:nvSpPr>
        <p:spPr bwMode="auto">
          <a:xfrm flipH="1">
            <a:off x="5486400" y="34290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4659" name="Line 3"/>
          <p:cNvSpPr>
            <a:spLocks noChangeShapeType="1"/>
          </p:cNvSpPr>
          <p:nvPr/>
        </p:nvSpPr>
        <p:spPr bwMode="auto">
          <a:xfrm>
            <a:off x="70104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4660" name="Line 4"/>
          <p:cNvSpPr>
            <a:spLocks noChangeShapeType="1"/>
          </p:cNvSpPr>
          <p:nvPr/>
        </p:nvSpPr>
        <p:spPr bwMode="auto">
          <a:xfrm>
            <a:off x="4953000" y="2133600"/>
            <a:ext cx="1752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4661" name="Line 5"/>
          <p:cNvSpPr>
            <a:spLocks noChangeShapeType="1"/>
          </p:cNvSpPr>
          <p:nvPr/>
        </p:nvSpPr>
        <p:spPr bwMode="auto">
          <a:xfrm flipH="1">
            <a:off x="1143000" y="3352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>
            <a:off x="2057400" y="32766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4663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Symbolic Link</a:t>
            </a:r>
          </a:p>
        </p:txBody>
      </p:sp>
      <p:sp>
        <p:nvSpPr>
          <p:cNvPr id="454665" name="Rectangle 9"/>
          <p:cNvSpPr>
            <a:spLocks noChangeArrowheads="1"/>
          </p:cNvSpPr>
          <p:nvPr/>
        </p:nvSpPr>
        <p:spPr bwMode="auto">
          <a:xfrm>
            <a:off x="4953000" y="4114800"/>
            <a:ext cx="914400" cy="3810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800"/>
          </a:p>
        </p:txBody>
      </p:sp>
      <p:sp>
        <p:nvSpPr>
          <p:cNvPr id="454666" name="Rectangle 10"/>
          <p:cNvSpPr>
            <a:spLocks noChangeArrowheads="1"/>
          </p:cNvSpPr>
          <p:nvPr/>
        </p:nvSpPr>
        <p:spPr bwMode="auto">
          <a:xfrm>
            <a:off x="6477000" y="4038600"/>
            <a:ext cx="9144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800"/>
          </a:p>
        </p:txBody>
      </p:sp>
      <p:sp>
        <p:nvSpPr>
          <p:cNvPr id="454667" name="Line 11"/>
          <p:cNvSpPr>
            <a:spLocks noChangeShapeType="1"/>
          </p:cNvSpPr>
          <p:nvPr/>
        </p:nvSpPr>
        <p:spPr bwMode="auto">
          <a:xfrm flipH="1">
            <a:off x="1600200" y="2133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4668" name="Line 12"/>
          <p:cNvSpPr>
            <a:spLocks noChangeShapeType="1"/>
          </p:cNvSpPr>
          <p:nvPr/>
        </p:nvSpPr>
        <p:spPr bwMode="auto">
          <a:xfrm>
            <a:off x="37338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4670" name="Line 14"/>
          <p:cNvSpPr>
            <a:spLocks noChangeShapeType="1"/>
          </p:cNvSpPr>
          <p:nvPr/>
        </p:nvSpPr>
        <p:spPr bwMode="auto">
          <a:xfrm>
            <a:off x="2362200" y="4724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4671" name="Rectangle 15"/>
          <p:cNvSpPr>
            <a:spLocks noChangeArrowheads="1"/>
          </p:cNvSpPr>
          <p:nvPr/>
        </p:nvSpPr>
        <p:spPr bwMode="auto">
          <a:xfrm>
            <a:off x="2057400" y="5410200"/>
            <a:ext cx="11430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800"/>
          </a:p>
        </p:txBody>
      </p:sp>
      <p:sp>
        <p:nvSpPr>
          <p:cNvPr id="454672" name="Text Box 16"/>
          <p:cNvSpPr txBox="1">
            <a:spLocks noChangeArrowheads="1"/>
          </p:cNvSpPr>
          <p:nvPr/>
        </p:nvSpPr>
        <p:spPr bwMode="auto">
          <a:xfrm>
            <a:off x="1905000" y="44196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etc</a:t>
            </a:r>
          </a:p>
        </p:txBody>
      </p:sp>
      <p:sp>
        <p:nvSpPr>
          <p:cNvPr id="454673" name="AutoShape 17"/>
          <p:cNvSpPr>
            <a:spLocks noChangeArrowheads="1"/>
          </p:cNvSpPr>
          <p:nvPr/>
        </p:nvSpPr>
        <p:spPr bwMode="auto">
          <a:xfrm>
            <a:off x="2819400" y="1600200"/>
            <a:ext cx="2438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4674" name="Text Box 18"/>
          <p:cNvSpPr txBox="1">
            <a:spLocks noChangeArrowheads="1"/>
          </p:cNvSpPr>
          <p:nvPr/>
        </p:nvSpPr>
        <p:spPr bwMode="auto">
          <a:xfrm>
            <a:off x="2895600" y="1600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usr  tmp  etc  bin</a:t>
            </a:r>
          </a:p>
        </p:txBody>
      </p:sp>
      <p:sp>
        <p:nvSpPr>
          <p:cNvPr id="454675" name="Line 19"/>
          <p:cNvSpPr>
            <a:spLocks noChangeShapeType="1"/>
          </p:cNvSpPr>
          <p:nvPr/>
        </p:nvSpPr>
        <p:spPr bwMode="auto">
          <a:xfrm>
            <a:off x="3429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4676" name="Line 20"/>
          <p:cNvSpPr>
            <a:spLocks noChangeShapeType="1"/>
          </p:cNvSpPr>
          <p:nvPr/>
        </p:nvSpPr>
        <p:spPr bwMode="auto">
          <a:xfrm>
            <a:off x="407035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4677" name="Line 21"/>
          <p:cNvSpPr>
            <a:spLocks noChangeShapeType="1"/>
          </p:cNvSpPr>
          <p:nvPr/>
        </p:nvSpPr>
        <p:spPr bwMode="auto">
          <a:xfrm>
            <a:off x="4572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4678" name="AutoShape 22"/>
          <p:cNvSpPr>
            <a:spLocks noChangeArrowheads="1"/>
          </p:cNvSpPr>
          <p:nvPr/>
        </p:nvSpPr>
        <p:spPr bwMode="auto">
          <a:xfrm>
            <a:off x="990600" y="2819400"/>
            <a:ext cx="1600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4679" name="Text Box 23"/>
          <p:cNvSpPr txBox="1">
            <a:spLocks noChangeArrowheads="1"/>
          </p:cNvSpPr>
          <p:nvPr/>
        </p:nvSpPr>
        <p:spPr bwMode="auto">
          <a:xfrm>
            <a:off x="1066800" y="2819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dmr  wm4</a:t>
            </a:r>
          </a:p>
        </p:txBody>
      </p:sp>
      <p:sp>
        <p:nvSpPr>
          <p:cNvPr id="454680" name="Line 24"/>
          <p:cNvSpPr>
            <a:spLocks noChangeShapeType="1"/>
          </p:cNvSpPr>
          <p:nvPr/>
        </p:nvSpPr>
        <p:spPr bwMode="auto">
          <a:xfrm>
            <a:off x="1752600" y="281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4681" name="AutoShape 25"/>
          <p:cNvSpPr>
            <a:spLocks noChangeArrowheads="1"/>
          </p:cNvSpPr>
          <p:nvPr/>
        </p:nvSpPr>
        <p:spPr bwMode="auto">
          <a:xfrm>
            <a:off x="3276600" y="2590800"/>
            <a:ext cx="838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4682" name="AutoShape 26"/>
          <p:cNvSpPr>
            <a:spLocks noChangeArrowheads="1"/>
          </p:cNvSpPr>
          <p:nvPr/>
        </p:nvSpPr>
        <p:spPr bwMode="auto">
          <a:xfrm>
            <a:off x="1752600" y="4191000"/>
            <a:ext cx="1219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4683" name="Text Box 27"/>
          <p:cNvSpPr txBox="1">
            <a:spLocks noChangeArrowheads="1"/>
          </p:cNvSpPr>
          <p:nvPr/>
        </p:nvSpPr>
        <p:spPr bwMode="auto">
          <a:xfrm>
            <a:off x="1828800" y="4191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.profile</a:t>
            </a:r>
          </a:p>
        </p:txBody>
      </p:sp>
      <p:sp>
        <p:nvSpPr>
          <p:cNvPr id="454684" name="AutoShape 28"/>
          <p:cNvSpPr>
            <a:spLocks noChangeArrowheads="1"/>
          </p:cNvSpPr>
          <p:nvPr/>
        </p:nvSpPr>
        <p:spPr bwMode="auto">
          <a:xfrm>
            <a:off x="6019800" y="2895600"/>
            <a:ext cx="1600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4685" name="Text Box 29"/>
          <p:cNvSpPr txBox="1">
            <a:spLocks noChangeArrowheads="1"/>
          </p:cNvSpPr>
          <p:nvPr/>
        </p:nvSpPr>
        <p:spPr bwMode="auto">
          <a:xfrm>
            <a:off x="6096000" y="2895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who  date</a:t>
            </a:r>
          </a:p>
        </p:txBody>
      </p:sp>
      <p:sp>
        <p:nvSpPr>
          <p:cNvPr id="454686" name="Line 30"/>
          <p:cNvSpPr>
            <a:spLocks noChangeShapeType="1"/>
          </p:cNvSpPr>
          <p:nvPr/>
        </p:nvSpPr>
        <p:spPr bwMode="auto">
          <a:xfrm>
            <a:off x="67818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54687" name="Text Box 31"/>
          <p:cNvSpPr txBox="1">
            <a:spLocks noChangeArrowheads="1"/>
          </p:cNvSpPr>
          <p:nvPr/>
        </p:nvSpPr>
        <p:spPr bwMode="auto">
          <a:xfrm>
            <a:off x="3429000" y="2667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foo</a:t>
            </a:r>
          </a:p>
        </p:txBody>
      </p:sp>
      <p:sp>
        <p:nvSpPr>
          <p:cNvPr id="454669" name="Line 13"/>
          <p:cNvSpPr>
            <a:spLocks noChangeShapeType="1"/>
          </p:cNvSpPr>
          <p:nvPr/>
        </p:nvSpPr>
        <p:spPr bwMode="auto">
          <a:xfrm>
            <a:off x="3810000" y="3124200"/>
            <a:ext cx="1066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4689" name="Rectangle 33"/>
          <p:cNvSpPr>
            <a:spLocks noChangeArrowheads="1"/>
          </p:cNvSpPr>
          <p:nvPr/>
        </p:nvSpPr>
        <p:spPr bwMode="auto">
          <a:xfrm>
            <a:off x="4419600" y="5257800"/>
            <a:ext cx="22860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800"/>
          </a:p>
        </p:txBody>
      </p:sp>
      <p:sp>
        <p:nvSpPr>
          <p:cNvPr id="454690" name="Text Box 34"/>
          <p:cNvSpPr txBox="1">
            <a:spLocks noChangeArrowheads="1"/>
          </p:cNvSpPr>
          <p:nvPr/>
        </p:nvSpPr>
        <p:spPr bwMode="auto">
          <a:xfrm>
            <a:off x="4419600" y="52578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/usr/wm4/.profile</a:t>
            </a:r>
          </a:p>
        </p:txBody>
      </p:sp>
      <p:sp>
        <p:nvSpPr>
          <p:cNvPr id="454691" name="Line 35"/>
          <p:cNvSpPr>
            <a:spLocks noChangeShapeType="1"/>
          </p:cNvSpPr>
          <p:nvPr/>
        </p:nvSpPr>
        <p:spPr bwMode="auto">
          <a:xfrm flipH="1" flipV="1">
            <a:off x="2971800" y="4495800"/>
            <a:ext cx="1447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4692" name="Freeform 36"/>
          <p:cNvSpPr>
            <a:spLocks/>
          </p:cNvSpPr>
          <p:nvPr/>
        </p:nvSpPr>
        <p:spPr bwMode="auto">
          <a:xfrm>
            <a:off x="1314450" y="3789363"/>
            <a:ext cx="5726113" cy="2486025"/>
          </a:xfrm>
          <a:custGeom>
            <a:avLst/>
            <a:gdLst/>
            <a:ahLst/>
            <a:cxnLst>
              <a:cxn ang="0">
                <a:pos x="1109" y="1415"/>
              </a:cxn>
              <a:cxn ang="0">
                <a:pos x="965" y="1415"/>
              </a:cxn>
              <a:cxn ang="0">
                <a:pos x="461" y="1407"/>
              </a:cxn>
              <a:cxn ang="0">
                <a:pos x="115" y="1091"/>
              </a:cxn>
              <a:cxn ang="0">
                <a:pos x="14" y="774"/>
              </a:cxn>
              <a:cxn ang="0">
                <a:pos x="72" y="471"/>
              </a:cxn>
              <a:cxn ang="0">
                <a:pos x="101" y="414"/>
              </a:cxn>
              <a:cxn ang="0">
                <a:pos x="173" y="263"/>
              </a:cxn>
              <a:cxn ang="0">
                <a:pos x="266" y="198"/>
              </a:cxn>
              <a:cxn ang="0">
                <a:pos x="338" y="104"/>
              </a:cxn>
              <a:cxn ang="0">
                <a:pos x="439" y="61"/>
              </a:cxn>
              <a:cxn ang="0">
                <a:pos x="461" y="54"/>
              </a:cxn>
              <a:cxn ang="0">
                <a:pos x="533" y="25"/>
              </a:cxn>
              <a:cxn ang="0">
                <a:pos x="1073" y="54"/>
              </a:cxn>
              <a:cxn ang="0">
                <a:pos x="1145" y="104"/>
              </a:cxn>
              <a:cxn ang="0">
                <a:pos x="1562" y="155"/>
              </a:cxn>
              <a:cxn ang="0">
                <a:pos x="1663" y="183"/>
              </a:cxn>
              <a:cxn ang="0">
                <a:pos x="1778" y="270"/>
              </a:cxn>
              <a:cxn ang="0">
                <a:pos x="1800" y="306"/>
              </a:cxn>
              <a:cxn ang="0">
                <a:pos x="1829" y="320"/>
              </a:cxn>
              <a:cxn ang="0">
                <a:pos x="1858" y="356"/>
              </a:cxn>
              <a:cxn ang="0">
                <a:pos x="1908" y="363"/>
              </a:cxn>
              <a:cxn ang="0">
                <a:pos x="2088" y="407"/>
              </a:cxn>
              <a:cxn ang="0">
                <a:pos x="2246" y="522"/>
              </a:cxn>
              <a:cxn ang="0">
                <a:pos x="2290" y="565"/>
              </a:cxn>
              <a:cxn ang="0">
                <a:pos x="2369" y="572"/>
              </a:cxn>
              <a:cxn ang="0">
                <a:pos x="2506" y="594"/>
              </a:cxn>
              <a:cxn ang="0">
                <a:pos x="2722" y="666"/>
              </a:cxn>
              <a:cxn ang="0">
                <a:pos x="3053" y="695"/>
              </a:cxn>
              <a:cxn ang="0">
                <a:pos x="3175" y="716"/>
              </a:cxn>
              <a:cxn ang="0">
                <a:pos x="3211" y="723"/>
              </a:cxn>
              <a:cxn ang="0">
                <a:pos x="3535" y="918"/>
              </a:cxn>
              <a:cxn ang="0">
                <a:pos x="3607" y="1026"/>
              </a:cxn>
              <a:cxn ang="0">
                <a:pos x="3600" y="1127"/>
              </a:cxn>
              <a:cxn ang="0">
                <a:pos x="3550" y="1213"/>
              </a:cxn>
              <a:cxn ang="0">
                <a:pos x="3492" y="1314"/>
              </a:cxn>
              <a:cxn ang="0">
                <a:pos x="3391" y="1393"/>
              </a:cxn>
              <a:cxn ang="0">
                <a:pos x="3233" y="1465"/>
              </a:cxn>
              <a:cxn ang="0">
                <a:pos x="2707" y="1566"/>
              </a:cxn>
              <a:cxn ang="0">
                <a:pos x="2383" y="1559"/>
              </a:cxn>
              <a:cxn ang="0">
                <a:pos x="2261" y="1530"/>
              </a:cxn>
              <a:cxn ang="0">
                <a:pos x="1865" y="1487"/>
              </a:cxn>
              <a:cxn ang="0">
                <a:pos x="1649" y="1436"/>
              </a:cxn>
              <a:cxn ang="0">
                <a:pos x="1627" y="1407"/>
              </a:cxn>
              <a:cxn ang="0">
                <a:pos x="1606" y="1415"/>
              </a:cxn>
              <a:cxn ang="0">
                <a:pos x="1519" y="1436"/>
              </a:cxn>
              <a:cxn ang="0">
                <a:pos x="1109" y="1415"/>
              </a:cxn>
            </a:cxnLst>
            <a:rect l="0" t="0" r="r" b="b"/>
            <a:pathLst>
              <a:path w="3607" h="1566">
                <a:moveTo>
                  <a:pt x="1109" y="1415"/>
                </a:moveTo>
                <a:cubicBezTo>
                  <a:pt x="1046" y="1435"/>
                  <a:pt x="1107" y="1418"/>
                  <a:pt x="965" y="1415"/>
                </a:cubicBezTo>
                <a:cubicBezTo>
                  <a:pt x="797" y="1411"/>
                  <a:pt x="629" y="1410"/>
                  <a:pt x="461" y="1407"/>
                </a:cubicBezTo>
                <a:cubicBezTo>
                  <a:pt x="334" y="1333"/>
                  <a:pt x="180" y="1227"/>
                  <a:pt x="115" y="1091"/>
                </a:cubicBezTo>
                <a:cubicBezTo>
                  <a:pt x="67" y="990"/>
                  <a:pt x="51" y="879"/>
                  <a:pt x="14" y="774"/>
                </a:cubicBezTo>
                <a:cubicBezTo>
                  <a:pt x="0" y="642"/>
                  <a:pt x="25" y="580"/>
                  <a:pt x="72" y="471"/>
                </a:cubicBezTo>
                <a:cubicBezTo>
                  <a:pt x="97" y="413"/>
                  <a:pt x="71" y="442"/>
                  <a:pt x="101" y="414"/>
                </a:cubicBezTo>
                <a:cubicBezTo>
                  <a:pt x="123" y="370"/>
                  <a:pt x="139" y="297"/>
                  <a:pt x="173" y="263"/>
                </a:cubicBezTo>
                <a:cubicBezTo>
                  <a:pt x="199" y="237"/>
                  <a:pt x="236" y="220"/>
                  <a:pt x="266" y="198"/>
                </a:cubicBezTo>
                <a:cubicBezTo>
                  <a:pt x="296" y="175"/>
                  <a:pt x="314" y="132"/>
                  <a:pt x="338" y="104"/>
                </a:cubicBezTo>
                <a:cubicBezTo>
                  <a:pt x="362" y="77"/>
                  <a:pt x="407" y="71"/>
                  <a:pt x="439" y="61"/>
                </a:cubicBezTo>
                <a:cubicBezTo>
                  <a:pt x="446" y="59"/>
                  <a:pt x="461" y="54"/>
                  <a:pt x="461" y="54"/>
                </a:cubicBezTo>
                <a:cubicBezTo>
                  <a:pt x="485" y="37"/>
                  <a:pt x="504" y="32"/>
                  <a:pt x="533" y="25"/>
                </a:cubicBezTo>
                <a:cubicBezTo>
                  <a:pt x="1108" y="33"/>
                  <a:pt x="850" y="0"/>
                  <a:pt x="1073" y="54"/>
                </a:cubicBezTo>
                <a:cubicBezTo>
                  <a:pt x="1130" y="95"/>
                  <a:pt x="1106" y="79"/>
                  <a:pt x="1145" y="104"/>
                </a:cubicBezTo>
                <a:cubicBezTo>
                  <a:pt x="1281" y="71"/>
                  <a:pt x="1427" y="130"/>
                  <a:pt x="1562" y="155"/>
                </a:cubicBezTo>
                <a:cubicBezTo>
                  <a:pt x="1596" y="168"/>
                  <a:pt x="1628" y="175"/>
                  <a:pt x="1663" y="183"/>
                </a:cubicBezTo>
                <a:cubicBezTo>
                  <a:pt x="1706" y="205"/>
                  <a:pt x="1778" y="270"/>
                  <a:pt x="1778" y="270"/>
                </a:cubicBezTo>
                <a:cubicBezTo>
                  <a:pt x="1785" y="282"/>
                  <a:pt x="1790" y="296"/>
                  <a:pt x="1800" y="306"/>
                </a:cubicBezTo>
                <a:cubicBezTo>
                  <a:pt x="1808" y="314"/>
                  <a:pt x="1821" y="312"/>
                  <a:pt x="1829" y="320"/>
                </a:cubicBezTo>
                <a:cubicBezTo>
                  <a:pt x="1856" y="347"/>
                  <a:pt x="1810" y="342"/>
                  <a:pt x="1858" y="356"/>
                </a:cubicBezTo>
                <a:cubicBezTo>
                  <a:pt x="1874" y="361"/>
                  <a:pt x="1891" y="360"/>
                  <a:pt x="1908" y="363"/>
                </a:cubicBezTo>
                <a:cubicBezTo>
                  <a:pt x="1969" y="375"/>
                  <a:pt x="2027" y="396"/>
                  <a:pt x="2088" y="407"/>
                </a:cubicBezTo>
                <a:cubicBezTo>
                  <a:pt x="2167" y="446"/>
                  <a:pt x="2182" y="464"/>
                  <a:pt x="2246" y="522"/>
                </a:cubicBezTo>
                <a:cubicBezTo>
                  <a:pt x="2261" y="536"/>
                  <a:pt x="2270" y="563"/>
                  <a:pt x="2290" y="565"/>
                </a:cubicBezTo>
                <a:cubicBezTo>
                  <a:pt x="2316" y="567"/>
                  <a:pt x="2343" y="570"/>
                  <a:pt x="2369" y="572"/>
                </a:cubicBezTo>
                <a:cubicBezTo>
                  <a:pt x="2415" y="581"/>
                  <a:pt x="2460" y="588"/>
                  <a:pt x="2506" y="594"/>
                </a:cubicBezTo>
                <a:cubicBezTo>
                  <a:pt x="2583" y="615"/>
                  <a:pt x="2648" y="641"/>
                  <a:pt x="2722" y="666"/>
                </a:cubicBezTo>
                <a:cubicBezTo>
                  <a:pt x="2816" y="698"/>
                  <a:pt x="2973" y="692"/>
                  <a:pt x="3053" y="695"/>
                </a:cubicBezTo>
                <a:cubicBezTo>
                  <a:pt x="3094" y="702"/>
                  <a:pt x="3134" y="709"/>
                  <a:pt x="3175" y="716"/>
                </a:cubicBezTo>
                <a:cubicBezTo>
                  <a:pt x="3187" y="718"/>
                  <a:pt x="3211" y="723"/>
                  <a:pt x="3211" y="723"/>
                </a:cubicBezTo>
                <a:cubicBezTo>
                  <a:pt x="3323" y="770"/>
                  <a:pt x="3451" y="828"/>
                  <a:pt x="3535" y="918"/>
                </a:cubicBezTo>
                <a:cubicBezTo>
                  <a:pt x="3548" y="957"/>
                  <a:pt x="3584" y="991"/>
                  <a:pt x="3607" y="1026"/>
                </a:cubicBezTo>
                <a:cubicBezTo>
                  <a:pt x="3605" y="1060"/>
                  <a:pt x="3606" y="1094"/>
                  <a:pt x="3600" y="1127"/>
                </a:cubicBezTo>
                <a:cubicBezTo>
                  <a:pt x="3597" y="1143"/>
                  <a:pt x="3558" y="1198"/>
                  <a:pt x="3550" y="1213"/>
                </a:cubicBezTo>
                <a:cubicBezTo>
                  <a:pt x="3531" y="1250"/>
                  <a:pt x="3528" y="1286"/>
                  <a:pt x="3492" y="1314"/>
                </a:cubicBezTo>
                <a:cubicBezTo>
                  <a:pt x="3457" y="1342"/>
                  <a:pt x="3422" y="1362"/>
                  <a:pt x="3391" y="1393"/>
                </a:cubicBezTo>
                <a:cubicBezTo>
                  <a:pt x="3371" y="1454"/>
                  <a:pt x="3284" y="1454"/>
                  <a:pt x="3233" y="1465"/>
                </a:cubicBezTo>
                <a:cubicBezTo>
                  <a:pt x="3059" y="1503"/>
                  <a:pt x="2885" y="1547"/>
                  <a:pt x="2707" y="1566"/>
                </a:cubicBezTo>
                <a:cubicBezTo>
                  <a:pt x="2599" y="1564"/>
                  <a:pt x="2491" y="1563"/>
                  <a:pt x="2383" y="1559"/>
                </a:cubicBezTo>
                <a:cubicBezTo>
                  <a:pt x="2341" y="1557"/>
                  <a:pt x="2302" y="1535"/>
                  <a:pt x="2261" y="1530"/>
                </a:cubicBezTo>
                <a:cubicBezTo>
                  <a:pt x="2130" y="1514"/>
                  <a:pt x="1996" y="1500"/>
                  <a:pt x="1865" y="1487"/>
                </a:cubicBezTo>
                <a:cubicBezTo>
                  <a:pt x="1792" y="1470"/>
                  <a:pt x="1720" y="1460"/>
                  <a:pt x="1649" y="1436"/>
                </a:cubicBezTo>
                <a:cubicBezTo>
                  <a:pt x="1642" y="1426"/>
                  <a:pt x="1638" y="1412"/>
                  <a:pt x="1627" y="1407"/>
                </a:cubicBezTo>
                <a:cubicBezTo>
                  <a:pt x="1620" y="1404"/>
                  <a:pt x="1613" y="1413"/>
                  <a:pt x="1606" y="1415"/>
                </a:cubicBezTo>
                <a:cubicBezTo>
                  <a:pt x="1577" y="1423"/>
                  <a:pt x="1548" y="1427"/>
                  <a:pt x="1519" y="1436"/>
                </a:cubicBezTo>
                <a:cubicBezTo>
                  <a:pt x="1382" y="1430"/>
                  <a:pt x="1246" y="1415"/>
                  <a:pt x="1109" y="141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utility (continued)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-perm</a:t>
            </a:r>
            <a:r>
              <a:rPr lang="en-US" sz="2400"/>
              <a:t> [</a:t>
            </a:r>
            <a:r>
              <a:rPr lang="en-US" sz="2000">
                <a:latin typeface="Courier New" pitchFamily="49" charset="0"/>
              </a:rPr>
              <a:t>+-</a:t>
            </a:r>
            <a:r>
              <a:rPr lang="en-US" sz="2400"/>
              <a:t>]</a:t>
            </a:r>
            <a:r>
              <a:rPr lang="en-US" sz="2400" i="1"/>
              <a:t>mode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Find files with given access mode, mode must be in octal.  Eg: </a:t>
            </a:r>
            <a:r>
              <a:rPr lang="en-US" sz="1800" b="1">
                <a:latin typeface="Courier New" pitchFamily="49" charset="0"/>
              </a:rPr>
              <a:t>find . 755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-type</a:t>
            </a:r>
            <a:r>
              <a:rPr lang="en-US" sz="2400"/>
              <a:t> </a:t>
            </a:r>
            <a:r>
              <a:rPr lang="en-US" sz="2400" i="1"/>
              <a:t>ch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Find files of type </a:t>
            </a:r>
            <a:r>
              <a:rPr lang="en-US" sz="2000" i="1"/>
              <a:t>ch</a:t>
            </a:r>
            <a:r>
              <a:rPr lang="en-US" sz="2000"/>
              <a:t> (</a:t>
            </a:r>
            <a:r>
              <a:rPr lang="en-US" sz="2000" i="1"/>
              <a:t>c</a:t>
            </a:r>
            <a:r>
              <a:rPr lang="en-US" sz="2000"/>
              <a:t>=character, </a:t>
            </a:r>
            <a:r>
              <a:rPr lang="en-US" sz="2000" i="1"/>
              <a:t>b</a:t>
            </a:r>
            <a:r>
              <a:rPr lang="en-US" sz="2000"/>
              <a:t>=block, </a:t>
            </a:r>
            <a:r>
              <a:rPr lang="en-US" sz="2000" i="1"/>
              <a:t>f</a:t>
            </a:r>
            <a:r>
              <a:rPr lang="en-US" sz="2000"/>
              <a:t> for plain file, etc..). Eg: </a:t>
            </a:r>
            <a:r>
              <a:rPr lang="en-US" sz="1800" b="1">
                <a:latin typeface="Courier New" pitchFamily="49" charset="0"/>
              </a:rPr>
              <a:t>find /home –type f</a:t>
            </a:r>
            <a:endParaRPr lang="en-US" sz="2000"/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-user</a:t>
            </a:r>
            <a:r>
              <a:rPr lang="en-US" sz="2400"/>
              <a:t> </a:t>
            </a:r>
            <a:r>
              <a:rPr lang="en-US" sz="2400" i="1"/>
              <a:t>userid</a:t>
            </a:r>
            <a:r>
              <a:rPr lang="en-US" sz="2400"/>
              <a:t>/</a:t>
            </a:r>
            <a:r>
              <a:rPr lang="en-US" sz="2400" i="1"/>
              <a:t>username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Find by owner </a:t>
            </a:r>
            <a:r>
              <a:rPr lang="en-US" sz="2000" i="1"/>
              <a:t>userid</a:t>
            </a:r>
            <a:r>
              <a:rPr lang="en-US" sz="2000"/>
              <a:t> or </a:t>
            </a:r>
            <a:r>
              <a:rPr lang="en-US" sz="2000" i="1"/>
              <a:t>username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-group</a:t>
            </a:r>
            <a:r>
              <a:rPr lang="en-US" sz="2400"/>
              <a:t> </a:t>
            </a:r>
            <a:r>
              <a:rPr lang="en-US" sz="2400" i="1"/>
              <a:t>groupid</a:t>
            </a:r>
            <a:r>
              <a:rPr lang="en-US" sz="2400"/>
              <a:t>/</a:t>
            </a:r>
            <a:r>
              <a:rPr lang="en-US" sz="2400" i="1"/>
              <a:t>groupname</a:t>
            </a:r>
            <a:endParaRPr lang="en-US" sz="2400"/>
          </a:p>
          <a:p>
            <a:pPr lvl="1">
              <a:lnSpc>
                <a:spcPct val="80000"/>
              </a:lnSpc>
            </a:pPr>
            <a:r>
              <a:rPr lang="en-US" sz="2000"/>
              <a:t>Find by group </a:t>
            </a:r>
            <a:r>
              <a:rPr lang="en-US" sz="2000" i="1"/>
              <a:t>groupid</a:t>
            </a:r>
            <a:r>
              <a:rPr lang="en-US" sz="2000"/>
              <a:t> or </a:t>
            </a:r>
            <a:r>
              <a:rPr lang="en-US" sz="2000" i="1"/>
              <a:t>groupname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-size</a:t>
            </a:r>
            <a:r>
              <a:rPr lang="en-US" sz="2400"/>
              <a:t> </a:t>
            </a:r>
            <a:r>
              <a:rPr lang="en-US" sz="2400" i="1"/>
              <a:t>size</a:t>
            </a:r>
            <a:endParaRPr lang="en-US" sz="2400"/>
          </a:p>
          <a:p>
            <a:pPr lvl="1">
              <a:lnSpc>
                <a:spcPct val="80000"/>
              </a:lnSpc>
            </a:pPr>
            <a:r>
              <a:rPr lang="en-US" sz="2000"/>
              <a:t>File size is at least </a:t>
            </a:r>
            <a:r>
              <a:rPr lang="en-US" sz="2000" i="1"/>
              <a:t>size</a:t>
            </a:r>
          </a:p>
          <a:p>
            <a:pPr>
              <a:lnSpc>
                <a:spcPct val="80000"/>
              </a:lnSpc>
            </a:pPr>
            <a:r>
              <a:rPr lang="en-US" sz="2400" i="1"/>
              <a:t>many more…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find: logical operations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352800"/>
          </a:xfrm>
        </p:spPr>
        <p:txBody>
          <a:bodyPr/>
          <a:lstStyle/>
          <a:p>
            <a:r>
              <a:rPr lang="en-US" sz="2400" b="1">
                <a:latin typeface="Courier New" pitchFamily="49" charset="0"/>
              </a:rPr>
              <a:t>! </a:t>
            </a:r>
            <a:r>
              <a:rPr lang="en-US" sz="2800" i="1"/>
              <a:t>expression</a:t>
            </a:r>
            <a:r>
              <a:rPr lang="en-US" sz="2800"/>
              <a:t>		returns the logical negation 				of expression</a:t>
            </a:r>
          </a:p>
          <a:p>
            <a:r>
              <a:rPr lang="en-US" sz="2800" i="1"/>
              <a:t>op1</a:t>
            </a:r>
            <a:r>
              <a:rPr lang="en-US" sz="2800"/>
              <a:t> -</a:t>
            </a:r>
            <a:r>
              <a:rPr lang="en-US" sz="2400" b="1">
                <a:latin typeface="Courier New" pitchFamily="49" charset="0"/>
              </a:rPr>
              <a:t>a</a:t>
            </a:r>
            <a:r>
              <a:rPr lang="en-US" sz="2800"/>
              <a:t> </a:t>
            </a:r>
            <a:r>
              <a:rPr lang="en-US" sz="2800" i="1"/>
              <a:t>op2</a:t>
            </a:r>
            <a:r>
              <a:rPr lang="en-US" sz="2800"/>
              <a:t>		matches both patterns</a:t>
            </a:r>
            <a:br>
              <a:rPr lang="en-US" sz="2800"/>
            </a:br>
            <a:r>
              <a:rPr lang="en-US" sz="2800"/>
              <a:t>				</a:t>
            </a:r>
            <a:r>
              <a:rPr lang="en-US" sz="2800" i="1"/>
              <a:t>op1</a:t>
            </a:r>
            <a:r>
              <a:rPr lang="en-US" sz="2800"/>
              <a:t> and </a:t>
            </a:r>
            <a:r>
              <a:rPr lang="en-US" sz="2800" i="1"/>
              <a:t>op2</a:t>
            </a:r>
          </a:p>
          <a:p>
            <a:r>
              <a:rPr lang="en-US" sz="2800" i="1"/>
              <a:t>op1</a:t>
            </a:r>
            <a:r>
              <a:rPr lang="en-US" sz="2800"/>
              <a:t> -</a:t>
            </a:r>
            <a:r>
              <a:rPr lang="en-US" sz="2400" b="1">
                <a:latin typeface="Courier New" pitchFamily="49" charset="0"/>
              </a:rPr>
              <a:t>o</a:t>
            </a:r>
            <a:r>
              <a:rPr lang="en-US" sz="2800"/>
              <a:t> </a:t>
            </a:r>
            <a:r>
              <a:rPr lang="en-US" sz="2800" i="1"/>
              <a:t>op2</a:t>
            </a:r>
            <a:r>
              <a:rPr lang="en-US" sz="2800"/>
              <a:t>		matches either </a:t>
            </a:r>
            <a:r>
              <a:rPr lang="en-US" sz="2800" i="1"/>
              <a:t>op1</a:t>
            </a:r>
            <a:r>
              <a:rPr lang="en-US" sz="2800"/>
              <a:t> or </a:t>
            </a:r>
            <a:r>
              <a:rPr lang="en-US" sz="2800" i="1"/>
              <a:t>op2</a:t>
            </a:r>
          </a:p>
          <a:p>
            <a:r>
              <a:rPr lang="en-US" sz="2400" b="1">
                <a:latin typeface="Courier New" pitchFamily="49" charset="0"/>
              </a:rPr>
              <a:t>( ) </a:t>
            </a:r>
            <a:r>
              <a:rPr lang="en-US" sz="2800"/>
              <a:t>			group expressions together 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learn file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Text file -2 FILE COMMANDS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find: actions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>
                <a:latin typeface="Courier New" pitchFamily="49" charset="0"/>
              </a:rPr>
              <a:t>-print</a:t>
            </a:r>
            <a:r>
              <a:rPr lang="en-US" sz="2800"/>
              <a:t>			prints out the name of the 				current file (default)</a:t>
            </a:r>
          </a:p>
          <a:p>
            <a:pPr>
              <a:lnSpc>
                <a:spcPct val="90000"/>
              </a:lnSpc>
            </a:pPr>
            <a:r>
              <a:rPr lang="en-US" sz="2400" b="1">
                <a:latin typeface="Courier New" pitchFamily="49" charset="0"/>
              </a:rPr>
              <a:t>-exec</a:t>
            </a:r>
            <a:r>
              <a:rPr lang="en-US" sz="2800"/>
              <a:t> </a:t>
            </a:r>
            <a:r>
              <a:rPr lang="en-US" sz="2800" i="1"/>
              <a:t>cmd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Executes </a:t>
            </a:r>
            <a:r>
              <a:rPr lang="en-US" sz="2400" i="1"/>
              <a:t>cmd</a:t>
            </a:r>
            <a:r>
              <a:rPr lang="en-US" sz="2400"/>
              <a:t>, where </a:t>
            </a:r>
            <a:r>
              <a:rPr lang="en-US" sz="2400" i="1"/>
              <a:t>cmd</a:t>
            </a:r>
            <a:r>
              <a:rPr lang="en-US" sz="2400"/>
              <a:t> must be terminated by an escaped semicolon (</a:t>
            </a:r>
            <a:r>
              <a:rPr lang="en-US" sz="2000" b="1">
                <a:latin typeface="Courier New" pitchFamily="49" charset="0"/>
              </a:rPr>
              <a:t>\; </a:t>
            </a:r>
            <a:r>
              <a:rPr lang="en-US" sz="2400"/>
              <a:t>or </a:t>
            </a:r>
            <a:r>
              <a:rPr lang="en-US" sz="2000" b="1">
                <a:latin typeface="Courier New" pitchFamily="49" charset="0"/>
              </a:rPr>
              <a:t>';'</a:t>
            </a:r>
            <a:r>
              <a:rPr lang="en-US" sz="2400"/>
              <a:t>).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you specify </a:t>
            </a:r>
            <a:r>
              <a:rPr lang="en-US" sz="2000" b="1">
                <a:latin typeface="Courier New" pitchFamily="49" charset="0"/>
              </a:rPr>
              <a:t>{}</a:t>
            </a:r>
            <a:r>
              <a:rPr lang="en-US" sz="2400"/>
              <a:t> as a command line argument, it is replaced by the name of the current file just found.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exec</a:t>
            </a:r>
            <a:r>
              <a:rPr lang="en-US" sz="2400"/>
              <a:t> executes </a:t>
            </a:r>
            <a:r>
              <a:rPr lang="en-US" sz="2400" i="1"/>
              <a:t>cmd</a:t>
            </a:r>
            <a:r>
              <a:rPr lang="en-US" sz="2400"/>
              <a:t> once per file.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Example:</a:t>
            </a:r>
          </a:p>
          <a:p>
            <a:pPr lvl="2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find -name "*.o" -exec rm "{}" ";"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Examples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Find all files beneath home directory beginning with f</a:t>
            </a:r>
          </a:p>
          <a:p>
            <a:pPr lvl="1"/>
            <a:r>
              <a:rPr lang="en-US" sz="2000" b="1">
                <a:latin typeface="Courier New" pitchFamily="49" charset="0"/>
              </a:rPr>
              <a:t>find ~ -name 'f*' -print</a:t>
            </a:r>
          </a:p>
          <a:p>
            <a:r>
              <a:rPr lang="en-US" sz="2400"/>
              <a:t>Find all files beneath home directory modified in last day</a:t>
            </a:r>
          </a:p>
          <a:p>
            <a:pPr lvl="1"/>
            <a:r>
              <a:rPr lang="en-US" sz="2000" b="1">
                <a:latin typeface="Courier New" pitchFamily="49" charset="0"/>
              </a:rPr>
              <a:t>find ~ -mtime 1 -print</a:t>
            </a:r>
          </a:p>
          <a:p>
            <a:r>
              <a:rPr lang="en-US" sz="2400"/>
              <a:t>Find all files beneath home directory larger than 10K</a:t>
            </a:r>
          </a:p>
          <a:p>
            <a:pPr lvl="1"/>
            <a:r>
              <a:rPr lang="en-US" sz="2000" b="1">
                <a:latin typeface="Courier New" pitchFamily="49" charset="0"/>
              </a:rPr>
              <a:t>find ~ -size 10k -print</a:t>
            </a:r>
          </a:p>
          <a:p>
            <a:r>
              <a:rPr lang="en-US" sz="2400"/>
              <a:t>Count words in files under home directory</a:t>
            </a:r>
          </a:p>
          <a:p>
            <a:pPr lvl="1"/>
            <a:r>
              <a:rPr lang="en-US" sz="2000" b="1">
                <a:latin typeface="Courier New" pitchFamily="49" charset="0"/>
              </a:rPr>
              <a:t>find ~ -exec wc -w {} \; -print</a:t>
            </a:r>
          </a:p>
          <a:p>
            <a:r>
              <a:rPr lang="en-US" sz="2800"/>
              <a:t>Remove core files</a:t>
            </a:r>
          </a:p>
          <a:p>
            <a:pPr lvl="1"/>
            <a:r>
              <a:rPr lang="en-US" sz="2000" b="1">
                <a:latin typeface="Courier New" pitchFamily="49" charset="0"/>
              </a:rPr>
              <a:t>find / -name core –exec rm {} \;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diff: comparing two files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/>
              <a:t>diff</a:t>
            </a:r>
            <a:r>
              <a:rPr lang="en-US" sz="2800"/>
              <a:t>: compares two files and outputs a description of their differences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Usage: </a:t>
            </a:r>
            <a:r>
              <a:rPr lang="en-US" sz="2400" b="1"/>
              <a:t>diff</a:t>
            </a:r>
            <a:r>
              <a:rPr lang="en-US" sz="2400"/>
              <a:t> [</a:t>
            </a:r>
            <a:r>
              <a:rPr lang="en-US" sz="2400" i="1"/>
              <a:t>options</a:t>
            </a:r>
            <a:r>
              <a:rPr lang="en-US" sz="2400"/>
              <a:t>] </a:t>
            </a:r>
            <a:r>
              <a:rPr lang="en-US" sz="2400" i="1"/>
              <a:t>file1</a:t>
            </a:r>
            <a:r>
              <a:rPr lang="en-US" sz="2400"/>
              <a:t> </a:t>
            </a:r>
            <a:r>
              <a:rPr lang="en-US" sz="2400" i="1"/>
              <a:t>file2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-i</a:t>
            </a:r>
            <a:r>
              <a:rPr lang="en-US" sz="2400"/>
              <a:t>: ignore case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3048000" y="3949700"/>
            <a:ext cx="1143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apples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oranges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walnuts</a:t>
            </a:r>
          </a:p>
        </p:txBody>
      </p:sp>
      <p:sp>
        <p:nvSpPr>
          <p:cNvPr id="449541" name="Text Box 5"/>
          <p:cNvSpPr txBox="1">
            <a:spLocks noChangeArrowheads="1"/>
          </p:cNvSpPr>
          <p:nvPr/>
        </p:nvSpPr>
        <p:spPr bwMode="auto">
          <a:xfrm>
            <a:off x="4572000" y="3962400"/>
            <a:ext cx="1143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apples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oranges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grapes</a:t>
            </a:r>
          </a:p>
        </p:txBody>
      </p:sp>
      <p:sp>
        <p:nvSpPr>
          <p:cNvPr id="449542" name="Rectangle 6"/>
          <p:cNvSpPr>
            <a:spLocks noChangeArrowheads="1"/>
          </p:cNvSpPr>
          <p:nvPr/>
        </p:nvSpPr>
        <p:spPr bwMode="auto">
          <a:xfrm>
            <a:off x="2971800" y="3949700"/>
            <a:ext cx="1143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49543" name="Rectangle 7"/>
          <p:cNvSpPr>
            <a:spLocks noChangeArrowheads="1"/>
          </p:cNvSpPr>
          <p:nvPr/>
        </p:nvSpPr>
        <p:spPr bwMode="auto">
          <a:xfrm>
            <a:off x="4495800" y="3949700"/>
            <a:ext cx="1143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49544" name="Text Box 8"/>
          <p:cNvSpPr txBox="1">
            <a:spLocks noChangeArrowheads="1"/>
          </p:cNvSpPr>
          <p:nvPr/>
        </p:nvSpPr>
        <p:spPr bwMode="auto">
          <a:xfrm>
            <a:off x="3048000" y="5016500"/>
            <a:ext cx="24384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$ </a:t>
            </a:r>
            <a:r>
              <a:rPr lang="en-US" sz="1600" b="1" i="1">
                <a:latin typeface="Courier New" pitchFamily="49" charset="0"/>
              </a:rPr>
              <a:t>diff test1 test2</a:t>
            </a:r>
            <a:r>
              <a:rPr lang="en-US" sz="1600" b="1">
                <a:latin typeface="Courier New" pitchFamily="49" charset="0"/>
              </a:rPr>
              <a:t/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3c3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&lt; walnuts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---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&gt; grapes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file comparison utilities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err="1"/>
              <a:t>cmp</a:t>
            </a:r>
            <a:endParaRPr lang="en-US" sz="2800" b="1" dirty="0"/>
          </a:p>
          <a:p>
            <a:pPr lvl="1">
              <a:lnSpc>
                <a:spcPct val="90000"/>
              </a:lnSpc>
            </a:pPr>
            <a:r>
              <a:rPr lang="en-US" sz="2400"/>
              <a:t>Tests two files for equality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equal, nothing returned.  If different, location of first differing byte returned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Faster than </a:t>
            </a:r>
            <a:r>
              <a:rPr lang="en-US" sz="2400" b="1" dirty="0"/>
              <a:t>diff</a:t>
            </a:r>
            <a:r>
              <a:rPr lang="en-US" sz="2400" dirty="0"/>
              <a:t> for checking equality</a:t>
            </a:r>
          </a:p>
          <a:p>
            <a:pPr>
              <a:lnSpc>
                <a:spcPct val="90000"/>
              </a:lnSpc>
            </a:pPr>
            <a:r>
              <a:rPr lang="en-US" sz="2800" b="1" dirty="0" err="1"/>
              <a:t>comm</a:t>
            </a:r>
            <a:endParaRPr lang="en-US" sz="2800" b="1" dirty="0"/>
          </a:p>
          <a:p>
            <a:pPr lvl="1">
              <a:lnSpc>
                <a:spcPct val="90000"/>
              </a:lnSpc>
            </a:pPr>
            <a:r>
              <a:rPr lang="en-US" sz="2400" dirty="0"/>
              <a:t>Reads two files and outputs three columns: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Lines in first file only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Lines in second file only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Lines in both files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Must be sorted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Options: fields to suppress ( [-123] 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shell?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user interface to the operating system</a:t>
            </a:r>
          </a:p>
          <a:p>
            <a:r>
              <a:rPr lang="en-US"/>
              <a:t>Functionality:</a:t>
            </a:r>
          </a:p>
          <a:p>
            <a:pPr lvl="1"/>
            <a:r>
              <a:rPr lang="en-US"/>
              <a:t>Execute other programs</a:t>
            </a:r>
          </a:p>
          <a:p>
            <a:pPr lvl="1"/>
            <a:r>
              <a:rPr lang="en-US"/>
              <a:t>Manage files</a:t>
            </a:r>
          </a:p>
          <a:p>
            <a:pPr lvl="1"/>
            <a:r>
              <a:rPr lang="en-US"/>
              <a:t>Manage processes</a:t>
            </a:r>
          </a:p>
          <a:p>
            <a:r>
              <a:rPr lang="en-US"/>
              <a:t>A program like any other</a:t>
            </a:r>
          </a:p>
          <a:p>
            <a:r>
              <a:rPr lang="en-US"/>
              <a:t>Executed when you log on</a:t>
            </a:r>
          </a:p>
        </p:txBody>
      </p:sp>
      <p:pic>
        <p:nvPicPr>
          <p:cNvPr id="3113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2667000"/>
            <a:ext cx="20193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Commonly Used Shells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/>
              <a:t>/bin/sh		The Bourne Shell / POSIX shell</a:t>
            </a:r>
          </a:p>
          <a:p>
            <a:pPr lvl="1">
              <a:lnSpc>
                <a:spcPct val="90000"/>
              </a:lnSpc>
            </a:pPr>
            <a:r>
              <a:rPr lang="en-US"/>
              <a:t>/bin/csh 	C shell</a:t>
            </a:r>
          </a:p>
          <a:p>
            <a:pPr lvl="1">
              <a:lnSpc>
                <a:spcPct val="90000"/>
              </a:lnSpc>
            </a:pPr>
            <a:r>
              <a:rPr lang="en-US"/>
              <a:t>/bin/tcsh	Enhanced C Shell</a:t>
            </a:r>
          </a:p>
          <a:p>
            <a:pPr lvl="1">
              <a:lnSpc>
                <a:spcPct val="90000"/>
              </a:lnSpc>
            </a:pPr>
            <a:r>
              <a:rPr lang="en-US"/>
              <a:t>/bin/ksh	Korn shell</a:t>
            </a:r>
          </a:p>
          <a:p>
            <a:pPr lvl="1">
              <a:lnSpc>
                <a:spcPct val="90000"/>
              </a:lnSpc>
            </a:pPr>
            <a:r>
              <a:rPr lang="en-US"/>
              <a:t>/bin/bash	Free ksh clone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Basic form of shell: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sz="1600" b="1">
                <a:latin typeface="Courier New" pitchFamily="49" charset="0"/>
              </a:rPr>
              <a:t>while (read command) {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	parse command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	execute command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Interactive Use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When you log in, you interactively use the shell:	</a:t>
            </a:r>
          </a:p>
          <a:p>
            <a:pPr lvl="1"/>
            <a:r>
              <a:rPr lang="en-US" sz="2400"/>
              <a:t>Command history</a:t>
            </a:r>
          </a:p>
          <a:p>
            <a:pPr lvl="1"/>
            <a:r>
              <a:rPr lang="en-US" sz="2400"/>
              <a:t>Command line editing</a:t>
            </a:r>
          </a:p>
          <a:p>
            <a:pPr lvl="1"/>
            <a:r>
              <a:rPr lang="en-US" sz="2400"/>
              <a:t>File expansion (tab completion)</a:t>
            </a:r>
          </a:p>
          <a:p>
            <a:pPr lvl="1"/>
            <a:r>
              <a:rPr lang="en-US" sz="2400"/>
              <a:t>Command expansion</a:t>
            </a:r>
          </a:p>
          <a:p>
            <a:pPr lvl="1"/>
            <a:r>
              <a:rPr lang="en-US" sz="2400"/>
              <a:t>Key bindings</a:t>
            </a:r>
          </a:p>
          <a:p>
            <a:pPr lvl="1"/>
            <a:r>
              <a:rPr lang="en-US" sz="2400"/>
              <a:t>Spelling correction</a:t>
            </a:r>
          </a:p>
          <a:p>
            <a:pPr lvl="1"/>
            <a:r>
              <a:rPr lang="en-US" sz="2400"/>
              <a:t>Job control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Scripting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6096000" cy="2209800"/>
          </a:xfrm>
        </p:spPr>
        <p:txBody>
          <a:bodyPr/>
          <a:lstStyle/>
          <a:p>
            <a:r>
              <a:rPr lang="en-US" sz="2800"/>
              <a:t>A set of shell commands that constitute an executable </a:t>
            </a:r>
            <a:r>
              <a:rPr lang="en-US" sz="2800" i="1"/>
              <a:t>program</a:t>
            </a:r>
            <a:endParaRPr lang="en-US" sz="2800"/>
          </a:p>
          <a:p>
            <a:r>
              <a:rPr lang="en-US" sz="2800"/>
              <a:t>A shell script is a regular text file that contains shell or UNIX commands</a:t>
            </a:r>
          </a:p>
          <a:p>
            <a:endParaRPr lang="en-US" sz="2800"/>
          </a:p>
        </p:txBody>
      </p:sp>
      <p:pic>
        <p:nvPicPr>
          <p:cNvPr id="4249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2133600"/>
            <a:ext cx="21145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4965" name="Rectangle 5"/>
          <p:cNvSpPr>
            <a:spLocks noChangeArrowheads="1"/>
          </p:cNvSpPr>
          <p:nvPr/>
        </p:nvSpPr>
        <p:spPr bwMode="auto">
          <a:xfrm>
            <a:off x="685800" y="4572000"/>
            <a:ext cx="7696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Very useful for automating repetitive task and administrative tools and for storing commands for later execution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Commands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i="1"/>
              <a:t>simple command</a:t>
            </a:r>
            <a:r>
              <a:rPr lang="en-US" sz="2800"/>
              <a:t>: sequence of non blanks arguments separated by blanks or tabs.</a:t>
            </a:r>
          </a:p>
          <a:p>
            <a:r>
              <a:rPr lang="en-US" sz="2800"/>
              <a:t>1st argument (numbered zero) usually specifies the name of the command to be executed.</a:t>
            </a:r>
          </a:p>
          <a:p>
            <a:r>
              <a:rPr lang="en-US" sz="2800"/>
              <a:t>Any remaining arguments:</a:t>
            </a:r>
          </a:p>
          <a:p>
            <a:pPr lvl="1"/>
            <a:r>
              <a:rPr lang="en-US" sz="2400"/>
              <a:t>Are passed as arguments to that command.</a:t>
            </a:r>
          </a:p>
          <a:p>
            <a:pPr lvl="1"/>
            <a:r>
              <a:rPr lang="en-US" sz="2400"/>
              <a:t>Arguments may be filenames, pathnames, directories or special options (up to command)</a:t>
            </a:r>
          </a:p>
          <a:p>
            <a:pPr lvl="1"/>
            <a:r>
              <a:rPr lang="en-US" sz="2400"/>
              <a:t>Special characters are interpreted by shell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1443</Words>
  <Application>Microsoft Office PowerPoint</Application>
  <PresentationFormat>On-screen Show (4:3)</PresentationFormat>
  <Paragraphs>440</Paragraphs>
  <Slides>43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UNIX -2</vt:lpstr>
      <vt:lpstr>Unix System Structure</vt:lpstr>
      <vt:lpstr>Kernel Subsystems</vt:lpstr>
      <vt:lpstr>Want to learn file commands</vt:lpstr>
      <vt:lpstr>What is a shell?</vt:lpstr>
      <vt:lpstr>Most Commonly Used Shells</vt:lpstr>
      <vt:lpstr>Shell Interactive Use</vt:lpstr>
      <vt:lpstr>Shell Scripting</vt:lpstr>
      <vt:lpstr>Simple Commands</vt:lpstr>
      <vt:lpstr>A simple example</vt:lpstr>
      <vt:lpstr>Getting Help on UNIX</vt:lpstr>
      <vt:lpstr>Example Man Page</vt:lpstr>
      <vt:lpstr>Today</vt:lpstr>
      <vt:lpstr>Fundamentals of Security</vt:lpstr>
      <vt:lpstr>The UNIX File Hierarchy</vt:lpstr>
      <vt:lpstr>Hierarchies are Ubiquitous</vt:lpstr>
      <vt:lpstr>Definition: Filename</vt:lpstr>
      <vt:lpstr>Definition: Pathname</vt:lpstr>
      <vt:lpstr>Definition: Working Directory</vt:lpstr>
      <vt:lpstr>Definition: Relative Pathname</vt:lpstr>
      <vt:lpstr>Files and Directories</vt:lpstr>
      <vt:lpstr>Tilde Expansion</vt:lpstr>
      <vt:lpstr>Printing File Contents</vt:lpstr>
      <vt:lpstr>Common Utilities for Managing files and directories</vt:lpstr>
      <vt:lpstr>File Permissions</vt:lpstr>
      <vt:lpstr>Directory permissions</vt:lpstr>
      <vt:lpstr>Utilities for Manipulating file attributes</vt:lpstr>
      <vt:lpstr>Chmod command</vt:lpstr>
      <vt:lpstr>The Open File Table</vt:lpstr>
      <vt:lpstr>Devices</vt:lpstr>
      <vt:lpstr>Using Devices</vt:lpstr>
      <vt:lpstr>Mounting File Systems</vt:lpstr>
      <vt:lpstr>Mounting File Systems</vt:lpstr>
      <vt:lpstr>Links</vt:lpstr>
      <vt:lpstr>Symbolic links</vt:lpstr>
      <vt:lpstr>Hard Link</vt:lpstr>
      <vt:lpstr>Symbolic Link</vt:lpstr>
      <vt:lpstr>find utility (continued)</vt:lpstr>
      <vt:lpstr>find: logical operations</vt:lpstr>
      <vt:lpstr>find: actions</vt:lpstr>
      <vt:lpstr>find Examples</vt:lpstr>
      <vt:lpstr>diff: comparing two files</vt:lpstr>
      <vt:lpstr>Other file comparison utilities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Suraj</dc:creator>
  <cp:lastModifiedBy>Suraj</cp:lastModifiedBy>
  <cp:revision>11</cp:revision>
  <dcterms:created xsi:type="dcterms:W3CDTF">2016-05-18T16:43:48Z</dcterms:created>
  <dcterms:modified xsi:type="dcterms:W3CDTF">2016-05-20T17:40:48Z</dcterms:modified>
</cp:coreProperties>
</file>