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E345-CF01-48F0-A36D-AE11EF87D99C}" type="datetimeFigureOut">
              <a:rPr lang="en-US" smtClean="0"/>
              <a:pPr/>
              <a:t>8/16/2014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BC59-1642-456B-BF54-C8AFAD1ECB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</a:t>
            </a:r>
            <a:r>
              <a:rPr lang="en-US" dirty="0" err="1" smtClean="0"/>
              <a:t>Sijo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/>
          </a:bodyPr>
          <a:lstStyle/>
          <a:p>
            <a:r>
              <a:rPr lang="en-IN" dirty="0" smtClean="0"/>
              <a:t>primitive </a:t>
            </a:r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Type	Size		Range</a:t>
            </a:r>
          </a:p>
          <a:p>
            <a:r>
              <a:rPr lang="en-IN" dirty="0" smtClean="0"/>
              <a:t>----	-----		------</a:t>
            </a:r>
          </a:p>
          <a:p>
            <a:r>
              <a:rPr lang="en-IN" dirty="0" smtClean="0"/>
              <a:t>byte	1 </a:t>
            </a:r>
            <a:r>
              <a:rPr lang="en-IN" dirty="0" smtClean="0"/>
              <a:t>byte(2^7)</a:t>
            </a:r>
            <a:r>
              <a:rPr lang="en-IN" dirty="0" smtClean="0"/>
              <a:t>		-128 to +127</a:t>
            </a:r>
          </a:p>
          <a:p>
            <a:r>
              <a:rPr lang="en-IN" dirty="0" smtClean="0"/>
              <a:t>short	2 </a:t>
            </a:r>
            <a:r>
              <a:rPr lang="en-IN" dirty="0" smtClean="0"/>
              <a:t>bytes(2^15)</a:t>
            </a:r>
            <a:r>
              <a:rPr lang="en-IN" dirty="0" smtClean="0"/>
              <a:t>		-32,768 to +32,767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		4 </a:t>
            </a:r>
            <a:r>
              <a:rPr lang="en-IN" dirty="0" smtClean="0"/>
              <a:t>bytes(2^31)</a:t>
            </a:r>
            <a:r>
              <a:rPr lang="en-IN" dirty="0" smtClean="0"/>
              <a:t>		-2,147,483,648 to      					+2,147,483,647</a:t>
            </a:r>
          </a:p>
          <a:p>
            <a:r>
              <a:rPr lang="en-IN" dirty="0" smtClean="0"/>
              <a:t>long 	8 </a:t>
            </a:r>
            <a:r>
              <a:rPr lang="en-IN" dirty="0" smtClean="0"/>
              <a:t>bytes(2^73)</a:t>
            </a:r>
            <a:r>
              <a:rPr lang="en-IN" dirty="0" smtClean="0"/>
              <a:t>						9223372036854775808   to 		</a:t>
            </a:r>
          </a:p>
          <a:p>
            <a:r>
              <a:rPr lang="fr-FR" dirty="0" smtClean="0"/>
              <a:t>char	2 </a:t>
            </a:r>
            <a:r>
              <a:rPr lang="fr-FR" dirty="0" err="1" smtClean="0"/>
              <a:t>bytes</a:t>
            </a:r>
            <a:r>
              <a:rPr lang="fr-FR" dirty="0" smtClean="0"/>
              <a:t>		 (</a:t>
            </a:r>
            <a:r>
              <a:rPr lang="fr-FR" dirty="0" err="1" smtClean="0"/>
              <a:t>Universal</a:t>
            </a:r>
            <a:r>
              <a:rPr lang="fr-FR" dirty="0" smtClean="0"/>
              <a:t> Code)</a:t>
            </a:r>
          </a:p>
          <a:p>
            <a:r>
              <a:rPr lang="en-IN" dirty="0" smtClean="0"/>
              <a:t>float		4 bytes	- 3.4e38 to + 3.4e38</a:t>
            </a:r>
          </a:p>
          <a:p>
            <a:r>
              <a:rPr lang="en-IN" dirty="0" smtClean="0"/>
              <a:t>double		8 bytes	-1.7e308 to +1.7e308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Implicit(widening) (compiler itself does it)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x=‘a’;</a:t>
            </a:r>
          </a:p>
          <a:p>
            <a:r>
              <a:rPr lang="en-US" dirty="0" smtClean="0"/>
              <a:t>Sop(x)</a:t>
            </a:r>
          </a:p>
          <a:p>
            <a:endParaRPr lang="en-US" dirty="0" smtClean="0"/>
          </a:p>
          <a:p>
            <a:r>
              <a:rPr lang="en-US" dirty="0" smtClean="0"/>
              <a:t>Explicit(Narrowing )(Programmer has to do it)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=90;</a:t>
            </a:r>
          </a:p>
          <a:p>
            <a:r>
              <a:rPr lang="en-US" dirty="0" smtClean="0"/>
              <a:t>Short s=(Short)</a:t>
            </a:r>
            <a:r>
              <a:rPr lang="en-US" dirty="0" err="1" smtClean="0"/>
              <a:t>i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Variables(local and Global)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Instance variable</a:t>
            </a:r>
          </a:p>
          <a:p>
            <a:r>
              <a:rPr lang="en-US" dirty="0" smtClean="0"/>
              <a:t>   </a:t>
            </a:r>
            <a:r>
              <a:rPr lang="en-IN" sz="1600" dirty="0" smtClean="0"/>
              <a:t>Instance variables are used to define attributes or the state of particular object.</a:t>
            </a:r>
          </a:p>
          <a:p>
            <a:r>
              <a:rPr lang="en-IN" dirty="0" smtClean="0"/>
              <a:t>2. Local variable</a:t>
            </a:r>
          </a:p>
          <a:p>
            <a:r>
              <a:rPr lang="en-IN" sz="1800" dirty="0" smtClean="0"/>
              <a:t>Local variables are used inside blocks as counters or in methods as temporary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3. class variable</a:t>
            </a:r>
          </a:p>
          <a:p>
            <a:r>
              <a:rPr lang="en-IN" sz="2000" dirty="0" smtClean="0"/>
              <a:t>class variables are global to a class and to all the instances of the class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Arithmetic		+ - * / %</a:t>
            </a:r>
          </a:p>
          <a:p>
            <a:r>
              <a:rPr lang="en-IN" dirty="0" smtClean="0"/>
              <a:t>Relational			&gt;, &lt;, &gt;=, &lt;=, ==, !=</a:t>
            </a:r>
          </a:p>
          <a:p>
            <a:r>
              <a:rPr lang="en-IN" dirty="0" smtClean="0"/>
              <a:t>Logical			&amp;&amp;, ||, !</a:t>
            </a:r>
          </a:p>
          <a:p>
            <a:r>
              <a:rPr lang="en-IN" dirty="0" smtClean="0"/>
              <a:t>Increment and Decrement	++,--</a:t>
            </a:r>
          </a:p>
          <a:p>
            <a:r>
              <a:rPr lang="en-IN" dirty="0" smtClean="0"/>
              <a:t>Conditional		?:</a:t>
            </a:r>
          </a:p>
          <a:p>
            <a:r>
              <a:rPr lang="en-IN" dirty="0" smtClean="0"/>
              <a:t>Assignment		=</a:t>
            </a:r>
          </a:p>
          <a:p>
            <a:r>
              <a:rPr lang="en-IN" dirty="0" smtClean="0"/>
              <a:t>Bitwise			&amp;, |, ^,  &lt;&lt;, &gt;&gt;</a:t>
            </a:r>
          </a:p>
          <a:p>
            <a:r>
              <a:rPr lang="en-IN" dirty="0" smtClean="0"/>
              <a:t>Arithmetic Assignment	+=, -=, *=, /=, %=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statements</a:t>
            </a:r>
          </a:p>
          <a:p>
            <a:r>
              <a:rPr lang="en-IN" dirty="0" smtClean="0"/>
              <a:t>	switch case</a:t>
            </a:r>
          </a:p>
          <a:p>
            <a:r>
              <a:rPr lang="en-IN" dirty="0" smtClean="0"/>
              <a:t>	while loop		while(true)	while(1)</a:t>
            </a:r>
          </a:p>
          <a:p>
            <a:r>
              <a:rPr lang="en-IN" dirty="0" smtClean="0"/>
              <a:t>	do while</a:t>
            </a:r>
          </a:p>
          <a:p>
            <a:r>
              <a:rPr lang="en-IN" dirty="0" smtClean="0"/>
              <a:t>	for      </a:t>
            </a:r>
            <a:r>
              <a:rPr lang="en-IN" dirty="0" err="1" smtClean="0"/>
              <a:t>for</a:t>
            </a:r>
            <a:r>
              <a:rPr lang="en-IN" dirty="0" smtClean="0"/>
              <a:t>(;;)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break;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public class Test {</a:t>
            </a:r>
          </a:p>
          <a:p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x = 10; </a:t>
            </a:r>
          </a:p>
          <a:p>
            <a:r>
              <a:rPr lang="en-IN" dirty="0" smtClean="0"/>
              <a:t>if( x &lt; 20 ){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</a:t>
            </a:r>
            <a:r>
              <a:rPr lang="en-IN" dirty="0" smtClean="0"/>
              <a:t>("This is if statement");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 </a:t>
            </a:r>
          </a:p>
          <a:p>
            <a:r>
              <a:rPr lang="en-IN" sz="2800" dirty="0" err="1" smtClean="0"/>
              <a:t>int</a:t>
            </a:r>
            <a:r>
              <a:rPr lang="en-IN" sz="2800" dirty="0" smtClean="0"/>
              <a:t> x = 30;</a:t>
            </a:r>
          </a:p>
          <a:p>
            <a:r>
              <a:rPr lang="en-IN" sz="2800" dirty="0" smtClean="0"/>
              <a:t> if( x &lt; 20 ){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("This is if statement"); }</a:t>
            </a:r>
          </a:p>
          <a:p>
            <a:r>
              <a:rPr lang="en-IN" sz="2800" dirty="0" smtClean="0"/>
              <a:t>else{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("This is else statement");</a:t>
            </a:r>
          </a:p>
          <a:p>
            <a:r>
              <a:rPr lang="en-IN" sz="2800" dirty="0" smtClean="0"/>
              <a:t> } </a:t>
            </a:r>
          </a:p>
          <a:p>
            <a:r>
              <a:rPr lang="en-IN" sz="2800" dirty="0" smtClean="0"/>
              <a:t>} 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int</a:t>
            </a:r>
            <a:r>
              <a:rPr lang="en-IN" sz="2800" dirty="0" smtClean="0"/>
              <a:t> x = 30;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int</a:t>
            </a:r>
            <a:r>
              <a:rPr lang="en-IN" sz="2800" dirty="0" smtClean="0"/>
              <a:t> y = 10; </a:t>
            </a:r>
          </a:p>
          <a:p>
            <a:r>
              <a:rPr lang="en-IN" sz="2800" dirty="0" smtClean="0"/>
              <a:t>if( x == 30 ){ if( y == 10 ){</a:t>
            </a:r>
          </a:p>
          <a:p>
            <a:r>
              <a:rPr lang="en-IN" sz="2800" dirty="0" smtClean="0"/>
              <a:t> </a:t>
            </a:r>
            <a:r>
              <a:rPr lang="en-IN" sz="2800" dirty="0" err="1" smtClean="0"/>
              <a:t>System.out.print</a:t>
            </a:r>
            <a:r>
              <a:rPr lang="en-IN" sz="2800" dirty="0" smtClean="0"/>
              <a:t>("X = 30 and Y = 10"); </a:t>
            </a:r>
          </a:p>
          <a:p>
            <a:r>
              <a:rPr lang="en-IN" sz="2800" dirty="0" smtClean="0"/>
              <a:t>} </a:t>
            </a:r>
          </a:p>
          <a:p>
            <a:r>
              <a:rPr lang="en-IN" sz="2800" dirty="0" smtClean="0"/>
              <a:t>}</a:t>
            </a:r>
          </a:p>
          <a:p>
            <a:r>
              <a:rPr lang="en-IN" sz="2800" dirty="0" smtClean="0"/>
              <a:t> } 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Autofit/>
          </a:bodyPr>
          <a:lstStyle/>
          <a:p>
            <a:r>
              <a:rPr lang="en-IN" sz="2800" dirty="0" smtClean="0"/>
              <a:t>public class Test {</a:t>
            </a:r>
          </a:p>
          <a:p>
            <a:r>
              <a:rPr lang="en-IN" sz="2800" dirty="0" smtClean="0"/>
              <a:t> public static void main(String </a:t>
            </a:r>
            <a:r>
              <a:rPr lang="en-IN" sz="2800" dirty="0" err="1" smtClean="0"/>
              <a:t>args</a:t>
            </a:r>
            <a:r>
              <a:rPr lang="en-IN" sz="2800" dirty="0" smtClean="0"/>
              <a:t>[]){</a:t>
            </a:r>
          </a:p>
          <a:p>
            <a:r>
              <a:rPr lang="en-IN" sz="2800" dirty="0" smtClean="0"/>
              <a:t> //char grade = </a:t>
            </a:r>
            <a:r>
              <a:rPr lang="en-IN" sz="2800" dirty="0" err="1" smtClean="0"/>
              <a:t>args</a:t>
            </a:r>
            <a:r>
              <a:rPr lang="en-IN" sz="2800" dirty="0" smtClean="0"/>
              <a:t>[0].</a:t>
            </a:r>
            <a:r>
              <a:rPr lang="en-IN" sz="2800" dirty="0" err="1" smtClean="0"/>
              <a:t>charAt</a:t>
            </a:r>
            <a:r>
              <a:rPr lang="en-IN" sz="2800" dirty="0" smtClean="0"/>
              <a:t>(0);</a:t>
            </a:r>
          </a:p>
          <a:p>
            <a:r>
              <a:rPr lang="en-IN" sz="2800" dirty="0" smtClean="0"/>
              <a:t> char grade = 'C'; </a:t>
            </a:r>
          </a:p>
          <a:p>
            <a:r>
              <a:rPr lang="en-IN" sz="2800" dirty="0" smtClean="0"/>
              <a:t>switch(grade) { </a:t>
            </a:r>
          </a:p>
          <a:p>
            <a:r>
              <a:rPr lang="en-IN" sz="2800" dirty="0" smtClean="0"/>
              <a:t>case 'A'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("Excellent!"); break; </a:t>
            </a:r>
          </a:p>
          <a:p>
            <a:r>
              <a:rPr lang="en-IN" sz="2800" dirty="0" smtClean="0"/>
              <a:t>case 'B'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("Excellent!"); break; </a:t>
            </a:r>
          </a:p>
          <a:p>
            <a:r>
              <a:rPr lang="en-IN" sz="2800" dirty="0" smtClean="0"/>
              <a:t> case 'C'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("Well done"); break; case 'D'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("You passed"); case 'F'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("Better try again"); break; default :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("Invalid grade"); </a:t>
            </a:r>
          </a:p>
          <a:p>
            <a:r>
              <a:rPr lang="en-IN" sz="2800" dirty="0" smtClean="0"/>
              <a:t>}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("Your grade is " + grade);</a:t>
            </a:r>
          </a:p>
          <a:p>
            <a:r>
              <a:rPr lang="en-IN" sz="2800" dirty="0" smtClean="0"/>
              <a:t> } 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WhileDemo</a:t>
            </a:r>
            <a:r>
              <a:rPr lang="en-IN" dirty="0" smtClean="0"/>
              <a:t> { </a:t>
            </a:r>
          </a:p>
          <a:p>
            <a:r>
              <a:rPr lang="en-IN" dirty="0" smtClean="0"/>
              <a:t>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){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count = 1; </a:t>
            </a:r>
          </a:p>
          <a:p>
            <a:r>
              <a:rPr lang="en-IN" dirty="0" smtClean="0"/>
              <a:t>while (count &lt; 11) {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("Count is: " + count); count++; }</a:t>
            </a:r>
          </a:p>
          <a:p>
            <a:r>
              <a:rPr lang="en-IN" dirty="0" smtClean="0"/>
              <a:t>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Simple</a:t>
            </a:r>
          </a:p>
          <a:p>
            <a:r>
              <a:rPr lang="en-IN" dirty="0" smtClean="0"/>
              <a:t>Object oriented</a:t>
            </a:r>
          </a:p>
          <a:p>
            <a:r>
              <a:rPr lang="en-IN" dirty="0" smtClean="0"/>
              <a:t>Distributed</a:t>
            </a:r>
          </a:p>
          <a:p>
            <a:r>
              <a:rPr lang="en-IN" dirty="0" smtClean="0"/>
              <a:t>Multithreaded</a:t>
            </a:r>
          </a:p>
          <a:p>
            <a:r>
              <a:rPr lang="en-IN" dirty="0" smtClean="0"/>
              <a:t>Dynamic</a:t>
            </a:r>
          </a:p>
          <a:p>
            <a:r>
              <a:rPr lang="en-IN" dirty="0" smtClean="0"/>
              <a:t>Architecture neutral</a:t>
            </a:r>
          </a:p>
          <a:p>
            <a:r>
              <a:rPr lang="en-IN" dirty="0" smtClean="0"/>
              <a:t>Portable</a:t>
            </a:r>
          </a:p>
          <a:p>
            <a:r>
              <a:rPr lang="en-IN" dirty="0" smtClean="0"/>
              <a:t>High performance</a:t>
            </a:r>
          </a:p>
          <a:p>
            <a:r>
              <a:rPr lang="en-IN" dirty="0" smtClean="0"/>
              <a:t>Robust</a:t>
            </a:r>
          </a:p>
          <a:p>
            <a:r>
              <a:rPr lang="en-IN" dirty="0" smtClean="0"/>
              <a:t>Secure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DoWhileDemo</a:t>
            </a:r>
            <a:r>
              <a:rPr lang="en-IN" dirty="0" smtClean="0"/>
              <a:t> {</a:t>
            </a:r>
          </a:p>
          <a:p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count = 1; </a:t>
            </a:r>
          </a:p>
          <a:p>
            <a:r>
              <a:rPr lang="en-IN" dirty="0" smtClean="0"/>
              <a:t>do 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("Count is: " + count); count++; } while (count &lt; 11); } 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1. Classes and Objects</a:t>
            </a:r>
          </a:p>
          <a:p>
            <a:r>
              <a:rPr lang="en-US" dirty="0" smtClean="0"/>
              <a:t> </a:t>
            </a:r>
            <a:r>
              <a:rPr lang="en-IN" sz="1600" dirty="0" smtClean="0"/>
              <a:t>Class -&gt; Collection of member variables and member functions.</a:t>
            </a:r>
            <a:endParaRPr lang="en-IN" dirty="0" smtClean="0"/>
          </a:p>
          <a:p>
            <a:r>
              <a:rPr lang="en-IN" dirty="0" smtClean="0"/>
              <a:t>	2.Inheritance</a:t>
            </a:r>
            <a:br>
              <a:rPr lang="en-IN" dirty="0" smtClean="0"/>
            </a:br>
            <a:r>
              <a:rPr lang="en-IN" dirty="0" smtClean="0"/>
              <a:t>     </a:t>
            </a:r>
            <a:r>
              <a:rPr lang="en-IN" sz="1600" dirty="0" smtClean="0"/>
              <a:t>Reusability of the code</a:t>
            </a:r>
          </a:p>
          <a:p>
            <a:r>
              <a:rPr lang="en-IN" dirty="0" smtClean="0"/>
              <a:t>	3. Polymorphism</a:t>
            </a:r>
            <a:br>
              <a:rPr lang="en-IN" dirty="0" smtClean="0"/>
            </a:br>
            <a:r>
              <a:rPr lang="en-IN" sz="1600" dirty="0" smtClean="0"/>
              <a:t>One in many forms (run time and compile time)</a:t>
            </a:r>
          </a:p>
          <a:p>
            <a:r>
              <a:rPr lang="en-IN" dirty="0" smtClean="0"/>
              <a:t>	4.Data Abstraction 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sz="1700" dirty="0" smtClean="0"/>
              <a:t>showing the required process and hiding the internal implementation</a:t>
            </a:r>
          </a:p>
          <a:p>
            <a:r>
              <a:rPr lang="en-IN" dirty="0" smtClean="0"/>
              <a:t>5.Data Encapsulation</a:t>
            </a:r>
          </a:p>
          <a:p>
            <a:r>
              <a:rPr lang="en-US" dirty="0" smtClean="0"/>
              <a:t>   </a:t>
            </a:r>
            <a:r>
              <a:rPr lang="en-US" sz="1700" dirty="0" smtClean="0"/>
              <a:t>Encapsulating or binding the data </a:t>
            </a:r>
            <a:endParaRPr lang="en-IN" sz="17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class_name</a:t>
            </a:r>
            <a:endParaRPr lang="en-IN" dirty="0" smtClean="0"/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access_specifier</a:t>
            </a:r>
            <a:r>
              <a:rPr lang="en-IN" dirty="0" smtClean="0"/>
              <a:t> </a:t>
            </a:r>
            <a:r>
              <a:rPr lang="en-IN" dirty="0" err="1" smtClean="0"/>
              <a:t>datatype</a:t>
            </a:r>
            <a:r>
              <a:rPr lang="en-IN" dirty="0" smtClean="0"/>
              <a:t> </a:t>
            </a:r>
            <a:r>
              <a:rPr lang="en-IN" dirty="0" err="1" smtClean="0"/>
              <a:t>var_name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access_specifier</a:t>
            </a:r>
            <a:r>
              <a:rPr lang="en-IN" dirty="0" smtClean="0"/>
              <a:t>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function_name</a:t>
            </a:r>
            <a:r>
              <a:rPr lang="en-IN" dirty="0" smtClean="0"/>
              <a:t>(arguments);</a:t>
            </a:r>
          </a:p>
          <a:p>
            <a:r>
              <a:rPr lang="en-IN" dirty="0" smtClean="0"/>
              <a:t>	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</a:t>
            </a:r>
            <a:r>
              <a:rPr lang="en-IN" dirty="0" err="1" smtClean="0"/>
              <a:t>Specifier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private -&gt; With in a class</a:t>
            </a:r>
          </a:p>
          <a:p>
            <a:r>
              <a:rPr lang="en-IN" dirty="0" smtClean="0"/>
              <a:t>	public -&gt; Class, Subclass and main function(thru object)</a:t>
            </a:r>
          </a:p>
          <a:p>
            <a:r>
              <a:rPr lang="en-IN" dirty="0" smtClean="0"/>
              <a:t>	protected -&gt; Class and Subclass</a:t>
            </a:r>
          </a:p>
          <a:p>
            <a:r>
              <a:rPr lang="en-IN" dirty="0" smtClean="0"/>
              <a:t>	no modifier -&gt; similar to public ( Differed in package concept).</a:t>
            </a:r>
          </a:p>
          <a:p>
            <a:r>
              <a:rPr lang="en-IN" dirty="0" smtClean="0"/>
              <a:t>		       </a:t>
            </a:r>
          </a:p>
          <a:p>
            <a:r>
              <a:rPr lang="en-IN" dirty="0" smtClean="0"/>
              <a:t>	Note: By default, the variables and functions are no modifier.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</a:t>
            </a:r>
            <a:r>
              <a:rPr lang="en-IN" sz="1600" dirty="0" smtClean="0"/>
              <a:t>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 ,b;</a:t>
            </a:r>
          </a:p>
          <a:p>
            <a:r>
              <a:rPr lang="en-US" sz="1600" dirty="0" smtClean="0"/>
              <a:t>Void fun(){</a:t>
            </a:r>
          </a:p>
          <a:p>
            <a:r>
              <a:rPr lang="en-US" sz="1600" dirty="0" smtClean="0"/>
              <a:t>Statement1;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(“a value is ”</a:t>
            </a:r>
            <a:r>
              <a:rPr lang="en-US" sz="1600" dirty="0" err="1" smtClean="0"/>
              <a:t>s.a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s.fun1();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smtClean="0"/>
              <a:t>}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arguments and returning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US" dirty="0" smtClean="0"/>
              <a:t>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a=23;</a:t>
            </a:r>
          </a:p>
          <a:p>
            <a:r>
              <a:rPr lang="en-US" dirty="0" smtClean="0"/>
              <a:t>Sample(){</a:t>
            </a:r>
          </a:p>
          <a:p>
            <a:r>
              <a:rPr lang="en-US" dirty="0" err="1" smtClean="0"/>
              <a:t>Statementa</a:t>
            </a:r>
            <a:r>
              <a:rPr lang="en-US" dirty="0" smtClean="0"/>
              <a:t>;}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q){ return a;</a:t>
            </a:r>
          </a:p>
          <a:p>
            <a:r>
              <a:rPr lang="en-US" dirty="0" err="1" smtClean="0"/>
              <a:t>Statemnet</a:t>
            </a:r>
            <a:r>
              <a:rPr lang="en-US" dirty="0" smtClean="0"/>
              <a:t> 2; return a;}</a:t>
            </a:r>
          </a:p>
          <a:p>
            <a:r>
              <a:rPr lang="en-US" dirty="0" smtClean="0"/>
              <a:t>Sample(char e, </a:t>
            </a:r>
            <a:r>
              <a:rPr lang="en-US" dirty="0" err="1" smtClean="0"/>
              <a:t>int</a:t>
            </a:r>
            <a:r>
              <a:rPr lang="en-US" dirty="0" smtClean="0"/>
              <a:t> v){</a:t>
            </a:r>
          </a:p>
          <a:p>
            <a:r>
              <a:rPr lang="en-US" dirty="0" smtClean="0"/>
              <a:t>Statement 3; return a;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Sample s=new Sample();</a:t>
            </a:r>
            <a:br>
              <a:rPr lang="en-US" dirty="0" smtClean="0"/>
            </a:br>
            <a:r>
              <a:rPr lang="en-US" dirty="0" smtClean="0"/>
              <a:t>Sample s=new Sample(23,23);</a:t>
            </a:r>
            <a:br>
              <a:rPr lang="en-US" dirty="0" smtClean="0"/>
            </a:br>
            <a:r>
              <a:rPr lang="en-US" dirty="0" smtClean="0"/>
              <a:t>Sample s=new Sample(‘r’,34);}}}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object as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 smtClean="0"/>
          </a:p>
          <a:p>
            <a:r>
              <a:rPr lang="en-US" dirty="0" smtClean="0"/>
              <a:t>Class Sample{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Sample(){</a:t>
            </a:r>
          </a:p>
          <a:p>
            <a:r>
              <a:rPr lang="en-US" dirty="0" err="1" smtClean="0"/>
              <a:t>Statementa</a:t>
            </a:r>
            <a:r>
              <a:rPr lang="en-US" dirty="0" smtClean="0"/>
              <a:t>;}</a:t>
            </a:r>
          </a:p>
          <a:p>
            <a:r>
              <a:rPr lang="en-US" dirty="0" smtClean="0"/>
              <a:t>Sample(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q){</a:t>
            </a:r>
          </a:p>
          <a:p>
            <a:r>
              <a:rPr lang="en-US" dirty="0" err="1" smtClean="0"/>
              <a:t>Statemnet</a:t>
            </a:r>
            <a:r>
              <a:rPr lang="en-US" dirty="0" smtClean="0"/>
              <a:t> 2;}</a:t>
            </a:r>
          </a:p>
          <a:p>
            <a:r>
              <a:rPr lang="en-US" dirty="0" smtClean="0"/>
              <a:t>Sample(Sample s){</a:t>
            </a:r>
          </a:p>
          <a:p>
            <a:r>
              <a:rPr lang="en-US" dirty="0" smtClean="0"/>
              <a:t>Statement 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Main{</a:t>
            </a:r>
          </a:p>
          <a:p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r>
              <a:rPr lang="en-US" dirty="0" smtClean="0"/>
              <a:t>Sample s1=new Sample();</a:t>
            </a:r>
            <a:br>
              <a:rPr lang="en-US" dirty="0" smtClean="0"/>
            </a:br>
            <a:r>
              <a:rPr lang="en-US" dirty="0" smtClean="0"/>
              <a:t>Sample s2=new Sample(23,23);</a:t>
            </a:r>
            <a:br>
              <a:rPr lang="en-US" dirty="0" smtClean="0"/>
            </a:br>
            <a:r>
              <a:rPr lang="en-US" dirty="0" smtClean="0"/>
              <a:t>Sample s3=new Sample(s3);}}}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Void function1(){</a:t>
            </a:r>
          </a:p>
          <a:p>
            <a:r>
              <a:rPr lang="en-US" sz="1600" dirty="0" err="1" smtClean="0"/>
              <a:t>Statementa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Class Sample23{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Void function1();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  <a:br>
              <a:rPr lang="en-US" sz="1600" dirty="0" smtClean="0"/>
            </a:br>
            <a:r>
              <a:rPr lang="en-US" sz="1600" dirty="0" smtClean="0"/>
              <a:t>s.fuction1();</a:t>
            </a:r>
          </a:p>
          <a:p>
            <a:r>
              <a:rPr lang="en-US" sz="1600" dirty="0" smtClean="0"/>
              <a:t>Sample23 s23=new Sample23();</a:t>
            </a:r>
          </a:p>
          <a:p>
            <a:r>
              <a:rPr lang="en-US" sz="1600" dirty="0" smtClean="0"/>
              <a:t>S23.function1();</a:t>
            </a:r>
          </a:p>
          <a:p>
            <a:r>
              <a:rPr lang="en-US" sz="1600" dirty="0" smtClean="0"/>
              <a:t>}}}}}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5. Constructor</a:t>
            </a:r>
            <a:br>
              <a:rPr lang="en-IN" dirty="0" smtClean="0"/>
            </a:br>
            <a:r>
              <a:rPr lang="en-IN" sz="1600" dirty="0" smtClean="0"/>
              <a:t>used to initialise resources in class</a:t>
            </a:r>
          </a:p>
          <a:p>
            <a:r>
              <a:rPr lang="en-IN" dirty="0" smtClean="0"/>
              <a:t>	6. </a:t>
            </a:r>
            <a:r>
              <a:rPr lang="en-IN" dirty="0" err="1" smtClean="0"/>
              <a:t>Finalizer</a:t>
            </a:r>
            <a:endParaRPr lang="en-IN" dirty="0" smtClean="0"/>
          </a:p>
          <a:p>
            <a:r>
              <a:rPr lang="en-IN" dirty="0" smtClean="0"/>
              <a:t>	7. Static methods and variables.</a:t>
            </a:r>
            <a:br>
              <a:rPr lang="en-IN" dirty="0" smtClean="0"/>
            </a:br>
            <a:r>
              <a:rPr lang="en-IN" sz="1600" dirty="0" smtClean="0"/>
              <a:t>Variables are not reinitialized	</a:t>
            </a:r>
          </a:p>
          <a:p>
            <a:r>
              <a:rPr lang="en-IN" dirty="0" smtClean="0"/>
              <a:t>	8. Final keyword</a:t>
            </a:r>
            <a:br>
              <a:rPr lang="en-IN" dirty="0" smtClean="0"/>
            </a:br>
            <a:r>
              <a:rPr lang="en-IN" sz="1600" dirty="0" smtClean="0"/>
              <a:t>  cannot change the value once initialised</a:t>
            </a:r>
          </a:p>
          <a:p>
            <a:r>
              <a:rPr lang="en-IN" dirty="0" smtClean="0"/>
              <a:t>	9. Abstract Class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sz="1600" dirty="0" smtClean="0"/>
              <a:t>class which has a abstract method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 err="1" smtClean="0"/>
              <a:t>prg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600" dirty="0" smtClean="0"/>
          </a:p>
          <a:p>
            <a:r>
              <a:rPr lang="en-US" sz="1600" dirty="0" smtClean="0"/>
              <a:t>Class Sample{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r>
              <a:rPr lang="en-US" sz="1600" dirty="0" smtClean="0"/>
              <a:t>Sample(){</a:t>
            </a:r>
          </a:p>
          <a:p>
            <a:r>
              <a:rPr lang="en-US" sz="1600" dirty="0" err="1" smtClean="0"/>
              <a:t>Statementa</a:t>
            </a:r>
            <a:r>
              <a:rPr lang="en-US" sz="1600" dirty="0" smtClean="0"/>
              <a:t>;}</a:t>
            </a:r>
          </a:p>
          <a:p>
            <a:r>
              <a:rPr lang="en-US" sz="1600" dirty="0" smtClean="0"/>
              <a:t>Sample(</a:t>
            </a:r>
            <a:r>
              <a:rPr lang="en-US" sz="1600" dirty="0" err="1" smtClean="0"/>
              <a:t>int</a:t>
            </a:r>
            <a:r>
              <a:rPr lang="en-US" sz="1600" dirty="0" smtClean="0"/>
              <a:t> w, </a:t>
            </a:r>
            <a:r>
              <a:rPr lang="en-US" sz="1600" dirty="0" err="1" smtClean="0"/>
              <a:t>int</a:t>
            </a:r>
            <a:r>
              <a:rPr lang="en-US" sz="1600" dirty="0" smtClean="0"/>
              <a:t> q){</a:t>
            </a:r>
          </a:p>
          <a:p>
            <a:r>
              <a:rPr lang="en-US" sz="1600" dirty="0" err="1" smtClean="0"/>
              <a:t>Statemnet</a:t>
            </a:r>
            <a:r>
              <a:rPr lang="en-US" sz="1600" dirty="0" smtClean="0"/>
              <a:t> 2;}</a:t>
            </a:r>
          </a:p>
          <a:p>
            <a:r>
              <a:rPr lang="en-US" sz="1600" dirty="0" smtClean="0"/>
              <a:t>Sample(char e, </a:t>
            </a:r>
            <a:r>
              <a:rPr lang="en-US" sz="1600" dirty="0" err="1" smtClean="0"/>
              <a:t>int</a:t>
            </a:r>
            <a:r>
              <a:rPr lang="en-US" sz="1600" dirty="0" smtClean="0"/>
              <a:t> v){</a:t>
            </a:r>
          </a:p>
          <a:p>
            <a:r>
              <a:rPr lang="en-US" sz="1600" dirty="0" smtClean="0"/>
              <a:t>Statement 3;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s=new Sample();</a:t>
            </a:r>
            <a:br>
              <a:rPr lang="en-US" sz="1600" dirty="0" smtClean="0"/>
            </a:br>
            <a:r>
              <a:rPr lang="en-US" sz="1600" dirty="0" smtClean="0"/>
              <a:t>Sample s=new Sample(23,23);</a:t>
            </a:r>
            <a:br>
              <a:rPr lang="en-US" sz="1600" dirty="0" smtClean="0"/>
            </a:br>
            <a:r>
              <a:rPr lang="en-US" sz="1600" dirty="0" smtClean="0"/>
              <a:t>Sample s=new Sample(‘r’,34);}}}</a:t>
            </a:r>
          </a:p>
          <a:p>
            <a:endParaRPr lang="en-US" sz="1600" dirty="0" smtClean="0"/>
          </a:p>
          <a:p>
            <a:endParaRPr lang="en-IN" sz="16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Get started quickly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IN" dirty="0"/>
              <a:t>Java programming language is a powerful object-oriented language, it's easy to learn, especially for programmers already familiar with C or C++.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Class Sample{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a,b,c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String s;</a:t>
            </a:r>
          </a:p>
          <a:p>
            <a:r>
              <a:rPr lang="en-US" sz="1600" dirty="0" smtClean="0"/>
              <a:t>Sample(</a:t>
            </a:r>
            <a:r>
              <a:rPr lang="en-US" sz="1600" dirty="0" err="1" smtClean="0"/>
              <a:t>int</a:t>
            </a:r>
            <a:r>
              <a:rPr lang="en-US" sz="1600" dirty="0" smtClean="0"/>
              <a:t> a;)</a:t>
            </a:r>
            <a:r>
              <a:rPr lang="en-IN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this.a</a:t>
            </a:r>
            <a:r>
              <a:rPr lang="en-US" sz="1600" dirty="0" smtClean="0"/>
              <a:t>=a;}</a:t>
            </a:r>
          </a:p>
          <a:p>
            <a:r>
              <a:rPr lang="en-US" sz="1600" dirty="0" smtClean="0"/>
              <a:t>Sample(String s1)</a:t>
            </a:r>
            <a:r>
              <a:rPr lang="en-IN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this.s</a:t>
            </a:r>
            <a:r>
              <a:rPr lang="en-US" sz="1600" dirty="0" smtClean="0"/>
              <a:t>=s1;}}</a:t>
            </a:r>
          </a:p>
          <a:p>
            <a:r>
              <a:rPr lang="en-US" sz="1600" dirty="0" smtClean="0"/>
              <a:t>Class Main{</a:t>
            </a:r>
          </a:p>
          <a:p>
            <a:r>
              <a:rPr lang="en-US" sz="1600" dirty="0" smtClean="0"/>
              <a:t> 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Sample s1=new Sample();</a:t>
            </a:r>
            <a:br>
              <a:rPr lang="en-US" sz="1600" dirty="0" smtClean="0"/>
            </a:br>
            <a:r>
              <a:rPr lang="en-US" sz="1600" dirty="0" smtClean="0"/>
              <a:t>Sample s2=new Sample(23,23);</a:t>
            </a:r>
            <a:br>
              <a:rPr lang="en-US" sz="1600" dirty="0" smtClean="0"/>
            </a:br>
            <a:r>
              <a:rPr lang="en-US" sz="1600" dirty="0" smtClean="0"/>
              <a:t>Sample s3=new Sample(“</a:t>
            </a:r>
            <a:r>
              <a:rPr lang="en-US" sz="1600" dirty="0" err="1" smtClean="0"/>
              <a:t>sijo</a:t>
            </a:r>
            <a:r>
              <a:rPr lang="en-US" sz="1600" dirty="0" smtClean="0"/>
              <a:t>”);}}}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Class Parent {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 a;</a:t>
            </a:r>
          </a:p>
          <a:p>
            <a:r>
              <a:rPr lang="en-US" sz="1400" dirty="0" smtClean="0"/>
              <a:t>Void Parent (){</a:t>
            </a:r>
          </a:p>
          <a:p>
            <a:r>
              <a:rPr lang="en-US" sz="1400" dirty="0" err="1" smtClean="0"/>
              <a:t>System.out.printf</a:t>
            </a:r>
            <a:r>
              <a:rPr lang="en-US" sz="1400" dirty="0" smtClean="0"/>
              <a:t>(“hi  I am constructor of  parent ”)}</a:t>
            </a:r>
          </a:p>
          <a:p>
            <a:endParaRPr lang="en-US" sz="1400" dirty="0" smtClean="0"/>
          </a:p>
          <a:p>
            <a:r>
              <a:rPr lang="en-US" sz="1400" dirty="0" smtClean="0"/>
              <a:t>Class Sub {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int</a:t>
            </a:r>
            <a:r>
              <a:rPr lang="en-US" sz="1400" dirty="0" smtClean="0"/>
              <a:t>  a;</a:t>
            </a:r>
          </a:p>
          <a:p>
            <a:r>
              <a:rPr lang="en-US" sz="1400" dirty="0" smtClean="0"/>
              <a:t>Void Sub (){</a:t>
            </a:r>
          </a:p>
          <a:p>
            <a:r>
              <a:rPr lang="en-US" sz="1400" dirty="0" smtClean="0"/>
              <a:t>Super();</a:t>
            </a:r>
          </a:p>
          <a:p>
            <a:r>
              <a:rPr lang="en-US" sz="1400" dirty="0" err="1" smtClean="0"/>
              <a:t>System.out.printf</a:t>
            </a:r>
            <a:r>
              <a:rPr lang="en-US" sz="1400" dirty="0" smtClean="0"/>
              <a:t>(“hi  I am constructor of Sub ”)}</a:t>
            </a:r>
          </a:p>
          <a:p>
            <a:r>
              <a:rPr lang="en-US" sz="1400" dirty="0" smtClean="0"/>
              <a:t>Class Main{</a:t>
            </a:r>
          </a:p>
          <a:p>
            <a:r>
              <a:rPr lang="en-US" sz="1400" dirty="0" smtClean="0"/>
              <a:t>   public static void main(String …</a:t>
            </a:r>
            <a:r>
              <a:rPr lang="en-US" sz="1400" dirty="0" err="1" smtClean="0"/>
              <a:t>args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Sub s=new Sub();</a:t>
            </a:r>
          </a:p>
          <a:p>
            <a:r>
              <a:rPr lang="en-US" sz="1400" dirty="0" smtClean="0"/>
              <a:t>Parent  p=new Parent();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called arrays of arrays(Java)</a:t>
            </a:r>
          </a:p>
          <a:p>
            <a:endParaRPr lang="en-US" sz="1600" dirty="0" smtClean="0"/>
          </a:p>
          <a:p>
            <a:r>
              <a:rPr lang="en-US" sz="1600" dirty="0" smtClean="0"/>
              <a:t> 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=0;i&lt;3;i++){</a:t>
            </a:r>
          </a:p>
          <a:p>
            <a:r>
              <a:rPr lang="en-US" sz="1600" dirty="0" smtClean="0"/>
              <a:t>            for(j=0;j&lt;3;j++){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a[</a:t>
            </a:r>
            <a:r>
              <a:rPr lang="en-US" sz="1600" dirty="0" err="1" smtClean="0"/>
              <a:t>i</a:t>
            </a:r>
            <a:r>
              <a:rPr lang="en-US" sz="1600" dirty="0" smtClean="0"/>
              <a:t>][j]=new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][j];</a:t>
            </a:r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 a[0] 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[3];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a[0][1]=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[2];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 a[0][2]=new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[7];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</a:t>
            </a:r>
            <a:endParaRPr lang="en-IN" dirty="0"/>
          </a:p>
        </p:txBody>
      </p:sp>
      <p:pic>
        <p:nvPicPr>
          <p:cNvPr id="4" name="Content Placeholder 3" descr="collections pic(JAva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72124"/>
            <a:ext cx="8001056" cy="4685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capacity);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al()=new </a:t>
            </a:r>
            <a:r>
              <a:rPr lang="en-US" dirty="0" err="1" smtClean="0"/>
              <a:t>Arraylist</a:t>
            </a:r>
            <a:r>
              <a:rPr lang="en-US" dirty="0" smtClean="0"/>
              <a:t>(collection   c);</a:t>
            </a:r>
          </a:p>
          <a:p>
            <a:r>
              <a:rPr lang="en-US" dirty="0" smtClean="0"/>
              <a:t>a .add(),,,,</a:t>
            </a:r>
            <a:r>
              <a:rPr lang="en-US" dirty="0" err="1" smtClean="0"/>
              <a:t>a.remove</a:t>
            </a:r>
            <a:r>
              <a:rPr lang="en-US" dirty="0" smtClean="0"/>
              <a:t>();….new capacity =(old*3/2)+1;</a:t>
            </a:r>
          </a:p>
          <a:p>
            <a:endParaRPr lang="en-US" dirty="0" smtClean="0"/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(); 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</a:t>
            </a:r>
            <a:r>
              <a:rPr lang="en-US" dirty="0" err="1" smtClean="0"/>
              <a:t>nt</a:t>
            </a:r>
            <a:r>
              <a:rPr lang="en-US" dirty="0" smtClean="0"/>
              <a:t> capacity); 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al =new </a:t>
            </a:r>
            <a:r>
              <a:rPr lang="en-US" dirty="0" err="1" smtClean="0"/>
              <a:t>LinkedList</a:t>
            </a:r>
            <a:r>
              <a:rPr lang="en-US" dirty="0" smtClean="0"/>
              <a:t>(collection   c); 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l.add</a:t>
            </a:r>
            <a:r>
              <a:rPr lang="en-US" dirty="0" smtClean="0"/>
              <a:t>()…</a:t>
            </a:r>
            <a:r>
              <a:rPr lang="en-US" dirty="0" err="1" smtClean="0"/>
              <a:t>l.set</a:t>
            </a:r>
            <a:r>
              <a:rPr lang="en-US" dirty="0" smtClean="0"/>
              <a:t>(</a:t>
            </a:r>
            <a:r>
              <a:rPr lang="en-US" dirty="0" err="1" smtClean="0"/>
              <a:t>position,”object</a:t>
            </a:r>
            <a:r>
              <a:rPr lang="en-US" dirty="0" smtClean="0"/>
              <a:t>”),,,, </a:t>
            </a:r>
            <a:r>
              <a:rPr lang="en-US" dirty="0" err="1" smtClean="0"/>
              <a:t>l.removeLast</a:t>
            </a:r>
            <a:r>
              <a:rPr lang="en-US" dirty="0" smtClean="0"/>
              <a:t>();,,,,</a:t>
            </a:r>
            <a:r>
              <a:rPr lang="en-US" dirty="0" err="1" smtClean="0"/>
              <a:t>l.addFirst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Vector v=new Vector();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index, object o)…</a:t>
            </a:r>
            <a:r>
              <a:rPr lang="en-US" dirty="0" err="1" smtClean="0"/>
              <a:t>v.addElement</a:t>
            </a:r>
            <a:r>
              <a:rPr lang="en-US" dirty="0" smtClean="0"/>
              <a:t>(object o),,,remove(object  o),,,</a:t>
            </a:r>
            <a:r>
              <a:rPr lang="en-US" dirty="0" err="1" smtClean="0"/>
              <a:t>removeElement</a:t>
            </a:r>
            <a:r>
              <a:rPr lang="en-US" dirty="0" smtClean="0"/>
              <a:t>(object o),,,remove(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Stack  s new Stack();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s.push</a:t>
            </a:r>
            <a:r>
              <a:rPr lang="en-US" dirty="0" smtClean="0"/>
              <a:t>()……s.pop()…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</a:t>
            </a:r>
            <a:endParaRPr lang="en-IN" dirty="0"/>
          </a:p>
        </p:txBody>
      </p:sp>
      <p:pic>
        <p:nvPicPr>
          <p:cNvPr id="4" name="Content Placeholder 3" descr="MAp java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72124"/>
            <a:ext cx="8858280" cy="4757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   class Sample extends Thread{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public void run(){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=0;i&lt;23;i++){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(“hi”);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 class Main(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public static void main(String </a:t>
            </a:r>
            <a:r>
              <a:rPr lang="en-US" sz="1600" dirty="0" err="1" smtClean="0"/>
              <a:t>args</a:t>
            </a:r>
            <a:r>
              <a:rPr lang="en-US" sz="1600" dirty="0" smtClean="0"/>
              <a:t>[]){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Sample s=new Sample();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s.start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}}}}}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</a:t>
            </a:r>
            <a:r>
              <a:rPr lang="en-US" dirty="0" err="1" smtClean="0"/>
              <a:t>Proirity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Sleep()</a:t>
            </a:r>
          </a:p>
          <a:p>
            <a:r>
              <a:rPr lang="en-US" dirty="0" smtClean="0"/>
              <a:t>   </a:t>
            </a:r>
            <a:r>
              <a:rPr lang="en-US" sz="1600" dirty="0" smtClean="0"/>
              <a:t>   causes to sleep the thread  for milliseconds</a:t>
            </a:r>
            <a:endParaRPr lang="en-US" dirty="0" smtClean="0"/>
          </a:p>
          <a:p>
            <a:r>
              <a:rPr lang="en-US" dirty="0" smtClean="0"/>
              <a:t>Join()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   causes to wait the current thread and lets other same </a:t>
            </a:r>
            <a:r>
              <a:rPr lang="en-US" sz="1600" dirty="0" err="1" smtClean="0"/>
              <a:t>proirity</a:t>
            </a:r>
            <a:r>
              <a:rPr lang="en-US" sz="1600" dirty="0" smtClean="0"/>
              <a:t> thread to run </a:t>
            </a:r>
            <a:endParaRPr lang="en-US" dirty="0" smtClean="0"/>
          </a:p>
          <a:p>
            <a:r>
              <a:rPr lang="en-US" dirty="0" smtClean="0"/>
              <a:t>Wait</a:t>
            </a:r>
            <a:r>
              <a:rPr lang="en-IN" dirty="0" smtClean="0"/>
              <a:t>()</a:t>
            </a:r>
            <a:endParaRPr lang="en-IN" sz="1600" dirty="0" smtClean="0"/>
          </a:p>
          <a:p>
            <a:r>
              <a:rPr lang="en-US" sz="1600" dirty="0" smtClean="0"/>
              <a:t> </a:t>
            </a:r>
            <a:r>
              <a:rPr lang="en-US" sz="1600" dirty="0" smtClean="0"/>
              <a:t>    waits until any thread   notifies it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dafault</a:t>
            </a:r>
            <a:r>
              <a:rPr lang="en-US" dirty="0" smtClean="0"/>
              <a:t> ---5,,,</a:t>
            </a:r>
            <a:r>
              <a:rPr lang="en-US" dirty="0" smtClean="0"/>
              <a:t> Maximum –10 </a:t>
            </a:r>
          </a:p>
          <a:p>
            <a:endParaRPr lang="en-US" dirty="0" smtClean="0"/>
          </a:p>
          <a:p>
            <a:r>
              <a:rPr lang="en-US" dirty="0" smtClean="0"/>
              <a:t>High num have high </a:t>
            </a:r>
            <a:r>
              <a:rPr lang="en-US" dirty="0" err="1" smtClean="0"/>
              <a:t>proirity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 Cycle</a:t>
            </a:r>
            <a:endParaRPr lang="en-IN" dirty="0"/>
          </a:p>
        </p:txBody>
      </p:sp>
      <p:pic>
        <p:nvPicPr>
          <p:cNvPr id="4" name="Content Placeholder 3" descr="thread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672124"/>
            <a:ext cx="7929618" cy="518587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and Error Handling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err="1" smtClean="0"/>
              <a:t>Arthematic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ArrayIndexOutOfound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ClassCast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IlleggalArgument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smtClean="0"/>
              <a:t>Number Format Exception</a:t>
            </a:r>
          </a:p>
          <a:p>
            <a:pPr>
              <a:buNone/>
            </a:pPr>
            <a:r>
              <a:rPr lang="en-US" sz="1600" dirty="0" smtClean="0"/>
              <a:t>Illegal State Exception</a:t>
            </a:r>
          </a:p>
          <a:p>
            <a:pPr>
              <a:buNone/>
            </a:pPr>
            <a:r>
              <a:rPr lang="en-US" sz="1600" dirty="0" err="1" smtClean="0"/>
              <a:t>IllegalThreadState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IllegalMonitorState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IndexOutOfBound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InputOutPut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FileNotFound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EndOfFile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InterruptedException</a:t>
            </a:r>
            <a:r>
              <a:rPr lang="en-US" sz="1600" dirty="0" smtClean="0"/>
              <a:t> Exception</a:t>
            </a:r>
          </a:p>
          <a:p>
            <a:pPr>
              <a:buNone/>
            </a:pPr>
            <a:r>
              <a:rPr lang="en-US" sz="1600" dirty="0" err="1" smtClean="0"/>
              <a:t>Servlet</a:t>
            </a:r>
            <a:r>
              <a:rPr lang="en-US" sz="1600" dirty="0" smtClean="0"/>
              <a:t> </a:t>
            </a:r>
            <a:r>
              <a:rPr lang="en-US" sz="1600" dirty="0" smtClean="0"/>
              <a:t>Exception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</a:t>
            </a:r>
            <a:r>
              <a:rPr lang="en-US" dirty="0" err="1" smtClean="0"/>
              <a:t>bw</a:t>
            </a:r>
            <a:r>
              <a:rPr lang="en-US" dirty="0" smtClean="0"/>
              <a:t> C and JAVA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C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Prodcedural</a:t>
            </a:r>
            <a:endParaRPr lang="en-US" dirty="0" smtClean="0"/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NO OOPS</a:t>
            </a:r>
          </a:p>
          <a:p>
            <a:r>
              <a:rPr lang="en-IN" dirty="0"/>
              <a:t>top-down </a:t>
            </a:r>
            <a:r>
              <a:rPr lang="en-IN" b="1" dirty="0"/>
              <a:t>{sharp &amp; smooth}</a:t>
            </a:r>
            <a:r>
              <a:rPr lang="en-IN" dirty="0"/>
              <a:t> </a:t>
            </a:r>
            <a:r>
              <a:rPr lang="en-IN" dirty="0" smtClean="0"/>
              <a:t>approach</a:t>
            </a:r>
          </a:p>
          <a:p>
            <a:r>
              <a:rPr lang="en-IN" dirty="0"/>
              <a:t> </a:t>
            </a:r>
            <a:r>
              <a:rPr lang="en-IN" dirty="0" smtClean="0"/>
              <a:t>User Defined Memory Management</a:t>
            </a:r>
          </a:p>
          <a:p>
            <a:r>
              <a:rPr lang="en-US" dirty="0" smtClean="0"/>
              <a:t>Pointers</a:t>
            </a:r>
          </a:p>
          <a:p>
            <a:r>
              <a:rPr lang="en-IN" dirty="0" smtClean="0"/>
              <a:t>NO Exception </a:t>
            </a:r>
            <a:r>
              <a:rPr lang="en-IN" dirty="0"/>
              <a:t>Handling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                       JAVA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Object-Oriented</a:t>
            </a:r>
          </a:p>
          <a:p>
            <a:r>
              <a:rPr lang="en-IN" dirty="0"/>
              <a:t> </a:t>
            </a:r>
            <a:r>
              <a:rPr lang="en-IN" dirty="0" smtClean="0"/>
              <a:t>Interpreted language</a:t>
            </a:r>
          </a:p>
          <a:p>
            <a:r>
              <a:rPr lang="en-US" dirty="0" smtClean="0"/>
              <a:t>OOPS language</a:t>
            </a:r>
            <a:endParaRPr lang="en-IN" dirty="0" smtClean="0"/>
          </a:p>
          <a:p>
            <a:r>
              <a:rPr lang="en-IN" dirty="0"/>
              <a:t> bottom-up </a:t>
            </a:r>
            <a:r>
              <a:rPr lang="en-IN" b="1" dirty="0"/>
              <a:t>{on the rocks}</a:t>
            </a:r>
            <a:r>
              <a:rPr lang="en-IN" dirty="0"/>
              <a:t> </a:t>
            </a:r>
            <a:r>
              <a:rPr lang="en-IN" dirty="0" smtClean="0"/>
              <a:t>approach.</a:t>
            </a:r>
          </a:p>
          <a:p>
            <a:r>
              <a:rPr lang="en-IN" dirty="0" smtClean="0"/>
              <a:t>Behind-the-scenes Memory Management</a:t>
            </a:r>
          </a:p>
          <a:p>
            <a:r>
              <a:rPr lang="en-US" dirty="0" smtClean="0"/>
              <a:t>NO Pointers</a:t>
            </a:r>
          </a:p>
          <a:p>
            <a:r>
              <a:rPr lang="en-IN" dirty="0"/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Eception</a:t>
            </a:r>
            <a:r>
              <a:rPr lang="en-US" dirty="0" smtClean="0"/>
              <a:t>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class Sample[</a:t>
            </a:r>
          </a:p>
          <a:p>
            <a:r>
              <a:rPr lang="en-US" dirty="0" smtClean="0"/>
              <a:t>Public static void main(){</a:t>
            </a:r>
          </a:p>
          <a:p>
            <a:r>
              <a:rPr lang="en-US" dirty="0" smtClean="0"/>
              <a:t>  try{</a:t>
            </a:r>
          </a:p>
          <a:p>
            <a:r>
              <a:rPr lang="en-US" dirty="0" smtClean="0"/>
              <a:t>     c=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sijo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Catch(Exception e){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finally{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Syste.out.println</a:t>
            </a:r>
            <a:r>
              <a:rPr lang="en-US" dirty="0" smtClean="0"/>
              <a:t>(“this will be </a:t>
            </a:r>
            <a:r>
              <a:rPr lang="en-US" dirty="0" err="1" smtClean="0"/>
              <a:t>execeuted</a:t>
            </a:r>
            <a:r>
              <a:rPr lang="en-US" dirty="0" smtClean="0"/>
              <a:t> anything may happen”);</a:t>
            </a:r>
          </a:p>
          <a:p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Capabilities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Dynamic environment</a:t>
            </a:r>
          </a:p>
          <a:p>
            <a:r>
              <a:rPr lang="en-US" dirty="0" err="1" smtClean="0"/>
              <a:t>Mobiltiy</a:t>
            </a:r>
            <a:r>
              <a:rPr lang="en-US" dirty="0" smtClean="0"/>
              <a:t>(Android ,</a:t>
            </a:r>
            <a:r>
              <a:rPr lang="en-US" dirty="0" err="1" smtClean="0"/>
              <a:t>BlackBerry,UI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Network Security apps </a:t>
            </a:r>
          </a:p>
          <a:p>
            <a:r>
              <a:rPr lang="en-US" dirty="0" smtClean="0"/>
              <a:t>Games </a:t>
            </a:r>
          </a:p>
          <a:p>
            <a:r>
              <a:rPr lang="en-US" dirty="0" smtClean="0"/>
              <a:t>Animation 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environment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compiler (compiled and </a:t>
            </a:r>
            <a:r>
              <a:rPr lang="en-US" dirty="0" err="1" smtClean="0"/>
              <a:t>Interperted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Java Virtual Machine (software in your System</a:t>
            </a:r>
          </a:p>
          <a:p>
            <a:r>
              <a:rPr lang="en-US" dirty="0" smtClean="0"/>
              <a:t>Java API(Collection of classes and Interfaces)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for core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Application</a:t>
            </a:r>
          </a:p>
          <a:p>
            <a:r>
              <a:rPr lang="en-IN" b="1" dirty="0" smtClean="0"/>
              <a:t>	Control Statements</a:t>
            </a:r>
          </a:p>
          <a:p>
            <a:r>
              <a:rPr lang="en-IN" b="1" dirty="0" smtClean="0"/>
              <a:t>	Arrays and Strings</a:t>
            </a:r>
          </a:p>
          <a:p>
            <a:r>
              <a:rPr lang="en-IN" b="1" dirty="0" smtClean="0"/>
              <a:t>	Class Concepts</a:t>
            </a:r>
          </a:p>
          <a:p>
            <a:r>
              <a:rPr lang="en-IN" b="1" dirty="0" smtClean="0"/>
              <a:t>	Inheritance</a:t>
            </a:r>
          </a:p>
          <a:p>
            <a:r>
              <a:rPr lang="en-IN" b="1" dirty="0" smtClean="0"/>
              <a:t>	Interface and package</a:t>
            </a:r>
          </a:p>
          <a:p>
            <a:r>
              <a:rPr lang="en-IN" b="1" dirty="0" smtClean="0"/>
              <a:t>	Exception Handling</a:t>
            </a:r>
          </a:p>
          <a:p>
            <a:r>
              <a:rPr lang="en-IN" b="1" dirty="0" smtClean="0"/>
              <a:t>	Streams</a:t>
            </a:r>
          </a:p>
          <a:p>
            <a:r>
              <a:rPr lang="en-IN" b="1" dirty="0" smtClean="0"/>
              <a:t>	Thread</a:t>
            </a:r>
          </a:p>
          <a:p>
            <a:r>
              <a:rPr lang="en-IN" b="1" dirty="0" smtClean="0"/>
              <a:t>	Networking</a:t>
            </a:r>
          </a:p>
          <a:p>
            <a:r>
              <a:rPr lang="en-IN" b="1" dirty="0" smtClean="0"/>
              <a:t>	JDBC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for Advanced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Applet</a:t>
            </a:r>
          </a:p>
          <a:p>
            <a:r>
              <a:rPr lang="en-IN" b="1" dirty="0" smtClean="0"/>
              <a:t> Collection</a:t>
            </a:r>
          </a:p>
          <a:p>
            <a:r>
              <a:rPr lang="en-US" b="1" dirty="0" smtClean="0"/>
              <a:t>Swings</a:t>
            </a:r>
          </a:p>
          <a:p>
            <a:r>
              <a:rPr lang="en-US" dirty="0" smtClean="0"/>
              <a:t>JDBC </a:t>
            </a:r>
          </a:p>
          <a:p>
            <a:r>
              <a:rPr lang="en-US" dirty="0" smtClean="0"/>
              <a:t>HTML, JavaScript</a:t>
            </a:r>
          </a:p>
          <a:p>
            <a:r>
              <a:rPr lang="en-US" dirty="0" err="1" smtClean="0"/>
              <a:t>Servlets</a:t>
            </a:r>
            <a:endParaRPr lang="en-US" dirty="0" smtClean="0"/>
          </a:p>
          <a:p>
            <a:r>
              <a:rPr lang="en-US" dirty="0" smtClean="0"/>
              <a:t>JSP(Introduction basics)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 types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Single Tier -&gt; </a:t>
            </a:r>
            <a:r>
              <a:rPr lang="en-IN" dirty="0" err="1" smtClean="0"/>
              <a:t>Foxpro</a:t>
            </a:r>
            <a:r>
              <a:rPr lang="en-IN" dirty="0" smtClean="0"/>
              <a:t> (Single User)</a:t>
            </a:r>
          </a:p>
          <a:p>
            <a:r>
              <a:rPr lang="en-IN" dirty="0" smtClean="0"/>
              <a:t>	2. Two Tier (or) Client/Server Technology-&gt; VB and Oracle (Multi user)  </a:t>
            </a:r>
          </a:p>
          <a:p>
            <a:r>
              <a:rPr lang="en-IN" dirty="0" smtClean="0"/>
              <a:t>	3. Three Tier -&gt; HTML, ASP, Oracle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Hello world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class first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 {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("My First Java Program");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java class name and the filename may be same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**explanation of </a:t>
            </a:r>
            <a:r>
              <a:rPr lang="en-US" dirty="0" err="1" smtClean="0"/>
              <a:t>psvm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1244</Words>
  <Application>Microsoft Office PowerPoint</Application>
  <PresentationFormat>On-screen Show (4:3)</PresentationFormat>
  <Paragraphs>389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Java </vt:lpstr>
      <vt:lpstr>Introduction</vt:lpstr>
      <vt:lpstr>Get started quickly:</vt:lpstr>
      <vt:lpstr>Differences bw C and JAVA</vt:lpstr>
      <vt:lpstr>JAVA environment </vt:lpstr>
      <vt:lpstr>Syllabus for core JAVA</vt:lpstr>
      <vt:lpstr>Syllabus for Advanced JAVA</vt:lpstr>
      <vt:lpstr>Four types of Architecture</vt:lpstr>
      <vt:lpstr>First Hello world </vt:lpstr>
      <vt:lpstr>primitive datatypes</vt:lpstr>
      <vt:lpstr>Type casting</vt:lpstr>
      <vt:lpstr>Variables(local and Global)</vt:lpstr>
      <vt:lpstr>Operators </vt:lpstr>
      <vt:lpstr>Conditional statements  </vt:lpstr>
      <vt:lpstr>if</vt:lpstr>
      <vt:lpstr>If else</vt:lpstr>
      <vt:lpstr>Nested if</vt:lpstr>
      <vt:lpstr>Switch</vt:lpstr>
      <vt:lpstr>While </vt:lpstr>
      <vt:lpstr>Do while</vt:lpstr>
      <vt:lpstr>OOPS CONCEPTS</vt:lpstr>
      <vt:lpstr>Class </vt:lpstr>
      <vt:lpstr>Access Specifier</vt:lpstr>
      <vt:lpstr>Defining a Class Object</vt:lpstr>
      <vt:lpstr>Passing arguments and returning values</vt:lpstr>
      <vt:lpstr>Passing object as arguments</vt:lpstr>
      <vt:lpstr>Function overloading</vt:lpstr>
      <vt:lpstr>Next topics</vt:lpstr>
      <vt:lpstr>Constructor prg</vt:lpstr>
      <vt:lpstr>This keyword</vt:lpstr>
      <vt:lpstr>Super Keyword</vt:lpstr>
      <vt:lpstr>Arrays</vt:lpstr>
      <vt:lpstr>Collections </vt:lpstr>
      <vt:lpstr>Program</vt:lpstr>
      <vt:lpstr>MAp</vt:lpstr>
      <vt:lpstr>Threading </vt:lpstr>
      <vt:lpstr>Threading Proirity</vt:lpstr>
      <vt:lpstr>Thread Life Cycle</vt:lpstr>
      <vt:lpstr>Exception and Error Handling </vt:lpstr>
      <vt:lpstr>Eception Programs</vt:lpstr>
      <vt:lpstr>Java Capabilities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Suraj</dc:creator>
  <cp:lastModifiedBy>Suraj</cp:lastModifiedBy>
  <cp:revision>100</cp:revision>
  <dcterms:created xsi:type="dcterms:W3CDTF">2014-08-11T13:13:58Z</dcterms:created>
  <dcterms:modified xsi:type="dcterms:W3CDTF">2014-08-15T23:44:43Z</dcterms:modified>
</cp:coreProperties>
</file>