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tags/tag1.xml" ContentType="application/vnd.openxmlformats-officedocument.presentationml.tags+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57" r:id="rId3"/>
    <p:sldId id="270" r:id="rId4"/>
    <p:sldId id="271" r:id="rId5"/>
    <p:sldId id="272" r:id="rId6"/>
    <p:sldId id="273" r:id="rId7"/>
    <p:sldId id="274" r:id="rId8"/>
    <p:sldId id="275" r:id="rId9"/>
    <p:sldId id="276" r:id="rId10"/>
    <p:sldId id="277" r:id="rId11"/>
    <p:sldId id="278" r:id="rId12"/>
    <p:sldId id="279" r:id="rId13"/>
    <p:sldId id="280" r:id="rId14"/>
    <p:sldId id="281" r:id="rId15"/>
    <p:sldId id="282" r:id="rId16"/>
    <p:sldId id="283" r:id="rId17"/>
    <p:sldId id="289" r:id="rId18"/>
    <p:sldId id="290" r:id="rId19"/>
    <p:sldId id="291" r:id="rId20"/>
    <p:sldId id="284" r:id="rId21"/>
    <p:sldId id="285" r:id="rId22"/>
    <p:sldId id="286" r:id="rId23"/>
    <p:sldId id="287" r:id="rId24"/>
    <p:sldId id="292" r:id="rId25"/>
    <p:sldId id="288" r:id="rId26"/>
    <p:sldId id="293"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576" y="-29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1F2E68B-7214-48AD-A8CC-ADFA4917A485}" type="datetimeFigureOut">
              <a:rPr lang="en-US" smtClean="0"/>
              <a:pPr/>
              <a:t>5/20/2016</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E3FA20E-B672-4436-BD5E-C472678403D5}"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FFFDA405-E0B4-4119-8017-313B9528987E}" type="slidenum">
              <a:rPr lang="en-US"/>
              <a:pPr/>
              <a:t>3</a:t>
            </a:fld>
            <a:endParaRPr lang="en-US"/>
          </a:p>
        </p:txBody>
      </p:sp>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p:txBody>
          <a:bodyPr/>
          <a:lstStyle/>
          <a:p>
            <a:r>
              <a:rPr lang="en-US"/>
              <a:t>Early eighties: lots of commercial spinoffs.</a:t>
            </a:r>
          </a:p>
          <a:p>
            <a:r>
              <a:rPr lang="en-US"/>
              <a:t>XENIX: Port for microcomputers by microsoft, but inadequate.  Sold to SCO after switch to QDOS (quick and dirty)</a:t>
            </a:r>
          </a:p>
          <a:p>
            <a:r>
              <a:rPr lang="en-US"/>
              <a:t>SUN: Bill Joy’s startup launched in 1982</a:t>
            </a:r>
          </a:p>
          <a:p>
            <a:r>
              <a:rPr lang="en-US"/>
              <a:t>SCO: One of the first (1978)</a:t>
            </a:r>
          </a:p>
          <a:p>
            <a:r>
              <a:rPr lang="en-US"/>
              <a:t>UnixWare: AT&amp;T’s.</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A727FBE7-8B26-45E0-AB51-CD380A549037}" type="slidenum">
              <a:rPr lang="en-US"/>
              <a:pPr/>
              <a:t>22</a:t>
            </a:fld>
            <a:endParaRPr lang="en-US"/>
          </a:p>
        </p:txBody>
      </p:sp>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A5E0DC4E-8D7C-4BAC-91E6-AE89F58FF276}" type="slidenum">
              <a:rPr lang="en-US"/>
              <a:pPr/>
              <a:t>23</a:t>
            </a:fld>
            <a:endParaRPr lang="en-US"/>
          </a:p>
        </p:txBody>
      </p:sp>
      <p:sp>
        <p:nvSpPr>
          <p:cNvPr id="123906" name="Rectangle 2"/>
          <p:cNvSpPr>
            <a:spLocks noGrp="1" noRot="1" noChangeAspect="1" noChangeArrowheads="1" noTextEdit="1"/>
          </p:cNvSpPr>
          <p:nvPr>
            <p:ph type="sldImg"/>
          </p:nvPr>
        </p:nvSpPr>
        <p:spPr>
          <a:ln/>
        </p:spPr>
      </p:sp>
      <p:sp>
        <p:nvSpPr>
          <p:cNvPr id="1239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B993211F-9239-4243-9B9D-4D01B8CD2DD2}" type="slidenum">
              <a:rPr lang="en-US"/>
              <a:pPr/>
              <a:t>25</a:t>
            </a:fld>
            <a:endParaRPr lang="en-US"/>
          </a:p>
        </p:txBody>
      </p:sp>
      <p:sp>
        <p:nvSpPr>
          <p:cNvPr id="124930" name="Rectangle 2"/>
          <p:cNvSpPr>
            <a:spLocks noGrp="1" noRot="1" noChangeAspect="1" noChangeArrowheads="1" noTextEdit="1"/>
          </p:cNvSpPr>
          <p:nvPr>
            <p:ph type="sldImg"/>
          </p:nvPr>
        </p:nvSpPr>
        <p:spPr>
          <a:ln/>
        </p:spPr>
      </p:sp>
      <p:sp>
        <p:nvSpPr>
          <p:cNvPr id="1249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D8AEB629-7329-4896-A20E-D8ADF4C051D2}" type="slidenum">
              <a:rPr lang="en-US"/>
              <a:pPr/>
              <a:t>4</a:t>
            </a:fld>
            <a:endParaRPr lang="en-US"/>
          </a:p>
        </p:txBody>
      </p:sp>
      <p:sp>
        <p:nvSpPr>
          <p:cNvPr id="82946" name="Rectangle 2"/>
          <p:cNvSpPr>
            <a:spLocks noGrp="1" noRot="1" noChangeAspect="1" noChangeArrowheads="1" noTextEdit="1"/>
          </p:cNvSpPr>
          <p:nvPr>
            <p:ph type="sldImg"/>
          </p:nvPr>
        </p:nvSpPr>
        <p:spPr>
          <a:ln/>
        </p:spPr>
      </p:sp>
      <p:sp>
        <p:nvSpPr>
          <p:cNvPr id="82947" name="Rectangle 3"/>
          <p:cNvSpPr>
            <a:spLocks noGrp="1" noChangeArrowheads="1"/>
          </p:cNvSpPr>
          <p:nvPr>
            <p:ph type="body" idx="1"/>
          </p:nvPr>
        </p:nvSpPr>
        <p:spPr/>
        <p:txBody>
          <a:bodyPr/>
          <a:lstStyle/>
          <a:p>
            <a:r>
              <a:rPr lang="en-US"/>
              <a:t>GNU and BSD licenses have major differences.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52C5CBDD-8EA3-4E80-AE38-F676CD829321}" type="slidenum">
              <a:rPr lang="en-US"/>
              <a:pPr/>
              <a:t>5</a:t>
            </a:fld>
            <a:endParaRPr lang="en-US"/>
          </a:p>
        </p:txBody>
      </p:sp>
      <p:sp>
        <p:nvSpPr>
          <p:cNvPr id="83970" name="Rectangle 2"/>
          <p:cNvSpPr>
            <a:spLocks noGrp="1" noRot="1" noChangeAspect="1" noChangeArrowheads="1" noTextEdit="1"/>
          </p:cNvSpPr>
          <p:nvPr>
            <p:ph type="sldImg"/>
          </p:nvPr>
        </p:nvSpPr>
        <p:spPr>
          <a:ln/>
        </p:spPr>
      </p:sp>
      <p:sp>
        <p:nvSpPr>
          <p:cNvPr id="83971" name="Rectangle 3"/>
          <p:cNvSpPr>
            <a:spLocks noGrp="1" noChangeArrowheads="1"/>
          </p:cNvSpPr>
          <p:nvPr>
            <p:ph type="body" idx="1"/>
          </p:nvPr>
        </p:nvSpPr>
        <p:spPr/>
        <p:txBody>
          <a:bodyPr/>
          <a:lstStyle/>
          <a:p>
            <a:r>
              <a:rPr lang="en-US"/>
              <a:t>Over 70% of all web servers run UNIX variants.</a:t>
            </a:r>
          </a:p>
          <a:p>
            <a:r>
              <a:rPr lang="en-US"/>
              <a:t>Other uses: FAA, Mars Pathfinder,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0AC9AFA5-D59C-4A42-ACF3-7D27EF774C95}" type="slidenum">
              <a:rPr lang="en-US"/>
              <a:pPr/>
              <a:t>6</a:t>
            </a:fld>
            <a:endParaRPr lang="en-US"/>
          </a:p>
        </p:txBody>
      </p:sp>
      <p:sp>
        <p:nvSpPr>
          <p:cNvPr id="107522" name="Rectangle 2"/>
          <p:cNvSpPr>
            <a:spLocks noGrp="1" noRot="1" noChangeAspect="1" noChangeArrowheads="1" noTextEdit="1"/>
          </p:cNvSpPr>
          <p:nvPr>
            <p:ph type="sldImg"/>
          </p:nvPr>
        </p:nvSpPr>
        <p:spPr>
          <a:ln/>
        </p:spPr>
      </p:sp>
      <p:sp>
        <p:nvSpPr>
          <p:cNvPr id="1075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AFC14C28-65A5-466A-AE1A-16415A561DF0}" type="slidenum">
              <a:rPr lang="en-US"/>
              <a:pPr/>
              <a:t>7</a:t>
            </a:fld>
            <a:endParaRPr lang="en-US"/>
          </a:p>
        </p:txBody>
      </p:sp>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p:txBody>
          <a:bodyPr/>
          <a:lstStyle/>
          <a:p>
            <a:r>
              <a:rPr lang="en-US"/>
              <a:t>Core Idea: #1</a:t>
            </a:r>
          </a:p>
          <a:p>
            <a:r>
              <a:rPr lang="en-US"/>
              <a:t>#2 is an example of #1</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11ABBF3E-E053-4976-B678-58F91FBB6A23}" type="slidenum">
              <a:rPr lang="en-US"/>
              <a:pPr/>
              <a:t>8</a:t>
            </a:fld>
            <a:endParaRPr lang="en-US"/>
          </a:p>
        </p:txBody>
      </p:sp>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p:txBody>
          <a:bodyPr/>
          <a:lstStyle/>
          <a:p>
            <a:r>
              <a:rPr lang="en-US"/>
              <a:t>Example: Failure of ATARI 2600 move to ATARI 800 (hard (8K) so highly non portable)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1D2D6DB4-CF74-41CC-A9BF-29639CBF6C07}" type="slidenum">
              <a:rPr lang="en-US"/>
              <a:pPr/>
              <a:t>9</a:t>
            </a:fld>
            <a:endParaRPr lang="en-US"/>
          </a:p>
        </p:txBody>
      </p:sp>
      <p:sp>
        <p:nvSpPr>
          <p:cNvPr id="112642" name="Rectangle 2"/>
          <p:cNvSpPr>
            <a:spLocks noGrp="1" noRot="1" noChangeAspect="1" noChangeArrowheads="1" noTextEdit="1"/>
          </p:cNvSpPr>
          <p:nvPr>
            <p:ph type="sldImg"/>
          </p:nvPr>
        </p:nvSpPr>
        <p:spPr>
          <a:ln/>
        </p:spPr>
      </p:sp>
      <p:sp>
        <p:nvSpPr>
          <p:cNvPr id="1126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87973B9A-0357-40EA-A83E-A0159046D81E}" type="slidenum">
              <a:rPr lang="en-US"/>
              <a:pPr/>
              <a:t>10</a:t>
            </a:fld>
            <a:endParaRPr lang="en-US"/>
          </a:p>
        </p:txBody>
      </p:sp>
      <p:sp>
        <p:nvSpPr>
          <p:cNvPr id="113666" name="Rectangle 2"/>
          <p:cNvSpPr>
            <a:spLocks noGrp="1" noRot="1" noChangeAspect="1" noChangeArrowheads="1" noTextEdit="1"/>
          </p:cNvSpPr>
          <p:nvPr>
            <p:ph type="sldImg"/>
          </p:nvPr>
        </p:nvSpPr>
        <p:spPr>
          <a:ln/>
        </p:spPr>
      </p:sp>
      <p:sp>
        <p:nvSpPr>
          <p:cNvPr id="1136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94D9F9ED-8CD4-4A7F-9CE2-9C91FF32EC9D}" type="slidenum">
              <a:rPr lang="en-US"/>
              <a:pPr/>
              <a:t>11</a:t>
            </a:fld>
            <a:endParaRPr lang="en-US"/>
          </a:p>
        </p:txBody>
      </p:sp>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5/20/2016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5/20/2016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5/20/2016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5/20/2016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www.computerhope.com/jargon/s/shell.htm" TargetMode="External"/><Relationship Id="rId2" Type="http://schemas.openxmlformats.org/officeDocument/2006/relationships/hyperlink" Target="http://www.computerhope.com/jargon/t/terminal.htm" TargetMode="External"/><Relationship Id="rId1" Type="http://schemas.openxmlformats.org/officeDocument/2006/relationships/slideLayout" Target="../slideLayouts/slideLayout2.xml"/><Relationship Id="rId4" Type="http://schemas.openxmlformats.org/officeDocument/2006/relationships/hyperlink" Target="http://www.computerhope.com/jargon/e/exec.htm" TargetMode="External"/></Relationships>
</file>

<file path=ppt/slides/_rels/slide18.xml.rels><?xml version="1.0" encoding="UTF-8" standalone="yes"?>
<Relationships xmlns="http://schemas.openxmlformats.org/package/2006/relationships"><Relationship Id="rId8" Type="http://schemas.openxmlformats.org/officeDocument/2006/relationships/hyperlink" Target="http://www.computerhope.com/jargon/t/tty.htm" TargetMode="External"/><Relationship Id="rId3" Type="http://schemas.openxmlformats.org/officeDocument/2006/relationships/hyperlink" Target="http://www.computerhope.com/jargon/e/echo.htm" TargetMode="External"/><Relationship Id="rId7" Type="http://schemas.openxmlformats.org/officeDocument/2006/relationships/hyperlink" Target="http://www.computerhope.com/jargon/e/envivari.htm" TargetMode="External"/><Relationship Id="rId2" Type="http://schemas.openxmlformats.org/officeDocument/2006/relationships/hyperlink" Target="http://www.computerhope.com/jargon/p/password.htm" TargetMode="External"/><Relationship Id="rId1" Type="http://schemas.openxmlformats.org/officeDocument/2006/relationships/slideLayout" Target="../slideLayouts/slideLayout2.xml"/><Relationship Id="rId6" Type="http://schemas.openxmlformats.org/officeDocument/2006/relationships/hyperlink" Target="http://www.computerhope.com/unix/unice.htm" TargetMode="External"/><Relationship Id="rId5" Type="http://schemas.openxmlformats.org/officeDocument/2006/relationships/hyperlink" Target="http://www.computerhope.com/unix/uumask.htm" TargetMode="External"/><Relationship Id="rId4" Type="http://schemas.openxmlformats.org/officeDocument/2006/relationships/hyperlink" Target="http://www.computerhope.com/unix/upasswor.htm" TargetMode="External"/></Relationships>
</file>

<file path=ppt/slides/_rels/slide19.xml.rels><?xml version="1.0" encoding="UTF-8" standalone="yes"?>
<Relationships xmlns="http://schemas.openxmlformats.org/package/2006/relationships"><Relationship Id="rId8" Type="http://schemas.openxmlformats.org/officeDocument/2006/relationships/hyperlink" Target="http://www.computerhope.com/unix/unewgrp.htm" TargetMode="External"/><Relationship Id="rId13" Type="http://schemas.openxmlformats.org/officeDocument/2006/relationships/hyperlink" Target="http://www.computerhope.com/unix/utelnet.htm" TargetMode="External"/><Relationship Id="rId3" Type="http://schemas.openxmlformats.org/officeDocument/2006/relationships/hyperlink" Target="http://www.computerhope.com/unix/uexit.htm" TargetMode="External"/><Relationship Id="rId7" Type="http://schemas.openxmlformats.org/officeDocument/2006/relationships/hyperlink" Target="http://www.computerhope.com/unix/umailx.htm" TargetMode="External"/><Relationship Id="rId12" Type="http://schemas.openxmlformats.org/officeDocument/2006/relationships/hyperlink" Target="http://www.computerhope.com/unix/ush.htm" TargetMode="External"/><Relationship Id="rId2" Type="http://schemas.openxmlformats.org/officeDocument/2006/relationships/hyperlink" Target="http://www.computerhope.com/unix/ucsh.htm" TargetMode="External"/><Relationship Id="rId1" Type="http://schemas.openxmlformats.org/officeDocument/2006/relationships/slideLayout" Target="../slideLayouts/slideLayout2.xml"/><Relationship Id="rId6" Type="http://schemas.openxmlformats.org/officeDocument/2006/relationships/hyperlink" Target="http://www.computerhope.com/unix/umail.htm" TargetMode="External"/><Relationship Id="rId11" Type="http://schemas.openxmlformats.org/officeDocument/2006/relationships/hyperlink" Target="http://www.computerhope.com/unix/ursh.htm" TargetMode="External"/><Relationship Id="rId5" Type="http://schemas.openxmlformats.org/officeDocument/2006/relationships/hyperlink" Target="http://www.computerhope.com/unix/uksh.htm" TargetMode="External"/><Relationship Id="rId10" Type="http://schemas.openxmlformats.org/officeDocument/2006/relationships/hyperlink" Target="http://www.computerhope.com/unix/urlogin.htm" TargetMode="External"/><Relationship Id="rId4" Type="http://schemas.openxmlformats.org/officeDocument/2006/relationships/hyperlink" Target="http://www.computerhope.com/unix/telinit.htm" TargetMode="External"/><Relationship Id="rId9" Type="http://schemas.openxmlformats.org/officeDocument/2006/relationships/hyperlink" Target="http://www.computerhope.com/unix/upasswor.htm" TargetMode="External"/><Relationship Id="rId14" Type="http://schemas.openxmlformats.org/officeDocument/2006/relationships/hyperlink" Target="http://www.computerhope.com/unix/uumask.ht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6.xml"/><Relationship Id="rId1" Type="http://schemas.openxmlformats.org/officeDocument/2006/relationships/tags" Target="../tags/tag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jpeg"/></Relationships>
</file>

<file path=ppt/slides/_rels/slide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UNIX </a:t>
            </a:r>
            <a:endParaRPr lang="en-IN" dirty="0"/>
          </a:p>
        </p:txBody>
      </p:sp>
      <p:sp>
        <p:nvSpPr>
          <p:cNvPr id="3" name="Subtitle 2"/>
          <p:cNvSpPr>
            <a:spLocks noGrp="1"/>
          </p:cNvSpPr>
          <p:nvPr>
            <p:ph type="subTitle" idx="1"/>
          </p:nvPr>
        </p:nvSpPr>
        <p:spPr/>
        <p:txBody>
          <a:bodyPr/>
          <a:lstStyle/>
          <a:p>
            <a:r>
              <a:rPr lang="en-US" dirty="0" smtClean="0"/>
              <a:t>By </a:t>
            </a:r>
            <a:r>
              <a:rPr lang="en-US" dirty="0" err="1" smtClean="0"/>
              <a:t>Suraj</a:t>
            </a:r>
            <a:r>
              <a:rPr lang="en-US" dirty="0" smtClean="0"/>
              <a:t> </a:t>
            </a:r>
            <a:r>
              <a:rPr lang="en-US" dirty="0" err="1" smtClean="0"/>
              <a:t>Yadav</a:t>
            </a:r>
            <a:endParaRPr lang="en-I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t>The UNIX Philosophy</a:t>
            </a:r>
          </a:p>
        </p:txBody>
      </p:sp>
      <p:sp>
        <p:nvSpPr>
          <p:cNvPr id="27651" name="Rectangle 3"/>
          <p:cNvSpPr>
            <a:spLocks noGrp="1" noChangeArrowheads="1"/>
          </p:cNvSpPr>
          <p:nvPr>
            <p:ph type="body" idx="1"/>
          </p:nvPr>
        </p:nvSpPr>
        <p:spPr>
          <a:xfrm>
            <a:off x="685800" y="1752600"/>
            <a:ext cx="7772400" cy="5105400"/>
          </a:xfrm>
        </p:spPr>
        <p:txBody>
          <a:bodyPr/>
          <a:lstStyle/>
          <a:p>
            <a:r>
              <a:rPr lang="en-US"/>
              <a:t>Avoid captive interfaces</a:t>
            </a:r>
          </a:p>
          <a:p>
            <a:pPr lvl="1"/>
            <a:r>
              <a:rPr lang="en-US"/>
              <a:t>The user of a program isn’t always human</a:t>
            </a:r>
          </a:p>
          <a:p>
            <a:pPr lvl="1"/>
            <a:r>
              <a:rPr lang="en-US"/>
              <a:t>Look nice, but code is big and ugly</a:t>
            </a:r>
          </a:p>
          <a:p>
            <a:pPr lvl="1"/>
            <a:r>
              <a:rPr lang="en-US"/>
              <a:t>Problems with scale</a:t>
            </a:r>
          </a:p>
          <a:p>
            <a:r>
              <a:rPr lang="en-US"/>
              <a:t>Silence is golden</a:t>
            </a:r>
          </a:p>
          <a:p>
            <a:pPr lvl="1"/>
            <a:r>
              <a:rPr lang="en-US"/>
              <a:t>Only report if something is wrong</a:t>
            </a:r>
          </a:p>
          <a:p>
            <a:r>
              <a:rPr lang="en-US"/>
              <a:t>Think hierarchically</a:t>
            </a:r>
          </a:p>
        </p:txBody>
      </p:sp>
      <p:pic>
        <p:nvPicPr>
          <p:cNvPr id="27654" name="Picture 6"/>
          <p:cNvPicPr>
            <a:picLocks noChangeAspect="1" noChangeArrowheads="1"/>
          </p:cNvPicPr>
          <p:nvPr/>
        </p:nvPicPr>
        <p:blipFill>
          <a:blip r:embed="rId3"/>
          <a:srcRect/>
          <a:stretch>
            <a:fillRect/>
          </a:stretch>
        </p:blipFill>
        <p:spPr bwMode="auto">
          <a:xfrm>
            <a:off x="2590800" y="5514975"/>
            <a:ext cx="4629150" cy="1295400"/>
          </a:xfrm>
          <a:prstGeom prst="rect">
            <a:avLst/>
          </a:prstGeom>
          <a:noFill/>
          <a:ln w="9525">
            <a:noFill/>
            <a:miter lim="800000"/>
            <a:headEnd/>
            <a:tailEnd/>
          </a:ln>
          <a:effectLst/>
        </p:spPr>
      </p:pic>
      <p:sp>
        <p:nvSpPr>
          <p:cNvPr id="27655" name="Text Box 7"/>
          <p:cNvSpPr txBox="1">
            <a:spLocks noChangeArrowheads="1"/>
          </p:cNvSpPr>
          <p:nvPr/>
        </p:nvSpPr>
        <p:spPr bwMode="auto">
          <a:xfrm>
            <a:off x="6705600" y="1371600"/>
            <a:ext cx="1371600" cy="366713"/>
          </a:xfrm>
          <a:prstGeom prst="rect">
            <a:avLst/>
          </a:prstGeom>
          <a:noFill/>
          <a:ln w="9525">
            <a:noFill/>
            <a:miter lim="800000"/>
            <a:headEnd/>
            <a:tailEnd/>
          </a:ln>
          <a:effectLst/>
        </p:spPr>
        <p:txBody>
          <a:bodyPr>
            <a:spAutoFit/>
          </a:bodyPr>
          <a:lstStyle/>
          <a:p>
            <a:pPr>
              <a:spcBef>
                <a:spcPct val="50000"/>
              </a:spcBef>
            </a:pPr>
            <a:r>
              <a:rPr lang="en-US" sz="1800" i="1"/>
              <a:t>..continued</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t>UNIX Highlights / Contributions</a:t>
            </a:r>
          </a:p>
        </p:txBody>
      </p:sp>
      <p:sp>
        <p:nvSpPr>
          <p:cNvPr id="29699" name="Rectangle 3"/>
          <p:cNvSpPr>
            <a:spLocks noGrp="1" noChangeArrowheads="1"/>
          </p:cNvSpPr>
          <p:nvPr>
            <p:ph type="body" idx="1"/>
          </p:nvPr>
        </p:nvSpPr>
        <p:spPr>
          <a:xfrm>
            <a:off x="533400" y="1981200"/>
            <a:ext cx="8458200" cy="4419600"/>
          </a:xfrm>
        </p:spPr>
        <p:txBody>
          <a:bodyPr>
            <a:normAutofit lnSpcReduction="10000"/>
          </a:bodyPr>
          <a:lstStyle/>
          <a:p>
            <a:pPr>
              <a:lnSpc>
                <a:spcPct val="90000"/>
              </a:lnSpc>
            </a:pPr>
            <a:r>
              <a:rPr lang="en-US" sz="2800"/>
              <a:t>Portability (variety of hardware; C implementation)</a:t>
            </a:r>
          </a:p>
          <a:p>
            <a:pPr>
              <a:lnSpc>
                <a:spcPct val="90000"/>
              </a:lnSpc>
            </a:pPr>
            <a:r>
              <a:rPr lang="en-US" sz="2800"/>
              <a:t>Hierarchical file system; the file abstraction</a:t>
            </a:r>
          </a:p>
          <a:p>
            <a:pPr>
              <a:lnSpc>
                <a:spcPct val="90000"/>
              </a:lnSpc>
            </a:pPr>
            <a:r>
              <a:rPr lang="en-US" sz="2800"/>
              <a:t>Multitasking and multiuser capability for minicomputer</a:t>
            </a:r>
          </a:p>
          <a:p>
            <a:pPr>
              <a:lnSpc>
                <a:spcPct val="90000"/>
              </a:lnSpc>
            </a:pPr>
            <a:r>
              <a:rPr lang="en-US" sz="2800"/>
              <a:t>Inter-process communication</a:t>
            </a:r>
          </a:p>
          <a:p>
            <a:pPr lvl="1">
              <a:lnSpc>
                <a:spcPct val="90000"/>
              </a:lnSpc>
            </a:pPr>
            <a:r>
              <a:rPr lang="en-US" sz="2400"/>
              <a:t>Pipes: output of one programmed fed into input of another</a:t>
            </a:r>
          </a:p>
          <a:p>
            <a:pPr>
              <a:lnSpc>
                <a:spcPct val="90000"/>
              </a:lnSpc>
            </a:pPr>
            <a:r>
              <a:rPr lang="en-US" sz="2800"/>
              <a:t>Software tools</a:t>
            </a:r>
          </a:p>
          <a:p>
            <a:pPr>
              <a:lnSpc>
                <a:spcPct val="90000"/>
              </a:lnSpc>
            </a:pPr>
            <a:r>
              <a:rPr lang="en-US" sz="2800"/>
              <a:t>Development tools</a:t>
            </a:r>
          </a:p>
          <a:p>
            <a:pPr>
              <a:lnSpc>
                <a:spcPct val="90000"/>
              </a:lnSpc>
            </a:pPr>
            <a:r>
              <a:rPr lang="en-US" sz="2800"/>
              <a:t>Scripting languages</a:t>
            </a:r>
          </a:p>
          <a:p>
            <a:pPr>
              <a:lnSpc>
                <a:spcPct val="90000"/>
              </a:lnSpc>
            </a:pPr>
            <a:r>
              <a:rPr lang="en-US" sz="2800"/>
              <a:t>TCP/IP</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ChangeArrowheads="1"/>
          </p:cNvSpPr>
          <p:nvPr/>
        </p:nvSpPr>
        <p:spPr bwMode="auto">
          <a:xfrm>
            <a:off x="1143000" y="4495800"/>
            <a:ext cx="6781800" cy="1066800"/>
          </a:xfrm>
          <a:prstGeom prst="rect">
            <a:avLst/>
          </a:prstGeom>
          <a:noFill/>
          <a:ln w="6350">
            <a:solidFill>
              <a:schemeClr val="tx1"/>
            </a:solidFill>
            <a:miter lim="800000"/>
            <a:headEnd/>
            <a:tailEnd/>
          </a:ln>
          <a:effectLst/>
        </p:spPr>
        <p:txBody>
          <a:bodyPr wrap="none" anchor="ctr"/>
          <a:lstStyle/>
          <a:p>
            <a:endParaRPr lang="en-IN"/>
          </a:p>
        </p:txBody>
      </p:sp>
      <p:sp>
        <p:nvSpPr>
          <p:cNvPr id="134147" name="Rectangle 3"/>
          <p:cNvSpPr>
            <a:spLocks noGrp="1" noChangeArrowheads="1"/>
          </p:cNvSpPr>
          <p:nvPr>
            <p:ph type="title"/>
          </p:nvPr>
        </p:nvSpPr>
        <p:spPr/>
        <p:txBody>
          <a:bodyPr/>
          <a:lstStyle/>
          <a:p>
            <a:r>
              <a:rPr lang="en-US"/>
              <a:t>UNIX Structural Layout</a:t>
            </a:r>
          </a:p>
        </p:txBody>
      </p:sp>
      <p:sp>
        <p:nvSpPr>
          <p:cNvPr id="134148" name="Rectangle 4"/>
          <p:cNvSpPr>
            <a:spLocks noChangeArrowheads="1"/>
          </p:cNvSpPr>
          <p:nvPr/>
        </p:nvSpPr>
        <p:spPr bwMode="auto">
          <a:xfrm>
            <a:off x="1143000" y="2057400"/>
            <a:ext cx="6781800" cy="1219200"/>
          </a:xfrm>
          <a:prstGeom prst="rect">
            <a:avLst/>
          </a:prstGeom>
          <a:solidFill>
            <a:schemeClr val="bg2"/>
          </a:solidFill>
          <a:ln w="76200" cmpd="tri">
            <a:solidFill>
              <a:schemeClr val="tx1"/>
            </a:solidFill>
            <a:miter lim="800000"/>
            <a:headEnd/>
            <a:tailEnd/>
          </a:ln>
          <a:effectLst/>
        </p:spPr>
        <p:txBody>
          <a:bodyPr wrap="none" anchor="ctr"/>
          <a:lstStyle/>
          <a:p>
            <a:endParaRPr lang="en-IN"/>
          </a:p>
        </p:txBody>
      </p:sp>
      <p:sp>
        <p:nvSpPr>
          <p:cNvPr id="134149" name="Rectangle 5"/>
          <p:cNvSpPr>
            <a:spLocks noChangeArrowheads="1"/>
          </p:cNvSpPr>
          <p:nvPr/>
        </p:nvSpPr>
        <p:spPr bwMode="auto">
          <a:xfrm>
            <a:off x="1143000" y="3276600"/>
            <a:ext cx="6781800" cy="1219200"/>
          </a:xfrm>
          <a:prstGeom prst="rect">
            <a:avLst/>
          </a:prstGeom>
          <a:solidFill>
            <a:schemeClr val="bg2"/>
          </a:solidFill>
          <a:ln w="76200" cmpd="tri">
            <a:solidFill>
              <a:schemeClr val="tx1"/>
            </a:solidFill>
            <a:miter lim="800000"/>
            <a:headEnd/>
            <a:tailEnd/>
          </a:ln>
          <a:effectLst/>
        </p:spPr>
        <p:txBody>
          <a:bodyPr wrap="none" anchor="ctr"/>
          <a:lstStyle/>
          <a:p>
            <a:endParaRPr lang="en-IN"/>
          </a:p>
        </p:txBody>
      </p:sp>
      <p:sp>
        <p:nvSpPr>
          <p:cNvPr id="134150" name="Text Box 6"/>
          <p:cNvSpPr txBox="1">
            <a:spLocks noChangeArrowheads="1"/>
          </p:cNvSpPr>
          <p:nvPr/>
        </p:nvSpPr>
        <p:spPr bwMode="auto">
          <a:xfrm>
            <a:off x="2819400" y="2290763"/>
            <a:ext cx="3657600" cy="604837"/>
          </a:xfrm>
          <a:prstGeom prst="rect">
            <a:avLst/>
          </a:prstGeom>
          <a:noFill/>
          <a:ln w="9525">
            <a:noFill/>
            <a:miter lim="800000"/>
            <a:headEnd/>
            <a:tailEnd/>
          </a:ln>
          <a:effectLst/>
        </p:spPr>
        <p:txBody>
          <a:bodyPr>
            <a:spAutoFit/>
          </a:bodyPr>
          <a:lstStyle/>
          <a:p>
            <a:pPr algn="ctr" eaLnBrk="0" hangingPunct="0">
              <a:spcBef>
                <a:spcPct val="50000"/>
              </a:spcBef>
            </a:pPr>
            <a:r>
              <a:rPr lang="en-US" sz="3200">
                <a:solidFill>
                  <a:srgbClr val="CCFF66"/>
                </a:solidFill>
                <a:latin typeface="Chalkboard" charset="0"/>
              </a:rPr>
              <a:t>User Space</a:t>
            </a:r>
          </a:p>
        </p:txBody>
      </p:sp>
      <p:sp>
        <p:nvSpPr>
          <p:cNvPr id="134151" name="Text Box 7"/>
          <p:cNvSpPr txBox="1">
            <a:spLocks noChangeArrowheads="1"/>
          </p:cNvSpPr>
          <p:nvPr/>
        </p:nvSpPr>
        <p:spPr bwMode="auto">
          <a:xfrm>
            <a:off x="2819400" y="3509963"/>
            <a:ext cx="3657600" cy="604837"/>
          </a:xfrm>
          <a:prstGeom prst="rect">
            <a:avLst/>
          </a:prstGeom>
          <a:noFill/>
          <a:ln w="9525">
            <a:noFill/>
            <a:miter lim="800000"/>
            <a:headEnd/>
            <a:tailEnd/>
          </a:ln>
          <a:effectLst/>
        </p:spPr>
        <p:txBody>
          <a:bodyPr>
            <a:spAutoFit/>
          </a:bodyPr>
          <a:lstStyle/>
          <a:p>
            <a:pPr algn="ctr" eaLnBrk="0" hangingPunct="0">
              <a:spcBef>
                <a:spcPct val="50000"/>
              </a:spcBef>
            </a:pPr>
            <a:r>
              <a:rPr lang="en-US" sz="3200">
                <a:solidFill>
                  <a:srgbClr val="CCFF66"/>
                </a:solidFill>
                <a:latin typeface="Chalkboard" charset="0"/>
              </a:rPr>
              <a:t>Kernel</a:t>
            </a:r>
          </a:p>
        </p:txBody>
      </p:sp>
      <p:sp>
        <p:nvSpPr>
          <p:cNvPr id="134152" name="Text Box 8"/>
          <p:cNvSpPr txBox="1">
            <a:spLocks noChangeArrowheads="1"/>
          </p:cNvSpPr>
          <p:nvPr/>
        </p:nvSpPr>
        <p:spPr bwMode="auto">
          <a:xfrm>
            <a:off x="3657600" y="4724400"/>
            <a:ext cx="2057400" cy="604838"/>
          </a:xfrm>
          <a:prstGeom prst="rect">
            <a:avLst/>
          </a:prstGeom>
          <a:noFill/>
          <a:ln w="9525">
            <a:noFill/>
            <a:miter lim="800000"/>
            <a:headEnd/>
            <a:tailEnd/>
          </a:ln>
          <a:effectLst/>
        </p:spPr>
        <p:txBody>
          <a:bodyPr>
            <a:spAutoFit/>
          </a:bodyPr>
          <a:lstStyle/>
          <a:p>
            <a:pPr algn="ctr" eaLnBrk="0" hangingPunct="0">
              <a:spcBef>
                <a:spcPct val="50000"/>
              </a:spcBef>
            </a:pPr>
            <a:r>
              <a:rPr lang="en-US" sz="3200">
                <a:latin typeface="Chalkboard" charset="0"/>
              </a:rPr>
              <a:t>Devices</a:t>
            </a:r>
            <a:endParaRPr lang="en-US" sz="3200">
              <a:solidFill>
                <a:srgbClr val="CCFF66"/>
              </a:solidFill>
              <a:latin typeface="Chalkboard" charset="0"/>
            </a:endParaRPr>
          </a:p>
        </p:txBody>
      </p:sp>
      <p:sp>
        <p:nvSpPr>
          <p:cNvPr id="134153" name="Text Box 9"/>
          <p:cNvSpPr txBox="1">
            <a:spLocks noChangeArrowheads="1"/>
          </p:cNvSpPr>
          <p:nvPr/>
        </p:nvSpPr>
        <p:spPr bwMode="auto">
          <a:xfrm>
            <a:off x="1219200" y="2667000"/>
            <a:ext cx="2590800" cy="412750"/>
          </a:xfrm>
          <a:prstGeom prst="rect">
            <a:avLst/>
          </a:prstGeom>
          <a:noFill/>
          <a:ln w="9525">
            <a:noFill/>
            <a:miter lim="800000"/>
            <a:headEnd/>
            <a:tailEnd/>
          </a:ln>
          <a:effectLst/>
        </p:spPr>
        <p:txBody>
          <a:bodyPr>
            <a:spAutoFit/>
          </a:bodyPr>
          <a:lstStyle/>
          <a:p>
            <a:pPr algn="ctr" eaLnBrk="0" hangingPunct="0">
              <a:spcBef>
                <a:spcPct val="50000"/>
              </a:spcBef>
            </a:pPr>
            <a:r>
              <a:rPr lang="en-US" sz="2000">
                <a:solidFill>
                  <a:schemeClr val="folHlink"/>
                </a:solidFill>
                <a:latin typeface="Chalkboard" charset="0"/>
              </a:rPr>
              <a:t>system calls</a:t>
            </a:r>
          </a:p>
        </p:txBody>
      </p:sp>
      <p:sp>
        <p:nvSpPr>
          <p:cNvPr id="134154" name="Text Box 10"/>
          <p:cNvSpPr txBox="1">
            <a:spLocks noChangeArrowheads="1"/>
          </p:cNvSpPr>
          <p:nvPr/>
        </p:nvSpPr>
        <p:spPr bwMode="auto">
          <a:xfrm>
            <a:off x="1219200" y="3886200"/>
            <a:ext cx="2590800" cy="412750"/>
          </a:xfrm>
          <a:prstGeom prst="rect">
            <a:avLst/>
          </a:prstGeom>
          <a:noFill/>
          <a:ln w="9525">
            <a:noFill/>
            <a:miter lim="800000"/>
            <a:headEnd/>
            <a:tailEnd/>
          </a:ln>
          <a:effectLst/>
        </p:spPr>
        <p:txBody>
          <a:bodyPr>
            <a:spAutoFit/>
          </a:bodyPr>
          <a:lstStyle/>
          <a:p>
            <a:pPr algn="ctr" eaLnBrk="0" hangingPunct="0">
              <a:spcBef>
                <a:spcPct val="50000"/>
              </a:spcBef>
            </a:pPr>
            <a:r>
              <a:rPr lang="en-US" sz="2000">
                <a:solidFill>
                  <a:schemeClr val="folHlink"/>
                </a:solidFill>
                <a:latin typeface="Chalkboard" charset="0"/>
              </a:rPr>
              <a:t>device drivers</a:t>
            </a:r>
          </a:p>
        </p:txBody>
      </p:sp>
      <p:sp>
        <p:nvSpPr>
          <p:cNvPr id="134155" name="Line 11"/>
          <p:cNvSpPr>
            <a:spLocks noChangeShapeType="1"/>
          </p:cNvSpPr>
          <p:nvPr/>
        </p:nvSpPr>
        <p:spPr bwMode="auto">
          <a:xfrm>
            <a:off x="2209800" y="4191000"/>
            <a:ext cx="0" cy="304800"/>
          </a:xfrm>
          <a:prstGeom prst="line">
            <a:avLst/>
          </a:prstGeom>
          <a:noFill/>
          <a:ln w="12700">
            <a:solidFill>
              <a:schemeClr val="folHlink"/>
            </a:solidFill>
            <a:round/>
            <a:headEnd/>
            <a:tailEnd type="triangle" w="med" len="med"/>
          </a:ln>
          <a:effectLst/>
        </p:spPr>
        <p:txBody>
          <a:bodyPr wrap="none" anchor="ctr"/>
          <a:lstStyle/>
          <a:p>
            <a:endParaRPr lang="en-IN"/>
          </a:p>
        </p:txBody>
      </p:sp>
      <p:sp>
        <p:nvSpPr>
          <p:cNvPr id="134156" name="Line 12"/>
          <p:cNvSpPr>
            <a:spLocks noChangeShapeType="1"/>
          </p:cNvSpPr>
          <p:nvPr/>
        </p:nvSpPr>
        <p:spPr bwMode="auto">
          <a:xfrm>
            <a:off x="2133600" y="2971800"/>
            <a:ext cx="0" cy="304800"/>
          </a:xfrm>
          <a:prstGeom prst="line">
            <a:avLst/>
          </a:prstGeom>
          <a:noFill/>
          <a:ln w="12700">
            <a:solidFill>
              <a:schemeClr val="folHlink"/>
            </a:solidFill>
            <a:round/>
            <a:headEnd/>
            <a:tailEnd type="triangle" w="med" len="med"/>
          </a:ln>
          <a:effectLst/>
        </p:spPr>
        <p:txBody>
          <a:bodyPr wrap="none" anchor="ctr"/>
          <a:lstStyle/>
          <a:p>
            <a:endParaRPr lang="en-IN"/>
          </a:p>
        </p:txBody>
      </p:sp>
      <p:sp>
        <p:nvSpPr>
          <p:cNvPr id="134157" name="Text Box 13"/>
          <p:cNvSpPr txBox="1">
            <a:spLocks noChangeArrowheads="1"/>
          </p:cNvSpPr>
          <p:nvPr/>
        </p:nvSpPr>
        <p:spPr bwMode="auto">
          <a:xfrm>
            <a:off x="1219200" y="2209800"/>
            <a:ext cx="2590800" cy="412750"/>
          </a:xfrm>
          <a:prstGeom prst="rect">
            <a:avLst/>
          </a:prstGeom>
          <a:noFill/>
          <a:ln w="9525">
            <a:noFill/>
            <a:miter lim="800000"/>
            <a:headEnd/>
            <a:tailEnd/>
          </a:ln>
          <a:effectLst/>
        </p:spPr>
        <p:txBody>
          <a:bodyPr>
            <a:spAutoFit/>
          </a:bodyPr>
          <a:lstStyle/>
          <a:p>
            <a:pPr algn="ctr" eaLnBrk="0" hangingPunct="0">
              <a:spcBef>
                <a:spcPct val="50000"/>
              </a:spcBef>
            </a:pPr>
            <a:r>
              <a:rPr lang="en-US" sz="2000">
                <a:solidFill>
                  <a:srgbClr val="FF6666"/>
                </a:solidFill>
                <a:latin typeface="Chalkboard" charset="0"/>
              </a:rPr>
              <a:t>shell scripts</a:t>
            </a:r>
          </a:p>
        </p:txBody>
      </p:sp>
      <p:sp>
        <p:nvSpPr>
          <p:cNvPr id="134158" name="Text Box 14"/>
          <p:cNvSpPr txBox="1">
            <a:spLocks noChangeArrowheads="1"/>
          </p:cNvSpPr>
          <p:nvPr/>
        </p:nvSpPr>
        <p:spPr bwMode="auto">
          <a:xfrm>
            <a:off x="5486400" y="2178050"/>
            <a:ext cx="2590800" cy="412750"/>
          </a:xfrm>
          <a:prstGeom prst="rect">
            <a:avLst/>
          </a:prstGeom>
          <a:noFill/>
          <a:ln w="9525">
            <a:noFill/>
            <a:miter lim="800000"/>
            <a:headEnd/>
            <a:tailEnd/>
          </a:ln>
          <a:effectLst/>
        </p:spPr>
        <p:txBody>
          <a:bodyPr>
            <a:spAutoFit/>
          </a:bodyPr>
          <a:lstStyle/>
          <a:p>
            <a:pPr algn="ctr" eaLnBrk="0" hangingPunct="0">
              <a:spcBef>
                <a:spcPct val="50000"/>
              </a:spcBef>
            </a:pPr>
            <a:r>
              <a:rPr lang="en-US" sz="2000">
                <a:solidFill>
                  <a:srgbClr val="FF6666"/>
                </a:solidFill>
                <a:latin typeface="Chalkboard" charset="0"/>
              </a:rPr>
              <a:t>utilities</a:t>
            </a:r>
          </a:p>
        </p:txBody>
      </p:sp>
      <p:sp>
        <p:nvSpPr>
          <p:cNvPr id="134159" name="Text Box 15"/>
          <p:cNvSpPr txBox="1">
            <a:spLocks noChangeArrowheads="1"/>
          </p:cNvSpPr>
          <p:nvPr/>
        </p:nvSpPr>
        <p:spPr bwMode="auto">
          <a:xfrm>
            <a:off x="5486400" y="2787650"/>
            <a:ext cx="2590800" cy="412750"/>
          </a:xfrm>
          <a:prstGeom prst="rect">
            <a:avLst/>
          </a:prstGeom>
          <a:noFill/>
          <a:ln w="9525">
            <a:noFill/>
            <a:miter lim="800000"/>
            <a:headEnd/>
            <a:tailEnd/>
          </a:ln>
          <a:effectLst/>
        </p:spPr>
        <p:txBody>
          <a:bodyPr>
            <a:spAutoFit/>
          </a:bodyPr>
          <a:lstStyle/>
          <a:p>
            <a:pPr algn="ctr" eaLnBrk="0" hangingPunct="0">
              <a:spcBef>
                <a:spcPct val="50000"/>
              </a:spcBef>
            </a:pPr>
            <a:r>
              <a:rPr lang="en-US" sz="2000">
                <a:solidFill>
                  <a:schemeClr val="folHlink"/>
                </a:solidFill>
                <a:latin typeface="Chalkboard" charset="0"/>
              </a:rPr>
              <a:t>compilers</a:t>
            </a:r>
          </a:p>
        </p:txBody>
      </p:sp>
      <p:sp>
        <p:nvSpPr>
          <p:cNvPr id="134160" name="Text Box 16"/>
          <p:cNvSpPr txBox="1">
            <a:spLocks noChangeArrowheads="1"/>
          </p:cNvSpPr>
          <p:nvPr/>
        </p:nvSpPr>
        <p:spPr bwMode="auto">
          <a:xfrm>
            <a:off x="1219200" y="3429000"/>
            <a:ext cx="2590800" cy="412750"/>
          </a:xfrm>
          <a:prstGeom prst="rect">
            <a:avLst/>
          </a:prstGeom>
          <a:noFill/>
          <a:ln w="9525">
            <a:noFill/>
            <a:miter lim="800000"/>
            <a:headEnd/>
            <a:tailEnd/>
          </a:ln>
          <a:effectLst/>
        </p:spPr>
        <p:txBody>
          <a:bodyPr>
            <a:spAutoFit/>
          </a:bodyPr>
          <a:lstStyle/>
          <a:p>
            <a:pPr algn="ctr" eaLnBrk="0" hangingPunct="0">
              <a:spcBef>
                <a:spcPct val="50000"/>
              </a:spcBef>
            </a:pPr>
            <a:r>
              <a:rPr lang="en-US" sz="2000">
                <a:solidFill>
                  <a:schemeClr val="folHlink"/>
                </a:solidFill>
                <a:latin typeface="Chalkboard" charset="0"/>
              </a:rPr>
              <a:t>signal handler</a:t>
            </a:r>
          </a:p>
        </p:txBody>
      </p:sp>
      <p:sp>
        <p:nvSpPr>
          <p:cNvPr id="134161" name="Text Box 17"/>
          <p:cNvSpPr txBox="1">
            <a:spLocks noChangeArrowheads="1"/>
          </p:cNvSpPr>
          <p:nvPr/>
        </p:nvSpPr>
        <p:spPr bwMode="auto">
          <a:xfrm>
            <a:off x="5486400" y="3429000"/>
            <a:ext cx="2590800" cy="412750"/>
          </a:xfrm>
          <a:prstGeom prst="rect">
            <a:avLst/>
          </a:prstGeom>
          <a:noFill/>
          <a:ln w="9525">
            <a:noFill/>
            <a:miter lim="800000"/>
            <a:headEnd/>
            <a:tailEnd/>
          </a:ln>
          <a:effectLst/>
        </p:spPr>
        <p:txBody>
          <a:bodyPr>
            <a:spAutoFit/>
          </a:bodyPr>
          <a:lstStyle/>
          <a:p>
            <a:pPr algn="ctr" eaLnBrk="0" hangingPunct="0">
              <a:spcBef>
                <a:spcPct val="50000"/>
              </a:spcBef>
            </a:pPr>
            <a:r>
              <a:rPr lang="en-US" sz="2000">
                <a:solidFill>
                  <a:schemeClr val="folHlink"/>
                </a:solidFill>
                <a:latin typeface="Chalkboard" charset="0"/>
              </a:rPr>
              <a:t>scheduler</a:t>
            </a:r>
          </a:p>
        </p:txBody>
      </p:sp>
      <p:sp>
        <p:nvSpPr>
          <p:cNvPr id="134162" name="Text Box 18"/>
          <p:cNvSpPr txBox="1">
            <a:spLocks noChangeArrowheads="1"/>
          </p:cNvSpPr>
          <p:nvPr/>
        </p:nvSpPr>
        <p:spPr bwMode="auto">
          <a:xfrm>
            <a:off x="5486400" y="3886200"/>
            <a:ext cx="2590800" cy="412750"/>
          </a:xfrm>
          <a:prstGeom prst="rect">
            <a:avLst/>
          </a:prstGeom>
          <a:noFill/>
          <a:ln w="9525">
            <a:noFill/>
            <a:miter lim="800000"/>
            <a:headEnd/>
            <a:tailEnd/>
          </a:ln>
          <a:effectLst/>
        </p:spPr>
        <p:txBody>
          <a:bodyPr>
            <a:spAutoFit/>
          </a:bodyPr>
          <a:lstStyle/>
          <a:p>
            <a:pPr algn="ctr" eaLnBrk="0" hangingPunct="0">
              <a:spcBef>
                <a:spcPct val="50000"/>
              </a:spcBef>
            </a:pPr>
            <a:r>
              <a:rPr lang="en-US" sz="2000">
                <a:solidFill>
                  <a:schemeClr val="folHlink"/>
                </a:solidFill>
                <a:latin typeface="Chalkboard" charset="0"/>
              </a:rPr>
              <a:t>swapper</a:t>
            </a:r>
          </a:p>
        </p:txBody>
      </p:sp>
      <p:sp>
        <p:nvSpPr>
          <p:cNvPr id="134163" name="Text Box 19"/>
          <p:cNvSpPr txBox="1">
            <a:spLocks noChangeArrowheads="1"/>
          </p:cNvSpPr>
          <p:nvPr/>
        </p:nvSpPr>
        <p:spPr bwMode="auto">
          <a:xfrm>
            <a:off x="1219200" y="4616450"/>
            <a:ext cx="2590800" cy="412750"/>
          </a:xfrm>
          <a:prstGeom prst="rect">
            <a:avLst/>
          </a:prstGeom>
          <a:noFill/>
          <a:ln w="9525">
            <a:noFill/>
            <a:miter lim="800000"/>
            <a:headEnd/>
            <a:tailEnd/>
          </a:ln>
          <a:effectLst/>
        </p:spPr>
        <p:txBody>
          <a:bodyPr>
            <a:spAutoFit/>
          </a:bodyPr>
          <a:lstStyle/>
          <a:p>
            <a:pPr algn="ctr" eaLnBrk="0" hangingPunct="0">
              <a:spcBef>
                <a:spcPct val="50000"/>
              </a:spcBef>
            </a:pPr>
            <a:r>
              <a:rPr lang="en-US" sz="2000">
                <a:solidFill>
                  <a:schemeClr val="bg2"/>
                </a:solidFill>
                <a:latin typeface="Chalkboard" charset="0"/>
              </a:rPr>
              <a:t>terminal</a:t>
            </a:r>
          </a:p>
        </p:txBody>
      </p:sp>
      <p:sp>
        <p:nvSpPr>
          <p:cNvPr id="134164" name="Text Box 20"/>
          <p:cNvSpPr txBox="1">
            <a:spLocks noChangeArrowheads="1"/>
          </p:cNvSpPr>
          <p:nvPr/>
        </p:nvSpPr>
        <p:spPr bwMode="auto">
          <a:xfrm>
            <a:off x="1219200" y="5073650"/>
            <a:ext cx="2590800" cy="412750"/>
          </a:xfrm>
          <a:prstGeom prst="rect">
            <a:avLst/>
          </a:prstGeom>
          <a:noFill/>
          <a:ln w="9525">
            <a:noFill/>
            <a:miter lim="800000"/>
            <a:headEnd/>
            <a:tailEnd/>
          </a:ln>
          <a:effectLst/>
        </p:spPr>
        <p:txBody>
          <a:bodyPr>
            <a:spAutoFit/>
          </a:bodyPr>
          <a:lstStyle/>
          <a:p>
            <a:pPr algn="ctr" eaLnBrk="0" hangingPunct="0">
              <a:spcBef>
                <a:spcPct val="50000"/>
              </a:spcBef>
            </a:pPr>
            <a:r>
              <a:rPr lang="en-US" sz="2000">
                <a:solidFill>
                  <a:schemeClr val="bg2"/>
                </a:solidFill>
                <a:latin typeface="Chalkboard" charset="0"/>
              </a:rPr>
              <a:t>disk</a:t>
            </a:r>
          </a:p>
        </p:txBody>
      </p:sp>
      <p:sp>
        <p:nvSpPr>
          <p:cNvPr id="134165" name="Text Box 21"/>
          <p:cNvSpPr txBox="1">
            <a:spLocks noChangeArrowheads="1"/>
          </p:cNvSpPr>
          <p:nvPr/>
        </p:nvSpPr>
        <p:spPr bwMode="auto">
          <a:xfrm>
            <a:off x="5486400" y="4616450"/>
            <a:ext cx="2590800" cy="412750"/>
          </a:xfrm>
          <a:prstGeom prst="rect">
            <a:avLst/>
          </a:prstGeom>
          <a:noFill/>
          <a:ln w="9525">
            <a:noFill/>
            <a:miter lim="800000"/>
            <a:headEnd/>
            <a:tailEnd/>
          </a:ln>
          <a:effectLst/>
        </p:spPr>
        <p:txBody>
          <a:bodyPr>
            <a:spAutoFit/>
          </a:bodyPr>
          <a:lstStyle/>
          <a:p>
            <a:pPr algn="ctr" eaLnBrk="0" hangingPunct="0">
              <a:spcBef>
                <a:spcPct val="50000"/>
              </a:spcBef>
            </a:pPr>
            <a:r>
              <a:rPr lang="en-US" sz="2000">
                <a:solidFill>
                  <a:schemeClr val="bg2"/>
                </a:solidFill>
                <a:latin typeface="Chalkboard" charset="0"/>
              </a:rPr>
              <a:t>printer</a:t>
            </a:r>
          </a:p>
        </p:txBody>
      </p:sp>
      <p:sp>
        <p:nvSpPr>
          <p:cNvPr id="134166" name="Text Box 22"/>
          <p:cNvSpPr txBox="1">
            <a:spLocks noChangeArrowheads="1"/>
          </p:cNvSpPr>
          <p:nvPr/>
        </p:nvSpPr>
        <p:spPr bwMode="auto">
          <a:xfrm>
            <a:off x="5486400" y="5073650"/>
            <a:ext cx="2590800" cy="412750"/>
          </a:xfrm>
          <a:prstGeom prst="rect">
            <a:avLst/>
          </a:prstGeom>
          <a:noFill/>
          <a:ln w="9525">
            <a:noFill/>
            <a:miter lim="800000"/>
            <a:headEnd/>
            <a:tailEnd/>
          </a:ln>
          <a:effectLst/>
        </p:spPr>
        <p:txBody>
          <a:bodyPr>
            <a:spAutoFit/>
          </a:bodyPr>
          <a:lstStyle/>
          <a:p>
            <a:pPr algn="ctr" eaLnBrk="0" hangingPunct="0">
              <a:spcBef>
                <a:spcPct val="50000"/>
              </a:spcBef>
            </a:pPr>
            <a:r>
              <a:rPr lang="en-US" sz="2000">
                <a:solidFill>
                  <a:schemeClr val="bg2"/>
                </a:solidFill>
                <a:latin typeface="Chalkboard" charset="0"/>
              </a:rPr>
              <a:t>RAM</a:t>
            </a:r>
          </a:p>
        </p:txBody>
      </p:sp>
      <p:sp>
        <p:nvSpPr>
          <p:cNvPr id="134167" name="Line 23"/>
          <p:cNvSpPr>
            <a:spLocks noChangeShapeType="1"/>
          </p:cNvSpPr>
          <p:nvPr/>
        </p:nvSpPr>
        <p:spPr bwMode="auto">
          <a:xfrm>
            <a:off x="2743200" y="2971800"/>
            <a:ext cx="0" cy="304800"/>
          </a:xfrm>
          <a:prstGeom prst="line">
            <a:avLst/>
          </a:prstGeom>
          <a:noFill/>
          <a:ln w="12700">
            <a:solidFill>
              <a:schemeClr val="folHlink"/>
            </a:solidFill>
            <a:round/>
            <a:headEnd/>
            <a:tailEnd type="triangle" w="med" len="med"/>
          </a:ln>
          <a:effectLst/>
        </p:spPr>
        <p:txBody>
          <a:bodyPr wrap="none" anchor="ctr"/>
          <a:lstStyle/>
          <a:p>
            <a:endParaRPr lang="en-IN"/>
          </a:p>
        </p:txBody>
      </p:sp>
      <p:sp>
        <p:nvSpPr>
          <p:cNvPr id="134168" name="Line 24"/>
          <p:cNvSpPr>
            <a:spLocks noChangeShapeType="1"/>
          </p:cNvSpPr>
          <p:nvPr/>
        </p:nvSpPr>
        <p:spPr bwMode="auto">
          <a:xfrm>
            <a:off x="2743200" y="4191000"/>
            <a:ext cx="0" cy="304800"/>
          </a:xfrm>
          <a:prstGeom prst="line">
            <a:avLst/>
          </a:prstGeom>
          <a:noFill/>
          <a:ln w="12700">
            <a:solidFill>
              <a:schemeClr val="folHlink"/>
            </a:solidFill>
            <a:round/>
            <a:headEnd/>
            <a:tailEnd type="triangle" w="med" len="med"/>
          </a:ln>
          <a:effectLst/>
        </p:spPr>
        <p:txBody>
          <a:bodyPr wrap="none" anchor="ctr"/>
          <a:lstStyle/>
          <a:p>
            <a:endParaRPr lang="en-IN"/>
          </a:p>
        </p:txBody>
      </p:sp>
      <p:sp>
        <p:nvSpPr>
          <p:cNvPr id="134169" name="Text Box 25"/>
          <p:cNvSpPr txBox="1">
            <a:spLocks noChangeArrowheads="1"/>
          </p:cNvSpPr>
          <p:nvPr/>
        </p:nvSpPr>
        <p:spPr bwMode="auto">
          <a:xfrm>
            <a:off x="5486400" y="2482850"/>
            <a:ext cx="2590800" cy="412750"/>
          </a:xfrm>
          <a:prstGeom prst="rect">
            <a:avLst/>
          </a:prstGeom>
          <a:noFill/>
          <a:ln w="9525">
            <a:noFill/>
            <a:miter lim="800000"/>
            <a:headEnd/>
            <a:tailEnd/>
          </a:ln>
          <a:effectLst/>
        </p:spPr>
        <p:txBody>
          <a:bodyPr>
            <a:spAutoFit/>
          </a:bodyPr>
          <a:lstStyle/>
          <a:p>
            <a:pPr algn="ctr" eaLnBrk="0" hangingPunct="0">
              <a:spcBef>
                <a:spcPct val="50000"/>
              </a:spcBef>
            </a:pPr>
            <a:r>
              <a:rPr lang="en-US" sz="2000">
                <a:solidFill>
                  <a:schemeClr val="folHlink"/>
                </a:solidFill>
                <a:latin typeface="Chalkboard" charset="0"/>
              </a:rPr>
              <a:t>C programs</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p:txBody>
          <a:bodyPr/>
          <a:lstStyle/>
          <a:p>
            <a:r>
              <a:rPr lang="en-US"/>
              <a:t>Kernel Basics</a:t>
            </a:r>
          </a:p>
        </p:txBody>
      </p:sp>
      <p:sp>
        <p:nvSpPr>
          <p:cNvPr id="135171" name="Rectangle 3"/>
          <p:cNvSpPr>
            <a:spLocks noGrp="1" noChangeArrowheads="1"/>
          </p:cNvSpPr>
          <p:nvPr>
            <p:ph type="body" idx="1"/>
          </p:nvPr>
        </p:nvSpPr>
        <p:spPr/>
        <p:txBody>
          <a:bodyPr/>
          <a:lstStyle/>
          <a:p>
            <a:r>
              <a:rPr lang="en-US"/>
              <a:t>The kernel is …</a:t>
            </a:r>
          </a:p>
          <a:p>
            <a:pPr lvl="1"/>
            <a:r>
              <a:rPr lang="en-US"/>
              <a:t>a program loaded into memory during the boot process, and always stays in physical memory.</a:t>
            </a:r>
          </a:p>
          <a:p>
            <a:pPr lvl="1"/>
            <a:r>
              <a:rPr lang="en-US"/>
              <a:t>responsible for managing CPU and memory for processes, managing file systems, and interacting with devices.</a:t>
            </a:r>
          </a:p>
          <a:p>
            <a:pPr lvl="1"/>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lstStyle/>
          <a:p>
            <a:r>
              <a:rPr lang="en-US"/>
              <a:t>Kernel Subsystems</a:t>
            </a:r>
          </a:p>
        </p:txBody>
      </p:sp>
      <p:sp>
        <p:nvSpPr>
          <p:cNvPr id="136195" name="Rectangle 3"/>
          <p:cNvSpPr>
            <a:spLocks noGrp="1" noChangeArrowheads="1"/>
          </p:cNvSpPr>
          <p:nvPr>
            <p:ph type="body" idx="1"/>
          </p:nvPr>
        </p:nvSpPr>
        <p:spPr>
          <a:xfrm>
            <a:off x="685800" y="1981200"/>
            <a:ext cx="7772400" cy="4343400"/>
          </a:xfrm>
        </p:spPr>
        <p:txBody>
          <a:bodyPr/>
          <a:lstStyle/>
          <a:p>
            <a:pPr>
              <a:lnSpc>
                <a:spcPct val="90000"/>
              </a:lnSpc>
            </a:pPr>
            <a:r>
              <a:rPr lang="en-US" sz="2800"/>
              <a:t>Process management</a:t>
            </a:r>
          </a:p>
          <a:p>
            <a:pPr lvl="1">
              <a:lnSpc>
                <a:spcPct val="90000"/>
              </a:lnSpc>
            </a:pPr>
            <a:r>
              <a:rPr lang="en-US" sz="2400"/>
              <a:t>Schedule processes to run on CPU</a:t>
            </a:r>
          </a:p>
          <a:p>
            <a:pPr lvl="1">
              <a:lnSpc>
                <a:spcPct val="90000"/>
              </a:lnSpc>
            </a:pPr>
            <a:r>
              <a:rPr lang="en-US" sz="2400"/>
              <a:t>Inter-process communication (IPC)</a:t>
            </a:r>
          </a:p>
          <a:p>
            <a:pPr>
              <a:lnSpc>
                <a:spcPct val="90000"/>
              </a:lnSpc>
            </a:pPr>
            <a:r>
              <a:rPr lang="en-US" sz="2800"/>
              <a:t>Memory management</a:t>
            </a:r>
          </a:p>
          <a:p>
            <a:pPr lvl="1">
              <a:lnSpc>
                <a:spcPct val="90000"/>
              </a:lnSpc>
            </a:pPr>
            <a:r>
              <a:rPr lang="en-US" sz="2400"/>
              <a:t>Virtual memory</a:t>
            </a:r>
          </a:p>
          <a:p>
            <a:pPr lvl="1">
              <a:lnSpc>
                <a:spcPct val="90000"/>
              </a:lnSpc>
            </a:pPr>
            <a:r>
              <a:rPr lang="en-US" sz="2400"/>
              <a:t>Paging and swapping</a:t>
            </a:r>
          </a:p>
          <a:p>
            <a:pPr>
              <a:lnSpc>
                <a:spcPct val="90000"/>
              </a:lnSpc>
            </a:pPr>
            <a:r>
              <a:rPr lang="en-US" sz="2800"/>
              <a:t>I/O system</a:t>
            </a:r>
          </a:p>
          <a:p>
            <a:pPr lvl="1">
              <a:lnSpc>
                <a:spcPct val="90000"/>
              </a:lnSpc>
            </a:pPr>
            <a:r>
              <a:rPr lang="en-US" sz="2400"/>
              <a:t>File system</a:t>
            </a:r>
          </a:p>
          <a:p>
            <a:pPr lvl="1">
              <a:lnSpc>
                <a:spcPct val="90000"/>
              </a:lnSpc>
            </a:pPr>
            <a:r>
              <a:rPr lang="en-US" sz="2400"/>
              <a:t>Device drivers</a:t>
            </a:r>
          </a:p>
          <a:p>
            <a:pPr lvl="1">
              <a:lnSpc>
                <a:spcPct val="90000"/>
              </a:lnSpc>
            </a:pPr>
            <a:r>
              <a:rPr lang="en-US" sz="2400"/>
              <a:t>Buffer cache</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p:txBody>
          <a:bodyPr/>
          <a:lstStyle/>
          <a:p>
            <a:r>
              <a:rPr lang="en-US"/>
              <a:t>System Calls</a:t>
            </a:r>
          </a:p>
        </p:txBody>
      </p:sp>
      <p:sp>
        <p:nvSpPr>
          <p:cNvPr id="137219" name="Rectangle 3"/>
          <p:cNvSpPr>
            <a:spLocks noGrp="1" noChangeArrowheads="1"/>
          </p:cNvSpPr>
          <p:nvPr>
            <p:ph type="body" idx="1"/>
          </p:nvPr>
        </p:nvSpPr>
        <p:spPr/>
        <p:txBody>
          <a:bodyPr/>
          <a:lstStyle/>
          <a:p>
            <a:r>
              <a:rPr lang="en-US" sz="2800"/>
              <a:t>Interface to the kernel</a:t>
            </a:r>
          </a:p>
          <a:p>
            <a:r>
              <a:rPr lang="en-US" sz="2800"/>
              <a:t>Over 1,000 system calls available on Linux</a:t>
            </a:r>
          </a:p>
          <a:p>
            <a:r>
              <a:rPr lang="en-US" sz="2800"/>
              <a:t>3 main categories</a:t>
            </a:r>
          </a:p>
          <a:p>
            <a:pPr lvl="1"/>
            <a:r>
              <a:rPr lang="en-US" sz="2400"/>
              <a:t>File/device manipulation</a:t>
            </a:r>
          </a:p>
          <a:p>
            <a:pPr lvl="2"/>
            <a:r>
              <a:rPr lang="en-US" sz="2000"/>
              <a:t>e.g. </a:t>
            </a:r>
            <a:r>
              <a:rPr lang="en-US" sz="2000">
                <a:latin typeface="Courier" charset="0"/>
              </a:rPr>
              <a:t>mkdir()</a:t>
            </a:r>
            <a:r>
              <a:rPr lang="en-US" sz="2000"/>
              <a:t>, </a:t>
            </a:r>
            <a:r>
              <a:rPr lang="en-US" sz="2000">
                <a:latin typeface="Courier" charset="0"/>
              </a:rPr>
              <a:t>unlink()</a:t>
            </a:r>
            <a:endParaRPr lang="en-US" sz="2000"/>
          </a:p>
          <a:p>
            <a:pPr lvl="1"/>
            <a:r>
              <a:rPr lang="en-US" sz="2400"/>
              <a:t>Process control</a:t>
            </a:r>
          </a:p>
          <a:p>
            <a:pPr lvl="2"/>
            <a:r>
              <a:rPr lang="en-US" sz="2000"/>
              <a:t>e.g. </a:t>
            </a:r>
            <a:r>
              <a:rPr lang="en-US" sz="2000">
                <a:latin typeface="Courier" charset="0"/>
              </a:rPr>
              <a:t>fork()</a:t>
            </a:r>
            <a:r>
              <a:rPr lang="en-US" sz="2000"/>
              <a:t>, </a:t>
            </a:r>
            <a:r>
              <a:rPr lang="en-US" sz="2000">
                <a:latin typeface="Courier" charset="0"/>
              </a:rPr>
              <a:t>execve()</a:t>
            </a:r>
            <a:r>
              <a:rPr lang="en-US" sz="2000"/>
              <a:t>, </a:t>
            </a:r>
            <a:r>
              <a:rPr lang="en-US" sz="2000">
                <a:latin typeface="Courier" charset="0"/>
              </a:rPr>
              <a:t>nice()</a:t>
            </a:r>
            <a:endParaRPr lang="en-US" sz="2000"/>
          </a:p>
          <a:p>
            <a:pPr lvl="1"/>
            <a:r>
              <a:rPr lang="en-US" sz="2400"/>
              <a:t>Information manipulation</a:t>
            </a:r>
          </a:p>
          <a:p>
            <a:pPr lvl="2"/>
            <a:r>
              <a:rPr lang="en-US" sz="2000"/>
              <a:t>e.g. </a:t>
            </a:r>
            <a:r>
              <a:rPr lang="en-US" sz="2000">
                <a:latin typeface="Courier" charset="0"/>
              </a:rPr>
              <a:t>getuid()</a:t>
            </a:r>
            <a:r>
              <a:rPr lang="en-US" sz="2000"/>
              <a:t>, </a:t>
            </a:r>
            <a:r>
              <a:rPr lang="en-US" sz="2000">
                <a:latin typeface="Courier" charset="0"/>
              </a:rPr>
              <a:t>time()</a:t>
            </a:r>
            <a:endParaRPr lang="en-US" sz="200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r>
              <a:rPr lang="en-US"/>
              <a:t>Logging In</a:t>
            </a:r>
          </a:p>
        </p:txBody>
      </p:sp>
      <p:sp>
        <p:nvSpPr>
          <p:cNvPr id="138243" name="Rectangle 3"/>
          <p:cNvSpPr>
            <a:spLocks noGrp="1" noChangeArrowheads="1"/>
          </p:cNvSpPr>
          <p:nvPr>
            <p:ph type="body" idx="1"/>
          </p:nvPr>
        </p:nvSpPr>
        <p:spPr/>
        <p:txBody>
          <a:bodyPr/>
          <a:lstStyle/>
          <a:p>
            <a:pPr>
              <a:lnSpc>
                <a:spcPct val="90000"/>
              </a:lnSpc>
            </a:pPr>
            <a:r>
              <a:rPr lang="en-US" sz="2400"/>
              <a:t>Need an account and password first</a:t>
            </a:r>
          </a:p>
          <a:p>
            <a:pPr lvl="1">
              <a:lnSpc>
                <a:spcPct val="90000"/>
              </a:lnSpc>
            </a:pPr>
            <a:r>
              <a:rPr lang="en-US" sz="2000"/>
              <a:t>Enter at </a:t>
            </a:r>
            <a:r>
              <a:rPr lang="en-US" sz="1800" b="1">
                <a:latin typeface="Courier New" pitchFamily="49" charset="0"/>
              </a:rPr>
              <a:t>login:</a:t>
            </a:r>
            <a:r>
              <a:rPr lang="en-US" sz="2000"/>
              <a:t> prompt</a:t>
            </a:r>
          </a:p>
          <a:p>
            <a:pPr lvl="1">
              <a:lnSpc>
                <a:spcPct val="90000"/>
              </a:lnSpc>
            </a:pPr>
            <a:r>
              <a:rPr lang="en-US" sz="2000"/>
              <a:t>Password not echoed</a:t>
            </a:r>
          </a:p>
          <a:p>
            <a:pPr lvl="1">
              <a:lnSpc>
                <a:spcPct val="90000"/>
              </a:lnSpc>
            </a:pPr>
            <a:r>
              <a:rPr lang="en-US" sz="2000"/>
              <a:t>After successful login, you will see a shell prompt</a:t>
            </a:r>
          </a:p>
          <a:p>
            <a:pPr>
              <a:lnSpc>
                <a:spcPct val="90000"/>
              </a:lnSpc>
            </a:pPr>
            <a:r>
              <a:rPr lang="en-US" sz="2400"/>
              <a:t>Entering commands</a:t>
            </a:r>
          </a:p>
          <a:p>
            <a:pPr lvl="1">
              <a:lnSpc>
                <a:spcPct val="90000"/>
              </a:lnSpc>
            </a:pPr>
            <a:r>
              <a:rPr lang="en-US" sz="2000"/>
              <a:t>At the shell prompt, type in commands</a:t>
            </a:r>
          </a:p>
          <a:p>
            <a:pPr lvl="2">
              <a:lnSpc>
                <a:spcPct val="90000"/>
              </a:lnSpc>
            </a:pPr>
            <a:r>
              <a:rPr lang="en-US" sz="1800"/>
              <a:t>Typical format: </a:t>
            </a:r>
            <a:r>
              <a:rPr lang="en-US" sz="1800" b="1"/>
              <a:t>command</a:t>
            </a:r>
            <a:r>
              <a:rPr lang="en-US" sz="1800"/>
              <a:t> </a:t>
            </a:r>
            <a:r>
              <a:rPr lang="en-US" sz="1800" i="1"/>
              <a:t>options</a:t>
            </a:r>
            <a:r>
              <a:rPr lang="en-US" sz="1800"/>
              <a:t> </a:t>
            </a:r>
            <a:r>
              <a:rPr lang="en-US" sz="1800" i="1"/>
              <a:t>arguments</a:t>
            </a:r>
          </a:p>
          <a:p>
            <a:pPr lvl="2">
              <a:lnSpc>
                <a:spcPct val="90000"/>
              </a:lnSpc>
            </a:pPr>
            <a:r>
              <a:rPr lang="en-US" sz="1800"/>
              <a:t>Examples: </a:t>
            </a:r>
            <a:r>
              <a:rPr lang="en-US" sz="1800" b="1">
                <a:latin typeface="Courier New" pitchFamily="49" charset="0"/>
              </a:rPr>
              <a:t>who</a:t>
            </a:r>
            <a:r>
              <a:rPr lang="en-US" sz="1800"/>
              <a:t>, </a:t>
            </a:r>
            <a:r>
              <a:rPr lang="en-US" sz="1800" b="1">
                <a:latin typeface="Courier New" pitchFamily="49" charset="0"/>
              </a:rPr>
              <a:t>date</a:t>
            </a:r>
            <a:r>
              <a:rPr lang="en-US" sz="1800"/>
              <a:t>, </a:t>
            </a:r>
            <a:r>
              <a:rPr lang="en-US" sz="1800" b="1">
                <a:latin typeface="Courier New" pitchFamily="49" charset="0"/>
              </a:rPr>
              <a:t>ls</a:t>
            </a:r>
            <a:r>
              <a:rPr lang="en-US" sz="1800"/>
              <a:t>, </a:t>
            </a:r>
            <a:r>
              <a:rPr lang="en-US" sz="1800" b="1">
                <a:latin typeface="Courier New" pitchFamily="49" charset="0"/>
              </a:rPr>
              <a:t>cat</a:t>
            </a:r>
            <a:r>
              <a:rPr lang="en-US" sz="1800" b="1"/>
              <a:t> </a:t>
            </a:r>
            <a:r>
              <a:rPr lang="en-US" sz="1800" b="1">
                <a:latin typeface="Courier New" pitchFamily="49" charset="0"/>
              </a:rPr>
              <a:t>myfile</a:t>
            </a:r>
            <a:r>
              <a:rPr lang="en-US" sz="1800"/>
              <a:t>, </a:t>
            </a:r>
            <a:r>
              <a:rPr lang="en-US" sz="1800" b="1">
                <a:latin typeface="Courier New" pitchFamily="49" charset="0"/>
              </a:rPr>
              <a:t>ls</a:t>
            </a:r>
            <a:r>
              <a:rPr lang="en-US" sz="1800">
                <a:latin typeface="Courier New" pitchFamily="49" charset="0"/>
              </a:rPr>
              <a:t> </a:t>
            </a:r>
            <a:r>
              <a:rPr lang="en-US" sz="1800" b="1">
                <a:latin typeface="Courier New" pitchFamily="49" charset="0"/>
              </a:rPr>
              <a:t>–l</a:t>
            </a:r>
          </a:p>
          <a:p>
            <a:pPr lvl="1">
              <a:lnSpc>
                <a:spcPct val="90000"/>
              </a:lnSpc>
            </a:pPr>
            <a:r>
              <a:rPr lang="en-US" sz="2000"/>
              <a:t>Case sensitive</a:t>
            </a:r>
          </a:p>
          <a:p>
            <a:pPr>
              <a:lnSpc>
                <a:spcPct val="90000"/>
              </a:lnSpc>
            </a:pPr>
            <a:r>
              <a:rPr lang="en-US" sz="2400" b="1">
                <a:latin typeface="Courier New" pitchFamily="49" charset="0"/>
              </a:rPr>
              <a:t>exit</a:t>
            </a:r>
            <a:r>
              <a:rPr lang="en-US" sz="2400"/>
              <a:t> to log out</a:t>
            </a:r>
          </a:p>
          <a:p>
            <a:pPr>
              <a:lnSpc>
                <a:spcPct val="90000"/>
              </a:lnSpc>
            </a:pPr>
            <a:endParaRPr lang="en-US" sz="240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About login</a:t>
            </a:r>
            <a:br>
              <a:rPr lang="en-IN" dirty="0" smtClean="0"/>
            </a:br>
            <a:r>
              <a:rPr lang="en-IN" dirty="0" smtClean="0"/>
              <a:t>Begins a session on the system.</a:t>
            </a:r>
            <a:br>
              <a:rPr lang="en-IN" dirty="0" smtClean="0"/>
            </a:br>
            <a:endParaRPr lang="en-IN" dirty="0"/>
          </a:p>
        </p:txBody>
      </p:sp>
      <p:sp>
        <p:nvSpPr>
          <p:cNvPr id="3" name="Content Placeholder 2"/>
          <p:cNvSpPr>
            <a:spLocks noGrp="1"/>
          </p:cNvSpPr>
          <p:nvPr>
            <p:ph idx="1"/>
          </p:nvPr>
        </p:nvSpPr>
        <p:spPr/>
        <p:txBody>
          <a:bodyPr>
            <a:normAutofit fontScale="92500" lnSpcReduction="20000"/>
          </a:bodyPr>
          <a:lstStyle/>
          <a:p>
            <a:r>
              <a:rPr lang="en-IN" dirty="0" smtClean="0"/>
              <a:t>The </a:t>
            </a:r>
            <a:r>
              <a:rPr lang="en-IN" b="1" dirty="0" smtClean="0"/>
              <a:t>login</a:t>
            </a:r>
            <a:r>
              <a:rPr lang="en-IN" dirty="0" smtClean="0"/>
              <a:t> program is used to establish a new session with the system. It is normally invoked automatically by responding to the "login:" prompt on the user's </a:t>
            </a:r>
            <a:r>
              <a:rPr lang="en-IN" dirty="0" smtClean="0">
                <a:hlinkClick r:id="rId2"/>
              </a:rPr>
              <a:t>terminal</a:t>
            </a:r>
            <a:r>
              <a:rPr lang="en-IN" dirty="0" smtClean="0"/>
              <a:t>. </a:t>
            </a:r>
            <a:r>
              <a:rPr lang="en-IN" b="1" dirty="0" smtClean="0"/>
              <a:t>login</a:t>
            </a:r>
            <a:r>
              <a:rPr lang="en-IN" dirty="0" smtClean="0"/>
              <a:t> may be special to the </a:t>
            </a:r>
            <a:r>
              <a:rPr lang="en-IN" dirty="0" smtClean="0">
                <a:hlinkClick r:id="rId3"/>
              </a:rPr>
              <a:t>shell</a:t>
            </a:r>
            <a:r>
              <a:rPr lang="en-IN" dirty="0" smtClean="0"/>
              <a:t> and may not be invoked as a sub-process. When called from a shell, </a:t>
            </a:r>
            <a:r>
              <a:rPr lang="en-IN" b="1" dirty="0" smtClean="0"/>
              <a:t>login</a:t>
            </a:r>
            <a:r>
              <a:rPr lang="en-IN" dirty="0" smtClean="0"/>
              <a:t> should be executed as </a:t>
            </a:r>
            <a:r>
              <a:rPr lang="en-IN" dirty="0" smtClean="0">
                <a:hlinkClick r:id="rId4"/>
              </a:rPr>
              <a:t>exec</a:t>
            </a:r>
            <a:r>
              <a:rPr lang="en-IN" dirty="0" smtClean="0"/>
              <a:t> login which will cause the user to exit from the current shell (and thus will prevent the new logged in user to return to the session of the caller). Attempting to execute </a:t>
            </a:r>
            <a:r>
              <a:rPr lang="en-IN" b="1" dirty="0" smtClean="0"/>
              <a:t>login</a:t>
            </a:r>
            <a:r>
              <a:rPr lang="en-IN" dirty="0" smtClean="0"/>
              <a:t> from any shell but the login shell will produce an error message.</a:t>
            </a:r>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t>
            </a:r>
            <a:r>
              <a:rPr lang="en-US" dirty="0" err="1" smtClean="0"/>
              <a:t>happenes</a:t>
            </a:r>
            <a:r>
              <a:rPr lang="en-US" dirty="0" smtClean="0"/>
              <a:t> when you login</a:t>
            </a:r>
            <a:endParaRPr lang="en-IN" dirty="0"/>
          </a:p>
        </p:txBody>
      </p:sp>
      <p:sp>
        <p:nvSpPr>
          <p:cNvPr id="3" name="Content Placeholder 2"/>
          <p:cNvSpPr>
            <a:spLocks noGrp="1"/>
          </p:cNvSpPr>
          <p:nvPr>
            <p:ph idx="1"/>
          </p:nvPr>
        </p:nvSpPr>
        <p:spPr/>
        <p:txBody>
          <a:bodyPr>
            <a:normAutofit fontScale="62500" lnSpcReduction="20000"/>
          </a:bodyPr>
          <a:lstStyle/>
          <a:p>
            <a:r>
              <a:rPr lang="en-IN" dirty="0" smtClean="0"/>
              <a:t>The user is then prompted for a </a:t>
            </a:r>
            <a:r>
              <a:rPr lang="en-IN" dirty="0" smtClean="0">
                <a:hlinkClick r:id="rId2"/>
              </a:rPr>
              <a:t>password</a:t>
            </a:r>
            <a:r>
              <a:rPr lang="en-IN" dirty="0" smtClean="0"/>
              <a:t>, where appropriate. </a:t>
            </a:r>
            <a:r>
              <a:rPr lang="en-IN" dirty="0" smtClean="0">
                <a:hlinkClick r:id="rId3"/>
              </a:rPr>
              <a:t>Echoing</a:t>
            </a:r>
            <a:r>
              <a:rPr lang="en-IN" dirty="0" smtClean="0"/>
              <a:t> is disabled to prevent revealing the password. Only a small number of password failures are permitted before login exits and the communications link is severed.</a:t>
            </a:r>
          </a:p>
          <a:p>
            <a:r>
              <a:rPr lang="en-IN" dirty="0" smtClean="0"/>
              <a:t>If password aging has been enabled for your account, you may be prompted for a new password before proceeding. You will be forced to provide your old password and the new password before continuing; refer to our </a:t>
            </a:r>
            <a:r>
              <a:rPr lang="en-IN" dirty="0" err="1" smtClean="0">
                <a:hlinkClick r:id="rId4"/>
              </a:rPr>
              <a:t>passwd</a:t>
            </a:r>
            <a:r>
              <a:rPr lang="en-IN" dirty="0" smtClean="0"/>
              <a:t> for more information.</a:t>
            </a:r>
          </a:p>
          <a:p>
            <a:r>
              <a:rPr lang="en-IN" dirty="0" smtClean="0"/>
              <a:t>Your user and group ID will be set according to their values in the </a:t>
            </a:r>
            <a:r>
              <a:rPr lang="en-IN" b="1" dirty="0" smtClean="0"/>
              <a:t>/etc/</a:t>
            </a:r>
            <a:r>
              <a:rPr lang="en-IN" b="1" dirty="0" err="1" smtClean="0"/>
              <a:t>passwd</a:t>
            </a:r>
            <a:r>
              <a:rPr lang="en-IN" dirty="0" smtClean="0"/>
              <a:t> file. The value for </a:t>
            </a:r>
            <a:r>
              <a:rPr lang="en-IN" b="1" dirty="0" smtClean="0"/>
              <a:t>$HOME</a:t>
            </a:r>
            <a:r>
              <a:rPr lang="en-IN" dirty="0" smtClean="0"/>
              <a:t>, </a:t>
            </a:r>
            <a:r>
              <a:rPr lang="en-IN" b="1" dirty="0" smtClean="0"/>
              <a:t>$SHELL</a:t>
            </a:r>
            <a:r>
              <a:rPr lang="en-IN" dirty="0" smtClean="0"/>
              <a:t>, </a:t>
            </a:r>
            <a:r>
              <a:rPr lang="en-IN" b="1" dirty="0" smtClean="0"/>
              <a:t>$PATH</a:t>
            </a:r>
            <a:r>
              <a:rPr lang="en-IN" dirty="0" smtClean="0"/>
              <a:t>, </a:t>
            </a:r>
            <a:r>
              <a:rPr lang="en-IN" b="1" dirty="0" smtClean="0"/>
              <a:t>$LOGNAME</a:t>
            </a:r>
            <a:r>
              <a:rPr lang="en-IN" dirty="0" smtClean="0"/>
              <a:t>, and </a:t>
            </a:r>
            <a:r>
              <a:rPr lang="en-IN" b="1" dirty="0" smtClean="0"/>
              <a:t>$MAIL</a:t>
            </a:r>
            <a:r>
              <a:rPr lang="en-IN" dirty="0" smtClean="0"/>
              <a:t> are set according to the appropriate fields in the password entry. </a:t>
            </a:r>
            <a:r>
              <a:rPr lang="en-IN" b="1" dirty="0" err="1" smtClean="0"/>
              <a:t>ulimit</a:t>
            </a:r>
            <a:r>
              <a:rPr lang="en-IN" dirty="0" smtClean="0"/>
              <a:t>, </a:t>
            </a:r>
            <a:r>
              <a:rPr lang="en-IN" dirty="0" err="1" smtClean="0">
                <a:hlinkClick r:id="rId5"/>
              </a:rPr>
              <a:t>umask</a:t>
            </a:r>
            <a:r>
              <a:rPr lang="en-IN" dirty="0" smtClean="0"/>
              <a:t> and </a:t>
            </a:r>
            <a:r>
              <a:rPr lang="en-IN" dirty="0" smtClean="0">
                <a:hlinkClick r:id="rId6"/>
              </a:rPr>
              <a:t>nice</a:t>
            </a:r>
            <a:r>
              <a:rPr lang="en-IN" dirty="0" smtClean="0"/>
              <a:t> values may also be set according to entries in the GECOS field.</a:t>
            </a:r>
          </a:p>
          <a:p>
            <a:r>
              <a:rPr lang="en-IN" dirty="0" smtClean="0"/>
              <a:t>On some installations, the </a:t>
            </a:r>
            <a:r>
              <a:rPr lang="en-IN" dirty="0" smtClean="0">
                <a:hlinkClick r:id="rId7"/>
              </a:rPr>
              <a:t>environment variable</a:t>
            </a:r>
            <a:r>
              <a:rPr lang="en-IN" dirty="0" smtClean="0"/>
              <a:t> </a:t>
            </a:r>
            <a:r>
              <a:rPr lang="en-IN" b="1" dirty="0" smtClean="0"/>
              <a:t>$TERM</a:t>
            </a:r>
            <a:r>
              <a:rPr lang="en-IN" dirty="0" smtClean="0"/>
              <a:t> will be initialized to the terminal type on your </a:t>
            </a:r>
            <a:r>
              <a:rPr lang="en-IN" dirty="0" err="1" smtClean="0">
                <a:hlinkClick r:id="rId8"/>
              </a:rPr>
              <a:t>tty</a:t>
            </a:r>
            <a:r>
              <a:rPr lang="en-IN" dirty="0" smtClean="0"/>
              <a:t> line, as specified in </a:t>
            </a:r>
            <a:r>
              <a:rPr lang="en-IN" b="1" dirty="0" smtClean="0"/>
              <a:t>/etc/</a:t>
            </a:r>
            <a:r>
              <a:rPr lang="en-IN" b="1" dirty="0" err="1" smtClean="0"/>
              <a:t>ttytype</a:t>
            </a:r>
            <a:r>
              <a:rPr lang="en-IN" dirty="0" smtClean="0"/>
              <a:t>.</a:t>
            </a:r>
          </a:p>
          <a:p>
            <a:endParaRPr lang="en-I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@Related </a:t>
            </a:r>
            <a:r>
              <a:rPr lang="en-IN" dirty="0" smtClean="0"/>
              <a:t>commands</a:t>
            </a:r>
            <a:br>
              <a:rPr lang="en-IN" dirty="0" smtClean="0"/>
            </a:br>
            <a:endParaRPr lang="en-IN" dirty="0"/>
          </a:p>
        </p:txBody>
      </p:sp>
      <p:sp>
        <p:nvSpPr>
          <p:cNvPr id="3" name="Content Placeholder 2"/>
          <p:cNvSpPr>
            <a:spLocks noGrp="1"/>
          </p:cNvSpPr>
          <p:nvPr>
            <p:ph idx="1"/>
          </p:nvPr>
        </p:nvSpPr>
        <p:spPr/>
        <p:txBody>
          <a:bodyPr>
            <a:normAutofit fontScale="77500" lnSpcReduction="20000"/>
          </a:bodyPr>
          <a:lstStyle/>
          <a:p>
            <a:r>
              <a:rPr lang="en-IN" b="1" dirty="0" err="1" smtClean="0">
                <a:hlinkClick r:id="rId2"/>
              </a:rPr>
              <a:t>csh</a:t>
            </a:r>
            <a:r>
              <a:rPr lang="en-IN" dirty="0" smtClean="0"/>
              <a:t> — The C shell command interpreter.</a:t>
            </a:r>
            <a:br>
              <a:rPr lang="en-IN" dirty="0" smtClean="0"/>
            </a:br>
            <a:r>
              <a:rPr lang="en-IN" b="1" dirty="0" smtClean="0">
                <a:hlinkClick r:id="rId3"/>
              </a:rPr>
              <a:t>exit</a:t>
            </a:r>
            <a:r>
              <a:rPr lang="en-IN" dirty="0" smtClean="0"/>
              <a:t> — Exit the command shell.</a:t>
            </a:r>
            <a:br>
              <a:rPr lang="en-IN" dirty="0" smtClean="0"/>
            </a:br>
            <a:r>
              <a:rPr lang="en-IN" b="1" dirty="0" smtClean="0">
                <a:hlinkClick r:id="rId4"/>
              </a:rPr>
              <a:t>init</a:t>
            </a:r>
            <a:r>
              <a:rPr lang="en-IN" dirty="0" smtClean="0"/>
              <a:t> — The parent of all processes on the system.</a:t>
            </a:r>
            <a:br>
              <a:rPr lang="en-IN" dirty="0" smtClean="0"/>
            </a:br>
            <a:r>
              <a:rPr lang="en-IN" b="1" dirty="0" err="1" smtClean="0">
                <a:hlinkClick r:id="rId5"/>
              </a:rPr>
              <a:t>ksh</a:t>
            </a:r>
            <a:r>
              <a:rPr lang="en-IN" dirty="0" smtClean="0"/>
              <a:t> — The </a:t>
            </a:r>
            <a:r>
              <a:rPr lang="en-IN" dirty="0" err="1" smtClean="0"/>
              <a:t>Korn</a:t>
            </a:r>
            <a:r>
              <a:rPr lang="en-IN" dirty="0" smtClean="0"/>
              <a:t> shell command interpreter.</a:t>
            </a:r>
            <a:br>
              <a:rPr lang="en-IN" dirty="0" smtClean="0"/>
            </a:br>
            <a:r>
              <a:rPr lang="en-IN" b="1" dirty="0" smtClean="0">
                <a:hlinkClick r:id="rId6"/>
              </a:rPr>
              <a:t>mail</a:t>
            </a:r>
            <a:r>
              <a:rPr lang="en-IN" dirty="0" smtClean="0"/>
              <a:t> — Read, compose, and manage mail.</a:t>
            </a:r>
            <a:br>
              <a:rPr lang="en-IN" dirty="0" smtClean="0"/>
            </a:br>
            <a:r>
              <a:rPr lang="en-IN" b="1" dirty="0" err="1" smtClean="0">
                <a:hlinkClick r:id="rId7"/>
              </a:rPr>
              <a:t>mailx</a:t>
            </a:r>
            <a:r>
              <a:rPr lang="en-IN" dirty="0" smtClean="0"/>
              <a:t> — Process mail messages.</a:t>
            </a:r>
            <a:br>
              <a:rPr lang="en-IN" dirty="0" smtClean="0"/>
            </a:br>
            <a:r>
              <a:rPr lang="en-IN" b="1" dirty="0" err="1" smtClean="0">
                <a:hlinkClick r:id="rId8"/>
              </a:rPr>
              <a:t>newgrp</a:t>
            </a:r>
            <a:r>
              <a:rPr lang="en-IN" dirty="0" smtClean="0"/>
              <a:t> — Log into a new group.</a:t>
            </a:r>
            <a:br>
              <a:rPr lang="en-IN" dirty="0" smtClean="0"/>
            </a:br>
            <a:r>
              <a:rPr lang="en-IN" b="1" dirty="0" err="1" smtClean="0">
                <a:hlinkClick r:id="rId9"/>
              </a:rPr>
              <a:t>passwd</a:t>
            </a:r>
            <a:r>
              <a:rPr lang="en-IN" dirty="0" smtClean="0"/>
              <a:t> — Change a user's password.</a:t>
            </a:r>
            <a:br>
              <a:rPr lang="en-IN" dirty="0" smtClean="0"/>
            </a:br>
            <a:r>
              <a:rPr lang="en-IN" b="1" dirty="0" smtClean="0">
                <a:hlinkClick r:id="rId10"/>
              </a:rPr>
              <a:t>rlogin</a:t>
            </a:r>
            <a:r>
              <a:rPr lang="en-IN" dirty="0" smtClean="0"/>
              <a:t> — Begin a session on a remote system.</a:t>
            </a:r>
            <a:br>
              <a:rPr lang="en-IN" dirty="0" smtClean="0"/>
            </a:br>
            <a:r>
              <a:rPr lang="en-IN" b="1" dirty="0" err="1" smtClean="0">
                <a:hlinkClick r:id="rId11"/>
              </a:rPr>
              <a:t>rsh</a:t>
            </a:r>
            <a:r>
              <a:rPr lang="en-IN" dirty="0" smtClean="0"/>
              <a:t> — Execute a command on a remote shell.</a:t>
            </a:r>
            <a:br>
              <a:rPr lang="en-IN" dirty="0" smtClean="0"/>
            </a:br>
            <a:r>
              <a:rPr lang="en-IN" b="1" dirty="0" err="1" smtClean="0">
                <a:hlinkClick r:id="rId12"/>
              </a:rPr>
              <a:t>sh</a:t>
            </a:r>
            <a:r>
              <a:rPr lang="en-IN" dirty="0" smtClean="0"/>
              <a:t> — The Bourne shell command interpreter.</a:t>
            </a:r>
            <a:br>
              <a:rPr lang="en-IN" dirty="0" smtClean="0"/>
            </a:br>
            <a:r>
              <a:rPr lang="en-IN" b="1" dirty="0" smtClean="0">
                <a:hlinkClick r:id="rId13"/>
              </a:rPr>
              <a:t>telnet</a:t>
            </a:r>
            <a:r>
              <a:rPr lang="en-IN" dirty="0" smtClean="0"/>
              <a:t> — Connect to a remote system using the telnet protocol.</a:t>
            </a:r>
            <a:br>
              <a:rPr lang="en-IN" dirty="0" smtClean="0"/>
            </a:br>
            <a:r>
              <a:rPr lang="en-IN" b="1" dirty="0" err="1" smtClean="0">
                <a:hlinkClick r:id="rId14"/>
              </a:rPr>
              <a:t>umask</a:t>
            </a:r>
            <a:r>
              <a:rPr lang="en-IN" dirty="0" smtClean="0"/>
              <a:t> — Get or set the file mode creation mask.</a:t>
            </a:r>
          </a:p>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HIstory</a:t>
            </a:r>
            <a:endParaRPr lang="en-IN" dirty="0"/>
          </a:p>
        </p:txBody>
      </p:sp>
      <p:sp>
        <p:nvSpPr>
          <p:cNvPr id="3" name="Content Placeholder 2"/>
          <p:cNvSpPr>
            <a:spLocks noGrp="1"/>
          </p:cNvSpPr>
          <p:nvPr>
            <p:ph idx="1"/>
          </p:nvPr>
        </p:nvSpPr>
        <p:spPr/>
        <p:txBody>
          <a:bodyPr/>
          <a:lstStyle/>
          <a:p>
            <a:r>
              <a:rPr lang="en-US" dirty="0" smtClean="0"/>
              <a:t>1969</a:t>
            </a:r>
          </a:p>
          <a:p>
            <a:r>
              <a:rPr lang="en-US" dirty="0" err="1" smtClean="0"/>
              <a:t>Kem</a:t>
            </a:r>
            <a:r>
              <a:rPr lang="en-US" dirty="0" smtClean="0"/>
              <a:t> </a:t>
            </a:r>
            <a:r>
              <a:rPr lang="en-US" dirty="0" err="1" smtClean="0"/>
              <a:t>thomson</a:t>
            </a:r>
            <a:endParaRPr lang="en-US" dirty="0" smtClean="0"/>
          </a:p>
          <a:p>
            <a:r>
              <a:rPr lang="en-US" dirty="0" smtClean="0"/>
              <a:t>Dennis </a:t>
            </a:r>
            <a:r>
              <a:rPr lang="en-US" dirty="0" err="1" smtClean="0"/>
              <a:t>ritche</a:t>
            </a:r>
            <a:endParaRPr lang="en-US" dirty="0" smtClean="0"/>
          </a:p>
          <a:p>
            <a:r>
              <a:rPr lang="en-US" dirty="0" smtClean="0"/>
              <a:t>OS basics </a:t>
            </a:r>
          </a:p>
          <a:p>
            <a:endParaRPr lang="en-IN"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r>
              <a:rPr lang="en-US"/>
              <a:t>Remote Login</a:t>
            </a:r>
          </a:p>
        </p:txBody>
      </p:sp>
      <p:sp>
        <p:nvSpPr>
          <p:cNvPr id="139267" name="Rectangle 3"/>
          <p:cNvSpPr>
            <a:spLocks noGrp="1" noChangeArrowheads="1"/>
          </p:cNvSpPr>
          <p:nvPr>
            <p:ph type="body" idx="1"/>
          </p:nvPr>
        </p:nvSpPr>
        <p:spPr>
          <a:xfrm>
            <a:off x="685800" y="1981200"/>
            <a:ext cx="3733800" cy="2362200"/>
          </a:xfrm>
        </p:spPr>
        <p:txBody>
          <a:bodyPr/>
          <a:lstStyle/>
          <a:p>
            <a:r>
              <a:rPr lang="en-US"/>
              <a:t>Use Secure Shell (SSH)</a:t>
            </a:r>
          </a:p>
          <a:p>
            <a:r>
              <a:rPr lang="en-US"/>
              <a:t>Windows</a:t>
            </a:r>
          </a:p>
          <a:p>
            <a:pPr lvl="1"/>
            <a:r>
              <a:rPr lang="en-US"/>
              <a:t>e.g. PuTTY</a:t>
            </a:r>
          </a:p>
        </p:txBody>
      </p:sp>
      <p:pic>
        <p:nvPicPr>
          <p:cNvPr id="139268" name="Picture 4" descr=" putty.png                                                      0002E776Uni                            BD54275E:"/>
          <p:cNvPicPr>
            <a:picLocks noChangeAspect="1" noChangeArrowheads="1"/>
          </p:cNvPicPr>
          <p:nvPr/>
        </p:nvPicPr>
        <p:blipFill>
          <a:blip r:embed="rId2"/>
          <a:srcRect/>
          <a:stretch>
            <a:fillRect/>
          </a:stretch>
        </p:blipFill>
        <p:spPr bwMode="auto">
          <a:xfrm>
            <a:off x="4953000" y="1828800"/>
            <a:ext cx="3581400" cy="3471863"/>
          </a:xfrm>
          <a:prstGeom prst="rect">
            <a:avLst/>
          </a:prstGeom>
          <a:noFill/>
        </p:spPr>
      </p:pic>
      <p:sp>
        <p:nvSpPr>
          <p:cNvPr id="139269" name="Rectangle 5"/>
          <p:cNvSpPr>
            <a:spLocks noChangeArrowheads="1"/>
          </p:cNvSpPr>
          <p:nvPr/>
        </p:nvSpPr>
        <p:spPr bwMode="auto">
          <a:xfrm>
            <a:off x="685800" y="4800600"/>
            <a:ext cx="7772400" cy="1066800"/>
          </a:xfrm>
          <a:prstGeom prst="rect">
            <a:avLst/>
          </a:prstGeom>
          <a:noFill/>
          <a:ln w="9525">
            <a:noFill/>
            <a:miter lim="800000"/>
            <a:headEnd/>
            <a:tailEnd/>
          </a:ln>
          <a:effectLst/>
        </p:spPr>
        <p:txBody>
          <a:bodyPr/>
          <a:lstStyle/>
          <a:p>
            <a:pPr marL="342900" indent="-342900">
              <a:spcBef>
                <a:spcPct val="20000"/>
              </a:spcBef>
              <a:buFontTx/>
              <a:buChar char="•"/>
            </a:pPr>
            <a:r>
              <a:rPr lang="en-US" sz="3200" dirty="0"/>
              <a:t>UNIX-like OS</a:t>
            </a:r>
          </a:p>
          <a:p>
            <a:pPr marL="742950" lvl="1" indent="-285750">
              <a:spcBef>
                <a:spcPct val="20000"/>
              </a:spcBef>
              <a:buFontTx/>
              <a:buChar char="–"/>
            </a:pPr>
            <a:r>
              <a:rPr lang="en-US" sz="2800" dirty="0" err="1" smtClean="0"/>
              <a:t>Ssh</a:t>
            </a:r>
            <a:r>
              <a:rPr lang="en-US" sz="2800" dirty="0" smtClean="0"/>
              <a:t> suraj.kumar.yadav@cgi.com</a:t>
            </a:r>
            <a:endParaRPr lang="en-US" sz="28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p:txBody>
          <a:bodyPr/>
          <a:lstStyle/>
          <a:p>
            <a:r>
              <a:rPr lang="en-US"/>
              <a:t>UNIX on Windows</a:t>
            </a:r>
          </a:p>
        </p:txBody>
      </p:sp>
      <p:sp>
        <p:nvSpPr>
          <p:cNvPr id="140291" name="Rectangle 3"/>
          <p:cNvSpPr>
            <a:spLocks noGrp="1" noChangeArrowheads="1"/>
          </p:cNvSpPr>
          <p:nvPr>
            <p:ph type="body" idx="1"/>
          </p:nvPr>
        </p:nvSpPr>
        <p:spPr/>
        <p:txBody>
          <a:bodyPr/>
          <a:lstStyle/>
          <a:p>
            <a:pPr>
              <a:buFontTx/>
              <a:buNone/>
            </a:pPr>
            <a:r>
              <a:rPr lang="en-US" sz="2800"/>
              <a:t>Two recommended UNIX emulation environments:</a:t>
            </a:r>
          </a:p>
          <a:p>
            <a:pPr>
              <a:buFontTx/>
              <a:buNone/>
            </a:pPr>
            <a:endParaRPr lang="en-US" sz="2800"/>
          </a:p>
          <a:p>
            <a:r>
              <a:rPr lang="en-US" b="1"/>
              <a:t>UWIN (AT&amp;T)</a:t>
            </a:r>
          </a:p>
          <a:p>
            <a:pPr lvl="1"/>
            <a:r>
              <a:rPr lang="en-US" sz="2000" b="1">
                <a:latin typeface="Courier New" pitchFamily="49" charset="0"/>
              </a:rPr>
              <a:t>http://www.research.att.com/sw/tools/uwin</a:t>
            </a:r>
          </a:p>
          <a:p>
            <a:pPr lvl="1"/>
            <a:endParaRPr lang="en-US" sz="2000" b="1">
              <a:latin typeface="Courier New" pitchFamily="49" charset="0"/>
            </a:endParaRPr>
          </a:p>
          <a:p>
            <a:r>
              <a:rPr lang="en-US" b="1"/>
              <a:t>Cygwin (GPL)</a:t>
            </a:r>
          </a:p>
          <a:p>
            <a:pPr lvl="1"/>
            <a:r>
              <a:rPr lang="en-US" sz="2000" b="1">
                <a:latin typeface="Courier New" pitchFamily="49" charset="0"/>
              </a:rPr>
              <a:t>http://www.cygwin.com</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a:t>Assignment 0</a:t>
            </a:r>
          </a:p>
        </p:txBody>
      </p:sp>
      <p:sp>
        <p:nvSpPr>
          <p:cNvPr id="51203" name="Rectangle 3"/>
          <p:cNvSpPr>
            <a:spLocks noGrp="1" noChangeArrowheads="1"/>
          </p:cNvSpPr>
          <p:nvPr>
            <p:ph type="body" idx="1"/>
          </p:nvPr>
        </p:nvSpPr>
        <p:spPr/>
        <p:txBody>
          <a:bodyPr/>
          <a:lstStyle/>
          <a:p>
            <a:r>
              <a:rPr lang="en-US"/>
              <a:t>Get an account</a:t>
            </a:r>
          </a:p>
          <a:p>
            <a:r>
              <a:rPr lang="en-US"/>
              <a:t>Log in and run a program</a:t>
            </a:r>
          </a:p>
          <a:p>
            <a:r>
              <a:rPr lang="en-US"/>
              <a:t>Join the mailing list</a:t>
            </a:r>
          </a:p>
          <a:p>
            <a:r>
              <a:rPr lang="en-US"/>
              <a:t>Submit a text file</a:t>
            </a:r>
          </a:p>
        </p:txBody>
      </p:sp>
      <p:pic>
        <p:nvPicPr>
          <p:cNvPr id="51204" name="Picture 4"/>
          <p:cNvPicPr>
            <a:picLocks noChangeAspect="1" noChangeArrowheads="1"/>
          </p:cNvPicPr>
          <p:nvPr/>
        </p:nvPicPr>
        <p:blipFill>
          <a:blip r:embed="rId3"/>
          <a:srcRect/>
          <a:stretch>
            <a:fillRect/>
          </a:stretch>
        </p:blipFill>
        <p:spPr bwMode="auto">
          <a:xfrm>
            <a:off x="5257800" y="4038600"/>
            <a:ext cx="2743200" cy="1857375"/>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t>System Calls</a:t>
            </a:r>
          </a:p>
        </p:txBody>
      </p:sp>
      <p:sp>
        <p:nvSpPr>
          <p:cNvPr id="32771" name="Rectangle 3"/>
          <p:cNvSpPr>
            <a:spLocks noGrp="1" noChangeArrowheads="1"/>
          </p:cNvSpPr>
          <p:nvPr>
            <p:ph type="body" idx="1"/>
          </p:nvPr>
        </p:nvSpPr>
        <p:spPr>
          <a:xfrm>
            <a:off x="304800" y="1981200"/>
            <a:ext cx="4495800" cy="4419600"/>
          </a:xfrm>
        </p:spPr>
        <p:txBody>
          <a:bodyPr/>
          <a:lstStyle/>
          <a:p>
            <a:pPr>
              <a:lnSpc>
                <a:spcPct val="90000"/>
              </a:lnSpc>
            </a:pPr>
            <a:r>
              <a:rPr lang="en-US" sz="2400"/>
              <a:t>The kernel implements a set of special routines</a:t>
            </a:r>
          </a:p>
          <a:p>
            <a:pPr>
              <a:lnSpc>
                <a:spcPct val="90000"/>
              </a:lnSpc>
            </a:pPr>
            <a:r>
              <a:rPr lang="en-US" sz="2400"/>
              <a:t>A user program invokes a routine in the kernel by issuing a hardware TRAP</a:t>
            </a:r>
          </a:p>
          <a:p>
            <a:pPr>
              <a:lnSpc>
                <a:spcPct val="90000"/>
              </a:lnSpc>
            </a:pPr>
            <a:r>
              <a:rPr lang="en-US" sz="2400"/>
              <a:t>The trap switches the CPU into a privileged mode and the kernel executes the system call</a:t>
            </a:r>
          </a:p>
          <a:p>
            <a:pPr>
              <a:lnSpc>
                <a:spcPct val="90000"/>
              </a:lnSpc>
            </a:pPr>
            <a:r>
              <a:rPr lang="en-US" sz="2400"/>
              <a:t>The CPU goes back to user mode</a:t>
            </a:r>
          </a:p>
          <a:p>
            <a:pPr>
              <a:lnSpc>
                <a:spcPct val="90000"/>
              </a:lnSpc>
            </a:pPr>
            <a:r>
              <a:rPr lang="en-US" sz="2400"/>
              <a:t>A C language API exists for all system calls</a:t>
            </a:r>
          </a:p>
        </p:txBody>
      </p:sp>
      <p:pic>
        <p:nvPicPr>
          <p:cNvPr id="32772" name="Picture 4"/>
          <p:cNvPicPr>
            <a:picLocks noChangeAspect="1" noChangeArrowheads="1"/>
          </p:cNvPicPr>
          <p:nvPr/>
        </p:nvPicPr>
        <p:blipFill>
          <a:blip r:embed="rId3"/>
          <a:srcRect l="3143" r="4126"/>
          <a:stretch>
            <a:fillRect/>
          </a:stretch>
        </p:blipFill>
        <p:spPr bwMode="auto">
          <a:xfrm>
            <a:off x="4648200" y="1905000"/>
            <a:ext cx="4495800" cy="4495800"/>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 file-1 (</a:t>
            </a:r>
            <a:r>
              <a:rPr lang="en-US" dirty="0" err="1" smtClean="0"/>
              <a:t>unix</a:t>
            </a:r>
            <a:r>
              <a:rPr lang="en-US" dirty="0" smtClean="0"/>
              <a:t> system calls)</a:t>
            </a:r>
            <a:endParaRPr lang="en-IN" dirty="0"/>
          </a:p>
        </p:txBody>
      </p:sp>
      <p:sp>
        <p:nvSpPr>
          <p:cNvPr id="3" name="Content Placeholder 2"/>
          <p:cNvSpPr>
            <a:spLocks noGrp="1"/>
          </p:cNvSpPr>
          <p:nvPr>
            <p:ph idx="1"/>
          </p:nvPr>
        </p:nvSpPr>
        <p:spPr/>
        <p:txBody>
          <a:bodyPr/>
          <a:lstStyle/>
          <a:p>
            <a:r>
              <a:rPr lang="en-US" dirty="0" smtClean="0"/>
              <a:t>Go through the text file for more in depth hands on exercise</a:t>
            </a:r>
            <a:endParaRPr lang="en-IN"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412750" y="349250"/>
            <a:ext cx="7086600" cy="533400"/>
          </a:xfrm>
        </p:spPr>
        <p:txBody>
          <a:bodyPr>
            <a:normAutofit fontScale="90000"/>
          </a:bodyPr>
          <a:lstStyle/>
          <a:p>
            <a:r>
              <a:rPr lang="en-US"/>
              <a:t>SCO: Line by Line Copying</a:t>
            </a:r>
          </a:p>
        </p:txBody>
      </p:sp>
      <p:sp>
        <p:nvSpPr>
          <p:cNvPr id="66563" name="Text Box 3"/>
          <p:cNvSpPr txBox="1">
            <a:spLocks noChangeArrowheads="1"/>
          </p:cNvSpPr>
          <p:nvPr/>
        </p:nvSpPr>
        <p:spPr bwMode="auto">
          <a:xfrm>
            <a:off x="4838700" y="1600200"/>
            <a:ext cx="3889375" cy="4746625"/>
          </a:xfrm>
          <a:prstGeom prst="rect">
            <a:avLst/>
          </a:prstGeom>
          <a:noFill/>
          <a:ln w="9525">
            <a:solidFill>
              <a:schemeClr val="tx1"/>
            </a:solidFill>
            <a:miter lim="800000"/>
            <a:headEnd/>
            <a:tailEnd/>
          </a:ln>
          <a:effectLst/>
        </p:spPr>
        <p:txBody>
          <a:bodyPr>
            <a:spAutoFit/>
          </a:bodyPr>
          <a:lstStyle/>
          <a:p>
            <a:pPr eaLnBrk="0" hangingPunct="0"/>
            <a:r>
              <a:rPr lang="en-US" sz="1600">
                <a:solidFill>
                  <a:srgbClr val="FF0000"/>
                </a:solidFill>
              </a:rPr>
              <a:t>/*</a:t>
            </a:r>
          </a:p>
          <a:p>
            <a:pPr eaLnBrk="0" hangingPunct="0"/>
            <a:r>
              <a:rPr lang="en-US" sz="1600">
                <a:solidFill>
                  <a:srgbClr val="FF0000"/>
                </a:solidFill>
              </a:rPr>
              <a:t> * Allocate 'size' units from the given map.</a:t>
            </a:r>
          </a:p>
          <a:p>
            <a:pPr eaLnBrk="0" hangingPunct="0"/>
            <a:r>
              <a:rPr lang="en-US" sz="1600">
                <a:solidFill>
                  <a:srgbClr val="FF0000"/>
                </a:solidFill>
              </a:rPr>
              <a:t> * Return the base of the allocated space.</a:t>
            </a:r>
          </a:p>
          <a:p>
            <a:pPr eaLnBrk="0" hangingPunct="0"/>
            <a:r>
              <a:rPr lang="en-US" sz="1600">
                <a:solidFill>
                  <a:srgbClr val="FF0000"/>
                </a:solidFill>
              </a:rPr>
              <a:t> * In a map, the addresses are increasing and the</a:t>
            </a:r>
          </a:p>
          <a:p>
            <a:pPr eaLnBrk="0" hangingPunct="0"/>
            <a:r>
              <a:rPr lang="en-US" sz="1600">
                <a:solidFill>
                  <a:srgbClr val="FF0000"/>
                </a:solidFill>
              </a:rPr>
              <a:t> * list is terminated by a 0 size.</a:t>
            </a:r>
          </a:p>
          <a:p>
            <a:pPr eaLnBrk="0" hangingPunct="0"/>
            <a:r>
              <a:rPr lang="en-US" sz="1600">
                <a:solidFill>
                  <a:srgbClr val="FF0000"/>
                </a:solidFill>
              </a:rPr>
              <a:t> * Algorithm is first-fit.</a:t>
            </a:r>
          </a:p>
          <a:p>
            <a:pPr eaLnBrk="0" hangingPunct="0"/>
            <a:r>
              <a:rPr lang="en-US" sz="1600"/>
              <a:t> */</a:t>
            </a:r>
          </a:p>
          <a:p>
            <a:pPr eaLnBrk="0" hangingPunct="0"/>
            <a:r>
              <a:rPr lang="en-US" sz="1600"/>
              <a:t> </a:t>
            </a:r>
          </a:p>
          <a:p>
            <a:pPr eaLnBrk="0" hangingPunct="0"/>
            <a:r>
              <a:rPr lang="en-US" sz="1600">
                <a:solidFill>
                  <a:schemeClr val="accent2"/>
                </a:solidFill>
              </a:rPr>
              <a:t>ulong_t</a:t>
            </a:r>
          </a:p>
          <a:p>
            <a:pPr eaLnBrk="0" hangingPunct="0"/>
            <a:r>
              <a:rPr lang="en-US" sz="1600">
                <a:solidFill>
                  <a:schemeClr val="accent2"/>
                </a:solidFill>
              </a:rPr>
              <a:t>atealloc</a:t>
            </a:r>
            <a:r>
              <a:rPr lang="en-US" sz="1600">
                <a:solidFill>
                  <a:srgbClr val="FF0000"/>
                </a:solidFill>
              </a:rPr>
              <a:t>(</a:t>
            </a:r>
          </a:p>
          <a:p>
            <a:pPr eaLnBrk="0" hangingPunct="0"/>
            <a:r>
              <a:rPr lang="en-US" sz="1600">
                <a:solidFill>
                  <a:srgbClr val="FF0000"/>
                </a:solidFill>
              </a:rPr>
              <a:t>       struct map *mp,</a:t>
            </a:r>
          </a:p>
          <a:p>
            <a:pPr eaLnBrk="0" hangingPunct="0"/>
            <a:r>
              <a:rPr lang="en-US" sz="1600">
                <a:solidFill>
                  <a:srgbClr val="FF0000"/>
                </a:solidFill>
              </a:rPr>
              <a:t>      size_t size)</a:t>
            </a:r>
          </a:p>
          <a:p>
            <a:pPr eaLnBrk="0" hangingPunct="0"/>
            <a:r>
              <a:rPr lang="en-US" sz="1600">
                <a:solidFill>
                  <a:srgbClr val="FF0000"/>
                </a:solidFill>
              </a:rPr>
              <a:t>{</a:t>
            </a:r>
          </a:p>
          <a:p>
            <a:pPr eaLnBrk="0" hangingPunct="0"/>
            <a:r>
              <a:rPr lang="en-US" sz="1600">
                <a:solidFill>
                  <a:srgbClr val="FF0000"/>
                </a:solidFill>
              </a:rPr>
              <a:t>      register unsigned int a;</a:t>
            </a:r>
          </a:p>
          <a:p>
            <a:pPr eaLnBrk="0" hangingPunct="0"/>
            <a:r>
              <a:rPr lang="en-US" sz="1600">
                <a:solidFill>
                  <a:srgbClr val="FF0000"/>
                </a:solidFill>
              </a:rPr>
              <a:t>      register struct map *bp;</a:t>
            </a:r>
          </a:p>
          <a:p>
            <a:pPr eaLnBrk="0" hangingPunct="0"/>
            <a:r>
              <a:rPr lang="en-US" sz="1600">
                <a:solidFill>
                  <a:srgbClr val="FF0000"/>
                </a:solidFill>
              </a:rPr>
              <a:t>      register unsigned long s;</a:t>
            </a:r>
          </a:p>
          <a:p>
            <a:pPr eaLnBrk="0" hangingPunct="0"/>
            <a:endParaRPr lang="en-US" sz="1600">
              <a:solidFill>
                <a:srgbClr val="FF0000"/>
              </a:solidFill>
            </a:endParaRPr>
          </a:p>
          <a:p>
            <a:pPr eaLnBrk="0" hangingPunct="0"/>
            <a:r>
              <a:rPr lang="en-US" sz="1600"/>
              <a:t>…</a:t>
            </a:r>
          </a:p>
        </p:txBody>
      </p:sp>
      <p:sp>
        <p:nvSpPr>
          <p:cNvPr id="66564" name="Rectangle 4"/>
          <p:cNvSpPr>
            <a:spLocks noChangeArrowheads="1"/>
          </p:cNvSpPr>
          <p:nvPr/>
        </p:nvSpPr>
        <p:spPr bwMode="auto">
          <a:xfrm>
            <a:off x="890588" y="1143000"/>
            <a:ext cx="7423150" cy="381000"/>
          </a:xfrm>
          <a:prstGeom prst="rect">
            <a:avLst/>
          </a:prstGeom>
          <a:noFill/>
          <a:ln w="9525">
            <a:noFill/>
            <a:miter lim="800000"/>
            <a:headEnd/>
            <a:tailEnd/>
          </a:ln>
          <a:effectLst/>
        </p:spPr>
        <p:txBody>
          <a:bodyPr anchor="ctr"/>
          <a:lstStyle/>
          <a:p>
            <a:pPr>
              <a:lnSpc>
                <a:spcPct val="90000"/>
              </a:lnSpc>
            </a:pPr>
            <a:r>
              <a:rPr lang="en-US" sz="2000" b="1" dirty="0">
                <a:effectLst>
                  <a:outerShdw blurRad="38100" dist="38100" dir="2700000" algn="tl">
                    <a:srgbClr val="C0C0C0"/>
                  </a:outerShdw>
                </a:effectLst>
                <a:latin typeface="Arial" charset="0"/>
              </a:rPr>
              <a:t>System V Code 		</a:t>
            </a:r>
            <a:r>
              <a:rPr lang="en-US" sz="2000" b="1">
                <a:effectLst>
                  <a:outerShdw blurRad="38100" dist="38100" dir="2700000" algn="tl">
                    <a:srgbClr val="C0C0C0"/>
                  </a:outerShdw>
                </a:effectLst>
                <a:latin typeface="Arial" charset="0"/>
              </a:rPr>
              <a:t>	</a:t>
            </a:r>
            <a:r>
              <a:rPr lang="en-US" sz="2000" b="1" smtClean="0">
                <a:effectLst>
                  <a:outerShdw blurRad="38100" dist="38100" dir="2700000" algn="tl">
                    <a:srgbClr val="C0C0C0"/>
                  </a:outerShdw>
                </a:effectLst>
                <a:latin typeface="Arial" charset="0"/>
              </a:rPr>
              <a:t>Unix </a:t>
            </a:r>
            <a:r>
              <a:rPr lang="en-US" sz="2000" b="1" dirty="0">
                <a:effectLst>
                  <a:outerShdw blurRad="38100" dist="38100" dir="2700000" algn="tl">
                    <a:srgbClr val="C0C0C0"/>
                  </a:outerShdw>
                </a:effectLst>
                <a:latin typeface="Arial" charset="0"/>
              </a:rPr>
              <a:t>Kernel Code</a:t>
            </a:r>
          </a:p>
        </p:txBody>
      </p:sp>
      <p:sp>
        <p:nvSpPr>
          <p:cNvPr id="66565" name="Text Box 5"/>
          <p:cNvSpPr txBox="1">
            <a:spLocks noChangeArrowheads="1"/>
          </p:cNvSpPr>
          <p:nvPr/>
        </p:nvSpPr>
        <p:spPr bwMode="auto">
          <a:xfrm>
            <a:off x="419100" y="1600200"/>
            <a:ext cx="4071938" cy="4746625"/>
          </a:xfrm>
          <a:prstGeom prst="rect">
            <a:avLst/>
          </a:prstGeom>
          <a:noFill/>
          <a:ln w="9525">
            <a:solidFill>
              <a:schemeClr val="tx1"/>
            </a:solidFill>
            <a:miter lim="800000"/>
            <a:headEnd/>
            <a:tailEnd/>
          </a:ln>
          <a:effectLst/>
        </p:spPr>
        <p:txBody>
          <a:bodyPr>
            <a:spAutoFit/>
          </a:bodyPr>
          <a:lstStyle/>
          <a:p>
            <a:pPr eaLnBrk="0" hangingPunct="0"/>
            <a:r>
              <a:rPr lang="en-US" sz="1600">
                <a:solidFill>
                  <a:srgbClr val="FF0000"/>
                </a:solidFill>
              </a:rPr>
              <a:t>/*</a:t>
            </a:r>
          </a:p>
          <a:p>
            <a:pPr eaLnBrk="0" hangingPunct="0"/>
            <a:r>
              <a:rPr lang="en-US" sz="1600">
                <a:solidFill>
                  <a:srgbClr val="FF0000"/>
                </a:solidFill>
              </a:rPr>
              <a:t> * Allocate 'size' units from the given map.</a:t>
            </a:r>
          </a:p>
          <a:p>
            <a:pPr eaLnBrk="0" hangingPunct="0"/>
            <a:r>
              <a:rPr lang="en-US" sz="1600">
                <a:solidFill>
                  <a:srgbClr val="FF0000"/>
                </a:solidFill>
              </a:rPr>
              <a:t> * Return the base of the allocated space.</a:t>
            </a:r>
          </a:p>
          <a:p>
            <a:pPr eaLnBrk="0" hangingPunct="0"/>
            <a:r>
              <a:rPr lang="en-US" sz="1600">
                <a:solidFill>
                  <a:srgbClr val="FF0000"/>
                </a:solidFill>
              </a:rPr>
              <a:t> * In a map, the addresses are increasing and the</a:t>
            </a:r>
          </a:p>
          <a:p>
            <a:pPr eaLnBrk="0" hangingPunct="0"/>
            <a:r>
              <a:rPr lang="en-US" sz="1600">
                <a:solidFill>
                  <a:srgbClr val="FF0000"/>
                </a:solidFill>
              </a:rPr>
              <a:t> * list is terminated by a 0 size.</a:t>
            </a:r>
          </a:p>
          <a:p>
            <a:pPr eaLnBrk="0" hangingPunct="0"/>
            <a:r>
              <a:rPr lang="en-US" sz="1600"/>
              <a:t> * The swap map unit is 512 bytes.</a:t>
            </a:r>
          </a:p>
          <a:p>
            <a:pPr eaLnBrk="0" hangingPunct="0"/>
            <a:r>
              <a:rPr lang="en-US" sz="1600">
                <a:solidFill>
                  <a:srgbClr val="FF0000"/>
                </a:solidFill>
              </a:rPr>
              <a:t> * Algorithm is first-fit.</a:t>
            </a:r>
          </a:p>
          <a:p>
            <a:pPr eaLnBrk="0" hangingPunct="0"/>
            <a:r>
              <a:rPr lang="en-US" sz="1600"/>
              <a:t> *</a:t>
            </a:r>
          </a:p>
          <a:p>
            <a:pPr eaLnBrk="0" hangingPunct="0"/>
            <a:r>
              <a:rPr lang="en-US" sz="1600"/>
              <a:t> </a:t>
            </a:r>
            <a:r>
              <a:rPr lang="en-US" sz="1600">
                <a:latin typeface="Symbol" pitchFamily="18" charset="2"/>
              </a:rPr>
              <a:t>* As part of the kernel evolution toward modular naming, the </a:t>
            </a:r>
          </a:p>
          <a:p>
            <a:pPr eaLnBrk="0" hangingPunct="0"/>
            <a:r>
              <a:rPr lang="en-US" sz="1600">
                <a:latin typeface="Symbol" pitchFamily="18" charset="2"/>
              </a:rPr>
              <a:t> * functions malloc and mfree are being renamed to rmalloc and rmfree.</a:t>
            </a:r>
          </a:p>
          <a:p>
            <a:pPr eaLnBrk="0" hangingPunct="0"/>
            <a:r>
              <a:rPr lang="en-US" sz="1600">
                <a:latin typeface="Symbol" pitchFamily="18" charset="2"/>
              </a:rPr>
              <a:t> * Compatibility will be maintained by the following assembler code:</a:t>
            </a:r>
          </a:p>
          <a:p>
            <a:pPr eaLnBrk="0" hangingPunct="0"/>
            <a:r>
              <a:rPr lang="en-US" sz="1600">
                <a:latin typeface="Symbol" pitchFamily="18" charset="2"/>
              </a:rPr>
              <a:t> * (also see mfree/rmfree below)</a:t>
            </a:r>
          </a:p>
          <a:p>
            <a:pPr eaLnBrk="0" hangingPunct="0"/>
            <a:r>
              <a:rPr lang="en-US" sz="1600">
                <a:latin typeface="Symbol" pitchFamily="18" charset="2"/>
              </a:rPr>
              <a:t> */</a:t>
            </a:r>
          </a:p>
          <a:p>
            <a:pPr eaLnBrk="0" hangingPunct="0"/>
            <a:endParaRPr lang="en-US" sz="1600">
              <a:latin typeface="Symbol" pitchFamily="18" charset="2"/>
            </a:endParaRPr>
          </a:p>
          <a:p>
            <a:pPr eaLnBrk="0" hangingPunct="0"/>
            <a:r>
              <a:rPr lang="en-US" sz="1600"/>
              <a:t>…</a:t>
            </a:r>
          </a:p>
        </p:txBody>
      </p:sp>
    </p:spTree>
    <p:custDataLst>
      <p:tags r:id="rId1"/>
    </p:custData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BETTER BE GOOD WID C TO UNDERSTAND UNIX INNER CODE FUNCTIONALITY  ( As </a:t>
            </a:r>
            <a:r>
              <a:rPr lang="en-US" dirty="0" err="1" smtClean="0"/>
              <a:t>kernal</a:t>
            </a:r>
            <a:r>
              <a:rPr lang="en-US" dirty="0" smtClean="0"/>
              <a:t> calls are written in code (my guys) </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t>Commercial Success</a:t>
            </a:r>
          </a:p>
        </p:txBody>
      </p:sp>
      <p:sp>
        <p:nvSpPr>
          <p:cNvPr id="16387" name="Rectangle 3"/>
          <p:cNvSpPr>
            <a:spLocks noGrp="1" noChangeArrowheads="1"/>
          </p:cNvSpPr>
          <p:nvPr>
            <p:ph type="body" idx="1"/>
          </p:nvPr>
        </p:nvSpPr>
        <p:spPr>
          <a:xfrm>
            <a:off x="685800" y="1981200"/>
            <a:ext cx="8458200" cy="4724400"/>
          </a:xfrm>
        </p:spPr>
        <p:txBody>
          <a:bodyPr/>
          <a:lstStyle/>
          <a:p>
            <a:r>
              <a:rPr lang="en-US"/>
              <a:t>AIX</a:t>
            </a:r>
          </a:p>
          <a:p>
            <a:r>
              <a:rPr lang="en-US"/>
              <a:t>SunOS, Solaris</a:t>
            </a:r>
          </a:p>
          <a:p>
            <a:r>
              <a:rPr lang="en-US"/>
              <a:t>Ultrix, Digital Unix</a:t>
            </a:r>
          </a:p>
          <a:p>
            <a:r>
              <a:rPr lang="en-US"/>
              <a:t>HP-UX</a:t>
            </a:r>
          </a:p>
          <a:p>
            <a:r>
              <a:rPr lang="en-US"/>
              <a:t>Irix</a:t>
            </a:r>
          </a:p>
          <a:p>
            <a:r>
              <a:rPr lang="en-US"/>
              <a:t>UnixWare -&gt; Novell -&gt; SCO -&gt; Caldera -&gt;SCO</a:t>
            </a:r>
          </a:p>
          <a:p>
            <a:r>
              <a:rPr lang="en-US"/>
              <a:t>Xenix:                       -&gt; SCO</a:t>
            </a:r>
          </a:p>
          <a:p>
            <a:r>
              <a:rPr lang="en-US"/>
              <a:t>Standardization (Posix, X/Open)</a:t>
            </a:r>
          </a:p>
        </p:txBody>
      </p:sp>
      <p:pic>
        <p:nvPicPr>
          <p:cNvPr id="16388" name="Picture 4" descr="logo_specials_hp[1]"/>
          <p:cNvPicPr>
            <a:picLocks noChangeAspect="1" noChangeArrowheads="1"/>
          </p:cNvPicPr>
          <p:nvPr/>
        </p:nvPicPr>
        <p:blipFill>
          <a:blip r:embed="rId3"/>
          <a:srcRect/>
          <a:stretch>
            <a:fillRect/>
          </a:stretch>
        </p:blipFill>
        <p:spPr bwMode="auto">
          <a:xfrm>
            <a:off x="2590800" y="3733800"/>
            <a:ext cx="835025" cy="549275"/>
          </a:xfrm>
          <a:prstGeom prst="rect">
            <a:avLst/>
          </a:prstGeom>
          <a:noFill/>
        </p:spPr>
      </p:pic>
      <p:pic>
        <p:nvPicPr>
          <p:cNvPr id="16389" name="Picture 5" descr="logo_specials_compaq[1]"/>
          <p:cNvPicPr>
            <a:picLocks noChangeAspect="1" noChangeArrowheads="1"/>
          </p:cNvPicPr>
          <p:nvPr/>
        </p:nvPicPr>
        <p:blipFill>
          <a:blip r:embed="rId4"/>
          <a:srcRect/>
          <a:stretch>
            <a:fillRect/>
          </a:stretch>
        </p:blipFill>
        <p:spPr bwMode="auto">
          <a:xfrm>
            <a:off x="4419600" y="3352800"/>
            <a:ext cx="1292225" cy="263525"/>
          </a:xfrm>
          <a:prstGeom prst="rect">
            <a:avLst/>
          </a:prstGeom>
          <a:noFill/>
        </p:spPr>
      </p:pic>
      <p:pic>
        <p:nvPicPr>
          <p:cNvPr id="16390" name="Picture 6" descr="logo_specials_ibm[1]"/>
          <p:cNvPicPr>
            <a:picLocks noChangeAspect="1" noChangeArrowheads="1"/>
          </p:cNvPicPr>
          <p:nvPr/>
        </p:nvPicPr>
        <p:blipFill>
          <a:blip r:embed="rId5"/>
          <a:srcRect/>
          <a:stretch>
            <a:fillRect/>
          </a:stretch>
        </p:blipFill>
        <p:spPr bwMode="auto">
          <a:xfrm>
            <a:off x="2057400" y="2057400"/>
            <a:ext cx="982663" cy="365125"/>
          </a:xfrm>
          <a:prstGeom prst="rect">
            <a:avLst/>
          </a:prstGeom>
          <a:noFill/>
        </p:spPr>
      </p:pic>
      <p:pic>
        <p:nvPicPr>
          <p:cNvPr id="16391" name="Picture 7" descr="logo_specials_sun[1]"/>
          <p:cNvPicPr>
            <a:picLocks noChangeAspect="1" noChangeArrowheads="1"/>
          </p:cNvPicPr>
          <p:nvPr/>
        </p:nvPicPr>
        <p:blipFill>
          <a:blip r:embed="rId6"/>
          <a:srcRect/>
          <a:stretch>
            <a:fillRect/>
          </a:stretch>
        </p:blipFill>
        <p:spPr bwMode="auto">
          <a:xfrm>
            <a:off x="3733800" y="2514600"/>
            <a:ext cx="1292225" cy="582613"/>
          </a:xfrm>
          <a:prstGeom prst="rect">
            <a:avLst/>
          </a:prstGeom>
          <a:noFill/>
        </p:spPr>
      </p:pic>
      <p:pic>
        <p:nvPicPr>
          <p:cNvPr id="16392" name="Picture 8" descr="sgi_logo_us[1]"/>
          <p:cNvPicPr>
            <a:picLocks noChangeAspect="1" noChangeArrowheads="1"/>
          </p:cNvPicPr>
          <p:nvPr/>
        </p:nvPicPr>
        <p:blipFill>
          <a:blip r:embed="rId7"/>
          <a:srcRect l="15877" t="16872" r="25909" b="24078"/>
          <a:stretch>
            <a:fillRect/>
          </a:stretch>
        </p:blipFill>
        <p:spPr bwMode="auto">
          <a:xfrm>
            <a:off x="1828800" y="4343400"/>
            <a:ext cx="838200" cy="533400"/>
          </a:xfrm>
          <a:prstGeom prst="rect">
            <a:avLst/>
          </a:prstGeom>
          <a:noFill/>
        </p:spPr>
      </p:pic>
      <p:pic>
        <p:nvPicPr>
          <p:cNvPr id="16393" name="Picture 9" descr="mslogo-blue"/>
          <p:cNvPicPr>
            <a:picLocks noChangeAspect="1" noChangeArrowheads="1"/>
          </p:cNvPicPr>
          <p:nvPr/>
        </p:nvPicPr>
        <p:blipFill>
          <a:blip r:embed="rId8"/>
          <a:srcRect r="28000"/>
          <a:stretch>
            <a:fillRect/>
          </a:stretch>
        </p:blipFill>
        <p:spPr bwMode="auto">
          <a:xfrm>
            <a:off x="2438400" y="5410200"/>
            <a:ext cx="2057400" cy="685800"/>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3" name="Picture 5" descr="daemon2[1]"/>
          <p:cNvPicPr>
            <a:picLocks noChangeAspect="1" noChangeArrowheads="1"/>
          </p:cNvPicPr>
          <p:nvPr/>
        </p:nvPicPr>
        <p:blipFill>
          <a:blip r:embed="rId3"/>
          <a:srcRect/>
          <a:stretch>
            <a:fillRect/>
          </a:stretch>
        </p:blipFill>
        <p:spPr bwMode="auto">
          <a:xfrm>
            <a:off x="762000" y="4114800"/>
            <a:ext cx="1936750" cy="2133600"/>
          </a:xfrm>
          <a:prstGeom prst="rect">
            <a:avLst/>
          </a:prstGeom>
          <a:noFill/>
        </p:spPr>
      </p:pic>
      <p:sp>
        <p:nvSpPr>
          <p:cNvPr id="17410" name="Rectangle 2"/>
          <p:cNvSpPr>
            <a:spLocks noGrp="1" noChangeArrowheads="1"/>
          </p:cNvSpPr>
          <p:nvPr>
            <p:ph type="title"/>
          </p:nvPr>
        </p:nvSpPr>
        <p:spPr/>
        <p:txBody>
          <a:bodyPr/>
          <a:lstStyle/>
          <a:p>
            <a:r>
              <a:rPr lang="en-US"/>
              <a:t>Send in the Clones</a:t>
            </a:r>
          </a:p>
        </p:txBody>
      </p:sp>
      <p:sp>
        <p:nvSpPr>
          <p:cNvPr id="17411" name="Rectangle 3"/>
          <p:cNvSpPr>
            <a:spLocks noGrp="1" noChangeArrowheads="1"/>
          </p:cNvSpPr>
          <p:nvPr>
            <p:ph type="body" idx="1"/>
          </p:nvPr>
        </p:nvSpPr>
        <p:spPr>
          <a:xfrm>
            <a:off x="2362200" y="1905000"/>
            <a:ext cx="5715000" cy="4572000"/>
          </a:xfrm>
        </p:spPr>
        <p:txBody>
          <a:bodyPr/>
          <a:lstStyle/>
          <a:p>
            <a:pPr>
              <a:lnSpc>
                <a:spcPct val="90000"/>
              </a:lnSpc>
            </a:pPr>
            <a:r>
              <a:rPr lang="en-US" sz="2800" b="1" dirty="0"/>
              <a:t>Linux</a:t>
            </a:r>
          </a:p>
          <a:p>
            <a:pPr lvl="1">
              <a:lnSpc>
                <a:spcPct val="90000"/>
              </a:lnSpc>
            </a:pPr>
            <a:r>
              <a:rPr lang="en-US" sz="2400" dirty="0"/>
              <a:t>Written in 1991 by </a:t>
            </a:r>
            <a:r>
              <a:rPr lang="en-US" sz="2400" dirty="0" err="1"/>
              <a:t>Linus</a:t>
            </a:r>
            <a:r>
              <a:rPr lang="en-US" sz="2400" dirty="0"/>
              <a:t> </a:t>
            </a:r>
            <a:r>
              <a:rPr lang="en-US" sz="2400" dirty="0" err="1"/>
              <a:t>Torvalds</a:t>
            </a:r>
            <a:endParaRPr lang="en-US" sz="2400" dirty="0"/>
          </a:p>
          <a:p>
            <a:pPr lvl="1">
              <a:lnSpc>
                <a:spcPct val="90000"/>
              </a:lnSpc>
            </a:pPr>
            <a:r>
              <a:rPr lang="en-US" sz="2400" dirty="0"/>
              <a:t>Most popular UNIX variant</a:t>
            </a:r>
          </a:p>
          <a:p>
            <a:pPr lvl="1">
              <a:lnSpc>
                <a:spcPct val="90000"/>
              </a:lnSpc>
            </a:pPr>
            <a:r>
              <a:rPr lang="en-US" sz="2400" dirty="0"/>
              <a:t>Free with GNU license</a:t>
            </a:r>
          </a:p>
          <a:p>
            <a:pPr lvl="1">
              <a:lnSpc>
                <a:spcPct val="90000"/>
              </a:lnSpc>
            </a:pPr>
            <a:endParaRPr lang="en-US" sz="2400" dirty="0"/>
          </a:p>
          <a:p>
            <a:pPr>
              <a:lnSpc>
                <a:spcPct val="90000"/>
              </a:lnSpc>
            </a:pPr>
            <a:r>
              <a:rPr lang="en-US" sz="2800" b="1" dirty="0"/>
              <a:t>BSD </a:t>
            </a:r>
            <a:r>
              <a:rPr lang="en-US" sz="2800" b="1" dirty="0" err="1"/>
              <a:t>Lite</a:t>
            </a:r>
            <a:endParaRPr lang="en-US" sz="2800" b="1" dirty="0"/>
          </a:p>
          <a:p>
            <a:pPr lvl="1">
              <a:lnSpc>
                <a:spcPct val="90000"/>
              </a:lnSpc>
            </a:pPr>
            <a:r>
              <a:rPr lang="en-US" sz="2400" dirty="0"/>
              <a:t>FreeBSD (1993, focus on PCs)</a:t>
            </a:r>
          </a:p>
          <a:p>
            <a:pPr lvl="1">
              <a:lnSpc>
                <a:spcPct val="90000"/>
              </a:lnSpc>
            </a:pPr>
            <a:r>
              <a:rPr lang="en-US" sz="2400" dirty="0" err="1"/>
              <a:t>NetBSD</a:t>
            </a:r>
            <a:r>
              <a:rPr lang="en-US" sz="2400" dirty="0"/>
              <a:t> (1993, focus on portability)</a:t>
            </a:r>
          </a:p>
          <a:p>
            <a:pPr lvl="1">
              <a:lnSpc>
                <a:spcPct val="90000"/>
              </a:lnSpc>
            </a:pPr>
            <a:r>
              <a:rPr lang="en-US" sz="2400" dirty="0" err="1"/>
              <a:t>OpenBSD</a:t>
            </a:r>
            <a:r>
              <a:rPr lang="en-US" sz="2400" dirty="0"/>
              <a:t> (1996, focus on security)</a:t>
            </a:r>
          </a:p>
          <a:p>
            <a:pPr lvl="1">
              <a:lnSpc>
                <a:spcPct val="90000"/>
              </a:lnSpc>
            </a:pPr>
            <a:r>
              <a:rPr lang="en-US" sz="2400" dirty="0"/>
              <a:t>Free with BSD license</a:t>
            </a:r>
          </a:p>
          <a:p>
            <a:pPr lvl="1">
              <a:lnSpc>
                <a:spcPct val="90000"/>
              </a:lnSpc>
            </a:pPr>
            <a:r>
              <a:rPr lang="en-US" sz="2400" dirty="0"/>
              <a:t>Development less centralized</a:t>
            </a:r>
          </a:p>
        </p:txBody>
      </p:sp>
      <p:pic>
        <p:nvPicPr>
          <p:cNvPr id="17412" name="Picture 4" descr="officialpenguin[1]"/>
          <p:cNvPicPr>
            <a:picLocks noChangeAspect="1" noChangeArrowheads="1"/>
          </p:cNvPicPr>
          <p:nvPr/>
        </p:nvPicPr>
        <p:blipFill>
          <a:blip r:embed="rId4"/>
          <a:srcRect/>
          <a:stretch>
            <a:fillRect/>
          </a:stretch>
        </p:blipFill>
        <p:spPr bwMode="auto">
          <a:xfrm>
            <a:off x="838200" y="1828800"/>
            <a:ext cx="1550988" cy="1828800"/>
          </a:xfrm>
          <a:prstGeom prst="rect">
            <a:avLst/>
          </a:prstGeom>
          <a:noFill/>
        </p:spPr>
      </p:pic>
      <p:sp>
        <p:nvSpPr>
          <p:cNvPr id="17414" name="Line 6"/>
          <p:cNvSpPr>
            <a:spLocks noChangeShapeType="1"/>
          </p:cNvSpPr>
          <p:nvPr/>
        </p:nvSpPr>
        <p:spPr bwMode="auto">
          <a:xfrm>
            <a:off x="457200" y="3810000"/>
            <a:ext cx="8229600" cy="0"/>
          </a:xfrm>
          <a:prstGeom prst="line">
            <a:avLst/>
          </a:prstGeom>
          <a:noFill/>
          <a:ln w="9525">
            <a:solidFill>
              <a:schemeClr val="tx1"/>
            </a:solidFill>
            <a:round/>
            <a:headEnd/>
            <a:tailEnd/>
          </a:ln>
          <a:effectLst/>
        </p:spPr>
        <p:txBody>
          <a:bodyPr/>
          <a:lstStyle/>
          <a:p>
            <a:endParaRPr lang="en-IN"/>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828800" y="3200400"/>
            <a:ext cx="4572000" cy="1143000"/>
          </a:xfrm>
        </p:spPr>
        <p:txBody>
          <a:bodyPr/>
          <a:lstStyle/>
          <a:p>
            <a:r>
              <a:rPr lang="en-US" sz="3600" dirty="0"/>
              <a:t>Today: Unix is Big</a:t>
            </a:r>
          </a:p>
        </p:txBody>
      </p:sp>
      <p:pic>
        <p:nvPicPr>
          <p:cNvPr id="8195" name="Picture 3" descr="ibmlinux"/>
          <p:cNvPicPr>
            <a:picLocks noChangeAspect="1" noChangeArrowheads="1"/>
          </p:cNvPicPr>
          <p:nvPr/>
        </p:nvPicPr>
        <p:blipFill>
          <a:blip r:embed="rId3"/>
          <a:srcRect/>
          <a:stretch>
            <a:fillRect/>
          </a:stretch>
        </p:blipFill>
        <p:spPr bwMode="auto">
          <a:xfrm>
            <a:off x="152400" y="457200"/>
            <a:ext cx="5272088" cy="2274888"/>
          </a:xfrm>
          <a:prstGeom prst="rect">
            <a:avLst/>
          </a:prstGeom>
          <a:noFill/>
        </p:spPr>
      </p:pic>
      <p:pic>
        <p:nvPicPr>
          <p:cNvPr id="8196" name="Picture 4" descr="ibm-watch-banglinux[1]"/>
          <p:cNvPicPr>
            <a:picLocks noChangeAspect="1" noChangeArrowheads="1"/>
          </p:cNvPicPr>
          <p:nvPr/>
        </p:nvPicPr>
        <p:blipFill>
          <a:blip r:embed="rId4"/>
          <a:srcRect/>
          <a:stretch>
            <a:fillRect/>
          </a:stretch>
        </p:blipFill>
        <p:spPr bwMode="auto">
          <a:xfrm>
            <a:off x="381000" y="2895600"/>
            <a:ext cx="1200150" cy="1600200"/>
          </a:xfrm>
          <a:prstGeom prst="rect">
            <a:avLst/>
          </a:prstGeom>
          <a:noFill/>
        </p:spPr>
      </p:pic>
      <p:pic>
        <p:nvPicPr>
          <p:cNvPr id="8197" name="Picture 5" descr="linuxapp0[1]"/>
          <p:cNvPicPr>
            <a:picLocks noChangeAspect="1" noChangeArrowheads="1"/>
          </p:cNvPicPr>
          <p:nvPr/>
        </p:nvPicPr>
        <p:blipFill>
          <a:blip r:embed="rId5"/>
          <a:srcRect/>
          <a:stretch>
            <a:fillRect/>
          </a:stretch>
        </p:blipFill>
        <p:spPr bwMode="auto">
          <a:xfrm>
            <a:off x="5562600" y="457200"/>
            <a:ext cx="3429000" cy="2765425"/>
          </a:xfrm>
          <a:prstGeom prst="rect">
            <a:avLst/>
          </a:prstGeom>
          <a:noFill/>
        </p:spPr>
      </p:pic>
      <p:pic>
        <p:nvPicPr>
          <p:cNvPr id="8198" name="Picture 6" descr="overallc[1]"/>
          <p:cNvPicPr>
            <a:picLocks noChangeAspect="1" noChangeArrowheads="1"/>
          </p:cNvPicPr>
          <p:nvPr/>
        </p:nvPicPr>
        <p:blipFill>
          <a:blip r:embed="rId6"/>
          <a:srcRect/>
          <a:stretch>
            <a:fillRect/>
          </a:stretch>
        </p:blipFill>
        <p:spPr bwMode="auto">
          <a:xfrm>
            <a:off x="304800" y="4724400"/>
            <a:ext cx="6035675" cy="1914525"/>
          </a:xfrm>
          <a:prstGeom prst="rect">
            <a:avLst/>
          </a:prstGeom>
          <a:noFill/>
        </p:spPr>
      </p:pic>
      <p:pic>
        <p:nvPicPr>
          <p:cNvPr id="8199" name="Picture 7" descr="servershare[1]"/>
          <p:cNvPicPr>
            <a:picLocks noChangeAspect="1" noChangeArrowheads="1"/>
          </p:cNvPicPr>
          <p:nvPr/>
        </p:nvPicPr>
        <p:blipFill>
          <a:blip r:embed="rId7"/>
          <a:srcRect/>
          <a:stretch>
            <a:fillRect/>
          </a:stretch>
        </p:blipFill>
        <p:spPr bwMode="auto">
          <a:xfrm>
            <a:off x="6705600" y="3962400"/>
            <a:ext cx="2011363" cy="2754313"/>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a:t>The Open Source Movement</a:t>
            </a:r>
          </a:p>
        </p:txBody>
      </p:sp>
      <p:sp>
        <p:nvSpPr>
          <p:cNvPr id="50179" name="Rectangle 3"/>
          <p:cNvSpPr>
            <a:spLocks noGrp="1" noChangeArrowheads="1"/>
          </p:cNvSpPr>
          <p:nvPr>
            <p:ph type="body" idx="1"/>
          </p:nvPr>
        </p:nvSpPr>
        <p:spPr/>
        <p:txBody>
          <a:bodyPr/>
          <a:lstStyle/>
          <a:p>
            <a:r>
              <a:rPr lang="en-US"/>
              <a:t>Has fueled much growth in UNIX</a:t>
            </a:r>
          </a:p>
          <a:p>
            <a:pPr lvl="1"/>
            <a:r>
              <a:rPr lang="en-US"/>
              <a:t>Keeps up with pace of change</a:t>
            </a:r>
          </a:p>
          <a:p>
            <a:pPr lvl="1"/>
            <a:r>
              <a:rPr lang="en-US"/>
              <a:t>More users, developers</a:t>
            </a:r>
          </a:p>
          <a:p>
            <a:pPr lvl="2"/>
            <a:r>
              <a:rPr lang="en-US"/>
              <a:t>More platforms, better</a:t>
            </a:r>
            <a:br>
              <a:rPr lang="en-US"/>
            </a:br>
            <a:r>
              <a:rPr lang="en-US"/>
              <a:t>performance, better code</a:t>
            </a:r>
          </a:p>
          <a:p>
            <a:endParaRPr lang="en-US"/>
          </a:p>
          <a:p>
            <a:r>
              <a:rPr lang="en-US"/>
              <a:t>Many vendors switching to Linux</a:t>
            </a:r>
          </a:p>
          <a:p>
            <a:endParaRPr lang="en-US"/>
          </a:p>
        </p:txBody>
      </p:sp>
      <p:pic>
        <p:nvPicPr>
          <p:cNvPr id="50181" name="Picture 5" descr="open-source_01"/>
          <p:cNvPicPr>
            <a:picLocks noChangeAspect="1" noChangeArrowheads="1"/>
          </p:cNvPicPr>
          <p:nvPr/>
        </p:nvPicPr>
        <p:blipFill>
          <a:blip r:embed="rId3"/>
          <a:srcRect/>
          <a:stretch>
            <a:fillRect/>
          </a:stretch>
        </p:blipFill>
        <p:spPr bwMode="auto">
          <a:xfrm>
            <a:off x="5867400" y="2667000"/>
            <a:ext cx="2046288" cy="2354263"/>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t>The UNIX Philosophy</a:t>
            </a:r>
          </a:p>
        </p:txBody>
      </p:sp>
      <p:sp>
        <p:nvSpPr>
          <p:cNvPr id="12291" name="Rectangle 3"/>
          <p:cNvSpPr>
            <a:spLocks noGrp="1" noChangeArrowheads="1"/>
          </p:cNvSpPr>
          <p:nvPr>
            <p:ph type="body" idx="1"/>
          </p:nvPr>
        </p:nvSpPr>
        <p:spPr>
          <a:xfrm>
            <a:off x="685800" y="1752600"/>
            <a:ext cx="7772400" cy="5105400"/>
          </a:xfrm>
        </p:spPr>
        <p:txBody>
          <a:bodyPr/>
          <a:lstStyle/>
          <a:p>
            <a:r>
              <a:rPr lang="en-US"/>
              <a:t>Small is beautiful</a:t>
            </a:r>
          </a:p>
          <a:p>
            <a:pPr lvl="1"/>
            <a:r>
              <a:rPr lang="en-US"/>
              <a:t>Easy to understand</a:t>
            </a:r>
          </a:p>
          <a:p>
            <a:pPr lvl="1"/>
            <a:r>
              <a:rPr lang="en-US"/>
              <a:t>Easy to maintain</a:t>
            </a:r>
          </a:p>
          <a:p>
            <a:pPr lvl="1"/>
            <a:r>
              <a:rPr lang="en-US"/>
              <a:t>More efficient</a:t>
            </a:r>
          </a:p>
          <a:p>
            <a:pPr lvl="1"/>
            <a:r>
              <a:rPr lang="en-US"/>
              <a:t>Better for reuse</a:t>
            </a:r>
          </a:p>
          <a:p>
            <a:r>
              <a:rPr lang="en-US"/>
              <a:t>Make each program do one thing well</a:t>
            </a:r>
          </a:p>
          <a:p>
            <a:pPr lvl="1"/>
            <a:r>
              <a:rPr lang="en-US"/>
              <a:t>More complex functionality by combining programs</a:t>
            </a:r>
          </a:p>
          <a:p>
            <a:pPr lvl="1"/>
            <a:r>
              <a:rPr lang="en-US"/>
              <a:t>Make every program a filter</a:t>
            </a:r>
          </a:p>
        </p:txBody>
      </p:sp>
      <p:pic>
        <p:nvPicPr>
          <p:cNvPr id="12292" name="Picture 4"/>
          <p:cNvPicPr>
            <a:picLocks noChangeAspect="1" noChangeArrowheads="1"/>
          </p:cNvPicPr>
          <p:nvPr/>
        </p:nvPicPr>
        <p:blipFill>
          <a:blip r:embed="rId3"/>
          <a:srcRect/>
          <a:stretch>
            <a:fillRect/>
          </a:stretch>
        </p:blipFill>
        <p:spPr bwMode="auto">
          <a:xfrm>
            <a:off x="5715000" y="1752600"/>
            <a:ext cx="2076450" cy="23431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t>The UNIX Philosophy</a:t>
            </a:r>
          </a:p>
        </p:txBody>
      </p:sp>
      <p:sp>
        <p:nvSpPr>
          <p:cNvPr id="28675" name="Rectangle 3"/>
          <p:cNvSpPr>
            <a:spLocks noGrp="1" noChangeArrowheads="1"/>
          </p:cNvSpPr>
          <p:nvPr>
            <p:ph type="body" idx="1"/>
          </p:nvPr>
        </p:nvSpPr>
        <p:spPr/>
        <p:txBody>
          <a:bodyPr/>
          <a:lstStyle/>
          <a:p>
            <a:r>
              <a:rPr lang="en-US" sz="2800"/>
              <a:t>Portability over efficiency</a:t>
            </a:r>
          </a:p>
          <a:p>
            <a:pPr lvl="1"/>
            <a:r>
              <a:rPr lang="en-US" sz="2400"/>
              <a:t>Most efficient implementation is rarely portable</a:t>
            </a:r>
          </a:p>
          <a:p>
            <a:pPr lvl="1"/>
            <a:r>
              <a:rPr lang="en-US" sz="2400"/>
              <a:t>Portability better for rapidly changing hardware</a:t>
            </a:r>
          </a:p>
          <a:p>
            <a:r>
              <a:rPr lang="en-US" sz="2800"/>
              <a:t>Use flat ASCII files</a:t>
            </a:r>
          </a:p>
          <a:p>
            <a:pPr lvl="1"/>
            <a:r>
              <a:rPr lang="en-US" sz="2400"/>
              <a:t>Common, simple file format (yesterday’s XML)</a:t>
            </a:r>
          </a:p>
          <a:p>
            <a:pPr lvl="1"/>
            <a:r>
              <a:rPr lang="en-US" sz="2400"/>
              <a:t>Example of portability over efficiency</a:t>
            </a:r>
          </a:p>
          <a:p>
            <a:r>
              <a:rPr lang="en-US" sz="2800"/>
              <a:t>Reusable code</a:t>
            </a:r>
          </a:p>
          <a:p>
            <a:pPr lvl="1"/>
            <a:r>
              <a:rPr lang="en-US" sz="2400"/>
              <a:t>Good programmers write good code;</a:t>
            </a:r>
            <a:br>
              <a:rPr lang="en-US" sz="2400"/>
            </a:br>
            <a:r>
              <a:rPr lang="en-US" sz="2400"/>
              <a:t>great programmers borrow good code</a:t>
            </a:r>
          </a:p>
        </p:txBody>
      </p:sp>
      <p:sp>
        <p:nvSpPr>
          <p:cNvPr id="28676" name="Text Box 4"/>
          <p:cNvSpPr txBox="1">
            <a:spLocks noChangeArrowheads="1"/>
          </p:cNvSpPr>
          <p:nvPr/>
        </p:nvSpPr>
        <p:spPr bwMode="auto">
          <a:xfrm>
            <a:off x="6705600" y="1371600"/>
            <a:ext cx="1371600" cy="366713"/>
          </a:xfrm>
          <a:prstGeom prst="rect">
            <a:avLst/>
          </a:prstGeom>
          <a:noFill/>
          <a:ln w="9525">
            <a:noFill/>
            <a:miter lim="800000"/>
            <a:headEnd/>
            <a:tailEnd/>
          </a:ln>
          <a:effectLst/>
        </p:spPr>
        <p:txBody>
          <a:bodyPr>
            <a:spAutoFit/>
          </a:bodyPr>
          <a:lstStyle/>
          <a:p>
            <a:pPr>
              <a:spcBef>
                <a:spcPct val="50000"/>
              </a:spcBef>
            </a:pPr>
            <a:r>
              <a:rPr lang="en-US" sz="1800" i="1"/>
              <a:t>..continued</a:t>
            </a:r>
          </a:p>
        </p:txBody>
      </p:sp>
      <p:pic>
        <p:nvPicPr>
          <p:cNvPr id="28677" name="Picture 5"/>
          <p:cNvPicPr>
            <a:picLocks noChangeAspect="1" noChangeArrowheads="1"/>
          </p:cNvPicPr>
          <p:nvPr/>
        </p:nvPicPr>
        <p:blipFill>
          <a:blip r:embed="rId3"/>
          <a:srcRect/>
          <a:stretch>
            <a:fillRect/>
          </a:stretch>
        </p:blipFill>
        <p:spPr bwMode="auto">
          <a:xfrm>
            <a:off x="7162800" y="4724400"/>
            <a:ext cx="936625" cy="1447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59" name="Rectangle 35"/>
          <p:cNvSpPr>
            <a:spLocks noGrp="1" noChangeArrowheads="1"/>
          </p:cNvSpPr>
          <p:nvPr>
            <p:ph type="title"/>
          </p:nvPr>
        </p:nvSpPr>
        <p:spPr/>
        <p:txBody>
          <a:bodyPr/>
          <a:lstStyle/>
          <a:p>
            <a:r>
              <a:rPr lang="en-US"/>
              <a:t>The UNIX Philosophy</a:t>
            </a:r>
          </a:p>
        </p:txBody>
      </p:sp>
      <p:sp>
        <p:nvSpPr>
          <p:cNvPr id="26660" name="Rectangle 36"/>
          <p:cNvSpPr>
            <a:spLocks noGrp="1" noChangeArrowheads="1"/>
          </p:cNvSpPr>
          <p:nvPr>
            <p:ph type="body" idx="1"/>
          </p:nvPr>
        </p:nvSpPr>
        <p:spPr>
          <a:xfrm>
            <a:off x="685800" y="1981200"/>
            <a:ext cx="7772400" cy="685800"/>
          </a:xfrm>
        </p:spPr>
        <p:txBody>
          <a:bodyPr/>
          <a:lstStyle/>
          <a:p>
            <a:r>
              <a:rPr lang="en-US"/>
              <a:t>Scripting increases leverage and portability</a:t>
            </a:r>
          </a:p>
        </p:txBody>
      </p:sp>
      <p:sp>
        <p:nvSpPr>
          <p:cNvPr id="26628" name="Text Box 4"/>
          <p:cNvSpPr txBox="1">
            <a:spLocks noChangeArrowheads="1"/>
          </p:cNvSpPr>
          <p:nvPr/>
        </p:nvSpPr>
        <p:spPr bwMode="auto">
          <a:xfrm>
            <a:off x="228600" y="3276600"/>
            <a:ext cx="8915400" cy="366713"/>
          </a:xfrm>
          <a:prstGeom prst="rect">
            <a:avLst/>
          </a:prstGeom>
          <a:noFill/>
          <a:ln w="9525">
            <a:noFill/>
            <a:miter lim="800000"/>
            <a:headEnd/>
            <a:tailEnd/>
          </a:ln>
          <a:effectLst/>
        </p:spPr>
        <p:txBody>
          <a:bodyPr>
            <a:spAutoFit/>
          </a:bodyPr>
          <a:lstStyle/>
          <a:p>
            <a:pPr>
              <a:spcBef>
                <a:spcPct val="50000"/>
              </a:spcBef>
            </a:pPr>
            <a:r>
              <a:rPr lang="en-US" sz="1800" b="1">
                <a:latin typeface="Courier New" pitchFamily="49" charset="0"/>
              </a:rPr>
              <a:t>print $(who | awk '{print $1}' | sort | uniq) | sed 's/ /,/g'</a:t>
            </a:r>
          </a:p>
        </p:txBody>
      </p:sp>
      <p:sp>
        <p:nvSpPr>
          <p:cNvPr id="26629" name="Rectangle 5"/>
          <p:cNvSpPr>
            <a:spLocks noChangeArrowheads="1"/>
          </p:cNvSpPr>
          <p:nvPr/>
        </p:nvSpPr>
        <p:spPr bwMode="auto">
          <a:xfrm>
            <a:off x="228600" y="3200400"/>
            <a:ext cx="8686800" cy="533400"/>
          </a:xfrm>
          <a:prstGeom prst="rect">
            <a:avLst/>
          </a:prstGeom>
          <a:noFill/>
          <a:ln w="9525">
            <a:solidFill>
              <a:schemeClr val="tx1"/>
            </a:solidFill>
            <a:miter lim="800000"/>
            <a:headEnd/>
            <a:tailEnd/>
          </a:ln>
          <a:effectLst/>
        </p:spPr>
        <p:txBody>
          <a:bodyPr wrap="none" anchor="ctr"/>
          <a:lstStyle/>
          <a:p>
            <a:endParaRPr lang="en-IN"/>
          </a:p>
        </p:txBody>
      </p:sp>
      <p:graphicFrame>
        <p:nvGraphicFramePr>
          <p:cNvPr id="26657" name="Group 33"/>
          <p:cNvGraphicFramePr>
            <a:graphicFrameLocks noGrp="1"/>
          </p:cNvGraphicFramePr>
          <p:nvPr/>
        </p:nvGraphicFramePr>
        <p:xfrm>
          <a:off x="6781800" y="4343400"/>
          <a:ext cx="2133600" cy="1676400"/>
        </p:xfrm>
        <a:graphic>
          <a:graphicData uri="http://schemas.openxmlformats.org/drawingml/2006/table">
            <a:tbl>
              <a:tblPr/>
              <a:tblGrid>
                <a:gridCol w="1066800"/>
                <a:gridCol w="1066800"/>
              </a:tblGrid>
              <a:tr h="2730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Courier New" pitchFamily="49" charset="0"/>
                        </a:rPr>
                        <a:t>who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Courier New" pitchFamily="49" charset="0"/>
                        </a:rPr>
                        <a:t>755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6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Courier New" pitchFamily="49" charset="0"/>
                        </a:rPr>
                        <a:t>awk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Courier New" pitchFamily="49" charset="0"/>
                        </a:rPr>
                        <a:t>3,412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30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Courier New" pitchFamily="49" charset="0"/>
                        </a:rPr>
                        <a:t>sort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Courier New" pitchFamily="49" charset="0"/>
                        </a:rPr>
                        <a:t>2,614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6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Courier New" pitchFamily="49" charset="0"/>
                        </a:rPr>
                        <a:t>uniq</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Courier New" pitchFamily="49" charset="0"/>
                        </a:rPr>
                        <a:t>302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30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Courier New" pitchFamily="49" charset="0"/>
                        </a:rPr>
                        <a:t>sed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Courier New" pitchFamily="49" charset="0"/>
                        </a:rPr>
                        <a:t>2,093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6658" name="Text Box 34"/>
          <p:cNvSpPr txBox="1">
            <a:spLocks noChangeArrowheads="1"/>
          </p:cNvSpPr>
          <p:nvPr/>
        </p:nvSpPr>
        <p:spPr bwMode="auto">
          <a:xfrm>
            <a:off x="1447800" y="3810000"/>
            <a:ext cx="6324600" cy="457200"/>
          </a:xfrm>
          <a:prstGeom prst="rect">
            <a:avLst/>
          </a:prstGeom>
          <a:noFill/>
          <a:ln w="9525">
            <a:noFill/>
            <a:miter lim="800000"/>
            <a:headEnd/>
            <a:tailEnd/>
          </a:ln>
          <a:effectLst/>
        </p:spPr>
        <p:txBody>
          <a:bodyPr>
            <a:spAutoFit/>
          </a:bodyPr>
          <a:lstStyle/>
          <a:p>
            <a:pPr>
              <a:spcBef>
                <a:spcPct val="50000"/>
              </a:spcBef>
            </a:pPr>
            <a:r>
              <a:rPr lang="en-US"/>
              <a:t>List the logins of a system’s users on a single line.</a:t>
            </a:r>
          </a:p>
        </p:txBody>
      </p:sp>
      <p:sp>
        <p:nvSpPr>
          <p:cNvPr id="26661" name="Text Box 37"/>
          <p:cNvSpPr txBox="1">
            <a:spLocks noChangeArrowheads="1"/>
          </p:cNvSpPr>
          <p:nvPr/>
        </p:nvSpPr>
        <p:spPr bwMode="auto">
          <a:xfrm>
            <a:off x="7086600" y="6172200"/>
            <a:ext cx="1676400" cy="457200"/>
          </a:xfrm>
          <a:prstGeom prst="rect">
            <a:avLst/>
          </a:prstGeom>
          <a:noFill/>
          <a:ln w="9525">
            <a:noFill/>
            <a:miter lim="800000"/>
            <a:headEnd/>
            <a:tailEnd/>
          </a:ln>
          <a:effectLst/>
        </p:spPr>
        <p:txBody>
          <a:bodyPr>
            <a:spAutoFit/>
          </a:bodyPr>
          <a:lstStyle/>
          <a:p>
            <a:pPr>
              <a:spcBef>
                <a:spcPct val="50000"/>
              </a:spcBef>
            </a:pPr>
            <a:r>
              <a:rPr lang="en-US"/>
              <a:t>9,176 lines</a:t>
            </a:r>
          </a:p>
        </p:txBody>
      </p:sp>
      <p:sp>
        <p:nvSpPr>
          <p:cNvPr id="26662" name="Rectangle 38"/>
          <p:cNvSpPr>
            <a:spLocks noChangeArrowheads="1"/>
          </p:cNvSpPr>
          <p:nvPr/>
        </p:nvSpPr>
        <p:spPr bwMode="auto">
          <a:xfrm>
            <a:off x="533400" y="5334000"/>
            <a:ext cx="6019800" cy="914400"/>
          </a:xfrm>
          <a:prstGeom prst="rect">
            <a:avLst/>
          </a:prstGeom>
          <a:noFill/>
          <a:ln w="9525">
            <a:noFill/>
            <a:miter lim="800000"/>
            <a:headEnd/>
            <a:tailEnd/>
          </a:ln>
          <a:effectLst/>
        </p:spPr>
        <p:txBody>
          <a:bodyPr/>
          <a:lstStyle/>
          <a:p>
            <a:pPr marL="342900" indent="-342900">
              <a:lnSpc>
                <a:spcPct val="90000"/>
              </a:lnSpc>
              <a:spcBef>
                <a:spcPct val="20000"/>
              </a:spcBef>
              <a:buFontTx/>
              <a:buChar char="•"/>
            </a:pPr>
            <a:r>
              <a:rPr lang="en-US" sz="2800"/>
              <a:t>Build prototypes quickly (high level interpreted languages)</a:t>
            </a:r>
          </a:p>
        </p:txBody>
      </p:sp>
      <p:sp>
        <p:nvSpPr>
          <p:cNvPr id="26663" name="Text Box 39"/>
          <p:cNvSpPr txBox="1">
            <a:spLocks noChangeArrowheads="1"/>
          </p:cNvSpPr>
          <p:nvPr/>
        </p:nvSpPr>
        <p:spPr bwMode="auto">
          <a:xfrm>
            <a:off x="6705600" y="1371600"/>
            <a:ext cx="1371600" cy="366713"/>
          </a:xfrm>
          <a:prstGeom prst="rect">
            <a:avLst/>
          </a:prstGeom>
          <a:noFill/>
          <a:ln w="9525">
            <a:noFill/>
            <a:miter lim="800000"/>
            <a:headEnd/>
            <a:tailEnd/>
          </a:ln>
          <a:effectLst/>
        </p:spPr>
        <p:txBody>
          <a:bodyPr>
            <a:spAutoFit/>
          </a:bodyPr>
          <a:lstStyle/>
          <a:p>
            <a:pPr>
              <a:spcBef>
                <a:spcPct val="50000"/>
              </a:spcBef>
            </a:pPr>
            <a:r>
              <a:rPr lang="en-US" sz="1800" i="1"/>
              <a:t>..continued</a:t>
            </a: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POWER3D TRANSITION" val="Revcube.p3d 0"/>
  <p:tag name="POWER3D OPTIONS" val="Medium "/>
  <p:tag name="POWER3D SOUND" val="Revolving Cub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TotalTime>
  <Words>1064</Words>
  <Application>Microsoft Office PowerPoint</Application>
  <PresentationFormat>On-screen Show (4:3)</PresentationFormat>
  <Paragraphs>239</Paragraphs>
  <Slides>26</Slides>
  <Notes>12</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UNIX </vt:lpstr>
      <vt:lpstr>HIstory</vt:lpstr>
      <vt:lpstr>Commercial Success</vt:lpstr>
      <vt:lpstr>Send in the Clones</vt:lpstr>
      <vt:lpstr>Today: Unix is Big</vt:lpstr>
      <vt:lpstr>The Open Source Movement</vt:lpstr>
      <vt:lpstr>The UNIX Philosophy</vt:lpstr>
      <vt:lpstr>The UNIX Philosophy</vt:lpstr>
      <vt:lpstr>The UNIX Philosophy</vt:lpstr>
      <vt:lpstr>The UNIX Philosophy</vt:lpstr>
      <vt:lpstr>UNIX Highlights / Contributions</vt:lpstr>
      <vt:lpstr>UNIX Structural Layout</vt:lpstr>
      <vt:lpstr>Kernel Basics</vt:lpstr>
      <vt:lpstr>Kernel Subsystems</vt:lpstr>
      <vt:lpstr>System Calls</vt:lpstr>
      <vt:lpstr>Logging In</vt:lpstr>
      <vt:lpstr>About login Begins a session on the system. </vt:lpstr>
      <vt:lpstr>@What happenes when you login</vt:lpstr>
      <vt:lpstr>@Related commands </vt:lpstr>
      <vt:lpstr>Remote Login</vt:lpstr>
      <vt:lpstr>UNIX on Windows</vt:lpstr>
      <vt:lpstr>Assignment 0</vt:lpstr>
      <vt:lpstr>System Calls</vt:lpstr>
      <vt:lpstr>@text file-1 (unix system calls)</vt:lpstr>
      <vt:lpstr>SCO: Line by Line Copying</vt:lpstr>
      <vt:lpstr>BETTER BE GOOD WID C TO UNDERSTAND UNIX INNER CODE FUNCTIONALITY  ( As kernal calls are written in code (my guys)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UNIX</dc:title>
  <dc:creator>Suraj</dc:creator>
  <cp:lastModifiedBy>Suraj</cp:lastModifiedBy>
  <cp:revision>12</cp:revision>
  <dcterms:created xsi:type="dcterms:W3CDTF">2006-08-16T00:00:00Z</dcterms:created>
  <dcterms:modified xsi:type="dcterms:W3CDTF">2016-05-20T17:33:14Z</dcterms:modified>
</cp:coreProperties>
</file>