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5" r:id="rId8"/>
    <p:sldId id="260" r:id="rId9"/>
    <p:sldId id="267" r:id="rId10"/>
    <p:sldId id="268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08AA0E-2415-425E-A05F-F500B6CBEA07}">
          <p14:sldIdLst>
            <p14:sldId id="256"/>
            <p14:sldId id="257"/>
            <p14:sldId id="264"/>
            <p14:sldId id="258"/>
            <p14:sldId id="266"/>
            <p14:sldId id="259"/>
            <p14:sldId id="265"/>
            <p14:sldId id="260"/>
            <p14:sldId id="267"/>
            <p14:sldId id="26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002060"/>
                </a:solidFill>
              </a:rPr>
              <a:t>Python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List, Set, Tuple, and Dictionary Differences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37E0-E304-BA0C-4D05-248DD9DF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08" y="729206"/>
            <a:ext cx="8096491" cy="539695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 Removing a key-value pair</a:t>
            </a:r>
          </a:p>
          <a:p>
            <a:r>
              <a:rPr lang="en-US" dirty="0"/>
              <a:t>student.pop("course")</a:t>
            </a: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("After removing course:", </a:t>
            </a:r>
            <a:r>
              <a:rPr lang="en-US" dirty="0">
                <a:solidFill>
                  <a:srgbClr val="FF0000"/>
                </a:solidFill>
              </a:rPr>
              <a:t>student </a:t>
            </a:r>
            <a:r>
              <a:rPr lang="en-US" dirty="0"/>
              <a:t>)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# Iterating through dictionary</a:t>
            </a: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("Keys:")</a:t>
            </a:r>
          </a:p>
          <a:p>
            <a:r>
              <a:rPr lang="en-US" dirty="0"/>
              <a:t>for key in student.keys():</a:t>
            </a:r>
          </a:p>
          <a:p>
            <a:r>
              <a:rPr lang="en-US" dirty="0"/>
              <a:t>   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("Values:")</a:t>
            </a:r>
          </a:p>
          <a:p>
            <a:r>
              <a:rPr lang="en-US" dirty="0"/>
              <a:t>for value in student.values():</a:t>
            </a:r>
          </a:p>
          <a:p>
            <a:r>
              <a:rPr lang="en-US" dirty="0">
                <a:solidFill>
                  <a:srgbClr val="0070C0"/>
                </a:solidFill>
              </a:rPr>
              <a:t>    print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("Items (key-value pairs):")</a:t>
            </a:r>
          </a:p>
          <a:p>
            <a:r>
              <a:rPr lang="en-US" dirty="0"/>
              <a:t>for key, value in student.items():</a:t>
            </a:r>
          </a:p>
          <a:p>
            <a:r>
              <a:rPr lang="en-US" dirty="0"/>
              <a:t>   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(key, ":",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00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4" y="1600200"/>
            <a:ext cx="8057535" cy="3915697"/>
          </a:xfrm>
        </p:spPr>
        <p:txBody>
          <a:bodyPr/>
          <a:lstStyle/>
          <a:p>
            <a:endParaRPr dirty="0"/>
          </a:p>
          <a:p>
            <a:r>
              <a:rPr dirty="0"/>
              <a:t>List → Ordered, Mutable, Allows duplicates</a:t>
            </a:r>
          </a:p>
          <a:p>
            <a:r>
              <a:rPr dirty="0"/>
              <a:t>Set → Unordered, Mutable, No duplicates</a:t>
            </a:r>
          </a:p>
          <a:p>
            <a:r>
              <a:rPr dirty="0"/>
              <a:t>Tuple → Ordered, Immutable, Allows duplicates</a:t>
            </a:r>
          </a:p>
          <a:p>
            <a:r>
              <a:rPr dirty="0"/>
              <a:t>Dictionary → Key-Value pairs, Keys unique, Mutable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Comparison Table</a:t>
            </a:r>
            <a:r>
              <a:rPr dirty="0"/>
              <a:t>: List, Set, Tuple, Dictionary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460828"/>
              </p:ext>
            </p:extLst>
          </p:nvPr>
        </p:nvGraphicFramePr>
        <p:xfrm>
          <a:off x="344128" y="1730477"/>
          <a:ext cx="8573726" cy="271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9664">
                <a:tc>
                  <a:txBody>
                    <a:bodyPr/>
                    <a:lstStyle/>
                    <a:p>
                      <a:r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87">
                <a:tc>
                  <a:txBody>
                    <a:bodyPr/>
                    <a:lstStyle/>
                    <a:p>
                      <a:r>
                        <a:rPr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Ordered (3.7+)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442">
                <a:tc>
                  <a:txBody>
                    <a:bodyPr/>
                    <a:lstStyle/>
                    <a:p>
                      <a:r>
                        <a:t>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Keys not allowed, Values allowed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87">
                <a:tc>
                  <a:txBody>
                    <a:bodyPr/>
                    <a:lstStyle/>
                    <a:p>
                      <a:r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87">
                <a:tc>
                  <a:txBody>
                    <a:bodyPr/>
                    <a:lstStyle/>
                    <a:p>
                      <a:r>
                        <a:t>Indexing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By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87">
                <a:tc>
                  <a:txBody>
                    <a:bodyPr/>
                    <a:lstStyle/>
                    <a:p>
                      <a: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{1,2,3}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(1,2,3)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{'a':1,'b':2}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4736"/>
            <a:ext cx="8229600" cy="5231428"/>
          </a:xfrm>
        </p:spPr>
        <p:txBody>
          <a:bodyPr/>
          <a:lstStyle/>
          <a:p>
            <a:endParaRPr dirty="0"/>
          </a:p>
          <a:p>
            <a:r>
              <a:rPr dirty="0"/>
              <a:t>Ordered collection of items</a:t>
            </a:r>
          </a:p>
          <a:p>
            <a:r>
              <a:rPr dirty="0"/>
              <a:t>Allows duplicates</a:t>
            </a:r>
          </a:p>
          <a:p>
            <a:r>
              <a:rPr dirty="0"/>
              <a:t>Mutable (can be changed)</a:t>
            </a:r>
            <a:endParaRPr lang="en-IN" dirty="0"/>
          </a:p>
          <a:p>
            <a:r>
              <a:rPr lang="en-IN" dirty="0"/>
              <a:t>No keys ,only values</a:t>
            </a:r>
            <a:endParaRPr dirty="0"/>
          </a:p>
          <a:p>
            <a:r>
              <a:rPr dirty="0"/>
              <a:t>Indexed by position</a:t>
            </a:r>
          </a:p>
          <a:p>
            <a:r>
              <a:rPr dirty="0"/>
              <a:t>Example: [1, 2, 3, 4]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B991-6FA1-F7A3-81B1-B280F096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CF36-CF81-6ADC-F357-7DA04ED0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Creating a List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latin typeface="Consolas" panose="020B0609020204030204" pitchFamily="49" charset="0"/>
              </a:rPr>
              <a:t>fruits = ["apple", "banana", "cherry", "apple"]</a:t>
            </a:r>
          </a:p>
          <a:p>
            <a:pPr>
              <a:lnSpc>
                <a:spcPts val="1425"/>
              </a:lnSpc>
              <a:buNone/>
            </a:pPr>
            <a:br>
              <a:rPr lang="en-IN" sz="4400" dirty="0">
                <a:latin typeface="Consolas" panose="020B0609020204030204" pitchFamily="49" charset="0"/>
              </a:rPr>
            </a:br>
            <a:endParaRPr lang="en-IN" sz="4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Accessing elements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n-IN" sz="4400" dirty="0">
                <a:latin typeface="Consolas" panose="020B0609020204030204" pitchFamily="49" charset="0"/>
              </a:rPr>
              <a:t>("First fruit:", </a:t>
            </a:r>
            <a:r>
              <a:rPr lang="en-IN" sz="4400" dirty="0">
                <a:solidFill>
                  <a:srgbClr val="FF0000"/>
                </a:solidFill>
                <a:latin typeface="Consolas" panose="020B0609020204030204" pitchFamily="49" charset="0"/>
              </a:rPr>
              <a:t>fruits[0]</a:t>
            </a:r>
            <a:r>
              <a:rPr lang="en-IN" sz="4400" dirty="0">
                <a:latin typeface="Consolas" panose="020B0609020204030204" pitchFamily="49" charset="0"/>
              </a:rPr>
              <a:t>)     </a:t>
            </a: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apple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n-IN" sz="4400" dirty="0">
                <a:latin typeface="Consolas" panose="020B0609020204030204" pitchFamily="49" charset="0"/>
              </a:rPr>
              <a:t>("Last fruit:", </a:t>
            </a:r>
            <a:r>
              <a:rPr lang="en-IN" sz="4400" dirty="0">
                <a:solidFill>
                  <a:srgbClr val="FF0000"/>
                </a:solidFill>
                <a:latin typeface="Consolas" panose="020B0609020204030204" pitchFamily="49" charset="0"/>
              </a:rPr>
              <a:t>fruits[-1]</a:t>
            </a:r>
            <a:r>
              <a:rPr lang="en-IN" sz="4400" dirty="0">
                <a:latin typeface="Consolas" panose="020B0609020204030204" pitchFamily="49" charset="0"/>
              </a:rPr>
              <a:t>)     </a:t>
            </a: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apple</a:t>
            </a:r>
          </a:p>
          <a:p>
            <a:pPr>
              <a:lnSpc>
                <a:spcPts val="1425"/>
              </a:lnSpc>
              <a:buNone/>
            </a:pPr>
            <a:br>
              <a:rPr lang="en-IN" sz="4400" dirty="0">
                <a:latin typeface="Consolas" panose="020B0609020204030204" pitchFamily="49" charset="0"/>
              </a:rPr>
            </a:br>
            <a:endParaRPr lang="en-IN" sz="4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Adding elements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latin typeface="Consolas" panose="020B0609020204030204" pitchFamily="49" charset="0"/>
              </a:rPr>
              <a:t>fruits.append("orange")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n-IN" sz="4400" dirty="0">
                <a:latin typeface="Consolas" panose="020B0609020204030204" pitchFamily="49" charset="0"/>
              </a:rPr>
              <a:t>("After append:", </a:t>
            </a:r>
            <a:r>
              <a:rPr lang="en-IN" sz="4400" dirty="0">
                <a:solidFill>
                  <a:srgbClr val="FF0000"/>
                </a:solidFill>
                <a:latin typeface="Consolas" panose="020B0609020204030204" pitchFamily="49" charset="0"/>
              </a:rPr>
              <a:t>fruits</a:t>
            </a:r>
            <a:r>
              <a:rPr lang="en-IN" sz="4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IN" sz="4400" dirty="0">
                <a:latin typeface="Consolas" panose="020B0609020204030204" pitchFamily="49" charset="0"/>
              </a:rPr>
            </a:br>
            <a:endParaRPr lang="en-IN" sz="4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Removing elements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latin typeface="Consolas" panose="020B0609020204030204" pitchFamily="49" charset="0"/>
              </a:rPr>
              <a:t>fruits.remove("banana")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n-IN" sz="4400" dirty="0">
                <a:latin typeface="Consolas" panose="020B0609020204030204" pitchFamily="49" charset="0"/>
              </a:rPr>
              <a:t>("After remove:", </a:t>
            </a:r>
            <a:r>
              <a:rPr lang="en-IN" sz="4400" dirty="0">
                <a:solidFill>
                  <a:srgbClr val="FF0000"/>
                </a:solidFill>
                <a:latin typeface="Consolas" panose="020B0609020204030204" pitchFamily="49" charset="0"/>
              </a:rPr>
              <a:t>fruits</a:t>
            </a:r>
            <a:r>
              <a:rPr lang="en-IN" sz="4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IN" sz="4400" dirty="0">
                <a:latin typeface="Consolas" panose="020B0609020204030204" pitchFamily="49" charset="0"/>
              </a:rPr>
            </a:br>
            <a:endParaRPr lang="en-IN" sz="4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B050"/>
                </a:solidFill>
                <a:latin typeface="Consolas" panose="020B0609020204030204" pitchFamily="49" charset="0"/>
              </a:rPr>
              <a:t># Updating elements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latin typeface="Consolas" panose="020B0609020204030204" pitchFamily="49" charset="0"/>
              </a:rPr>
              <a:t>fruits[1] = "grape"</a:t>
            </a:r>
          </a:p>
          <a:p>
            <a:pPr>
              <a:lnSpc>
                <a:spcPts val="1425"/>
              </a:lnSpc>
              <a:buNone/>
            </a:pPr>
            <a:r>
              <a:rPr lang="en-IN" sz="4400" dirty="0">
                <a:solidFill>
                  <a:srgbClr val="002060"/>
                </a:solidFill>
                <a:latin typeface="Consolas" panose="020B0609020204030204" pitchFamily="49" charset="0"/>
              </a:rPr>
              <a:t>print</a:t>
            </a:r>
            <a:r>
              <a:rPr lang="en-IN" sz="4400" dirty="0">
                <a:latin typeface="Consolas" panose="020B0609020204030204" pitchFamily="49" charset="0"/>
              </a:rPr>
              <a:t>("After update:", </a:t>
            </a:r>
            <a:r>
              <a:rPr lang="en-IN" sz="4400" dirty="0">
                <a:solidFill>
                  <a:srgbClr val="FF0000"/>
                </a:solidFill>
                <a:latin typeface="Consolas" panose="020B0609020204030204" pitchFamily="49" charset="0"/>
              </a:rPr>
              <a:t>fruits</a:t>
            </a:r>
            <a:r>
              <a:rPr lang="en-IN" sz="4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IN" dirty="0">
                <a:latin typeface="Consolas" panose="020B0609020204030204" pitchFamily="49" charset="0"/>
              </a:rPr>
            </a:br>
            <a:endParaRPr lang="en-IN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IN" dirty="0">
                <a:latin typeface="Consolas" panose="020B0609020204030204" pitchFamily="49" charset="0"/>
              </a:rPr>
            </a:br>
            <a:endParaRPr lang="en-IN" dirty="0"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49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0104"/>
            <a:ext cx="8077200" cy="5546060"/>
          </a:xfrm>
        </p:spPr>
        <p:txBody>
          <a:bodyPr/>
          <a:lstStyle/>
          <a:p>
            <a:endParaRPr dirty="0"/>
          </a:p>
          <a:p>
            <a:r>
              <a:rPr dirty="0"/>
              <a:t>Unordered collection of unique items</a:t>
            </a:r>
          </a:p>
          <a:p>
            <a:r>
              <a:rPr dirty="0"/>
              <a:t>No duplicate elements allowed</a:t>
            </a:r>
          </a:p>
          <a:p>
            <a:r>
              <a:rPr dirty="0"/>
              <a:t>Mutable (but elements must be immutable)</a:t>
            </a:r>
            <a:endParaRPr lang="en-IN" dirty="0"/>
          </a:p>
          <a:p>
            <a:r>
              <a:rPr lang="en-IN" dirty="0"/>
              <a:t>No keys , only values</a:t>
            </a:r>
            <a:endParaRPr dirty="0"/>
          </a:p>
          <a:p>
            <a:r>
              <a:rPr dirty="0"/>
              <a:t>No indexing or slicing</a:t>
            </a:r>
          </a:p>
          <a:p>
            <a:r>
              <a:rPr dirty="0"/>
              <a:t>Example: {1, 2, 3, 4}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5D6A-1498-E97F-67E6-A0DB2350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Set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AEF7-0AA0-5B2F-3360-3B80180C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1284790"/>
            <a:ext cx="8397433" cy="5573210"/>
          </a:xfrm>
        </p:spPr>
        <p:txBody>
          <a:bodyPr>
            <a:normAutofit fontScale="32500" lnSpcReduction="20000"/>
          </a:bodyPr>
          <a:lstStyle/>
          <a:p>
            <a:r>
              <a:rPr lang="en-IN" sz="4300" dirty="0">
                <a:solidFill>
                  <a:srgbClr val="00B050"/>
                </a:solidFill>
              </a:rPr>
              <a:t># Creating a set</a:t>
            </a:r>
          </a:p>
          <a:p>
            <a:r>
              <a:rPr lang="en-IN" sz="4300" dirty="0"/>
              <a:t>fruits = {</a:t>
            </a:r>
            <a:r>
              <a:rPr lang="en-IN" sz="4300" dirty="0">
                <a:solidFill>
                  <a:srgbClr val="FF0000"/>
                </a:solidFill>
              </a:rPr>
              <a:t>“apple", "banana", "cherry", "apple”}  </a:t>
            </a:r>
            <a:r>
              <a:rPr lang="en-IN" sz="4300" dirty="0">
                <a:solidFill>
                  <a:srgbClr val="00B050"/>
                </a:solidFill>
              </a:rPr>
              <a:t># duplicates auto removed</a:t>
            </a:r>
          </a:p>
          <a:p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("Fruits set:",</a:t>
            </a:r>
            <a:r>
              <a:rPr lang="en-IN" sz="4300" dirty="0">
                <a:solidFill>
                  <a:srgbClr val="FF0000"/>
                </a:solidFill>
              </a:rPr>
              <a:t> fruits</a:t>
            </a:r>
            <a:r>
              <a:rPr lang="en-IN" sz="4300" dirty="0"/>
              <a:t>)</a:t>
            </a:r>
            <a:endParaRPr lang="en-IN" sz="43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IN" sz="4300" dirty="0">
                <a:solidFill>
                  <a:srgbClr val="FF0000"/>
                </a:solidFill>
              </a:rPr>
            </a:br>
            <a:endParaRPr lang="en-IN" sz="4300" dirty="0">
              <a:solidFill>
                <a:srgbClr val="FF0000"/>
              </a:solidFill>
            </a:endParaRPr>
          </a:p>
          <a:p>
            <a:r>
              <a:rPr lang="en-IN" sz="4300" dirty="0">
                <a:solidFill>
                  <a:srgbClr val="00B050"/>
                </a:solidFill>
              </a:rPr>
              <a:t># Adding an element</a:t>
            </a:r>
          </a:p>
          <a:p>
            <a:r>
              <a:rPr lang="en-IN" sz="4300" dirty="0"/>
              <a:t>fruits.add(</a:t>
            </a:r>
            <a:r>
              <a:rPr lang="en-IN" sz="4300" dirty="0">
                <a:solidFill>
                  <a:srgbClr val="FF0000"/>
                </a:solidFill>
              </a:rPr>
              <a:t>“orange”</a:t>
            </a:r>
            <a:r>
              <a:rPr lang="en-IN" sz="4300" dirty="0"/>
              <a:t>) </a:t>
            </a:r>
          </a:p>
          <a:p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("After adding orange:", </a:t>
            </a:r>
            <a:r>
              <a:rPr lang="en-IN" sz="4300" dirty="0">
                <a:solidFill>
                  <a:srgbClr val="FF0000"/>
                </a:solidFill>
              </a:rPr>
              <a:t>fruits</a:t>
            </a:r>
            <a:r>
              <a:rPr lang="en-IN" sz="4300" dirty="0"/>
              <a:t>)</a:t>
            </a:r>
          </a:p>
          <a:p>
            <a:br>
              <a:rPr lang="en-IN" sz="4300" dirty="0"/>
            </a:br>
            <a:endParaRPr lang="en-IN" sz="4300" dirty="0"/>
          </a:p>
          <a:p>
            <a:r>
              <a:rPr lang="en-IN" sz="4300" dirty="0">
                <a:solidFill>
                  <a:srgbClr val="00B050"/>
                </a:solidFill>
              </a:rPr>
              <a:t># Removing an element</a:t>
            </a:r>
          </a:p>
          <a:p>
            <a:r>
              <a:rPr lang="en-IN" sz="4300" dirty="0"/>
              <a:t>fruits.discard(</a:t>
            </a:r>
            <a:r>
              <a:rPr lang="en-IN" sz="4300" dirty="0">
                <a:solidFill>
                  <a:srgbClr val="FF0000"/>
                </a:solidFill>
              </a:rPr>
              <a:t>"banana”</a:t>
            </a:r>
            <a:r>
              <a:rPr lang="en-IN" sz="4300" dirty="0"/>
              <a:t>)</a:t>
            </a:r>
            <a:r>
              <a:rPr lang="en-IN" sz="4300" dirty="0">
                <a:solidFill>
                  <a:srgbClr val="FF0000"/>
                </a:solidFill>
              </a:rPr>
              <a:t>                            </a:t>
            </a:r>
            <a:r>
              <a:rPr lang="en-IN" sz="4300" dirty="0">
                <a:solidFill>
                  <a:srgbClr val="00B050"/>
                </a:solidFill>
              </a:rPr>
              <a:t># discard avoids error if item not present</a:t>
            </a:r>
          </a:p>
          <a:p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("After removing banana:", </a:t>
            </a:r>
            <a:r>
              <a:rPr lang="en-IN" sz="4300" dirty="0">
                <a:solidFill>
                  <a:srgbClr val="FF0000"/>
                </a:solidFill>
              </a:rPr>
              <a:t>fruits</a:t>
            </a:r>
            <a:r>
              <a:rPr lang="en-IN" sz="4300" dirty="0"/>
              <a:t>)</a:t>
            </a:r>
          </a:p>
          <a:p>
            <a:br>
              <a:rPr lang="en-IN" sz="4300" dirty="0"/>
            </a:br>
            <a:endParaRPr lang="en-IN" sz="4300" dirty="0"/>
          </a:p>
          <a:p>
            <a:r>
              <a:rPr lang="en-IN" sz="4300" dirty="0">
                <a:solidFill>
                  <a:srgbClr val="00B050"/>
                </a:solidFill>
              </a:rPr>
              <a:t># Checking membership</a:t>
            </a:r>
          </a:p>
          <a:p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("Is 'apple' in fruits?", </a:t>
            </a:r>
            <a:r>
              <a:rPr lang="en-IN" sz="4300" dirty="0">
                <a:solidFill>
                  <a:srgbClr val="FF0000"/>
                </a:solidFill>
              </a:rPr>
              <a:t>"apple" in fruits</a:t>
            </a:r>
            <a:r>
              <a:rPr lang="en-IN" sz="4300" dirty="0"/>
              <a:t>)</a:t>
            </a:r>
          </a:p>
          <a:p>
            <a:br>
              <a:rPr lang="en-IN" sz="4300" dirty="0"/>
            </a:br>
            <a:endParaRPr lang="en-IN" sz="4300" dirty="0"/>
          </a:p>
          <a:p>
            <a:r>
              <a:rPr lang="en-IN" sz="4300" dirty="0">
                <a:solidFill>
                  <a:srgbClr val="00B050"/>
                </a:solidFill>
              </a:rPr>
              <a:t># Iterating through set</a:t>
            </a:r>
          </a:p>
          <a:p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("</a:t>
            </a:r>
            <a:r>
              <a:rPr lang="en-IN" sz="4300" dirty="0">
                <a:solidFill>
                  <a:srgbClr val="FF0000"/>
                </a:solidFill>
              </a:rPr>
              <a:t>All fruits in set:“</a:t>
            </a:r>
            <a:r>
              <a:rPr lang="en-IN" sz="4300" dirty="0"/>
              <a:t>)</a:t>
            </a:r>
            <a:endParaRPr lang="en-IN" sz="4300" dirty="0">
              <a:solidFill>
                <a:srgbClr val="FF0000"/>
              </a:solidFill>
            </a:endParaRPr>
          </a:p>
          <a:p>
            <a:r>
              <a:rPr lang="en-IN" sz="4300" dirty="0"/>
              <a:t>for f in fruits:</a:t>
            </a:r>
          </a:p>
          <a:p>
            <a:r>
              <a:rPr lang="en-IN" sz="4300" dirty="0"/>
              <a:t>    </a:t>
            </a:r>
            <a:r>
              <a:rPr lang="en-IN" sz="4300" dirty="0">
                <a:solidFill>
                  <a:srgbClr val="0070C0"/>
                </a:solidFill>
              </a:rPr>
              <a:t>print</a:t>
            </a:r>
            <a:r>
              <a:rPr lang="en-IN" sz="4300" dirty="0"/>
              <a:t>(f)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38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38" y="1061884"/>
            <a:ext cx="7821561" cy="5064279"/>
          </a:xfrm>
        </p:spPr>
        <p:txBody>
          <a:bodyPr/>
          <a:lstStyle/>
          <a:p>
            <a:endParaRPr dirty="0"/>
          </a:p>
          <a:p>
            <a:r>
              <a:rPr dirty="0"/>
              <a:t>Ordered collection of items</a:t>
            </a:r>
          </a:p>
          <a:p>
            <a:r>
              <a:rPr dirty="0"/>
              <a:t>Allows duplicates</a:t>
            </a:r>
          </a:p>
          <a:p>
            <a:r>
              <a:rPr dirty="0"/>
              <a:t>Immutable (cannot be changed)</a:t>
            </a:r>
            <a:endParaRPr lang="en-IN" dirty="0"/>
          </a:p>
          <a:p>
            <a:r>
              <a:rPr lang="en-IN" dirty="0"/>
              <a:t>No keys ,only values</a:t>
            </a:r>
            <a:endParaRPr dirty="0"/>
          </a:p>
          <a:p>
            <a:r>
              <a:rPr dirty="0"/>
              <a:t>Indexed by position</a:t>
            </a:r>
          </a:p>
          <a:p>
            <a:r>
              <a:rPr dirty="0"/>
              <a:t>Example: (1, 2, 3, 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1418-ADA9-A033-E280-E512DF31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Tuple 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62564-5070-AF53-1F72-1F2E0358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90" y="937550"/>
            <a:ext cx="8316410" cy="518861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# Creating a tuple</a:t>
            </a:r>
          </a:p>
          <a:p>
            <a:r>
              <a:rPr lang="en-US" dirty="0"/>
              <a:t>fruits = (“</a:t>
            </a:r>
            <a:r>
              <a:rPr lang="en-US" dirty="0">
                <a:solidFill>
                  <a:srgbClr val="FF0000"/>
                </a:solidFill>
              </a:rPr>
              <a:t>apple", "banana", "cherry", "apple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("Fruits tuple</a:t>
            </a:r>
            <a:r>
              <a:rPr lang="en-US" dirty="0">
                <a:solidFill>
                  <a:srgbClr val="FF0000"/>
                </a:solidFill>
              </a:rPr>
              <a:t>:", fruits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Accessing elements</a:t>
            </a:r>
          </a:p>
          <a:p>
            <a:r>
              <a:rPr lang="en-US" dirty="0"/>
              <a:t>print("First fruit:", </a:t>
            </a:r>
            <a:r>
              <a:rPr lang="en-US" dirty="0">
                <a:solidFill>
                  <a:srgbClr val="FF0000"/>
                </a:solidFill>
              </a:rPr>
              <a:t>fruits[0]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dirty="0"/>
              <a:t>"Last fruit:", </a:t>
            </a:r>
            <a:r>
              <a:rPr lang="en-US" dirty="0">
                <a:solidFill>
                  <a:srgbClr val="FF0000"/>
                </a:solidFill>
              </a:rPr>
              <a:t>fruits[-1]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# But we can convert tuple to list, modify, then back to tuple</a:t>
            </a:r>
          </a:p>
          <a:p>
            <a:r>
              <a:rPr lang="en-US" dirty="0"/>
              <a:t>fruits_list = list(</a:t>
            </a:r>
            <a:r>
              <a:rPr lang="en-US" dirty="0">
                <a:solidFill>
                  <a:srgbClr val="FF0000"/>
                </a:solidFill>
              </a:rPr>
              <a:t>fruits</a:t>
            </a:r>
            <a:r>
              <a:rPr lang="en-US" dirty="0"/>
              <a:t>)</a:t>
            </a:r>
          </a:p>
          <a:p>
            <a:r>
              <a:rPr lang="en-US" dirty="0"/>
              <a:t>fruits_list[1] = "</a:t>
            </a:r>
            <a:r>
              <a:rPr lang="en-US" dirty="0">
                <a:solidFill>
                  <a:srgbClr val="FF0000"/>
                </a:solidFill>
              </a:rPr>
              <a:t>grape</a:t>
            </a:r>
            <a:r>
              <a:rPr lang="en-US" dirty="0"/>
              <a:t>"</a:t>
            </a:r>
          </a:p>
          <a:p>
            <a:r>
              <a:rPr lang="en-US" dirty="0"/>
              <a:t>fruits = tuple(fruits_list)</a:t>
            </a:r>
          </a:p>
          <a:p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("After modification:", </a:t>
            </a:r>
            <a:r>
              <a:rPr lang="en-US" dirty="0">
                <a:solidFill>
                  <a:srgbClr val="FF0000"/>
                </a:solidFill>
              </a:rPr>
              <a:t>fruits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8" y="845574"/>
            <a:ext cx="8037871" cy="4798143"/>
          </a:xfrm>
        </p:spPr>
        <p:txBody>
          <a:bodyPr/>
          <a:lstStyle/>
          <a:p>
            <a:endParaRPr dirty="0"/>
          </a:p>
          <a:p>
            <a:r>
              <a:rPr dirty="0"/>
              <a:t>Collection of key-value pairs</a:t>
            </a:r>
          </a:p>
          <a:p>
            <a:r>
              <a:rPr dirty="0"/>
              <a:t>Keys must be unique and immutable</a:t>
            </a:r>
          </a:p>
          <a:p>
            <a:r>
              <a:rPr dirty="0"/>
              <a:t>Values can be mutable or immutable</a:t>
            </a:r>
          </a:p>
          <a:p>
            <a:r>
              <a:rPr dirty="0"/>
              <a:t>Unordered </a:t>
            </a:r>
          </a:p>
          <a:p>
            <a:r>
              <a:rPr dirty="0"/>
              <a:t>Example: {'a': 1, 'b': 2}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A155-3286-7874-C133-D41D7E8E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Dictionary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00A2-790B-A5CF-D2A7-64E492330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6446"/>
            <a:ext cx="8229600" cy="5602146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>
                <a:solidFill>
                  <a:srgbClr val="00B050"/>
                </a:solidFill>
              </a:rPr>
              <a:t># Creating a dictionary</a:t>
            </a:r>
          </a:p>
          <a:p>
            <a:r>
              <a:rPr lang="en-US" sz="3400" dirty="0"/>
              <a:t>student = {</a:t>
            </a:r>
          </a:p>
          <a:p>
            <a:r>
              <a:rPr lang="en-US" sz="3400" dirty="0"/>
              <a:t>    "name": </a:t>
            </a:r>
            <a:r>
              <a:rPr lang="en-US" sz="3400" dirty="0">
                <a:solidFill>
                  <a:srgbClr val="FF0000"/>
                </a:solidFill>
              </a:rPr>
              <a:t>"Alice",</a:t>
            </a:r>
          </a:p>
          <a:p>
            <a:r>
              <a:rPr lang="en-US" sz="3400" dirty="0"/>
              <a:t>    "age": </a:t>
            </a:r>
            <a:r>
              <a:rPr lang="en-US" sz="3400" dirty="0">
                <a:solidFill>
                  <a:srgbClr val="FF0000"/>
                </a:solidFill>
              </a:rPr>
              <a:t>21</a:t>
            </a:r>
            <a:r>
              <a:rPr lang="en-US" sz="3400" dirty="0"/>
              <a:t>,</a:t>
            </a:r>
          </a:p>
          <a:p>
            <a:r>
              <a:rPr lang="en-US" sz="3400" dirty="0"/>
              <a:t>    "course": </a:t>
            </a:r>
            <a:r>
              <a:rPr lang="en-US" sz="3400" dirty="0">
                <a:solidFill>
                  <a:srgbClr val="FF0000"/>
                </a:solidFill>
              </a:rPr>
              <a:t>"Computer Science"</a:t>
            </a:r>
          </a:p>
          <a:p>
            <a:r>
              <a:rPr lang="en-US" sz="3400" dirty="0"/>
              <a:t>}</a:t>
            </a:r>
          </a:p>
          <a:p>
            <a:r>
              <a:rPr lang="en-US" sz="3400" dirty="0">
                <a:solidFill>
                  <a:srgbClr val="0070C0"/>
                </a:solidFill>
              </a:rPr>
              <a:t>print</a:t>
            </a:r>
            <a:r>
              <a:rPr lang="en-US" sz="3400" dirty="0"/>
              <a:t>("Student dictionary:", </a:t>
            </a:r>
            <a:r>
              <a:rPr lang="en-US" sz="3400" dirty="0">
                <a:solidFill>
                  <a:srgbClr val="FF0000"/>
                </a:solidFill>
              </a:rPr>
              <a:t>student</a:t>
            </a:r>
            <a:r>
              <a:rPr lang="en-US" sz="3400" dirty="0"/>
              <a:t>)</a:t>
            </a:r>
          </a:p>
          <a:p>
            <a:br>
              <a:rPr lang="en-US" sz="3400" dirty="0"/>
            </a:br>
            <a:endParaRPr lang="en-US" sz="3400" dirty="0"/>
          </a:p>
          <a:p>
            <a:r>
              <a:rPr lang="en-US" sz="3400" dirty="0">
                <a:solidFill>
                  <a:srgbClr val="00B050"/>
                </a:solidFill>
              </a:rPr>
              <a:t># Accessing values using keys</a:t>
            </a:r>
          </a:p>
          <a:p>
            <a:r>
              <a:rPr lang="en-US" sz="3400" dirty="0">
                <a:solidFill>
                  <a:srgbClr val="0070C0"/>
                </a:solidFill>
              </a:rPr>
              <a:t>print</a:t>
            </a:r>
            <a:r>
              <a:rPr lang="en-US" sz="3400" dirty="0"/>
              <a:t>("Name:", </a:t>
            </a:r>
            <a:r>
              <a:rPr lang="en-US" sz="3400" dirty="0">
                <a:solidFill>
                  <a:srgbClr val="FF0000"/>
                </a:solidFill>
              </a:rPr>
              <a:t>student["name"]</a:t>
            </a:r>
            <a:r>
              <a:rPr lang="en-US" sz="3400" dirty="0"/>
              <a:t>)</a:t>
            </a:r>
          </a:p>
          <a:p>
            <a:r>
              <a:rPr lang="en-US" sz="3400" dirty="0">
                <a:solidFill>
                  <a:srgbClr val="0070C0"/>
                </a:solidFill>
              </a:rPr>
              <a:t>print</a:t>
            </a:r>
            <a:r>
              <a:rPr lang="en-US" sz="3400" dirty="0"/>
              <a:t>("Age:", </a:t>
            </a:r>
            <a:r>
              <a:rPr lang="en-US" sz="3400" dirty="0">
                <a:solidFill>
                  <a:srgbClr val="FF0000"/>
                </a:solidFill>
              </a:rPr>
              <a:t>student["age"]</a:t>
            </a:r>
            <a:r>
              <a:rPr lang="en-US" sz="3400" dirty="0"/>
              <a:t>)</a:t>
            </a:r>
          </a:p>
          <a:p>
            <a:br>
              <a:rPr lang="en-US" sz="3400" dirty="0"/>
            </a:br>
            <a:endParaRPr lang="en-US" sz="3400" dirty="0"/>
          </a:p>
          <a:p>
            <a:r>
              <a:rPr lang="en-US" sz="3400" dirty="0">
                <a:solidFill>
                  <a:srgbClr val="00B050"/>
                </a:solidFill>
              </a:rPr>
              <a:t>#  </a:t>
            </a:r>
            <a:r>
              <a:rPr lang="en-IN" sz="3400" dirty="0">
                <a:solidFill>
                  <a:srgbClr val="00B050"/>
                </a:solidFill>
              </a:rPr>
              <a:t>Adding </a:t>
            </a:r>
            <a:r>
              <a:rPr lang="en-IN" sz="3400" dirty="0"/>
              <a:t> </a:t>
            </a:r>
            <a:r>
              <a:rPr lang="en-US" sz="3400" dirty="0">
                <a:solidFill>
                  <a:srgbClr val="00B050"/>
                </a:solidFill>
              </a:rPr>
              <a:t>a new key-value pair</a:t>
            </a:r>
          </a:p>
          <a:p>
            <a:r>
              <a:rPr lang="en-US" sz="3400" dirty="0"/>
              <a:t>student["grade"] = "A"</a:t>
            </a:r>
          </a:p>
          <a:p>
            <a:r>
              <a:rPr lang="en-US" sz="3400" dirty="0">
                <a:solidFill>
                  <a:srgbClr val="0070C0"/>
                </a:solidFill>
              </a:rPr>
              <a:t>print</a:t>
            </a:r>
            <a:r>
              <a:rPr lang="en-US" sz="3400" dirty="0"/>
              <a:t>("After adding grade:", </a:t>
            </a:r>
            <a:r>
              <a:rPr lang="en-US" sz="3400" dirty="0">
                <a:solidFill>
                  <a:srgbClr val="FF0000"/>
                </a:solidFill>
              </a:rPr>
              <a:t>student</a:t>
            </a:r>
            <a:r>
              <a:rPr lang="en-US" sz="3400" dirty="0"/>
              <a:t>)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00B050"/>
                </a:solidFill>
              </a:rPr>
              <a:t># Updating a value</a:t>
            </a:r>
          </a:p>
          <a:p>
            <a:r>
              <a:rPr lang="en-US" sz="3400" dirty="0"/>
              <a:t>student["age"] = 22</a:t>
            </a:r>
          </a:p>
          <a:p>
            <a:r>
              <a:rPr lang="en-US" sz="3400" dirty="0">
                <a:solidFill>
                  <a:srgbClr val="0070C0"/>
                </a:solidFill>
              </a:rPr>
              <a:t>print</a:t>
            </a:r>
            <a:r>
              <a:rPr lang="en-US" sz="3400" dirty="0"/>
              <a:t>("After updating age:", </a:t>
            </a:r>
            <a:r>
              <a:rPr lang="en-US" sz="3400" dirty="0">
                <a:solidFill>
                  <a:srgbClr val="FF0000"/>
                </a:solidFill>
              </a:rPr>
              <a:t>student</a:t>
            </a:r>
            <a:r>
              <a:rPr lang="en-US" sz="3400" dirty="0"/>
              <a:t>)</a:t>
            </a:r>
            <a:br>
              <a:rPr lang="en-US" sz="3400" dirty="0"/>
            </a:br>
            <a:endParaRPr lang="en-US" sz="3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746</Words>
  <Application>Microsoft Office PowerPoint</Application>
  <PresentationFormat>On-screen Show (4:3)</PresentationFormat>
  <Paragraphs>160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Python Data Structures</vt:lpstr>
      <vt:lpstr>List</vt:lpstr>
      <vt:lpstr>List code</vt:lpstr>
      <vt:lpstr>Set</vt:lpstr>
      <vt:lpstr>Set code</vt:lpstr>
      <vt:lpstr>Tuple</vt:lpstr>
      <vt:lpstr>Tuple code </vt:lpstr>
      <vt:lpstr>Dictionary</vt:lpstr>
      <vt:lpstr>Dictionary code</vt:lpstr>
      <vt:lpstr>PowerPoint Presentation</vt:lpstr>
      <vt:lpstr>Comparison Table</vt:lpstr>
      <vt:lpstr>Comparison Table: List, Set, Tuple, Dictionary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Swathi Padamati</dc:creator>
  <cp:keywords/>
  <dc:description>generated using python-pptx</dc:description>
  <cp:lastModifiedBy>Swathi Padamati</cp:lastModifiedBy>
  <cp:revision>4</cp:revision>
  <dcterms:created xsi:type="dcterms:W3CDTF">2013-01-27T09:14:16Z</dcterms:created>
  <dcterms:modified xsi:type="dcterms:W3CDTF">2025-09-11T12:38:11Z</dcterms:modified>
  <cp:category/>
</cp:coreProperties>
</file>