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5" r:id="rId2"/>
  </p:sldMasterIdLst>
  <p:notesMasterIdLst>
    <p:notesMasterId r:id="rId16"/>
  </p:notesMasterIdLst>
  <p:handoutMasterIdLst>
    <p:handoutMasterId r:id="rId17"/>
  </p:handoutMasterIdLst>
  <p:sldIdLst>
    <p:sldId id="256" r:id="rId3"/>
    <p:sldId id="892" r:id="rId4"/>
    <p:sldId id="893" r:id="rId5"/>
    <p:sldId id="897" r:id="rId6"/>
    <p:sldId id="895" r:id="rId7"/>
    <p:sldId id="894" r:id="rId8"/>
    <p:sldId id="896" r:id="rId9"/>
    <p:sldId id="900" r:id="rId10"/>
    <p:sldId id="901" r:id="rId11"/>
    <p:sldId id="902" r:id="rId12"/>
    <p:sldId id="919" r:id="rId13"/>
    <p:sldId id="920" r:id="rId14"/>
    <p:sldId id="899" r:id="rId15"/>
  </p:sldIdLst>
  <p:sldSz cx="9144000" cy="6858000" type="screen4x3"/>
  <p:notesSz cx="6858000" cy="9144000"/>
  <p:defaultTextStyle>
    <a:defPPr>
      <a:defRPr lang="fr-FR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D1B2F"/>
    <a:srgbClr val="EEDF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58" autoAdjust="0"/>
  </p:normalViewPr>
  <p:slideViewPr>
    <p:cSldViewPr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6E1D164-FC21-4BB4-BC9F-58591A842A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1FAD1E-B4D5-4BA3-B0A9-FC255C77DD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3EA4522-74B5-4ED8-9E3D-85CA171DED39}" type="datetime1">
              <a:rPr lang="fr-FR" altLang="en-US"/>
              <a:pPr>
                <a:defRPr/>
              </a:pPr>
              <a:t>01/11/2023</a:t>
            </a:fld>
            <a:endParaRPr lang="fr-FR" alt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BC975A-FE3C-472C-B58C-506EBCB4AE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784959-3D7C-4391-99E5-FE955A7209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E668D5-31CD-497A-A97B-003DF3031A5B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3A98F1-6546-4948-ABC5-B884D137EE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85856-C04B-4EAE-B2E0-19F3AD31FB9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70998DF-427E-4101-91F0-C5171C5EB345}" type="datetimeFigureOut">
              <a:rPr lang="en-CA"/>
              <a:pPr>
                <a:defRPr/>
              </a:pPr>
              <a:t>2023-10-31</a:t>
            </a:fld>
            <a:endParaRPr lang="en-CA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3A3EAF7-8116-4FC1-AE72-DC383082E2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DE99917-577B-432C-8F81-0C2EFE318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61CD7-1940-40E9-B9B1-584D0E54A4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35988-DE82-4D6F-AF2A-55556979E5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5092DE7-5FE3-442C-B52B-0B301EC3F61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312CA0A6-85B1-442A-9377-D752DC6D46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F32E8413-A586-4BEB-92DC-0387CD8B7D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0314A4E7-D3F4-49F3-B455-97F344D776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FAEBE64-B5BA-4BF9-9A00-914EE12CB628}" type="slidenum">
              <a:rPr lang="en-CA" altLang="en-US" smtClean="0"/>
              <a:pPr/>
              <a:t>2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9192E258-AB24-4405-BB70-E3D567B9AF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5149677F-71EC-40AE-A278-A6D8A8E23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7D68D93C-FD80-4687-A6F2-3C22E94B47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27C4A75-0D0F-4E43-98E2-5679C47026CD}" type="slidenum">
              <a:rPr lang="en-CA" altLang="en-US" smtClean="0"/>
              <a:pPr/>
              <a:t>11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75434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9192E258-AB24-4405-BB70-E3D567B9AF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5149677F-71EC-40AE-A278-A6D8A8E23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7D68D93C-FD80-4687-A6F2-3C22E94B47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27C4A75-0D0F-4E43-98E2-5679C47026CD}" type="slidenum">
              <a:rPr lang="en-CA" altLang="en-US" smtClean="0"/>
              <a:pPr/>
              <a:t>12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07854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E5B97D4C-741A-482C-AD72-7D7F0CF271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6ACD3AD3-10B9-41F7-8820-5FBF68E9A1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999152B2-0431-4B61-A37E-22438B2CFC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686717-31C4-435E-A976-FBE65F41D271}" type="slidenum">
              <a:rPr lang="en-CA" altLang="en-US" smtClean="0"/>
              <a:pPr/>
              <a:t>13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94CA7BE8-E770-499D-9055-B02B42A0AA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D445C68F-7FE0-4F62-8306-CB9DE4365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03D61642-237E-4711-A722-C7FF8A1A11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51BEDA5-A449-49EF-B6B3-E41B8B394311}" type="slidenum">
              <a:rPr lang="en-CA" altLang="en-US" smtClean="0"/>
              <a:pPr/>
              <a:t>3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04F4366D-9133-4A52-A64D-D4301C8F95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4C09F05D-F573-40C6-A226-73B3BCBA6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25A6CBA3-8739-4AC0-83B9-6796E534AB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C68ACB5-DE44-4E12-BBA3-DCC8D74228AC}" type="slidenum">
              <a:rPr lang="en-CA" altLang="en-US" smtClean="0"/>
              <a:pPr/>
              <a:t>4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4C6DEC33-E856-4D8F-B935-AA79A62C50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8A8E0746-C389-4385-BC7B-8A056B437A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D7E3DE59-BC95-4BE8-9A50-3B0C3FCA6D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590CBF3-7B71-4F66-8B0D-E39C710BD62E}" type="slidenum">
              <a:rPr lang="en-CA" altLang="en-US" smtClean="0"/>
              <a:pPr/>
              <a:t>5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1405BE76-ADE2-47C2-AFE4-8588180FD0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F973F2DA-2DE1-48EA-B010-532E8FE94C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8580E666-BFB8-4BDC-B3A4-A9069E9D46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DB142D7-D49F-4C63-9F44-0856F797CAB7}" type="slidenum">
              <a:rPr lang="en-CA" altLang="en-US" smtClean="0"/>
              <a:pPr/>
              <a:t>6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85AA2242-6FC8-4D1B-918A-02B2A9B76F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F6DB5A6E-15BA-4E2E-B66D-7317F66AA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D1761493-0625-4851-B535-F4963AAB61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936811C-8FF0-46E5-9352-78A7FB00BFD0}" type="slidenum">
              <a:rPr lang="en-CA" altLang="en-US" smtClean="0"/>
              <a:pPr/>
              <a:t>7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0CAE0AAE-7DF8-4931-9F20-DD2BD4156C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AEA2E1D5-36E8-40C1-8F08-36BC94971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1570D1B6-80D4-4F2A-BBE5-1732F24D2D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A5BEC91-9ABB-45DC-B6BB-7639B280BDDD}" type="slidenum">
              <a:rPr lang="en-CA" altLang="en-US" smtClean="0"/>
              <a:pPr/>
              <a:t>8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9F9EAC51-F696-4BD0-B368-B0C610A1C3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2707F522-D651-4B85-9D49-5E83173F38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720BE597-C42A-4252-BB37-64CBE8D017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FA1E644-D105-4580-875C-A47707935743}" type="slidenum">
              <a:rPr lang="en-CA" altLang="en-US" smtClean="0"/>
              <a:pPr/>
              <a:t>9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9192E258-AB24-4405-BB70-E3D567B9AF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5149677F-71EC-40AE-A278-A6D8A8E23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7D68D93C-FD80-4687-A6F2-3C22E94B47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27C4A75-0D0F-4E43-98E2-5679C47026CD}" type="slidenum">
              <a:rPr lang="en-CA" altLang="en-US" smtClean="0"/>
              <a:pPr/>
              <a:t>10</a:t>
            </a:fld>
            <a:endParaRPr lang="en-CA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5FBB1DB-D992-471E-952D-8B70960B14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59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04DC0-6726-4212-A1AE-4BF686FC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6503E-C8E5-4E10-B658-760F9B26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E54E4-7469-4E23-B155-582EC038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22D68D2-8BC6-4003-9E26-072CFB60145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582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B48A2-3A5D-4172-8536-B0C79020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2EB97-B032-474C-B3DD-B7E29844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06EA-E1FF-4456-86B1-8B6A5489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6876CCB-7CF5-4311-A376-EC9AAF29741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54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FCC8D52-21CD-4FF7-B517-ECBFDC40B1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5447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FB7905-23CF-4725-AAE7-D03F7159B56A}"/>
              </a:ext>
            </a:extLst>
          </p:cNvPr>
          <p:cNvCxnSpPr/>
          <p:nvPr userDrawn="1"/>
        </p:nvCxnSpPr>
        <p:spPr>
          <a:xfrm>
            <a:off x="-180975" y="6308725"/>
            <a:ext cx="9396413" cy="0"/>
          </a:xfrm>
          <a:prstGeom prst="line">
            <a:avLst/>
          </a:prstGeom>
          <a:ln w="25400">
            <a:solidFill>
              <a:srgbClr val="ED1B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B27610F-3D50-42FD-AD61-2EC7820C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CF9CAE4-1DB3-4061-BA74-50426113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EA2EC9-52E3-4D0C-A2E9-AFD5059B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330D640-BF49-450B-8E77-751A082498E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588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66C4D-028E-4465-9B14-F59B8150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277CC-4116-464D-8FE7-DC3CBDD2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54F45-DBC9-4327-B279-200B1B89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D27BBE2-8D02-40A6-A127-D8D4579A3BC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729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8C780-4E80-4C7E-BF6A-BDFDDC18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40447-E930-4ECD-950B-FAC9FED2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F49B-7979-4E9D-9924-F3622DB4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68BCA81-CAD9-404A-A445-2EB28D9093C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34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F38B7-2414-4503-B05F-F877C428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49F9A-C624-431C-8285-4F5223A1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B4462-D76D-42DF-BAEE-18055AC3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4B31AC7-3F11-4566-A952-290215A5C01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527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742D5-CD04-4D32-9DE4-B58D4DF1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AC82E-0EB6-46F2-88C5-B7AD7B40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B13CD-B062-4B40-8A99-656897E1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6B83808-D84B-4706-A86D-0E27B5072DB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4884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94E96-7C44-4F71-866F-D02598DC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948D76-AA73-4E02-9847-911FEE92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99024-03F5-4431-A70E-CAE79D5D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92EEB01-2D91-4AD6-AD48-46F4D3A1E4F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133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3311E-F335-422E-A508-6E2A8C8A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A19C4-3D13-4D4E-9994-77B36B73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EE3BF-20DA-44F7-A919-A2F622FE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AF14372-54B3-4B14-A677-6F92496A4EB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33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6DFC5B-A3A0-41E8-BD54-21BAD348ACA9}"/>
              </a:ext>
            </a:extLst>
          </p:cNvPr>
          <p:cNvCxnSpPr/>
          <p:nvPr userDrawn="1"/>
        </p:nvCxnSpPr>
        <p:spPr>
          <a:xfrm>
            <a:off x="-36513" y="6308725"/>
            <a:ext cx="9288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0D0C7B0-5751-4E1C-B3D1-2E371EC212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 eaLnBrk="1" hangingPunct="1">
              <a:defRPr/>
            </a:lvl1pPr>
          </a:lstStyle>
          <a:p>
            <a:pPr>
              <a:defRPr/>
            </a:pPr>
            <a:fld id="{623815C8-475F-466B-B8E4-EFA1D2DC7465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81551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38744-A530-4CDC-A29B-8A3167E4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B5629-0C54-4529-9238-4FB37984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CA32D-EF1C-428E-9EEF-00298E91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276A99E-F173-45FD-AD14-85773C3D7A7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622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AC7DE-0375-45F3-AF24-F473870E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5F80F-14BC-43ED-B57C-51BEAD2B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30CAC-0E6B-4075-A1A2-1F141B3C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DB60A95-6A46-42C6-86AD-F4C5AEA70F3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116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8158F-02C6-4FFE-B549-02D6DF4C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9CD9-4B58-4F71-B04A-9660C12F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D4F14-0EC8-4C4F-B532-5DB9E95B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CD74202-19FA-4E61-8410-9894A0B7C23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764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0429C-B36E-47BE-A5FE-DC9D4C19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902EC-7F63-4358-824F-3AD90265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7821E-88D4-4E61-933D-7074FA8F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C344325-1BD4-4838-9198-AFF0D8B6AF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404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2827C-5DC1-4CF2-98B6-25EF2555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C1C60-20DA-4614-AF5C-E757C64E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5444-9508-4FE6-AE82-3110738F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9999CB6-930B-4E4B-9B05-FF34496C156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854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8174C-8C9F-408B-94DC-C1CB3D90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BCCFE6-42A6-447F-8FB2-1EF7CB56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A2E09-E7CA-4F98-AC26-FB1BB713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9946F0D-0860-4DFD-95CD-AF8DBF109DC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371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FA3EA-6980-48A3-A403-90C99D1A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1735D-11AD-447A-82D5-64745651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625A9-36EE-4613-A4FD-B93F40B2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1200292-3B55-4E5B-9120-4D59672A893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83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44545-4DBA-455D-85FF-00520FDC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3CE5A-BA5E-4C32-BA5C-39C4D1A7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D671B-F07F-4ACC-8F01-06C2E17C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860F5FE-5FA0-409D-8900-1E6039FC78F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22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1B0FA-642F-43D0-96CE-2A362105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D2C96-2E09-4076-BFA3-0CFFB2AE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7C19C-7E13-49B4-A050-DFF1ED07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457FDF9-E002-4465-91B2-E6B8627F8BF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383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5E21-00DC-4183-A231-1A7BA0FE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E2163-3458-4BCF-9EEC-8C381731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BF1A4-37CB-485C-82FC-6C5FB6E3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4009740-DD8B-454C-844B-CB7595BBEE6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852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694FAA3-0582-45BE-BFB0-9D0D549A0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CA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81C4383-BF84-432A-AFC8-0968EF8D07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CA" altLang="en-US"/>
          </a:p>
        </p:txBody>
      </p:sp>
      <p:pic>
        <p:nvPicPr>
          <p:cNvPr id="1028" name="Picture 7" descr="Logo&#10;&#10;Description automatically generated">
            <a:extLst>
              <a:ext uri="{FF2B5EF4-FFF2-40B4-BE49-F238E27FC236}">
                <a16:creationId xmlns:a16="http://schemas.microsoft.com/office/drawing/2014/main" id="{CF3BD1CC-E66D-49F4-8541-D20FD4CA01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650875"/>
            <a:ext cx="2111375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F705B1F9-35E1-48DE-A460-54A3BB6660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CA" altLang="en-US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20AF5D5E-2F34-4574-8C6E-D3A221F4E6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>
            <a:extLst>
              <a:ext uri="{FF2B5EF4-FFF2-40B4-BE49-F238E27FC236}">
                <a16:creationId xmlns:a16="http://schemas.microsoft.com/office/drawing/2014/main" id="{FEACC885-C4C4-4411-8FFF-3EF30E4E0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420938"/>
            <a:ext cx="7127875" cy="357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ED1B2F"/>
                </a:solidFill>
                <a:latin typeface="McGill Sans" pitchFamily="50" charset="0"/>
              </a:rPr>
              <a:t>Linear systems (1D)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McGill Sans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McGill Sans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McGill Sans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McGill Sans" pitchFamily="50" charset="0"/>
              </a:rPr>
              <a:t>Suresh Krishna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McGill Sans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McGill Sans" pitchFamily="50" charset="0"/>
              </a:rPr>
              <a:t>Associate Professor, Physiology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McGill Sans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McGill Sans" pitchFamily="50" charset="0"/>
              </a:rPr>
              <a:t>McGill University</a:t>
            </a:r>
            <a:endParaRPr lang="en-CA" altLang="en-US" sz="2400" dirty="0">
              <a:latin typeface="McGill Sans" pitchFamily="5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4">
            <a:extLst>
              <a:ext uri="{FF2B5EF4-FFF2-40B4-BE49-F238E27FC236}">
                <a16:creationId xmlns:a16="http://schemas.microsoft.com/office/drawing/2014/main" id="{C2F2A15B-B32C-497E-82FD-3817D5288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36550"/>
            <a:ext cx="7886700" cy="1325563"/>
          </a:xfrm>
        </p:spPr>
        <p:txBody>
          <a:bodyPr/>
          <a:lstStyle/>
          <a:p>
            <a:pPr algn="ctr" eaLnBrk="1" hangingPunct="1"/>
            <a:r>
              <a:rPr lang="en-US" altLang="en-US" sz="4000">
                <a:solidFill>
                  <a:srgbClr val="ED1B2F"/>
                </a:solidFill>
                <a:latin typeface="McGill Sans" pitchFamily="50" charset="0"/>
              </a:rPr>
              <a:t>LTI systems – frequency domain</a:t>
            </a:r>
            <a:endParaRPr lang="en-CA" altLang="en-US" sz="4000"/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6F4608E5-6CB9-4B27-8C9B-4B084B7CFF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ECE2DF62-A6FF-4F6D-A05F-E50D597D5503}" type="slidenum">
              <a:rPr lang="en-CA" altLang="en-US" sz="1800" smtClean="0">
                <a:latin typeface="McGill Sans" pitchFamily="50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CA" altLang="en-US" sz="1800">
              <a:latin typeface="McGill Sans" pitchFamily="50" charset="0"/>
            </a:endParaRPr>
          </a:p>
        </p:txBody>
      </p:sp>
      <p:pic>
        <p:nvPicPr>
          <p:cNvPr id="47108" name="Picture 2">
            <a:extLst>
              <a:ext uri="{FF2B5EF4-FFF2-40B4-BE49-F238E27FC236}">
                <a16:creationId xmlns:a16="http://schemas.microsoft.com/office/drawing/2014/main" id="{DE319600-5071-4C1B-B4AF-C931CAB8E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484313"/>
            <a:ext cx="47625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6F4608E5-6CB9-4B27-8C9B-4B084B7CFF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ECE2DF62-A6FF-4F6D-A05F-E50D597D5503}" type="slidenum">
              <a:rPr lang="en-CA" altLang="en-US" sz="1800" smtClean="0">
                <a:latin typeface="McGill Sans" pitchFamily="50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CA" altLang="en-US" sz="1800">
              <a:latin typeface="McGill Sans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69543-0A79-47EE-ACF6-1051B54EC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978" y="260648"/>
            <a:ext cx="4750044" cy="51818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E018B5-26E0-4522-9DEC-F1E532092FE9}"/>
              </a:ext>
            </a:extLst>
          </p:cNvPr>
          <p:cNvSpPr txBox="1"/>
          <p:nvPr/>
        </p:nvSpPr>
        <p:spPr>
          <a:xfrm>
            <a:off x="2228938" y="5576592"/>
            <a:ext cx="4710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https://lpsa.swarthmore.edu/Fourier/Xforms/FTPairsProps.html</a:t>
            </a:r>
          </a:p>
        </p:txBody>
      </p:sp>
    </p:spTree>
    <p:extLst>
      <p:ext uri="{BB962C8B-B14F-4D97-AF65-F5344CB8AC3E}">
        <p14:creationId xmlns:p14="http://schemas.microsoft.com/office/powerpoint/2010/main" val="373350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6F4608E5-6CB9-4B27-8C9B-4B084B7CFF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ECE2DF62-A6FF-4F6D-A05F-E50D597D5503}" type="slidenum">
              <a:rPr lang="en-CA" altLang="en-US" sz="1800" smtClean="0">
                <a:latin typeface="McGill Sans" pitchFamily="50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CA" altLang="en-US" sz="1800">
              <a:latin typeface="McGill Sans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FE08D6-DA22-47A0-9639-4B9F999FC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81" y="332656"/>
            <a:ext cx="5715294" cy="44071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FF9B8F-52C4-4C63-A913-EA6027A5755F}"/>
              </a:ext>
            </a:extLst>
          </p:cNvPr>
          <p:cNvSpPr txBox="1"/>
          <p:nvPr/>
        </p:nvSpPr>
        <p:spPr>
          <a:xfrm>
            <a:off x="2388217" y="4947901"/>
            <a:ext cx="47100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https://ocw.mit.edu/courses/res-6-007-signals-and-systems-spring-2011/403577752d3007ed4ea30e8c61cf90d7_MITRES_6_007S11_lec09.pdf</a:t>
            </a:r>
          </a:p>
        </p:txBody>
      </p:sp>
    </p:spTree>
    <p:extLst>
      <p:ext uri="{BB962C8B-B14F-4D97-AF65-F5344CB8AC3E}">
        <p14:creationId xmlns:p14="http://schemas.microsoft.com/office/powerpoint/2010/main" val="3914686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4">
            <a:extLst>
              <a:ext uri="{FF2B5EF4-FFF2-40B4-BE49-F238E27FC236}">
                <a16:creationId xmlns:a16="http://schemas.microsoft.com/office/drawing/2014/main" id="{77C122FE-1EDC-4471-8CDB-2211EB2CB2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36550"/>
            <a:ext cx="7886700" cy="1325563"/>
          </a:xfrm>
        </p:spPr>
        <p:txBody>
          <a:bodyPr/>
          <a:lstStyle/>
          <a:p>
            <a:pPr algn="ctr" eaLnBrk="1" hangingPunct="1"/>
            <a:r>
              <a:rPr lang="en-US" altLang="en-US" sz="4000">
                <a:solidFill>
                  <a:srgbClr val="ED1B2F"/>
                </a:solidFill>
                <a:latin typeface="McGill Sans" pitchFamily="50" charset="0"/>
              </a:rPr>
              <a:t>Great book for intuitive understanding</a:t>
            </a:r>
            <a:endParaRPr lang="en-CA" altLang="en-US" sz="4000"/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F6FD406C-695D-4DDA-A3F5-032BA5310B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6614695E-CF7A-4EDD-AF2F-1DA7F178E235}" type="slidenum">
              <a:rPr lang="en-CA" altLang="en-US" sz="1800" smtClean="0">
                <a:latin typeface="McGill Sans" pitchFamily="50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CA" altLang="en-US" sz="1800">
              <a:latin typeface="McGill Sans" pitchFamily="50" charset="0"/>
            </a:endParaRPr>
          </a:p>
        </p:txBody>
      </p:sp>
      <p:pic>
        <p:nvPicPr>
          <p:cNvPr id="51204" name="Picture 2">
            <a:extLst>
              <a:ext uri="{FF2B5EF4-FFF2-40B4-BE49-F238E27FC236}">
                <a16:creationId xmlns:a16="http://schemas.microsoft.com/office/drawing/2014/main" id="{3B078CAD-20CB-44D7-8F1B-B4B679750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760538"/>
            <a:ext cx="3240087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5">
            <a:extLst>
              <a:ext uri="{FF2B5EF4-FFF2-40B4-BE49-F238E27FC236}">
                <a16:creationId xmlns:a16="http://schemas.microsoft.com/office/drawing/2014/main" id="{66C7C350-D491-4482-892A-8201A01C2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225" y="2349500"/>
            <a:ext cx="2736850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TextBox 6">
            <a:extLst>
              <a:ext uri="{FF2B5EF4-FFF2-40B4-BE49-F238E27FC236}">
                <a16:creationId xmlns:a16="http://schemas.microsoft.com/office/drawing/2014/main" id="{508B1DB6-208C-4BFD-9B49-0237C67A3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141663"/>
            <a:ext cx="1873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Book for 2D as well, I think.</a:t>
            </a:r>
            <a:endParaRPr lang="en-CA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>
            <a:extLst>
              <a:ext uri="{FF2B5EF4-FFF2-40B4-BE49-F238E27FC236}">
                <a16:creationId xmlns:a16="http://schemas.microsoft.com/office/drawing/2014/main" id="{36B8A4F6-825F-409E-ABD7-FD3B4C88CC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36550"/>
            <a:ext cx="7886700" cy="1325563"/>
          </a:xfrm>
        </p:spPr>
        <p:txBody>
          <a:bodyPr/>
          <a:lstStyle/>
          <a:p>
            <a:pPr algn="ctr" eaLnBrk="1" hangingPunct="1"/>
            <a:r>
              <a:rPr lang="en-US" altLang="en-US" sz="4000">
                <a:solidFill>
                  <a:srgbClr val="ED1B2F"/>
                </a:solidFill>
                <a:latin typeface="McGill Sans" pitchFamily="50" charset="0"/>
              </a:rPr>
              <a:t>Linear systems</a:t>
            </a:r>
            <a:endParaRPr lang="en-CA" altLang="en-US" sz="4000"/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E25F833D-1931-4719-AD97-C905BF1129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85AA13E-5340-4A37-9FC0-5887069B44B8}" type="slidenum">
              <a:rPr lang="en-CA" altLang="en-US" sz="1800" smtClean="0">
                <a:latin typeface="McGill Sans" pitchFamily="50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CA" altLang="en-US" sz="1800">
              <a:latin typeface="McGill Sans" pitchFamily="50" charset="0"/>
            </a:endParaRPr>
          </a:p>
        </p:txBody>
      </p:sp>
      <p:grpSp>
        <p:nvGrpSpPr>
          <p:cNvPr id="28676" name="Group 9">
            <a:extLst>
              <a:ext uri="{FF2B5EF4-FFF2-40B4-BE49-F238E27FC236}">
                <a16:creationId xmlns:a16="http://schemas.microsoft.com/office/drawing/2014/main" id="{7CAC68A6-1795-41B2-BD9D-3D448F35F697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2133600"/>
            <a:ext cx="6697663" cy="1366838"/>
            <a:chOff x="1547664" y="3068960"/>
            <a:chExt cx="6696744" cy="136815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A04FFD-50A6-4514-A195-CE223CF8BE91}"/>
                </a:ext>
              </a:extLst>
            </p:cNvPr>
            <p:cNvSpPr/>
            <p:nvPr/>
          </p:nvSpPr>
          <p:spPr>
            <a:xfrm>
              <a:off x="3636527" y="3068960"/>
              <a:ext cx="2231719" cy="136815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71D8025-BC50-42BF-9316-BD973717EB2C}"/>
                </a:ext>
              </a:extLst>
            </p:cNvPr>
            <p:cNvCxnSpPr>
              <a:cxnSpLocks/>
            </p:cNvCxnSpPr>
            <p:nvPr/>
          </p:nvCxnSpPr>
          <p:spPr>
            <a:xfrm>
              <a:off x="2411146" y="3788789"/>
              <a:ext cx="57618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EE6E2D0-D915-427A-A66C-13D000A6A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99987" y="3788789"/>
              <a:ext cx="57618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82" name="TextBox 12">
              <a:extLst>
                <a:ext uri="{FF2B5EF4-FFF2-40B4-BE49-F238E27FC236}">
                  <a16:creationId xmlns:a16="http://schemas.microsoft.com/office/drawing/2014/main" id="{20D9D64E-6EB0-4557-855C-E684DFC0D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664" y="3604374"/>
              <a:ext cx="8640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Input I</a:t>
              </a:r>
              <a:endParaRPr lang="en-CA" altLang="en-US"/>
            </a:p>
          </p:txBody>
        </p:sp>
        <p:sp>
          <p:nvSpPr>
            <p:cNvPr id="28683" name="TextBox 13">
              <a:extLst>
                <a:ext uri="{FF2B5EF4-FFF2-40B4-BE49-F238E27FC236}">
                  <a16:creationId xmlns:a16="http://schemas.microsoft.com/office/drawing/2014/main" id="{84ADD33D-66AB-4EFE-8E19-FE0505340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280" y="360437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Output O</a:t>
              </a:r>
              <a:endParaRPr lang="en-CA" altLang="en-US"/>
            </a:p>
          </p:txBody>
        </p:sp>
      </p:grpSp>
      <p:sp>
        <p:nvSpPr>
          <p:cNvPr id="28677" name="TextBox 15">
            <a:extLst>
              <a:ext uri="{FF2B5EF4-FFF2-40B4-BE49-F238E27FC236}">
                <a16:creationId xmlns:a16="http://schemas.microsoft.com/office/drawing/2014/main" id="{2233752F-8961-4A92-BE89-9CD614621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005263"/>
            <a:ext cx="6769100" cy="1476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A*I -&gt; A*O</a:t>
            </a:r>
          </a:p>
          <a:p>
            <a:endParaRPr lang="en-US" altLang="en-US"/>
          </a:p>
          <a:p>
            <a:r>
              <a:rPr lang="en-US" altLang="en-US"/>
              <a:t>If I1 -&gt; O1 and I2 -&gt; O2, then I1 + I2 -&gt; O1 + O2   </a:t>
            </a:r>
          </a:p>
          <a:p>
            <a:endParaRPr lang="en-US" altLang="en-US"/>
          </a:p>
          <a:p>
            <a:r>
              <a:rPr lang="en-US" altLang="en-US"/>
              <a:t>Together, A*I1 + B*I2 -&gt; A*O1 + B*O2 </a:t>
            </a:r>
            <a:endParaRPr lang="en-CA" altLang="en-US"/>
          </a:p>
        </p:txBody>
      </p:sp>
      <p:sp>
        <p:nvSpPr>
          <p:cNvPr id="28678" name="TextBox 11">
            <a:extLst>
              <a:ext uri="{FF2B5EF4-FFF2-40B4-BE49-F238E27FC236}">
                <a16:creationId xmlns:a16="http://schemas.microsoft.com/office/drawing/2014/main" id="{58E9573F-3438-4548-A37D-595AA80DA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2632075"/>
            <a:ext cx="1368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Black Box</a:t>
            </a:r>
            <a:endParaRPr lang="en-CA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4">
            <a:extLst>
              <a:ext uri="{FF2B5EF4-FFF2-40B4-BE49-F238E27FC236}">
                <a16:creationId xmlns:a16="http://schemas.microsoft.com/office/drawing/2014/main" id="{596591BB-7F3E-4124-97CE-70184038B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36550"/>
            <a:ext cx="7886700" cy="1325563"/>
          </a:xfrm>
        </p:spPr>
        <p:txBody>
          <a:bodyPr/>
          <a:lstStyle/>
          <a:p>
            <a:pPr algn="ctr" eaLnBrk="1" hangingPunct="1"/>
            <a:r>
              <a:rPr lang="en-US" altLang="en-US" sz="4000">
                <a:solidFill>
                  <a:srgbClr val="ED1B2F"/>
                </a:solidFill>
                <a:latin typeface="McGill Sans" pitchFamily="50" charset="0"/>
              </a:rPr>
              <a:t>Linear, time-invariant systems</a:t>
            </a:r>
            <a:endParaRPr lang="en-CA" altLang="en-US" sz="4000"/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16F1EA08-BAD2-4E2E-96DE-360411C583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4C84E5E-BE70-4C47-A63C-90BA5415235A}" type="slidenum">
              <a:rPr lang="en-CA" altLang="en-US" sz="1800" smtClean="0">
                <a:latin typeface="McGill Sans" pitchFamily="50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CA" altLang="en-US" sz="1800">
              <a:latin typeface="McGill Sans" pitchFamily="50" charset="0"/>
            </a:endParaRPr>
          </a:p>
        </p:txBody>
      </p:sp>
      <p:sp>
        <p:nvSpPr>
          <p:cNvPr id="30724" name="TextBox 15">
            <a:extLst>
              <a:ext uri="{FF2B5EF4-FFF2-40B4-BE49-F238E27FC236}">
                <a16:creationId xmlns:a16="http://schemas.microsoft.com/office/drawing/2014/main" id="{E1CEC2A3-765E-4350-8C6A-EE514D46A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773238"/>
            <a:ext cx="7200900" cy="42465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X(t) </a:t>
            </a:r>
            <a:r>
              <a:rPr lang="en-US" altLang="en-US" dirty="0">
                <a:sym typeface="Wingdings" panose="05000000000000000000" pitchFamily="2" charset="2"/>
              </a:rPr>
              <a:t> Y</a:t>
            </a:r>
            <a:r>
              <a:rPr lang="en-US" altLang="en-US" dirty="0"/>
              <a:t>(t) – signals are functions of time. Like a tone.</a:t>
            </a:r>
          </a:p>
          <a:p>
            <a:endParaRPr lang="en-US" altLang="en-US" dirty="0"/>
          </a:p>
          <a:p>
            <a:r>
              <a:rPr lang="en-US" altLang="en-US" dirty="0"/>
              <a:t>If X(t + t1) -&gt; Y(t + t1), for all t1, then time-invariant</a:t>
            </a:r>
          </a:p>
          <a:p>
            <a:endParaRPr lang="en-US" altLang="en-US" dirty="0"/>
          </a:p>
          <a:p>
            <a:r>
              <a:rPr lang="en-US" altLang="en-US" dirty="0"/>
              <a:t>Shifting X by time, produces same output but shifted by same time. The system properties are not changing with time.</a:t>
            </a:r>
          </a:p>
          <a:p>
            <a:endParaRPr lang="en-US" altLang="en-US" dirty="0"/>
          </a:p>
          <a:p>
            <a:r>
              <a:rPr lang="en-US" altLang="en-US" dirty="0"/>
              <a:t>E.g. 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X(t) </a:t>
            </a:r>
            <a:r>
              <a:rPr lang="en-US" altLang="en-US" dirty="0">
                <a:sym typeface="Wingdings" panose="05000000000000000000" pitchFamily="2" charset="2"/>
              </a:rPr>
              <a:t> A*X</a:t>
            </a:r>
            <a:r>
              <a:rPr lang="en-US" altLang="en-US" dirty="0"/>
              <a:t>(t), say A=10</a:t>
            </a:r>
          </a:p>
          <a:p>
            <a:endParaRPr lang="en-US" altLang="en-US" dirty="0"/>
          </a:p>
          <a:p>
            <a:r>
              <a:rPr lang="en-US" altLang="en-US" dirty="0"/>
              <a:t>X(t+5) </a:t>
            </a:r>
            <a:r>
              <a:rPr lang="en-US" altLang="en-US" dirty="0">
                <a:sym typeface="Wingdings" panose="05000000000000000000" pitchFamily="2" charset="2"/>
              </a:rPr>
              <a:t> 10*X(t+5) since A is a constant, and not a function of time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b="1" i="1" dirty="0"/>
              <a:t>Linear, time-invariant (LTI) systems are very useful, even if wrong baseline models</a:t>
            </a:r>
            <a:endParaRPr lang="en-CA" altLang="en-US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4">
            <a:extLst>
              <a:ext uri="{FF2B5EF4-FFF2-40B4-BE49-F238E27FC236}">
                <a16:creationId xmlns:a16="http://schemas.microsoft.com/office/drawing/2014/main" id="{717416E2-CFE9-4FDF-9143-E224231DC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36550"/>
            <a:ext cx="7886700" cy="1325563"/>
          </a:xfrm>
        </p:spPr>
        <p:txBody>
          <a:bodyPr/>
          <a:lstStyle/>
          <a:p>
            <a:pPr algn="ctr" eaLnBrk="1" hangingPunct="1"/>
            <a:r>
              <a:rPr lang="en-US" altLang="en-US" sz="4000">
                <a:solidFill>
                  <a:srgbClr val="ED1B2F"/>
                </a:solidFill>
                <a:latin typeface="McGill Sans" pitchFamily="50" charset="0"/>
              </a:rPr>
              <a:t>Convolution gives output</a:t>
            </a:r>
            <a:endParaRPr lang="en-CA" altLang="en-US" sz="4000"/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8225068A-2519-4AD3-ACA5-E09E63544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2C76540F-311A-4172-926C-F9949BEA7016}" type="slidenum">
              <a:rPr lang="en-CA" altLang="en-US" sz="1800" smtClean="0">
                <a:latin typeface="McGill Sans" pitchFamily="50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CA" altLang="en-US" sz="1800">
              <a:latin typeface="McGill Sans" pitchFamily="50" charset="0"/>
            </a:endParaRPr>
          </a:p>
        </p:txBody>
      </p:sp>
      <p:pic>
        <p:nvPicPr>
          <p:cNvPr id="32772" name="Picture 17">
            <a:extLst>
              <a:ext uri="{FF2B5EF4-FFF2-40B4-BE49-F238E27FC236}">
                <a16:creationId xmlns:a16="http://schemas.microsoft.com/office/drawing/2014/main" id="{F9445004-177D-41AB-9ACB-B7EEDC561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663" y="1557338"/>
            <a:ext cx="4408487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16">
            <a:extLst>
              <a:ext uri="{FF2B5EF4-FFF2-40B4-BE49-F238E27FC236}">
                <a16:creationId xmlns:a16="http://schemas.microsoft.com/office/drawing/2014/main" id="{7A11791C-AFE7-4FC2-9A9B-1D9D0F082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84325"/>
            <a:ext cx="377825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>
            <a:extLst>
              <a:ext uri="{FF2B5EF4-FFF2-40B4-BE49-F238E27FC236}">
                <a16:creationId xmlns:a16="http://schemas.microsoft.com/office/drawing/2014/main" id="{3E8A2370-51D7-4451-ABD4-63B1534B5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36550"/>
            <a:ext cx="7886700" cy="1325563"/>
          </a:xfrm>
        </p:spPr>
        <p:txBody>
          <a:bodyPr/>
          <a:lstStyle/>
          <a:p>
            <a:pPr algn="ctr" eaLnBrk="1" hangingPunct="1"/>
            <a:r>
              <a:rPr lang="en-US" altLang="en-US" sz="4000">
                <a:solidFill>
                  <a:srgbClr val="ED1B2F"/>
                </a:solidFill>
                <a:latin typeface="McGill Sans" pitchFamily="50" charset="0"/>
              </a:rPr>
              <a:t>Complex numbers</a:t>
            </a:r>
            <a:endParaRPr lang="en-CA" altLang="en-US" sz="4000"/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1310EE81-09DE-4DDB-838F-B14049FC4D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14134DFC-D936-4D59-BF76-CEB228709059}" type="slidenum">
              <a:rPr lang="en-CA" altLang="en-US" sz="1800" smtClean="0">
                <a:latin typeface="McGill Sans" pitchFamily="50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CA" altLang="en-US" sz="1800">
              <a:latin typeface="McGill Sans" pitchFamily="50" charset="0"/>
            </a:endParaRPr>
          </a:p>
        </p:txBody>
      </p:sp>
      <p:sp>
        <p:nvSpPr>
          <p:cNvPr id="34820" name="TextBox 15">
            <a:extLst>
              <a:ext uri="{FF2B5EF4-FFF2-40B4-BE49-F238E27FC236}">
                <a16:creationId xmlns:a16="http://schemas.microsoft.com/office/drawing/2014/main" id="{59014B63-25FC-442E-B966-E2E9BED12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1579563"/>
            <a:ext cx="4392612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Figure from Wikipedia article.</a:t>
            </a:r>
          </a:p>
          <a:p>
            <a:endParaRPr lang="en-US" altLang="en-US" dirty="0"/>
          </a:p>
          <a:p>
            <a:r>
              <a:rPr lang="en-US" altLang="en-US" dirty="0"/>
              <a:t>x + </a:t>
            </a:r>
            <a:r>
              <a:rPr lang="en-US" altLang="en-US" dirty="0" err="1"/>
              <a:t>iy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r*</a:t>
            </a:r>
            <a:r>
              <a:rPr lang="en-US" altLang="en-US" dirty="0" err="1"/>
              <a:t>e</a:t>
            </a:r>
            <a:r>
              <a:rPr lang="en-US" altLang="en-US" baseline="30000" dirty="0" err="1"/>
              <a:t>i</a:t>
            </a:r>
            <a:r>
              <a:rPr lang="el-GR" altLang="en-US" baseline="30000" dirty="0">
                <a:solidFill>
                  <a:srgbClr val="282828"/>
                </a:solidFill>
                <a:latin typeface="Georgia" panose="02040502050405020303" pitchFamily="18" charset="0"/>
              </a:rPr>
              <a:t>φ</a:t>
            </a:r>
            <a:r>
              <a:rPr lang="en-US" altLang="en-US" baseline="30000" dirty="0">
                <a:solidFill>
                  <a:srgbClr val="282828"/>
                </a:solidFill>
                <a:latin typeface="Georgia" panose="02040502050405020303" pitchFamily="18" charset="0"/>
              </a:rPr>
              <a:t> </a:t>
            </a:r>
            <a:r>
              <a:rPr lang="en-US" altLang="en-US" dirty="0"/>
              <a:t>= r * cos </a:t>
            </a:r>
            <a:r>
              <a:rPr lang="el-GR" altLang="en-US" dirty="0">
                <a:solidFill>
                  <a:srgbClr val="282828"/>
                </a:solidFill>
                <a:latin typeface="Georgia" panose="02040502050405020303" pitchFamily="18" charset="0"/>
              </a:rPr>
              <a:t>φ</a:t>
            </a:r>
            <a:r>
              <a:rPr lang="en-US" altLang="en-US" dirty="0">
                <a:solidFill>
                  <a:srgbClr val="282828"/>
                </a:solidFill>
                <a:latin typeface="Georgia" panose="02040502050405020303" pitchFamily="18" charset="0"/>
              </a:rPr>
              <a:t> + </a:t>
            </a:r>
            <a:r>
              <a:rPr lang="en-US" altLang="en-US" dirty="0" err="1">
                <a:solidFill>
                  <a:srgbClr val="282828"/>
                </a:solidFill>
                <a:latin typeface="Georgia" panose="02040502050405020303" pitchFamily="18" charset="0"/>
              </a:rPr>
              <a:t>i</a:t>
            </a:r>
            <a:r>
              <a:rPr lang="en-US" altLang="en-US" dirty="0">
                <a:solidFill>
                  <a:srgbClr val="282828"/>
                </a:solidFill>
                <a:latin typeface="Georgia" panose="02040502050405020303" pitchFamily="18" charset="0"/>
              </a:rPr>
              <a:t> * r * sin </a:t>
            </a:r>
            <a:r>
              <a:rPr lang="el-GR" altLang="en-US" dirty="0">
                <a:solidFill>
                  <a:srgbClr val="282828"/>
                </a:solidFill>
                <a:latin typeface="Georgia" panose="02040502050405020303" pitchFamily="18" charset="0"/>
              </a:rPr>
              <a:t>φ</a:t>
            </a:r>
            <a:r>
              <a:rPr lang="en-US" altLang="en-US" dirty="0">
                <a:solidFill>
                  <a:srgbClr val="282828"/>
                </a:solidFill>
                <a:latin typeface="Georgia" panose="02040502050405020303" pitchFamily="18" charset="0"/>
              </a:rPr>
              <a:t> </a:t>
            </a:r>
          </a:p>
          <a:p>
            <a:endParaRPr lang="en-US" altLang="en-US" baseline="30000" dirty="0">
              <a:solidFill>
                <a:srgbClr val="282828"/>
              </a:solidFill>
              <a:latin typeface="Georgia" panose="02040502050405020303" pitchFamily="18" charset="0"/>
            </a:endParaRPr>
          </a:p>
          <a:p>
            <a:r>
              <a:rPr lang="en-US" altLang="en-US" dirty="0"/>
              <a:t>x</a:t>
            </a:r>
            <a:r>
              <a:rPr lang="en-US" altLang="en-US" baseline="30000" dirty="0">
                <a:solidFill>
                  <a:srgbClr val="282828"/>
                </a:solidFill>
                <a:latin typeface="Georgia" panose="02040502050405020303" pitchFamily="18" charset="0"/>
              </a:rPr>
              <a:t> </a:t>
            </a:r>
            <a:r>
              <a:rPr lang="en-US" altLang="en-US" dirty="0"/>
              <a:t>= r * cos </a:t>
            </a:r>
            <a:r>
              <a:rPr lang="el-GR" altLang="en-US" dirty="0">
                <a:solidFill>
                  <a:srgbClr val="282828"/>
                </a:solidFill>
                <a:latin typeface="Georgia" panose="02040502050405020303" pitchFamily="18" charset="0"/>
              </a:rPr>
              <a:t>φ</a:t>
            </a:r>
            <a:r>
              <a:rPr lang="en-US" altLang="en-US" dirty="0">
                <a:solidFill>
                  <a:srgbClr val="282828"/>
                </a:solidFill>
                <a:latin typeface="Georgia" panose="02040502050405020303" pitchFamily="18" charset="0"/>
              </a:rPr>
              <a:t> ; y = r * sin </a:t>
            </a:r>
            <a:r>
              <a:rPr lang="el-GR" altLang="en-US" dirty="0">
                <a:solidFill>
                  <a:srgbClr val="282828"/>
                </a:solidFill>
                <a:latin typeface="Georgia" panose="02040502050405020303" pitchFamily="18" charset="0"/>
              </a:rPr>
              <a:t>φ</a:t>
            </a:r>
            <a:r>
              <a:rPr lang="en-US" altLang="en-US" dirty="0">
                <a:solidFill>
                  <a:srgbClr val="282828"/>
                </a:solidFill>
                <a:latin typeface="Georgia" panose="02040502050405020303" pitchFamily="18" charset="0"/>
              </a:rPr>
              <a:t> </a:t>
            </a:r>
          </a:p>
          <a:p>
            <a:endParaRPr lang="en-US" altLang="en-US" baseline="30000" dirty="0">
              <a:solidFill>
                <a:srgbClr val="282828"/>
              </a:solidFill>
              <a:latin typeface="Georgia" panose="02040502050405020303" pitchFamily="18" charset="0"/>
            </a:endParaRPr>
          </a:p>
          <a:p>
            <a:endParaRPr lang="en-US" altLang="en-US" baseline="30000" dirty="0">
              <a:solidFill>
                <a:srgbClr val="282828"/>
              </a:solidFill>
              <a:latin typeface="Georgia" panose="02040502050405020303" pitchFamily="18" charset="0"/>
            </a:endParaRPr>
          </a:p>
          <a:p>
            <a:r>
              <a:rPr lang="en-US" altLang="en-US" dirty="0"/>
              <a:t>r * </a:t>
            </a:r>
            <a:r>
              <a:rPr lang="en-US" altLang="en-US" dirty="0" err="1"/>
              <a:t>e</a:t>
            </a:r>
            <a:r>
              <a:rPr lang="en-US" altLang="en-US" baseline="30000" dirty="0" err="1"/>
              <a:t>i</a:t>
            </a:r>
            <a:r>
              <a:rPr lang="el-GR" altLang="en-US" baseline="30000" dirty="0">
                <a:solidFill>
                  <a:srgbClr val="282828"/>
                </a:solidFill>
                <a:latin typeface="Georgia" panose="02040502050405020303" pitchFamily="18" charset="0"/>
              </a:rPr>
              <a:t>φ</a:t>
            </a:r>
            <a:r>
              <a:rPr lang="en-US" altLang="en-US" baseline="30000" dirty="0">
                <a:solidFill>
                  <a:srgbClr val="282828"/>
                </a:solidFill>
                <a:latin typeface="Georgia" panose="02040502050405020303" pitchFamily="18" charset="0"/>
              </a:rPr>
              <a:t>  </a:t>
            </a:r>
            <a:r>
              <a:rPr lang="en-US" altLang="en-US" dirty="0">
                <a:sym typeface="Wingdings" panose="05000000000000000000" pitchFamily="2" charset="2"/>
              </a:rPr>
              <a:t>is a complex exponential </a:t>
            </a:r>
          </a:p>
          <a:p>
            <a:endParaRPr lang="en-US" altLang="en-US" baseline="30000" dirty="0">
              <a:solidFill>
                <a:srgbClr val="282828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altLang="en-US" dirty="0"/>
              <a:t>r = sqrt(x</a:t>
            </a:r>
            <a:r>
              <a:rPr lang="en-US" altLang="en-US" baseline="30000" dirty="0"/>
              <a:t>2</a:t>
            </a:r>
            <a:r>
              <a:rPr lang="en-US" altLang="en-US" dirty="0"/>
              <a:t> + y</a:t>
            </a:r>
            <a:r>
              <a:rPr lang="en-US" altLang="en-US" baseline="30000" dirty="0"/>
              <a:t>2</a:t>
            </a:r>
            <a:r>
              <a:rPr lang="en-US" altLang="en-US" dirty="0"/>
              <a:t>) is the amplitude</a:t>
            </a:r>
          </a:p>
          <a:p>
            <a:endParaRPr lang="en-US" altLang="en-US" baseline="30000" dirty="0">
              <a:solidFill>
                <a:srgbClr val="282828"/>
              </a:solidFill>
              <a:latin typeface="Georgia" panose="02040502050405020303" pitchFamily="18" charset="0"/>
            </a:endParaRPr>
          </a:p>
          <a:p>
            <a:r>
              <a:rPr lang="el-GR" altLang="en-US" dirty="0">
                <a:solidFill>
                  <a:srgbClr val="282828"/>
                </a:solidFill>
                <a:latin typeface="Georgia" panose="02040502050405020303" pitchFamily="18" charset="0"/>
              </a:rPr>
              <a:t>φ</a:t>
            </a:r>
            <a:r>
              <a:rPr lang="en-US" altLang="en-US" dirty="0">
                <a:solidFill>
                  <a:srgbClr val="282828"/>
                </a:solidFill>
                <a:latin typeface="Georgia" panose="02040502050405020303" pitchFamily="18" charset="0"/>
              </a:rPr>
              <a:t> </a:t>
            </a:r>
            <a:r>
              <a:rPr lang="en-US" altLang="en-US" dirty="0">
                <a:solidFill>
                  <a:srgbClr val="282828"/>
                </a:solidFill>
                <a:cs typeface="Arial" panose="020B0604020202020204" pitchFamily="34" charset="0"/>
              </a:rPr>
              <a:t>is the phase </a:t>
            </a:r>
          </a:p>
          <a:p>
            <a:endParaRPr lang="en-US" altLang="en-US" dirty="0">
              <a:solidFill>
                <a:srgbClr val="282828"/>
              </a:solidFill>
              <a:cs typeface="Arial" panose="020B0604020202020204" pitchFamily="34" charset="0"/>
            </a:endParaRPr>
          </a:p>
          <a:p>
            <a:r>
              <a:rPr lang="en-US" altLang="en-US" dirty="0">
                <a:solidFill>
                  <a:srgbClr val="282828"/>
                </a:solidFill>
                <a:cs typeface="Arial" panose="020B0604020202020204" pitchFamily="34" charset="0"/>
              </a:rPr>
              <a:t>And </a:t>
            </a:r>
            <a:r>
              <a:rPr lang="en-US" altLang="en-US" dirty="0"/>
              <a:t>r * </a:t>
            </a:r>
            <a:r>
              <a:rPr lang="en-US" altLang="en-US" dirty="0" err="1"/>
              <a:t>e</a:t>
            </a:r>
            <a:r>
              <a:rPr lang="en-US" altLang="en-US" baseline="30000" dirty="0" err="1"/>
              <a:t>i</a:t>
            </a:r>
            <a:r>
              <a:rPr lang="en-US" altLang="en-US" baseline="30000" dirty="0"/>
              <a:t>(</a:t>
            </a:r>
            <a:r>
              <a:rPr lang="el-GR" altLang="en-US" baseline="30000" dirty="0">
                <a:solidFill>
                  <a:srgbClr val="282828"/>
                </a:solidFill>
                <a:latin typeface="Georgia" panose="02040502050405020303" pitchFamily="18" charset="0"/>
              </a:rPr>
              <a:t>ω</a:t>
            </a:r>
            <a:r>
              <a:rPr lang="en-US" altLang="en-US" baseline="30000" dirty="0">
                <a:solidFill>
                  <a:srgbClr val="282828"/>
                </a:solidFill>
                <a:latin typeface="Georgia" panose="02040502050405020303" pitchFamily="18" charset="0"/>
              </a:rPr>
              <a:t>t+</a:t>
            </a:r>
            <a:r>
              <a:rPr lang="el-GR" altLang="en-US" baseline="30000" dirty="0">
                <a:solidFill>
                  <a:srgbClr val="282828"/>
                </a:solidFill>
                <a:latin typeface="Georgia" panose="02040502050405020303" pitchFamily="18" charset="0"/>
              </a:rPr>
              <a:t>φ</a:t>
            </a:r>
            <a:r>
              <a:rPr lang="en-US" altLang="en-US" baseline="30000" dirty="0">
                <a:solidFill>
                  <a:srgbClr val="282828"/>
                </a:solidFill>
                <a:latin typeface="Georgia" panose="02040502050405020303" pitchFamily="18" charset="0"/>
              </a:rPr>
              <a:t>)  </a:t>
            </a:r>
            <a:r>
              <a:rPr lang="en-US" altLang="en-US" dirty="0">
                <a:sym typeface="Wingdings" panose="05000000000000000000" pitchFamily="2" charset="2"/>
              </a:rPr>
              <a:t>is a complex exponential function of time and is equal to cos</a:t>
            </a:r>
            <a:r>
              <a:rPr lang="en-US" altLang="en-US" dirty="0"/>
              <a:t>(</a:t>
            </a:r>
            <a:r>
              <a:rPr lang="el-GR" altLang="en-US" dirty="0">
                <a:solidFill>
                  <a:srgbClr val="282828"/>
                </a:solidFill>
                <a:latin typeface="Georgia" panose="02040502050405020303" pitchFamily="18" charset="0"/>
              </a:rPr>
              <a:t>ω</a:t>
            </a:r>
            <a:r>
              <a:rPr lang="en-US" altLang="en-US" dirty="0">
                <a:solidFill>
                  <a:srgbClr val="282828"/>
                </a:solidFill>
                <a:latin typeface="Georgia" panose="02040502050405020303" pitchFamily="18" charset="0"/>
              </a:rPr>
              <a:t>t+</a:t>
            </a:r>
            <a:r>
              <a:rPr lang="el-GR" altLang="en-US" dirty="0">
                <a:solidFill>
                  <a:srgbClr val="282828"/>
                </a:solidFill>
                <a:latin typeface="Georgia" panose="02040502050405020303" pitchFamily="18" charset="0"/>
              </a:rPr>
              <a:t>φ</a:t>
            </a:r>
            <a:r>
              <a:rPr lang="en-US" altLang="en-US" dirty="0">
                <a:solidFill>
                  <a:srgbClr val="282828"/>
                </a:solidFill>
                <a:latin typeface="Georgia" panose="02040502050405020303" pitchFamily="18" charset="0"/>
              </a:rPr>
              <a:t>) + </a:t>
            </a:r>
            <a:r>
              <a:rPr lang="en-US" altLang="en-US" dirty="0" err="1">
                <a:solidFill>
                  <a:srgbClr val="282828"/>
                </a:solidFill>
                <a:latin typeface="Georgia" panose="02040502050405020303" pitchFamily="18" charset="0"/>
              </a:rPr>
              <a:t>i</a:t>
            </a:r>
            <a:r>
              <a:rPr lang="en-US" altLang="en-US">
                <a:solidFill>
                  <a:srgbClr val="282828"/>
                </a:solidFill>
                <a:latin typeface="Georgia" panose="02040502050405020303" pitchFamily="18" charset="0"/>
              </a:rPr>
              <a:t>*</a:t>
            </a:r>
            <a:r>
              <a:rPr lang="en-US" altLang="en-US">
                <a:solidFill>
                  <a:srgbClr val="282828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sin</a:t>
            </a:r>
            <a:r>
              <a:rPr lang="en-US" altLang="en-US" dirty="0"/>
              <a:t>(</a:t>
            </a:r>
            <a:r>
              <a:rPr lang="el-GR" altLang="en-US" dirty="0">
                <a:solidFill>
                  <a:srgbClr val="282828"/>
                </a:solidFill>
                <a:latin typeface="Georgia" panose="02040502050405020303" pitchFamily="18" charset="0"/>
              </a:rPr>
              <a:t>ω</a:t>
            </a:r>
            <a:r>
              <a:rPr lang="en-US" altLang="en-US" dirty="0">
                <a:solidFill>
                  <a:srgbClr val="282828"/>
                </a:solidFill>
                <a:latin typeface="Georgia" panose="02040502050405020303" pitchFamily="18" charset="0"/>
              </a:rPr>
              <a:t>t+</a:t>
            </a:r>
            <a:r>
              <a:rPr lang="el-GR" altLang="en-US" dirty="0">
                <a:solidFill>
                  <a:srgbClr val="282828"/>
                </a:solidFill>
                <a:latin typeface="Georgia" panose="02040502050405020303" pitchFamily="18" charset="0"/>
              </a:rPr>
              <a:t>φ</a:t>
            </a:r>
            <a:r>
              <a:rPr lang="en-US" altLang="en-US" dirty="0">
                <a:solidFill>
                  <a:srgbClr val="282828"/>
                </a:solidFill>
                <a:latin typeface="Georgia" panose="02040502050405020303" pitchFamily="18" charset="0"/>
              </a:rPr>
              <a:t>)</a:t>
            </a:r>
            <a:endParaRPr lang="en-US" altLang="en-US" dirty="0">
              <a:solidFill>
                <a:srgbClr val="282828"/>
              </a:solidFill>
              <a:cs typeface="Arial" panose="020B0604020202020204" pitchFamily="34" charset="0"/>
            </a:endParaRPr>
          </a:p>
          <a:p>
            <a:endParaRPr lang="en-US" altLang="en-US" baseline="30000" dirty="0">
              <a:solidFill>
                <a:srgbClr val="282828"/>
              </a:solidFill>
              <a:latin typeface="Georgia" panose="02040502050405020303" pitchFamily="18" charset="0"/>
            </a:endParaRPr>
          </a:p>
        </p:txBody>
      </p:sp>
      <p:pic>
        <p:nvPicPr>
          <p:cNvPr id="34821" name="Picture 2">
            <a:extLst>
              <a:ext uri="{FF2B5EF4-FFF2-40B4-BE49-F238E27FC236}">
                <a16:creationId xmlns:a16="http://schemas.microsoft.com/office/drawing/2014/main" id="{651D4A99-E442-4653-A792-F2D9E38FC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98625"/>
            <a:ext cx="30670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4">
            <a:extLst>
              <a:ext uri="{FF2B5EF4-FFF2-40B4-BE49-F238E27FC236}">
                <a16:creationId xmlns:a16="http://schemas.microsoft.com/office/drawing/2014/main" id="{A9D64836-6EC9-487D-8DD8-B19BA84AC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36550"/>
            <a:ext cx="7886700" cy="1325563"/>
          </a:xfrm>
        </p:spPr>
        <p:txBody>
          <a:bodyPr/>
          <a:lstStyle/>
          <a:p>
            <a:pPr algn="ctr" eaLnBrk="1" hangingPunct="1"/>
            <a:r>
              <a:rPr lang="en-US" altLang="en-US" sz="4000">
                <a:solidFill>
                  <a:srgbClr val="ED1B2F"/>
                </a:solidFill>
                <a:latin typeface="McGill Sans" pitchFamily="50" charset="0"/>
              </a:rPr>
              <a:t>Sinusoids go through with only scaling and phase-shifting</a:t>
            </a:r>
            <a:endParaRPr lang="en-CA" altLang="en-US" sz="4000"/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5A52C409-1C60-44BA-AA37-3F39C59DD9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D7A6D012-D9EB-454C-A147-F8DDF373F50C}" type="slidenum">
              <a:rPr lang="en-CA" altLang="en-US" sz="1800" smtClean="0">
                <a:latin typeface="McGill Sans" pitchFamily="50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CA" altLang="en-US" sz="1800">
              <a:latin typeface="McGill Sans" pitchFamily="50" charset="0"/>
            </a:endParaRPr>
          </a:p>
        </p:txBody>
      </p:sp>
      <p:sp>
        <p:nvSpPr>
          <p:cNvPr id="36868" name="TextBox 15">
            <a:extLst>
              <a:ext uri="{FF2B5EF4-FFF2-40B4-BE49-F238E27FC236}">
                <a16:creationId xmlns:a16="http://schemas.microsoft.com/office/drawing/2014/main" id="{03507500-083A-4FD9-8336-E969D5DA3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968500"/>
            <a:ext cx="77597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If you pass a complex exponential through an LTI system, you get another complex exponential, with only amplitude and phase being possibly different.</a:t>
            </a:r>
          </a:p>
          <a:p>
            <a:endParaRPr lang="en-US" altLang="en-US" i="1" dirty="0"/>
          </a:p>
          <a:p>
            <a:r>
              <a:rPr lang="en-US" altLang="en-US" i="1" dirty="0"/>
              <a:t>Here, complex exponentials include real numbers, when the phase is 0.</a:t>
            </a:r>
          </a:p>
          <a:p>
            <a:endParaRPr lang="en-US" altLang="en-US" dirty="0"/>
          </a:p>
          <a:p>
            <a:r>
              <a:rPr lang="en-US" altLang="en-US" b="1" dirty="0"/>
              <a:t>That is, exponentials are </a:t>
            </a:r>
            <a:r>
              <a:rPr lang="en-US" altLang="en-US" b="1" i="1" dirty="0"/>
              <a:t>eigenfunctions</a:t>
            </a:r>
            <a:r>
              <a:rPr lang="en-US" altLang="en-US" b="1" dirty="0"/>
              <a:t> for LTI systems.</a:t>
            </a:r>
          </a:p>
          <a:p>
            <a:endParaRPr lang="en-US" altLang="en-US" dirty="0"/>
          </a:p>
          <a:p>
            <a:r>
              <a:rPr lang="en-US" altLang="en-US" dirty="0"/>
              <a:t>Simple proof in Wikipedia.</a:t>
            </a:r>
          </a:p>
          <a:p>
            <a:endParaRPr lang="en-US" altLang="en-US" dirty="0"/>
          </a:p>
          <a:p>
            <a:r>
              <a:rPr lang="en-US" altLang="en-US" dirty="0"/>
              <a:t>Because real part of exponential is a cosine and imaginary part a sine, cosines and sines are also eigenfunctions of LTI systems. </a:t>
            </a:r>
            <a:endParaRPr lang="en-US" altLang="en-US" i="1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>
            <a:extLst>
              <a:ext uri="{FF2B5EF4-FFF2-40B4-BE49-F238E27FC236}">
                <a16:creationId xmlns:a16="http://schemas.microsoft.com/office/drawing/2014/main" id="{CD4CE255-4514-4AD5-8227-7F6176C09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36550"/>
            <a:ext cx="7886700" cy="1325563"/>
          </a:xfrm>
        </p:spPr>
        <p:txBody>
          <a:bodyPr/>
          <a:lstStyle/>
          <a:p>
            <a:pPr algn="ctr" eaLnBrk="1" hangingPunct="1"/>
            <a:r>
              <a:rPr lang="en-US" altLang="en-US" sz="4000">
                <a:solidFill>
                  <a:srgbClr val="ED1B2F"/>
                </a:solidFill>
                <a:latin typeface="McGill Sans" pitchFamily="50" charset="0"/>
              </a:rPr>
              <a:t>Basis functions</a:t>
            </a:r>
            <a:endParaRPr lang="en-CA" altLang="en-US" sz="4000"/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1929102F-9E25-4CAB-A6B7-344393E46D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49181A4-092E-44D1-B28B-0E078CB57F41}" type="slidenum">
              <a:rPr lang="en-CA" altLang="en-US" sz="1800" smtClean="0">
                <a:latin typeface="McGill Sans" pitchFamily="50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CA" altLang="en-US" sz="1800">
              <a:latin typeface="McGill Sans" pitchFamily="50" charset="0"/>
            </a:endParaRPr>
          </a:p>
        </p:txBody>
      </p:sp>
      <p:sp>
        <p:nvSpPr>
          <p:cNvPr id="38916" name="TextBox 15">
            <a:extLst>
              <a:ext uri="{FF2B5EF4-FFF2-40B4-BE49-F238E27FC236}">
                <a16:creationId xmlns:a16="http://schemas.microsoft.com/office/drawing/2014/main" id="{BFE3DCF2-EC67-4227-9B61-8A07C4BB2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700213"/>
            <a:ext cx="77597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For a given class of target functions, a basis set is a minimal spanning set of basis functions: that is, by suitably scaling and adding these functions, you can get any target function. </a:t>
            </a:r>
          </a:p>
          <a:p>
            <a:endParaRPr lang="en-US" altLang="en-US"/>
          </a:p>
          <a:p>
            <a:r>
              <a:rPr lang="en-US" altLang="en-US"/>
              <a:t>It is minimal, because for this property to be true for this basis, all the basis functions are needed – you cannot delete any of them.</a:t>
            </a:r>
          </a:p>
          <a:p>
            <a:endParaRPr lang="en-US" altLang="en-US"/>
          </a:p>
          <a:p>
            <a:r>
              <a:rPr lang="en-US" altLang="en-US"/>
              <a:t>For a very large class of functions, the set of sinusoids and co-sinusoids are basis functions… aka the Fourier transform. Each target function can be characterized as the amplitude and phase of its basis functions, that when added produce the target function.</a:t>
            </a:r>
          </a:p>
          <a:p>
            <a:endParaRPr lang="en-US" altLang="en-US"/>
          </a:p>
          <a:p>
            <a:r>
              <a:rPr lang="en-US" altLang="en-US"/>
              <a:t>A sufficiently long pure-tone’s frequency domain representation is a single sinusoid, for example. Shorter tones will need more frequencies to capture the onset and offset.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4">
            <a:extLst>
              <a:ext uri="{FF2B5EF4-FFF2-40B4-BE49-F238E27FC236}">
                <a16:creationId xmlns:a16="http://schemas.microsoft.com/office/drawing/2014/main" id="{03CBFE16-03E6-4B38-A079-8E181AB3E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36550"/>
            <a:ext cx="7886700" cy="1325563"/>
          </a:xfrm>
        </p:spPr>
        <p:txBody>
          <a:bodyPr/>
          <a:lstStyle/>
          <a:p>
            <a:pPr algn="ctr" eaLnBrk="1" hangingPunct="1"/>
            <a:r>
              <a:rPr lang="en-US" altLang="en-US" sz="4000">
                <a:solidFill>
                  <a:srgbClr val="ED1B2F"/>
                </a:solidFill>
                <a:latin typeface="McGill Sans" pitchFamily="50" charset="0"/>
              </a:rPr>
              <a:t>LTI systems – frequency domain</a:t>
            </a:r>
            <a:endParaRPr lang="en-CA" altLang="en-US" sz="4000"/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6236D37E-924F-40C3-811E-484CD17C3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D2B9BC08-BA81-41C5-8E1E-7CD0025A2425}" type="slidenum">
              <a:rPr lang="en-CA" altLang="en-US" sz="1800" smtClean="0">
                <a:latin typeface="McGill Sans" pitchFamily="50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CA" altLang="en-US" sz="1800">
              <a:latin typeface="McGill Sans" pitchFamily="50" charset="0"/>
            </a:endParaRPr>
          </a:p>
        </p:txBody>
      </p:sp>
      <p:sp>
        <p:nvSpPr>
          <p:cNvPr id="40964" name="TextBox 15">
            <a:extLst>
              <a:ext uri="{FF2B5EF4-FFF2-40B4-BE49-F238E27FC236}">
                <a16:creationId xmlns:a16="http://schemas.microsoft.com/office/drawing/2014/main" id="{3FE9C5C5-DC47-445F-AB34-E3F830CE2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484313"/>
            <a:ext cx="77597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 dirty="0"/>
              <a:t>For a very large class of functions, the set of sinusoids and co-sinusoids are basis functions… aka the Fourier transform. Each target function can be characterized as the amplitude and phase of its basis functions. </a:t>
            </a:r>
          </a:p>
          <a:p>
            <a:endParaRPr lang="en-US" altLang="en-US" i="1" dirty="0"/>
          </a:p>
          <a:p>
            <a:r>
              <a:rPr lang="en-US" altLang="en-US" dirty="0"/>
              <a:t>If you add these basis functions, you will get the target function back – this is the inverse Fourier transform.</a:t>
            </a:r>
          </a:p>
          <a:p>
            <a:endParaRPr lang="en-US" altLang="en-US" i="1" dirty="0"/>
          </a:p>
          <a:p>
            <a:r>
              <a:rPr lang="en-US" altLang="en-US" i="1" dirty="0"/>
              <a:t>If you pass a complex exponential through an LTI system, you get another complex exponential, with only amplitude and phase being possibly different.</a:t>
            </a:r>
          </a:p>
          <a:p>
            <a:endParaRPr lang="en-US" altLang="en-US" dirty="0"/>
          </a:p>
          <a:p>
            <a:r>
              <a:rPr lang="en-US" altLang="en-US" dirty="0"/>
              <a:t>To get the output of a linear system, often it is easier, to break the input signal into its Fourier basis, scale and phase-shift each basis to capture LTI system’s response, and then add the transformed basis functions to get the output.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>
            <a:extLst>
              <a:ext uri="{FF2B5EF4-FFF2-40B4-BE49-F238E27FC236}">
                <a16:creationId xmlns:a16="http://schemas.microsoft.com/office/drawing/2014/main" id="{25853A70-6635-4ECB-8FD3-FA6229A4D5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36550"/>
            <a:ext cx="7886700" cy="1325563"/>
          </a:xfrm>
        </p:spPr>
        <p:txBody>
          <a:bodyPr/>
          <a:lstStyle/>
          <a:p>
            <a:pPr algn="ctr" eaLnBrk="1" hangingPunct="1"/>
            <a:r>
              <a:rPr lang="en-US" altLang="en-US" sz="4000">
                <a:solidFill>
                  <a:srgbClr val="ED1B2F"/>
                </a:solidFill>
                <a:latin typeface="McGill Sans" pitchFamily="50" charset="0"/>
              </a:rPr>
              <a:t>LTI systems – frequency domain</a:t>
            </a:r>
            <a:endParaRPr lang="en-CA" altLang="en-US" sz="4000"/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29F67764-A389-4EC5-96D8-CB49F341E4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4A0E67D-B0BF-4C3C-9BC6-76022E3D2D3E}" type="slidenum">
              <a:rPr lang="en-CA" altLang="en-US" sz="1800" smtClean="0">
                <a:latin typeface="McGill Sans" pitchFamily="50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CA" altLang="en-US" sz="1800">
              <a:latin typeface="McGill Sans" pitchFamily="50" charset="0"/>
            </a:endParaRPr>
          </a:p>
        </p:txBody>
      </p:sp>
      <p:pic>
        <p:nvPicPr>
          <p:cNvPr id="45060" name="Picture 4">
            <a:extLst>
              <a:ext uri="{FF2B5EF4-FFF2-40B4-BE49-F238E27FC236}">
                <a16:creationId xmlns:a16="http://schemas.microsoft.com/office/drawing/2014/main" id="{0FE5143F-A2E9-4CD6-A1F5-54B3B52EF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1341438"/>
            <a:ext cx="3733800" cy="483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23027</TotalTime>
  <Words>750</Words>
  <Application>Microsoft Office PowerPoint</Application>
  <PresentationFormat>On-screen Show (4:3)</PresentationFormat>
  <Paragraphs>102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Georgia</vt:lpstr>
      <vt:lpstr>McGill Sans</vt:lpstr>
      <vt:lpstr>tit</vt:lpstr>
      <vt:lpstr>1_tit</vt:lpstr>
      <vt:lpstr>PowerPoint Presentation</vt:lpstr>
      <vt:lpstr>Linear systems</vt:lpstr>
      <vt:lpstr>Linear, time-invariant systems</vt:lpstr>
      <vt:lpstr>Convolution gives output</vt:lpstr>
      <vt:lpstr>Complex numbers</vt:lpstr>
      <vt:lpstr>Sinusoids go through with only scaling and phase-shifting</vt:lpstr>
      <vt:lpstr>Basis functions</vt:lpstr>
      <vt:lpstr>LTI systems – frequency domain</vt:lpstr>
      <vt:lpstr>LTI systems – frequency domain</vt:lpstr>
      <vt:lpstr>LTI systems – frequency domain</vt:lpstr>
      <vt:lpstr>PowerPoint Presentation</vt:lpstr>
      <vt:lpstr>PowerPoint Presentation</vt:lpstr>
      <vt:lpstr>Great book for intuitive understanding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MB</dc:creator>
  <cp:lastModifiedBy>Suresh Krishna</cp:lastModifiedBy>
  <cp:revision>442</cp:revision>
  <dcterms:created xsi:type="dcterms:W3CDTF">2012-07-29T21:09:29Z</dcterms:created>
  <dcterms:modified xsi:type="dcterms:W3CDTF">2023-11-06T00:45:03Z</dcterms:modified>
</cp:coreProperties>
</file>