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60" r:id="rId4"/>
    <p:sldId id="261" r:id="rId5"/>
    <p:sldId id="262" r:id="rId6"/>
    <p:sldId id="263" r:id="rId7"/>
    <p:sldId id="264" r:id="rId8"/>
    <p:sldId id="265" r:id="rId9"/>
    <p:sldId id="266" r:id="rId10"/>
    <p:sldId id="267" r:id="rId11"/>
    <p:sldId id="269" r:id="rId12"/>
    <p:sldId id="270" r:id="rId13"/>
    <p:sldId id="271" r:id="rId14"/>
    <p:sldId id="272" r:id="rId15"/>
    <p:sldId id="268" r:id="rId16"/>
    <p:sldId id="273" r:id="rId17"/>
    <p:sldId id="274" r:id="rId18"/>
    <p:sldId id="275" r:id="rId19"/>
    <p:sldId id="277" r:id="rId20"/>
    <p:sldId id="278" r:id="rId21"/>
    <p:sldId id="279" r:id="rId22"/>
    <p:sldId id="280" r:id="rId23"/>
    <p:sldId id="281" r:id="rId24"/>
    <p:sldId id="282" r:id="rId25"/>
    <p:sldId id="283" r:id="rId26"/>
    <p:sldId id="284" r:id="rId27"/>
    <p:sldId id="276"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F0246B-B117-4D2D-B719-29A134B6EF1E}"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6F173A6F-C91D-4A4E-B66D-6E187AD4E968}">
      <dgm:prSet/>
      <dgm:spPr/>
      <dgm:t>
        <a:bodyPr/>
        <a:lstStyle/>
        <a:p>
          <a:r>
            <a:rPr lang="en-US"/>
            <a:t>Product Backlog Refinement Meeting</a:t>
          </a:r>
        </a:p>
      </dgm:t>
    </dgm:pt>
    <dgm:pt modelId="{D2B4E9A7-EB55-4727-8D73-C7CF3FF7DF11}" type="parTrans" cxnId="{426951DC-9753-42C6-B5E5-0C6779D5F7ED}">
      <dgm:prSet/>
      <dgm:spPr/>
      <dgm:t>
        <a:bodyPr/>
        <a:lstStyle/>
        <a:p>
          <a:endParaRPr lang="en-US"/>
        </a:p>
      </dgm:t>
    </dgm:pt>
    <dgm:pt modelId="{39E3FDDC-5801-4725-AF6D-A28E7D49F5BF}" type="sibTrans" cxnId="{426951DC-9753-42C6-B5E5-0C6779D5F7ED}">
      <dgm:prSet/>
      <dgm:spPr/>
      <dgm:t>
        <a:bodyPr/>
        <a:lstStyle/>
        <a:p>
          <a:endParaRPr lang="en-US"/>
        </a:p>
      </dgm:t>
    </dgm:pt>
    <dgm:pt modelId="{34D51165-D3E4-405F-9419-94F65E4D9A0A}">
      <dgm:prSet/>
      <dgm:spPr/>
      <dgm:t>
        <a:bodyPr/>
        <a:lstStyle/>
        <a:p>
          <a:r>
            <a:rPr lang="en-US"/>
            <a:t>Sprint Planning Meeting</a:t>
          </a:r>
        </a:p>
      </dgm:t>
    </dgm:pt>
    <dgm:pt modelId="{57DB465D-B4A4-445B-B144-9553DD633584}" type="parTrans" cxnId="{686C8227-7845-42CA-8C06-397B942CF09A}">
      <dgm:prSet/>
      <dgm:spPr/>
      <dgm:t>
        <a:bodyPr/>
        <a:lstStyle/>
        <a:p>
          <a:endParaRPr lang="en-US"/>
        </a:p>
      </dgm:t>
    </dgm:pt>
    <dgm:pt modelId="{6CED1DC9-52AB-4CAC-AF83-A44B680F0C2A}" type="sibTrans" cxnId="{686C8227-7845-42CA-8C06-397B942CF09A}">
      <dgm:prSet/>
      <dgm:spPr/>
      <dgm:t>
        <a:bodyPr/>
        <a:lstStyle/>
        <a:p>
          <a:endParaRPr lang="en-US"/>
        </a:p>
      </dgm:t>
    </dgm:pt>
    <dgm:pt modelId="{F5D0511E-4B09-4F19-9CFF-DA27060E3A8E}">
      <dgm:prSet/>
      <dgm:spPr/>
      <dgm:t>
        <a:bodyPr/>
        <a:lstStyle/>
        <a:p>
          <a:r>
            <a:rPr lang="en-US" dirty="0"/>
            <a:t>Daily Stand-up Meeting</a:t>
          </a:r>
        </a:p>
      </dgm:t>
    </dgm:pt>
    <dgm:pt modelId="{00EF8A03-3F97-4353-9F2A-A9876BE95EF2}" type="parTrans" cxnId="{CFFE959F-C97F-4622-8568-A43A83C312CF}">
      <dgm:prSet/>
      <dgm:spPr/>
      <dgm:t>
        <a:bodyPr/>
        <a:lstStyle/>
        <a:p>
          <a:endParaRPr lang="en-US"/>
        </a:p>
      </dgm:t>
    </dgm:pt>
    <dgm:pt modelId="{5A8AE8DD-F796-46B4-B5F7-E7B95849953B}" type="sibTrans" cxnId="{CFFE959F-C97F-4622-8568-A43A83C312CF}">
      <dgm:prSet/>
      <dgm:spPr/>
      <dgm:t>
        <a:bodyPr/>
        <a:lstStyle/>
        <a:p>
          <a:endParaRPr lang="en-US"/>
        </a:p>
      </dgm:t>
    </dgm:pt>
    <dgm:pt modelId="{4698B819-C7E5-422E-8817-C4C2E8898F6A}">
      <dgm:prSet/>
      <dgm:spPr/>
      <dgm:t>
        <a:bodyPr/>
        <a:lstStyle/>
        <a:p>
          <a:r>
            <a:rPr lang="en-US"/>
            <a:t>Sprint Review</a:t>
          </a:r>
          <a:endParaRPr lang="en-US" dirty="0"/>
        </a:p>
      </dgm:t>
    </dgm:pt>
    <dgm:pt modelId="{6BA9FD3B-7A42-4D50-AAF7-D051C974473F}" type="parTrans" cxnId="{3E5CDCB2-0A6D-4EB2-880C-668D18B38454}">
      <dgm:prSet/>
      <dgm:spPr/>
      <dgm:t>
        <a:bodyPr/>
        <a:lstStyle/>
        <a:p>
          <a:endParaRPr lang="en-US"/>
        </a:p>
      </dgm:t>
    </dgm:pt>
    <dgm:pt modelId="{9F05C32B-6018-440B-8912-E901E9C032AE}" type="sibTrans" cxnId="{3E5CDCB2-0A6D-4EB2-880C-668D18B38454}">
      <dgm:prSet/>
      <dgm:spPr/>
      <dgm:t>
        <a:bodyPr/>
        <a:lstStyle/>
        <a:p>
          <a:endParaRPr lang="en-US"/>
        </a:p>
      </dgm:t>
    </dgm:pt>
    <dgm:pt modelId="{5742DBB2-CEDC-4D0B-A66E-92C80E8010CA}">
      <dgm:prSet/>
      <dgm:spPr/>
      <dgm:t>
        <a:bodyPr/>
        <a:lstStyle/>
        <a:p>
          <a:r>
            <a:rPr lang="en-US"/>
            <a:t>Sprint Retrospective</a:t>
          </a:r>
          <a:endParaRPr lang="en-US" dirty="0"/>
        </a:p>
      </dgm:t>
    </dgm:pt>
    <dgm:pt modelId="{8D910D85-E48C-4CB6-B1AB-31978347B6FC}" type="parTrans" cxnId="{379F3C78-A5D0-47BA-B707-D8F3134CA05E}">
      <dgm:prSet/>
      <dgm:spPr/>
      <dgm:t>
        <a:bodyPr/>
        <a:lstStyle/>
        <a:p>
          <a:endParaRPr lang="en-US"/>
        </a:p>
      </dgm:t>
    </dgm:pt>
    <dgm:pt modelId="{66EAE068-E0CA-4919-BEA8-072962C4E9C0}" type="sibTrans" cxnId="{379F3C78-A5D0-47BA-B707-D8F3134CA05E}">
      <dgm:prSet/>
      <dgm:spPr/>
      <dgm:t>
        <a:bodyPr/>
        <a:lstStyle/>
        <a:p>
          <a:endParaRPr lang="en-US"/>
        </a:p>
      </dgm:t>
    </dgm:pt>
    <dgm:pt modelId="{3A403D16-6E60-4D3C-9CF9-77CBE4559D6F}" type="pres">
      <dgm:prSet presAssocID="{95F0246B-B117-4D2D-B719-29A134B6EF1E}" presName="outerComposite" presStyleCnt="0">
        <dgm:presLayoutVars>
          <dgm:chMax val="5"/>
          <dgm:dir/>
          <dgm:resizeHandles val="exact"/>
        </dgm:presLayoutVars>
      </dgm:prSet>
      <dgm:spPr/>
    </dgm:pt>
    <dgm:pt modelId="{E6257C5E-6950-4D4D-9FAD-13326AD4A41A}" type="pres">
      <dgm:prSet presAssocID="{95F0246B-B117-4D2D-B719-29A134B6EF1E}" presName="dummyMaxCanvas" presStyleCnt="0">
        <dgm:presLayoutVars/>
      </dgm:prSet>
      <dgm:spPr/>
    </dgm:pt>
    <dgm:pt modelId="{2831EFBC-F730-460E-B6B9-C2ED1AFDA676}" type="pres">
      <dgm:prSet presAssocID="{95F0246B-B117-4D2D-B719-29A134B6EF1E}" presName="FiveNodes_1" presStyleLbl="node1" presStyleIdx="0" presStyleCnt="5">
        <dgm:presLayoutVars>
          <dgm:bulletEnabled val="1"/>
        </dgm:presLayoutVars>
      </dgm:prSet>
      <dgm:spPr/>
    </dgm:pt>
    <dgm:pt modelId="{3598DA45-2A9E-4A2B-AA9C-9F7CD3404E52}" type="pres">
      <dgm:prSet presAssocID="{95F0246B-B117-4D2D-B719-29A134B6EF1E}" presName="FiveNodes_2" presStyleLbl="node1" presStyleIdx="1" presStyleCnt="5">
        <dgm:presLayoutVars>
          <dgm:bulletEnabled val="1"/>
        </dgm:presLayoutVars>
      </dgm:prSet>
      <dgm:spPr/>
    </dgm:pt>
    <dgm:pt modelId="{791B7D27-6ACA-4CE4-B566-C5FC4BEBE119}" type="pres">
      <dgm:prSet presAssocID="{95F0246B-B117-4D2D-B719-29A134B6EF1E}" presName="FiveNodes_3" presStyleLbl="node1" presStyleIdx="2" presStyleCnt="5">
        <dgm:presLayoutVars>
          <dgm:bulletEnabled val="1"/>
        </dgm:presLayoutVars>
      </dgm:prSet>
      <dgm:spPr/>
    </dgm:pt>
    <dgm:pt modelId="{F214F5F7-7A36-4153-99B4-0F2377FD7471}" type="pres">
      <dgm:prSet presAssocID="{95F0246B-B117-4D2D-B719-29A134B6EF1E}" presName="FiveNodes_4" presStyleLbl="node1" presStyleIdx="3" presStyleCnt="5">
        <dgm:presLayoutVars>
          <dgm:bulletEnabled val="1"/>
        </dgm:presLayoutVars>
      </dgm:prSet>
      <dgm:spPr/>
    </dgm:pt>
    <dgm:pt modelId="{33284F47-2343-4ABF-870C-1169B0556640}" type="pres">
      <dgm:prSet presAssocID="{95F0246B-B117-4D2D-B719-29A134B6EF1E}" presName="FiveNodes_5" presStyleLbl="node1" presStyleIdx="4" presStyleCnt="5">
        <dgm:presLayoutVars>
          <dgm:bulletEnabled val="1"/>
        </dgm:presLayoutVars>
      </dgm:prSet>
      <dgm:spPr/>
    </dgm:pt>
    <dgm:pt modelId="{E2DE7567-A8E3-4234-802E-075205DD5FDC}" type="pres">
      <dgm:prSet presAssocID="{95F0246B-B117-4D2D-B719-29A134B6EF1E}" presName="FiveConn_1-2" presStyleLbl="fgAccFollowNode1" presStyleIdx="0" presStyleCnt="4">
        <dgm:presLayoutVars>
          <dgm:bulletEnabled val="1"/>
        </dgm:presLayoutVars>
      </dgm:prSet>
      <dgm:spPr/>
    </dgm:pt>
    <dgm:pt modelId="{01E3DBCF-3C59-471B-831A-C8370BDD1517}" type="pres">
      <dgm:prSet presAssocID="{95F0246B-B117-4D2D-B719-29A134B6EF1E}" presName="FiveConn_2-3" presStyleLbl="fgAccFollowNode1" presStyleIdx="1" presStyleCnt="4">
        <dgm:presLayoutVars>
          <dgm:bulletEnabled val="1"/>
        </dgm:presLayoutVars>
      </dgm:prSet>
      <dgm:spPr/>
    </dgm:pt>
    <dgm:pt modelId="{4CFC57BA-A9C8-409E-A8AB-4315E0B75976}" type="pres">
      <dgm:prSet presAssocID="{95F0246B-B117-4D2D-B719-29A134B6EF1E}" presName="FiveConn_3-4" presStyleLbl="fgAccFollowNode1" presStyleIdx="2" presStyleCnt="4">
        <dgm:presLayoutVars>
          <dgm:bulletEnabled val="1"/>
        </dgm:presLayoutVars>
      </dgm:prSet>
      <dgm:spPr/>
    </dgm:pt>
    <dgm:pt modelId="{F711CF43-7FC8-414F-B361-3DECB5DD2A94}" type="pres">
      <dgm:prSet presAssocID="{95F0246B-B117-4D2D-B719-29A134B6EF1E}" presName="FiveConn_4-5" presStyleLbl="fgAccFollowNode1" presStyleIdx="3" presStyleCnt="4">
        <dgm:presLayoutVars>
          <dgm:bulletEnabled val="1"/>
        </dgm:presLayoutVars>
      </dgm:prSet>
      <dgm:spPr/>
    </dgm:pt>
    <dgm:pt modelId="{19838B69-BD4D-46A7-9D14-5C2BD05AA06E}" type="pres">
      <dgm:prSet presAssocID="{95F0246B-B117-4D2D-B719-29A134B6EF1E}" presName="FiveNodes_1_text" presStyleLbl="node1" presStyleIdx="4" presStyleCnt="5">
        <dgm:presLayoutVars>
          <dgm:bulletEnabled val="1"/>
        </dgm:presLayoutVars>
      </dgm:prSet>
      <dgm:spPr/>
    </dgm:pt>
    <dgm:pt modelId="{8CADF5D6-342F-46CA-A084-96AEE29A79BA}" type="pres">
      <dgm:prSet presAssocID="{95F0246B-B117-4D2D-B719-29A134B6EF1E}" presName="FiveNodes_2_text" presStyleLbl="node1" presStyleIdx="4" presStyleCnt="5">
        <dgm:presLayoutVars>
          <dgm:bulletEnabled val="1"/>
        </dgm:presLayoutVars>
      </dgm:prSet>
      <dgm:spPr/>
    </dgm:pt>
    <dgm:pt modelId="{9F8769B0-69BB-49CB-9DA8-50240A185E8C}" type="pres">
      <dgm:prSet presAssocID="{95F0246B-B117-4D2D-B719-29A134B6EF1E}" presName="FiveNodes_3_text" presStyleLbl="node1" presStyleIdx="4" presStyleCnt="5">
        <dgm:presLayoutVars>
          <dgm:bulletEnabled val="1"/>
        </dgm:presLayoutVars>
      </dgm:prSet>
      <dgm:spPr/>
    </dgm:pt>
    <dgm:pt modelId="{C0019AD2-A0BD-4C18-B06D-7BB4562B852B}" type="pres">
      <dgm:prSet presAssocID="{95F0246B-B117-4D2D-B719-29A134B6EF1E}" presName="FiveNodes_4_text" presStyleLbl="node1" presStyleIdx="4" presStyleCnt="5">
        <dgm:presLayoutVars>
          <dgm:bulletEnabled val="1"/>
        </dgm:presLayoutVars>
      </dgm:prSet>
      <dgm:spPr/>
    </dgm:pt>
    <dgm:pt modelId="{65711F50-2DE1-45F5-9170-5E5044001106}" type="pres">
      <dgm:prSet presAssocID="{95F0246B-B117-4D2D-B719-29A134B6EF1E}" presName="FiveNodes_5_text" presStyleLbl="node1" presStyleIdx="4" presStyleCnt="5">
        <dgm:presLayoutVars>
          <dgm:bulletEnabled val="1"/>
        </dgm:presLayoutVars>
      </dgm:prSet>
      <dgm:spPr/>
    </dgm:pt>
  </dgm:ptLst>
  <dgm:cxnLst>
    <dgm:cxn modelId="{E1BCF819-EE9A-4A3E-97E7-80311D82B6BD}" type="presOf" srcId="{5742DBB2-CEDC-4D0B-A66E-92C80E8010CA}" destId="{65711F50-2DE1-45F5-9170-5E5044001106}" srcOrd="1" destOrd="0" presId="urn:microsoft.com/office/officeart/2005/8/layout/vProcess5"/>
    <dgm:cxn modelId="{6947C326-F4BE-4990-8237-4B56D233502E}" type="presOf" srcId="{9F05C32B-6018-440B-8912-E901E9C032AE}" destId="{F711CF43-7FC8-414F-B361-3DECB5DD2A94}" srcOrd="0" destOrd="0" presId="urn:microsoft.com/office/officeart/2005/8/layout/vProcess5"/>
    <dgm:cxn modelId="{686C8227-7845-42CA-8C06-397B942CF09A}" srcId="{95F0246B-B117-4D2D-B719-29A134B6EF1E}" destId="{34D51165-D3E4-405F-9419-94F65E4D9A0A}" srcOrd="1" destOrd="0" parTransId="{57DB465D-B4A4-445B-B144-9553DD633584}" sibTransId="{6CED1DC9-52AB-4CAC-AF83-A44B680F0C2A}"/>
    <dgm:cxn modelId="{71361F2B-8FA4-4B83-AA77-D64271050E53}" type="presOf" srcId="{5742DBB2-CEDC-4D0B-A66E-92C80E8010CA}" destId="{33284F47-2343-4ABF-870C-1169B0556640}" srcOrd="0" destOrd="0" presId="urn:microsoft.com/office/officeart/2005/8/layout/vProcess5"/>
    <dgm:cxn modelId="{49A7B432-10A8-4F1E-8611-B314634FDA5C}" type="presOf" srcId="{6F173A6F-C91D-4A4E-B66D-6E187AD4E968}" destId="{2831EFBC-F730-460E-B6B9-C2ED1AFDA676}" srcOrd="0" destOrd="0" presId="urn:microsoft.com/office/officeart/2005/8/layout/vProcess5"/>
    <dgm:cxn modelId="{9AA17C5B-1DE4-4311-81AA-8A85631A5AD6}" type="presOf" srcId="{34D51165-D3E4-405F-9419-94F65E4D9A0A}" destId="{3598DA45-2A9E-4A2B-AA9C-9F7CD3404E52}" srcOrd="0" destOrd="0" presId="urn:microsoft.com/office/officeart/2005/8/layout/vProcess5"/>
    <dgm:cxn modelId="{4DDE9368-DB40-4919-9F48-7616063B60B3}" type="presOf" srcId="{39E3FDDC-5801-4725-AF6D-A28E7D49F5BF}" destId="{E2DE7567-A8E3-4234-802E-075205DD5FDC}" srcOrd="0" destOrd="0" presId="urn:microsoft.com/office/officeart/2005/8/layout/vProcess5"/>
    <dgm:cxn modelId="{2943376E-AAD9-48BF-9E7F-750F5B076AAB}" type="presOf" srcId="{6F173A6F-C91D-4A4E-B66D-6E187AD4E968}" destId="{19838B69-BD4D-46A7-9D14-5C2BD05AA06E}" srcOrd="1" destOrd="0" presId="urn:microsoft.com/office/officeart/2005/8/layout/vProcess5"/>
    <dgm:cxn modelId="{379F3C78-A5D0-47BA-B707-D8F3134CA05E}" srcId="{95F0246B-B117-4D2D-B719-29A134B6EF1E}" destId="{5742DBB2-CEDC-4D0B-A66E-92C80E8010CA}" srcOrd="4" destOrd="0" parTransId="{8D910D85-E48C-4CB6-B1AB-31978347B6FC}" sibTransId="{66EAE068-E0CA-4919-BEA8-072962C4E9C0}"/>
    <dgm:cxn modelId="{3A35F195-C6F8-48D9-BA98-63B59A5C58CC}" type="presOf" srcId="{34D51165-D3E4-405F-9419-94F65E4D9A0A}" destId="{8CADF5D6-342F-46CA-A084-96AEE29A79BA}" srcOrd="1" destOrd="0" presId="urn:microsoft.com/office/officeart/2005/8/layout/vProcess5"/>
    <dgm:cxn modelId="{CFFE959F-C97F-4622-8568-A43A83C312CF}" srcId="{95F0246B-B117-4D2D-B719-29A134B6EF1E}" destId="{F5D0511E-4B09-4F19-9CFF-DA27060E3A8E}" srcOrd="2" destOrd="0" parTransId="{00EF8A03-3F97-4353-9F2A-A9876BE95EF2}" sibTransId="{5A8AE8DD-F796-46B4-B5F7-E7B95849953B}"/>
    <dgm:cxn modelId="{F1AD08A8-99FC-4042-BA1E-7C4E131674CC}" type="presOf" srcId="{5A8AE8DD-F796-46B4-B5F7-E7B95849953B}" destId="{4CFC57BA-A9C8-409E-A8AB-4315E0B75976}" srcOrd="0" destOrd="0" presId="urn:microsoft.com/office/officeart/2005/8/layout/vProcess5"/>
    <dgm:cxn modelId="{04755DAF-9B8A-41D0-B964-31C597A6ACEA}" type="presOf" srcId="{6CED1DC9-52AB-4CAC-AF83-A44B680F0C2A}" destId="{01E3DBCF-3C59-471B-831A-C8370BDD1517}" srcOrd="0" destOrd="0" presId="urn:microsoft.com/office/officeart/2005/8/layout/vProcess5"/>
    <dgm:cxn modelId="{3D58B0B0-9023-480D-8D08-FB1758369D82}" type="presOf" srcId="{4698B819-C7E5-422E-8817-C4C2E8898F6A}" destId="{C0019AD2-A0BD-4C18-B06D-7BB4562B852B}" srcOrd="1" destOrd="0" presId="urn:microsoft.com/office/officeart/2005/8/layout/vProcess5"/>
    <dgm:cxn modelId="{3E5CDCB2-0A6D-4EB2-880C-668D18B38454}" srcId="{95F0246B-B117-4D2D-B719-29A134B6EF1E}" destId="{4698B819-C7E5-422E-8817-C4C2E8898F6A}" srcOrd="3" destOrd="0" parTransId="{6BA9FD3B-7A42-4D50-AAF7-D051C974473F}" sibTransId="{9F05C32B-6018-440B-8912-E901E9C032AE}"/>
    <dgm:cxn modelId="{1876D2CF-DE35-4B7B-80DA-24048C66586B}" type="presOf" srcId="{4698B819-C7E5-422E-8817-C4C2E8898F6A}" destId="{F214F5F7-7A36-4153-99B4-0F2377FD7471}" srcOrd="0" destOrd="0" presId="urn:microsoft.com/office/officeart/2005/8/layout/vProcess5"/>
    <dgm:cxn modelId="{426951DC-9753-42C6-B5E5-0C6779D5F7ED}" srcId="{95F0246B-B117-4D2D-B719-29A134B6EF1E}" destId="{6F173A6F-C91D-4A4E-B66D-6E187AD4E968}" srcOrd="0" destOrd="0" parTransId="{D2B4E9A7-EB55-4727-8D73-C7CF3FF7DF11}" sibTransId="{39E3FDDC-5801-4725-AF6D-A28E7D49F5BF}"/>
    <dgm:cxn modelId="{004516EA-35AD-41E4-99BE-1836AB1BEB64}" type="presOf" srcId="{F5D0511E-4B09-4F19-9CFF-DA27060E3A8E}" destId="{791B7D27-6ACA-4CE4-B566-C5FC4BEBE119}" srcOrd="0" destOrd="0" presId="urn:microsoft.com/office/officeart/2005/8/layout/vProcess5"/>
    <dgm:cxn modelId="{F66360F1-3006-480E-AF47-26FBF7824271}" type="presOf" srcId="{95F0246B-B117-4D2D-B719-29A134B6EF1E}" destId="{3A403D16-6E60-4D3C-9CF9-77CBE4559D6F}" srcOrd="0" destOrd="0" presId="urn:microsoft.com/office/officeart/2005/8/layout/vProcess5"/>
    <dgm:cxn modelId="{9FD7A8F5-E97B-4252-91A5-C3D2453228C6}" type="presOf" srcId="{F5D0511E-4B09-4F19-9CFF-DA27060E3A8E}" destId="{9F8769B0-69BB-49CB-9DA8-50240A185E8C}" srcOrd="1" destOrd="0" presId="urn:microsoft.com/office/officeart/2005/8/layout/vProcess5"/>
    <dgm:cxn modelId="{F377D5F9-133A-4C3F-A9FE-ED0757BCE5B4}" type="presParOf" srcId="{3A403D16-6E60-4D3C-9CF9-77CBE4559D6F}" destId="{E6257C5E-6950-4D4D-9FAD-13326AD4A41A}" srcOrd="0" destOrd="0" presId="urn:microsoft.com/office/officeart/2005/8/layout/vProcess5"/>
    <dgm:cxn modelId="{16C4E29B-A2D2-4A69-9BA8-8C35363CCBEE}" type="presParOf" srcId="{3A403D16-6E60-4D3C-9CF9-77CBE4559D6F}" destId="{2831EFBC-F730-460E-B6B9-C2ED1AFDA676}" srcOrd="1" destOrd="0" presId="urn:microsoft.com/office/officeart/2005/8/layout/vProcess5"/>
    <dgm:cxn modelId="{80E8C422-1A7F-4E07-A064-54FC5889445B}" type="presParOf" srcId="{3A403D16-6E60-4D3C-9CF9-77CBE4559D6F}" destId="{3598DA45-2A9E-4A2B-AA9C-9F7CD3404E52}" srcOrd="2" destOrd="0" presId="urn:microsoft.com/office/officeart/2005/8/layout/vProcess5"/>
    <dgm:cxn modelId="{AEF9C7B9-01B9-4A16-B9FB-A246F4CC62E4}" type="presParOf" srcId="{3A403D16-6E60-4D3C-9CF9-77CBE4559D6F}" destId="{791B7D27-6ACA-4CE4-B566-C5FC4BEBE119}" srcOrd="3" destOrd="0" presId="urn:microsoft.com/office/officeart/2005/8/layout/vProcess5"/>
    <dgm:cxn modelId="{47CB02B2-AD1F-4886-B930-014D0DFFA7D0}" type="presParOf" srcId="{3A403D16-6E60-4D3C-9CF9-77CBE4559D6F}" destId="{F214F5F7-7A36-4153-99B4-0F2377FD7471}" srcOrd="4" destOrd="0" presId="urn:microsoft.com/office/officeart/2005/8/layout/vProcess5"/>
    <dgm:cxn modelId="{ED9DAE96-DB59-46AB-8121-AE472D9128CA}" type="presParOf" srcId="{3A403D16-6E60-4D3C-9CF9-77CBE4559D6F}" destId="{33284F47-2343-4ABF-870C-1169B0556640}" srcOrd="5" destOrd="0" presId="urn:microsoft.com/office/officeart/2005/8/layout/vProcess5"/>
    <dgm:cxn modelId="{B337479A-930D-4179-B68B-6242F8154A0E}" type="presParOf" srcId="{3A403D16-6E60-4D3C-9CF9-77CBE4559D6F}" destId="{E2DE7567-A8E3-4234-802E-075205DD5FDC}" srcOrd="6" destOrd="0" presId="urn:microsoft.com/office/officeart/2005/8/layout/vProcess5"/>
    <dgm:cxn modelId="{D94086C0-6643-487A-96E5-01C822316E34}" type="presParOf" srcId="{3A403D16-6E60-4D3C-9CF9-77CBE4559D6F}" destId="{01E3DBCF-3C59-471B-831A-C8370BDD1517}" srcOrd="7" destOrd="0" presId="urn:microsoft.com/office/officeart/2005/8/layout/vProcess5"/>
    <dgm:cxn modelId="{65B8BFD6-FD74-44D5-8C2E-2DB047864865}" type="presParOf" srcId="{3A403D16-6E60-4D3C-9CF9-77CBE4559D6F}" destId="{4CFC57BA-A9C8-409E-A8AB-4315E0B75976}" srcOrd="8" destOrd="0" presId="urn:microsoft.com/office/officeart/2005/8/layout/vProcess5"/>
    <dgm:cxn modelId="{F73EF2C0-E9C2-4721-8390-7E1DD9B8534C}" type="presParOf" srcId="{3A403D16-6E60-4D3C-9CF9-77CBE4559D6F}" destId="{F711CF43-7FC8-414F-B361-3DECB5DD2A94}" srcOrd="9" destOrd="0" presId="urn:microsoft.com/office/officeart/2005/8/layout/vProcess5"/>
    <dgm:cxn modelId="{E44AF88C-E876-4404-831A-9962E9B56796}" type="presParOf" srcId="{3A403D16-6E60-4D3C-9CF9-77CBE4559D6F}" destId="{19838B69-BD4D-46A7-9D14-5C2BD05AA06E}" srcOrd="10" destOrd="0" presId="urn:microsoft.com/office/officeart/2005/8/layout/vProcess5"/>
    <dgm:cxn modelId="{32F2D6C3-089F-4ADB-9FB8-D2640F66B623}" type="presParOf" srcId="{3A403D16-6E60-4D3C-9CF9-77CBE4559D6F}" destId="{8CADF5D6-342F-46CA-A084-96AEE29A79BA}" srcOrd="11" destOrd="0" presId="urn:microsoft.com/office/officeart/2005/8/layout/vProcess5"/>
    <dgm:cxn modelId="{31FBFB6B-986F-40CA-B1A3-E3502AE78ACB}" type="presParOf" srcId="{3A403D16-6E60-4D3C-9CF9-77CBE4559D6F}" destId="{9F8769B0-69BB-49CB-9DA8-50240A185E8C}" srcOrd="12" destOrd="0" presId="urn:microsoft.com/office/officeart/2005/8/layout/vProcess5"/>
    <dgm:cxn modelId="{F2A65751-F1B0-4D3E-B6CC-3E8E1AAADFA9}" type="presParOf" srcId="{3A403D16-6E60-4D3C-9CF9-77CBE4559D6F}" destId="{C0019AD2-A0BD-4C18-B06D-7BB4562B852B}" srcOrd="13" destOrd="0" presId="urn:microsoft.com/office/officeart/2005/8/layout/vProcess5"/>
    <dgm:cxn modelId="{A84FA792-9F90-4EB6-B603-07FDE0E5D233}" type="presParOf" srcId="{3A403D16-6E60-4D3C-9CF9-77CBE4559D6F}" destId="{65711F50-2DE1-45F5-9170-5E5044001106}"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844E01-6F34-4FF3-9794-6C55E432C2B1}"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8424AA8F-6F71-49C0-B4B5-74CF8FDC3B2A}">
      <dgm:prSet/>
      <dgm:spPr/>
      <dgm:t>
        <a:bodyPr/>
        <a:lstStyle/>
        <a:p>
          <a:r>
            <a:rPr lang="en-US" b="1" dirty="0"/>
            <a:t>B. Who attends this Scrum ceremony?  </a:t>
          </a:r>
          <a:br>
            <a:rPr lang="en-US" b="1" dirty="0"/>
          </a:br>
          <a:br>
            <a:rPr lang="en-US" b="1" dirty="0"/>
          </a:br>
          <a:r>
            <a:rPr lang="en-US" dirty="0"/>
            <a:t>The Scrum master, product owner, and a few members of the scrum team.</a:t>
          </a:r>
        </a:p>
      </dgm:t>
    </dgm:pt>
    <dgm:pt modelId="{103D00E0-FF52-40C6-A71D-71EFE364015C}" type="parTrans" cxnId="{981DE590-339A-4CA6-8E40-662B91321BB5}">
      <dgm:prSet/>
      <dgm:spPr/>
      <dgm:t>
        <a:bodyPr/>
        <a:lstStyle/>
        <a:p>
          <a:endParaRPr lang="en-US"/>
        </a:p>
      </dgm:t>
    </dgm:pt>
    <dgm:pt modelId="{FB034D0F-949A-4706-B766-D05DC3696CB3}" type="sibTrans" cxnId="{981DE590-339A-4CA6-8E40-662B91321BB5}">
      <dgm:prSet/>
      <dgm:spPr/>
      <dgm:t>
        <a:bodyPr/>
        <a:lstStyle/>
        <a:p>
          <a:endParaRPr lang="en-US"/>
        </a:p>
      </dgm:t>
    </dgm:pt>
    <dgm:pt modelId="{4F085FB7-0F94-4837-99A8-8D993E892041}">
      <dgm:prSet/>
      <dgm:spPr/>
      <dgm:t>
        <a:bodyPr/>
        <a:lstStyle/>
        <a:p>
          <a:r>
            <a:rPr lang="en-US" b="1" dirty="0"/>
            <a:t>C. How long do they last?</a:t>
          </a:r>
          <a:br>
            <a:rPr lang="en-US" b="1" dirty="0"/>
          </a:br>
          <a:br>
            <a:rPr lang="en-US" b="1" dirty="0"/>
          </a:br>
          <a:r>
            <a:rPr lang="en-US" dirty="0"/>
            <a:t>It should last around 2 hours for a two-week sprint, and for a three-week sprint, it should last no more than 3 hours.</a:t>
          </a:r>
        </a:p>
      </dgm:t>
    </dgm:pt>
    <dgm:pt modelId="{568D5792-A73B-4791-84D7-346872DFE145}" type="parTrans" cxnId="{FA30E935-751E-4240-8C85-D0A8208DCA10}">
      <dgm:prSet/>
      <dgm:spPr/>
      <dgm:t>
        <a:bodyPr/>
        <a:lstStyle/>
        <a:p>
          <a:endParaRPr lang="en-US"/>
        </a:p>
      </dgm:t>
    </dgm:pt>
    <dgm:pt modelId="{5E047D8F-996C-49FB-8F05-27B14EF9D256}" type="sibTrans" cxnId="{FA30E935-751E-4240-8C85-D0A8208DCA10}">
      <dgm:prSet/>
      <dgm:spPr/>
      <dgm:t>
        <a:bodyPr/>
        <a:lstStyle/>
        <a:p>
          <a:endParaRPr lang="en-US"/>
        </a:p>
      </dgm:t>
    </dgm:pt>
    <dgm:pt modelId="{D8ED4B50-6F4E-4CBD-BA04-B496255560D1}" type="pres">
      <dgm:prSet presAssocID="{B2844E01-6F34-4FF3-9794-6C55E432C2B1}" presName="vert0" presStyleCnt="0">
        <dgm:presLayoutVars>
          <dgm:dir/>
          <dgm:animOne val="branch"/>
          <dgm:animLvl val="lvl"/>
        </dgm:presLayoutVars>
      </dgm:prSet>
      <dgm:spPr/>
    </dgm:pt>
    <dgm:pt modelId="{29E88735-4978-4DA8-A20C-A22FEB6068DC}" type="pres">
      <dgm:prSet presAssocID="{8424AA8F-6F71-49C0-B4B5-74CF8FDC3B2A}" presName="thickLine" presStyleLbl="alignNode1" presStyleIdx="0" presStyleCnt="2"/>
      <dgm:spPr/>
    </dgm:pt>
    <dgm:pt modelId="{08578C55-CDE3-458C-B82D-B9C367028B4B}" type="pres">
      <dgm:prSet presAssocID="{8424AA8F-6F71-49C0-B4B5-74CF8FDC3B2A}" presName="horz1" presStyleCnt="0"/>
      <dgm:spPr/>
    </dgm:pt>
    <dgm:pt modelId="{E393D922-3092-4037-9819-728F44295D9F}" type="pres">
      <dgm:prSet presAssocID="{8424AA8F-6F71-49C0-B4B5-74CF8FDC3B2A}" presName="tx1" presStyleLbl="revTx" presStyleIdx="0" presStyleCnt="2"/>
      <dgm:spPr/>
    </dgm:pt>
    <dgm:pt modelId="{3CDA1810-EF51-4572-898D-AE025A6C603C}" type="pres">
      <dgm:prSet presAssocID="{8424AA8F-6F71-49C0-B4B5-74CF8FDC3B2A}" presName="vert1" presStyleCnt="0"/>
      <dgm:spPr/>
    </dgm:pt>
    <dgm:pt modelId="{A13DE340-562C-48F8-8039-867A96AA2B69}" type="pres">
      <dgm:prSet presAssocID="{4F085FB7-0F94-4837-99A8-8D993E892041}" presName="thickLine" presStyleLbl="alignNode1" presStyleIdx="1" presStyleCnt="2"/>
      <dgm:spPr/>
    </dgm:pt>
    <dgm:pt modelId="{E612D49C-4F58-4D74-A5FF-A277C0803AB5}" type="pres">
      <dgm:prSet presAssocID="{4F085FB7-0F94-4837-99A8-8D993E892041}" presName="horz1" presStyleCnt="0"/>
      <dgm:spPr/>
    </dgm:pt>
    <dgm:pt modelId="{6FE4138F-4079-4A04-9977-B51E3F7353BC}" type="pres">
      <dgm:prSet presAssocID="{4F085FB7-0F94-4837-99A8-8D993E892041}" presName="tx1" presStyleLbl="revTx" presStyleIdx="1" presStyleCnt="2"/>
      <dgm:spPr/>
    </dgm:pt>
    <dgm:pt modelId="{427B5772-8312-469F-B220-41E485DB2231}" type="pres">
      <dgm:prSet presAssocID="{4F085FB7-0F94-4837-99A8-8D993E892041}" presName="vert1" presStyleCnt="0"/>
      <dgm:spPr/>
    </dgm:pt>
  </dgm:ptLst>
  <dgm:cxnLst>
    <dgm:cxn modelId="{EE19BB23-19CE-46F8-9CA1-7807BF2C0891}" type="presOf" srcId="{8424AA8F-6F71-49C0-B4B5-74CF8FDC3B2A}" destId="{E393D922-3092-4037-9819-728F44295D9F}" srcOrd="0" destOrd="0" presId="urn:microsoft.com/office/officeart/2008/layout/LinedList"/>
    <dgm:cxn modelId="{FA30E935-751E-4240-8C85-D0A8208DCA10}" srcId="{B2844E01-6F34-4FF3-9794-6C55E432C2B1}" destId="{4F085FB7-0F94-4837-99A8-8D993E892041}" srcOrd="1" destOrd="0" parTransId="{568D5792-A73B-4791-84D7-346872DFE145}" sibTransId="{5E047D8F-996C-49FB-8F05-27B14EF9D256}"/>
    <dgm:cxn modelId="{981DE590-339A-4CA6-8E40-662B91321BB5}" srcId="{B2844E01-6F34-4FF3-9794-6C55E432C2B1}" destId="{8424AA8F-6F71-49C0-B4B5-74CF8FDC3B2A}" srcOrd="0" destOrd="0" parTransId="{103D00E0-FF52-40C6-A71D-71EFE364015C}" sibTransId="{FB034D0F-949A-4706-B766-D05DC3696CB3}"/>
    <dgm:cxn modelId="{85F2C695-F169-4A5B-8E30-ED8BF48F070C}" type="presOf" srcId="{B2844E01-6F34-4FF3-9794-6C55E432C2B1}" destId="{D8ED4B50-6F4E-4CBD-BA04-B496255560D1}" srcOrd="0" destOrd="0" presId="urn:microsoft.com/office/officeart/2008/layout/LinedList"/>
    <dgm:cxn modelId="{DC0F6FAB-C0C5-44BA-8BEC-CB9386A325D6}" type="presOf" srcId="{4F085FB7-0F94-4837-99A8-8D993E892041}" destId="{6FE4138F-4079-4A04-9977-B51E3F7353BC}" srcOrd="0" destOrd="0" presId="urn:microsoft.com/office/officeart/2008/layout/LinedList"/>
    <dgm:cxn modelId="{2EC84CEA-D7CE-4608-86B6-D2697792F224}" type="presParOf" srcId="{D8ED4B50-6F4E-4CBD-BA04-B496255560D1}" destId="{29E88735-4978-4DA8-A20C-A22FEB6068DC}" srcOrd="0" destOrd="0" presId="urn:microsoft.com/office/officeart/2008/layout/LinedList"/>
    <dgm:cxn modelId="{97A0C661-6EB4-46DE-8DAD-4E95F420ABA5}" type="presParOf" srcId="{D8ED4B50-6F4E-4CBD-BA04-B496255560D1}" destId="{08578C55-CDE3-458C-B82D-B9C367028B4B}" srcOrd="1" destOrd="0" presId="urn:microsoft.com/office/officeart/2008/layout/LinedList"/>
    <dgm:cxn modelId="{5F9F15B1-FBEF-40B7-B553-275CDCE8E2A0}" type="presParOf" srcId="{08578C55-CDE3-458C-B82D-B9C367028B4B}" destId="{E393D922-3092-4037-9819-728F44295D9F}" srcOrd="0" destOrd="0" presId="urn:microsoft.com/office/officeart/2008/layout/LinedList"/>
    <dgm:cxn modelId="{05520939-5343-4FF8-90B7-07C28C844414}" type="presParOf" srcId="{08578C55-CDE3-458C-B82D-B9C367028B4B}" destId="{3CDA1810-EF51-4572-898D-AE025A6C603C}" srcOrd="1" destOrd="0" presId="urn:microsoft.com/office/officeart/2008/layout/LinedList"/>
    <dgm:cxn modelId="{069635CC-E464-4DDE-869A-C3A9D4D4B8F2}" type="presParOf" srcId="{D8ED4B50-6F4E-4CBD-BA04-B496255560D1}" destId="{A13DE340-562C-48F8-8039-867A96AA2B69}" srcOrd="2" destOrd="0" presId="urn:microsoft.com/office/officeart/2008/layout/LinedList"/>
    <dgm:cxn modelId="{0F039D6A-0A8C-4132-8939-D732FE09A874}" type="presParOf" srcId="{D8ED4B50-6F4E-4CBD-BA04-B496255560D1}" destId="{E612D49C-4F58-4D74-A5FF-A277C0803AB5}" srcOrd="3" destOrd="0" presId="urn:microsoft.com/office/officeart/2008/layout/LinedList"/>
    <dgm:cxn modelId="{7DE22E21-9F11-49C8-8C30-E7CAD7669024}" type="presParOf" srcId="{E612D49C-4F58-4D74-A5FF-A277C0803AB5}" destId="{6FE4138F-4079-4A04-9977-B51E3F7353BC}" srcOrd="0" destOrd="0" presId="urn:microsoft.com/office/officeart/2008/layout/LinedList"/>
    <dgm:cxn modelId="{1FE35319-E439-499F-9DA6-7CCCADD11681}" type="presParOf" srcId="{E612D49C-4F58-4D74-A5FF-A277C0803AB5}" destId="{427B5772-8312-469F-B220-41E485DB223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844E01-6F34-4FF3-9794-6C55E432C2B1}"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8424AA8F-6F71-49C0-B4B5-74CF8FDC3B2A}">
      <dgm:prSet/>
      <dgm:spPr/>
      <dgm:t>
        <a:bodyPr/>
        <a:lstStyle/>
        <a:p>
          <a:r>
            <a:rPr lang="en-US" b="1" dirty="0"/>
            <a:t>B. Who attends this Scrum ceremony?  </a:t>
          </a:r>
          <a:br>
            <a:rPr lang="en-US" b="1" dirty="0"/>
          </a:br>
          <a:br>
            <a:rPr lang="en-US" b="1" dirty="0"/>
          </a:br>
          <a:r>
            <a:rPr lang="en-US" b="0" i="0" dirty="0"/>
            <a:t>The product owner, Scrum Master, and the scrum team.</a:t>
          </a:r>
          <a:endParaRPr lang="en-US" dirty="0"/>
        </a:p>
      </dgm:t>
    </dgm:pt>
    <dgm:pt modelId="{103D00E0-FF52-40C6-A71D-71EFE364015C}" type="parTrans" cxnId="{981DE590-339A-4CA6-8E40-662B91321BB5}">
      <dgm:prSet/>
      <dgm:spPr/>
      <dgm:t>
        <a:bodyPr/>
        <a:lstStyle/>
        <a:p>
          <a:endParaRPr lang="en-US"/>
        </a:p>
      </dgm:t>
    </dgm:pt>
    <dgm:pt modelId="{FB034D0F-949A-4706-B766-D05DC3696CB3}" type="sibTrans" cxnId="{981DE590-339A-4CA6-8E40-662B91321BB5}">
      <dgm:prSet/>
      <dgm:spPr/>
      <dgm:t>
        <a:bodyPr/>
        <a:lstStyle/>
        <a:p>
          <a:endParaRPr lang="en-US"/>
        </a:p>
      </dgm:t>
    </dgm:pt>
    <dgm:pt modelId="{4F085FB7-0F94-4837-99A8-8D993E892041}">
      <dgm:prSet/>
      <dgm:spPr/>
      <dgm:t>
        <a:bodyPr/>
        <a:lstStyle/>
        <a:p>
          <a:r>
            <a:rPr lang="en-US" b="1" dirty="0"/>
            <a:t>C. How long do they last?</a:t>
          </a:r>
          <a:br>
            <a:rPr lang="en-US" b="1" dirty="0"/>
          </a:br>
          <a:br>
            <a:rPr lang="en-US" b="1" dirty="0"/>
          </a:br>
          <a:r>
            <a:rPr lang="en-US" b="0" i="0" dirty="0"/>
            <a:t>The length of the sprint planning meeting </a:t>
          </a:r>
          <a:r>
            <a:rPr lang="en-US" b="1" i="0" dirty="0"/>
            <a:t>varies with the sprint duration.</a:t>
          </a:r>
          <a:r>
            <a:rPr lang="en-US" b="0" i="0" dirty="0"/>
            <a:t> For a 2-week sprint, it should last around 4 hours, and for a 3-week sprint, it should last no more than 6 hours.</a:t>
          </a:r>
          <a:endParaRPr lang="en-US" dirty="0"/>
        </a:p>
      </dgm:t>
    </dgm:pt>
    <dgm:pt modelId="{568D5792-A73B-4791-84D7-346872DFE145}" type="parTrans" cxnId="{FA30E935-751E-4240-8C85-D0A8208DCA10}">
      <dgm:prSet/>
      <dgm:spPr/>
      <dgm:t>
        <a:bodyPr/>
        <a:lstStyle/>
        <a:p>
          <a:endParaRPr lang="en-US"/>
        </a:p>
      </dgm:t>
    </dgm:pt>
    <dgm:pt modelId="{5E047D8F-996C-49FB-8F05-27B14EF9D256}" type="sibTrans" cxnId="{FA30E935-751E-4240-8C85-D0A8208DCA10}">
      <dgm:prSet/>
      <dgm:spPr/>
      <dgm:t>
        <a:bodyPr/>
        <a:lstStyle/>
        <a:p>
          <a:endParaRPr lang="en-US"/>
        </a:p>
      </dgm:t>
    </dgm:pt>
    <dgm:pt modelId="{D8ED4B50-6F4E-4CBD-BA04-B496255560D1}" type="pres">
      <dgm:prSet presAssocID="{B2844E01-6F34-4FF3-9794-6C55E432C2B1}" presName="vert0" presStyleCnt="0">
        <dgm:presLayoutVars>
          <dgm:dir/>
          <dgm:animOne val="branch"/>
          <dgm:animLvl val="lvl"/>
        </dgm:presLayoutVars>
      </dgm:prSet>
      <dgm:spPr/>
    </dgm:pt>
    <dgm:pt modelId="{29E88735-4978-4DA8-A20C-A22FEB6068DC}" type="pres">
      <dgm:prSet presAssocID="{8424AA8F-6F71-49C0-B4B5-74CF8FDC3B2A}" presName="thickLine" presStyleLbl="alignNode1" presStyleIdx="0" presStyleCnt="2"/>
      <dgm:spPr/>
    </dgm:pt>
    <dgm:pt modelId="{08578C55-CDE3-458C-B82D-B9C367028B4B}" type="pres">
      <dgm:prSet presAssocID="{8424AA8F-6F71-49C0-B4B5-74CF8FDC3B2A}" presName="horz1" presStyleCnt="0"/>
      <dgm:spPr/>
    </dgm:pt>
    <dgm:pt modelId="{E393D922-3092-4037-9819-728F44295D9F}" type="pres">
      <dgm:prSet presAssocID="{8424AA8F-6F71-49C0-B4B5-74CF8FDC3B2A}" presName="tx1" presStyleLbl="revTx" presStyleIdx="0" presStyleCnt="2"/>
      <dgm:spPr/>
    </dgm:pt>
    <dgm:pt modelId="{3CDA1810-EF51-4572-898D-AE025A6C603C}" type="pres">
      <dgm:prSet presAssocID="{8424AA8F-6F71-49C0-B4B5-74CF8FDC3B2A}" presName="vert1" presStyleCnt="0"/>
      <dgm:spPr/>
    </dgm:pt>
    <dgm:pt modelId="{A13DE340-562C-48F8-8039-867A96AA2B69}" type="pres">
      <dgm:prSet presAssocID="{4F085FB7-0F94-4837-99A8-8D993E892041}" presName="thickLine" presStyleLbl="alignNode1" presStyleIdx="1" presStyleCnt="2"/>
      <dgm:spPr/>
    </dgm:pt>
    <dgm:pt modelId="{E612D49C-4F58-4D74-A5FF-A277C0803AB5}" type="pres">
      <dgm:prSet presAssocID="{4F085FB7-0F94-4837-99A8-8D993E892041}" presName="horz1" presStyleCnt="0"/>
      <dgm:spPr/>
    </dgm:pt>
    <dgm:pt modelId="{6FE4138F-4079-4A04-9977-B51E3F7353BC}" type="pres">
      <dgm:prSet presAssocID="{4F085FB7-0F94-4837-99A8-8D993E892041}" presName="tx1" presStyleLbl="revTx" presStyleIdx="1" presStyleCnt="2"/>
      <dgm:spPr/>
    </dgm:pt>
    <dgm:pt modelId="{427B5772-8312-469F-B220-41E485DB2231}" type="pres">
      <dgm:prSet presAssocID="{4F085FB7-0F94-4837-99A8-8D993E892041}" presName="vert1" presStyleCnt="0"/>
      <dgm:spPr/>
    </dgm:pt>
  </dgm:ptLst>
  <dgm:cxnLst>
    <dgm:cxn modelId="{EE19BB23-19CE-46F8-9CA1-7807BF2C0891}" type="presOf" srcId="{8424AA8F-6F71-49C0-B4B5-74CF8FDC3B2A}" destId="{E393D922-3092-4037-9819-728F44295D9F}" srcOrd="0" destOrd="0" presId="urn:microsoft.com/office/officeart/2008/layout/LinedList"/>
    <dgm:cxn modelId="{FA30E935-751E-4240-8C85-D0A8208DCA10}" srcId="{B2844E01-6F34-4FF3-9794-6C55E432C2B1}" destId="{4F085FB7-0F94-4837-99A8-8D993E892041}" srcOrd="1" destOrd="0" parTransId="{568D5792-A73B-4791-84D7-346872DFE145}" sibTransId="{5E047D8F-996C-49FB-8F05-27B14EF9D256}"/>
    <dgm:cxn modelId="{981DE590-339A-4CA6-8E40-662B91321BB5}" srcId="{B2844E01-6F34-4FF3-9794-6C55E432C2B1}" destId="{8424AA8F-6F71-49C0-B4B5-74CF8FDC3B2A}" srcOrd="0" destOrd="0" parTransId="{103D00E0-FF52-40C6-A71D-71EFE364015C}" sibTransId="{FB034D0F-949A-4706-B766-D05DC3696CB3}"/>
    <dgm:cxn modelId="{85F2C695-F169-4A5B-8E30-ED8BF48F070C}" type="presOf" srcId="{B2844E01-6F34-4FF3-9794-6C55E432C2B1}" destId="{D8ED4B50-6F4E-4CBD-BA04-B496255560D1}" srcOrd="0" destOrd="0" presId="urn:microsoft.com/office/officeart/2008/layout/LinedList"/>
    <dgm:cxn modelId="{DC0F6FAB-C0C5-44BA-8BEC-CB9386A325D6}" type="presOf" srcId="{4F085FB7-0F94-4837-99A8-8D993E892041}" destId="{6FE4138F-4079-4A04-9977-B51E3F7353BC}" srcOrd="0" destOrd="0" presId="urn:microsoft.com/office/officeart/2008/layout/LinedList"/>
    <dgm:cxn modelId="{2EC84CEA-D7CE-4608-86B6-D2697792F224}" type="presParOf" srcId="{D8ED4B50-6F4E-4CBD-BA04-B496255560D1}" destId="{29E88735-4978-4DA8-A20C-A22FEB6068DC}" srcOrd="0" destOrd="0" presId="urn:microsoft.com/office/officeart/2008/layout/LinedList"/>
    <dgm:cxn modelId="{97A0C661-6EB4-46DE-8DAD-4E95F420ABA5}" type="presParOf" srcId="{D8ED4B50-6F4E-4CBD-BA04-B496255560D1}" destId="{08578C55-CDE3-458C-B82D-B9C367028B4B}" srcOrd="1" destOrd="0" presId="urn:microsoft.com/office/officeart/2008/layout/LinedList"/>
    <dgm:cxn modelId="{5F9F15B1-FBEF-40B7-B553-275CDCE8E2A0}" type="presParOf" srcId="{08578C55-CDE3-458C-B82D-B9C367028B4B}" destId="{E393D922-3092-4037-9819-728F44295D9F}" srcOrd="0" destOrd="0" presId="urn:microsoft.com/office/officeart/2008/layout/LinedList"/>
    <dgm:cxn modelId="{05520939-5343-4FF8-90B7-07C28C844414}" type="presParOf" srcId="{08578C55-CDE3-458C-B82D-B9C367028B4B}" destId="{3CDA1810-EF51-4572-898D-AE025A6C603C}" srcOrd="1" destOrd="0" presId="urn:microsoft.com/office/officeart/2008/layout/LinedList"/>
    <dgm:cxn modelId="{069635CC-E464-4DDE-869A-C3A9D4D4B8F2}" type="presParOf" srcId="{D8ED4B50-6F4E-4CBD-BA04-B496255560D1}" destId="{A13DE340-562C-48F8-8039-867A96AA2B69}" srcOrd="2" destOrd="0" presId="urn:microsoft.com/office/officeart/2008/layout/LinedList"/>
    <dgm:cxn modelId="{0F039D6A-0A8C-4132-8939-D732FE09A874}" type="presParOf" srcId="{D8ED4B50-6F4E-4CBD-BA04-B496255560D1}" destId="{E612D49C-4F58-4D74-A5FF-A277C0803AB5}" srcOrd="3" destOrd="0" presId="urn:microsoft.com/office/officeart/2008/layout/LinedList"/>
    <dgm:cxn modelId="{7DE22E21-9F11-49C8-8C30-E7CAD7669024}" type="presParOf" srcId="{E612D49C-4F58-4D74-A5FF-A277C0803AB5}" destId="{6FE4138F-4079-4A04-9977-B51E3F7353BC}" srcOrd="0" destOrd="0" presId="urn:microsoft.com/office/officeart/2008/layout/LinedList"/>
    <dgm:cxn modelId="{1FE35319-E439-499F-9DA6-7CCCADD11681}" type="presParOf" srcId="{E612D49C-4F58-4D74-A5FF-A277C0803AB5}" destId="{427B5772-8312-469F-B220-41E485DB223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844E01-6F34-4FF3-9794-6C55E432C2B1}"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8424AA8F-6F71-49C0-B4B5-74CF8FDC3B2A}">
      <dgm:prSet/>
      <dgm:spPr/>
      <dgm:t>
        <a:bodyPr/>
        <a:lstStyle/>
        <a:p>
          <a:r>
            <a:rPr lang="en-US" b="1" dirty="0"/>
            <a:t>B. Who attends this Scrum ceremony?  </a:t>
          </a:r>
          <a:br>
            <a:rPr lang="en-US" b="1" dirty="0"/>
          </a:br>
          <a:br>
            <a:rPr lang="en-US" b="1" dirty="0"/>
          </a:br>
          <a:r>
            <a:rPr lang="en-US" b="0" i="0" dirty="0"/>
            <a:t>The Scrum Master and the scrum team.</a:t>
          </a:r>
          <a:endParaRPr lang="en-US" dirty="0"/>
        </a:p>
      </dgm:t>
    </dgm:pt>
    <dgm:pt modelId="{103D00E0-FF52-40C6-A71D-71EFE364015C}" type="parTrans" cxnId="{981DE590-339A-4CA6-8E40-662B91321BB5}">
      <dgm:prSet/>
      <dgm:spPr/>
      <dgm:t>
        <a:bodyPr/>
        <a:lstStyle/>
        <a:p>
          <a:endParaRPr lang="en-US"/>
        </a:p>
      </dgm:t>
    </dgm:pt>
    <dgm:pt modelId="{FB034D0F-949A-4706-B766-D05DC3696CB3}" type="sibTrans" cxnId="{981DE590-339A-4CA6-8E40-662B91321BB5}">
      <dgm:prSet/>
      <dgm:spPr/>
      <dgm:t>
        <a:bodyPr/>
        <a:lstStyle/>
        <a:p>
          <a:endParaRPr lang="en-US"/>
        </a:p>
      </dgm:t>
    </dgm:pt>
    <dgm:pt modelId="{4F085FB7-0F94-4837-99A8-8D993E892041}">
      <dgm:prSet/>
      <dgm:spPr/>
      <dgm:t>
        <a:bodyPr/>
        <a:lstStyle/>
        <a:p>
          <a:r>
            <a:rPr lang="en-US" b="1" dirty="0"/>
            <a:t>C. How long do they last?</a:t>
          </a:r>
          <a:br>
            <a:rPr lang="en-US" b="1" dirty="0"/>
          </a:br>
          <a:br>
            <a:rPr lang="en-US" b="1" dirty="0"/>
          </a:br>
          <a:r>
            <a:rPr lang="en-US" b="0" i="0" dirty="0"/>
            <a:t>They are typically held at the same time and same place every day and are strictly timeboxed to no longer than 15 minutes. </a:t>
          </a:r>
          <a:endParaRPr lang="en-US" dirty="0"/>
        </a:p>
      </dgm:t>
    </dgm:pt>
    <dgm:pt modelId="{568D5792-A73B-4791-84D7-346872DFE145}" type="parTrans" cxnId="{FA30E935-751E-4240-8C85-D0A8208DCA10}">
      <dgm:prSet/>
      <dgm:spPr/>
      <dgm:t>
        <a:bodyPr/>
        <a:lstStyle/>
        <a:p>
          <a:endParaRPr lang="en-US"/>
        </a:p>
      </dgm:t>
    </dgm:pt>
    <dgm:pt modelId="{5E047D8F-996C-49FB-8F05-27B14EF9D256}" type="sibTrans" cxnId="{FA30E935-751E-4240-8C85-D0A8208DCA10}">
      <dgm:prSet/>
      <dgm:spPr/>
      <dgm:t>
        <a:bodyPr/>
        <a:lstStyle/>
        <a:p>
          <a:endParaRPr lang="en-US"/>
        </a:p>
      </dgm:t>
    </dgm:pt>
    <dgm:pt modelId="{D8ED4B50-6F4E-4CBD-BA04-B496255560D1}" type="pres">
      <dgm:prSet presAssocID="{B2844E01-6F34-4FF3-9794-6C55E432C2B1}" presName="vert0" presStyleCnt="0">
        <dgm:presLayoutVars>
          <dgm:dir/>
          <dgm:animOne val="branch"/>
          <dgm:animLvl val="lvl"/>
        </dgm:presLayoutVars>
      </dgm:prSet>
      <dgm:spPr/>
    </dgm:pt>
    <dgm:pt modelId="{29E88735-4978-4DA8-A20C-A22FEB6068DC}" type="pres">
      <dgm:prSet presAssocID="{8424AA8F-6F71-49C0-B4B5-74CF8FDC3B2A}" presName="thickLine" presStyleLbl="alignNode1" presStyleIdx="0" presStyleCnt="2"/>
      <dgm:spPr/>
    </dgm:pt>
    <dgm:pt modelId="{08578C55-CDE3-458C-B82D-B9C367028B4B}" type="pres">
      <dgm:prSet presAssocID="{8424AA8F-6F71-49C0-B4B5-74CF8FDC3B2A}" presName="horz1" presStyleCnt="0"/>
      <dgm:spPr/>
    </dgm:pt>
    <dgm:pt modelId="{E393D922-3092-4037-9819-728F44295D9F}" type="pres">
      <dgm:prSet presAssocID="{8424AA8F-6F71-49C0-B4B5-74CF8FDC3B2A}" presName="tx1" presStyleLbl="revTx" presStyleIdx="0" presStyleCnt="2"/>
      <dgm:spPr/>
    </dgm:pt>
    <dgm:pt modelId="{3CDA1810-EF51-4572-898D-AE025A6C603C}" type="pres">
      <dgm:prSet presAssocID="{8424AA8F-6F71-49C0-B4B5-74CF8FDC3B2A}" presName="vert1" presStyleCnt="0"/>
      <dgm:spPr/>
    </dgm:pt>
    <dgm:pt modelId="{A13DE340-562C-48F8-8039-867A96AA2B69}" type="pres">
      <dgm:prSet presAssocID="{4F085FB7-0F94-4837-99A8-8D993E892041}" presName="thickLine" presStyleLbl="alignNode1" presStyleIdx="1" presStyleCnt="2"/>
      <dgm:spPr/>
    </dgm:pt>
    <dgm:pt modelId="{E612D49C-4F58-4D74-A5FF-A277C0803AB5}" type="pres">
      <dgm:prSet presAssocID="{4F085FB7-0F94-4837-99A8-8D993E892041}" presName="horz1" presStyleCnt="0"/>
      <dgm:spPr/>
    </dgm:pt>
    <dgm:pt modelId="{6FE4138F-4079-4A04-9977-B51E3F7353BC}" type="pres">
      <dgm:prSet presAssocID="{4F085FB7-0F94-4837-99A8-8D993E892041}" presName="tx1" presStyleLbl="revTx" presStyleIdx="1" presStyleCnt="2"/>
      <dgm:spPr/>
    </dgm:pt>
    <dgm:pt modelId="{427B5772-8312-469F-B220-41E485DB2231}" type="pres">
      <dgm:prSet presAssocID="{4F085FB7-0F94-4837-99A8-8D993E892041}" presName="vert1" presStyleCnt="0"/>
      <dgm:spPr/>
    </dgm:pt>
  </dgm:ptLst>
  <dgm:cxnLst>
    <dgm:cxn modelId="{EE19BB23-19CE-46F8-9CA1-7807BF2C0891}" type="presOf" srcId="{8424AA8F-6F71-49C0-B4B5-74CF8FDC3B2A}" destId="{E393D922-3092-4037-9819-728F44295D9F}" srcOrd="0" destOrd="0" presId="urn:microsoft.com/office/officeart/2008/layout/LinedList"/>
    <dgm:cxn modelId="{FA30E935-751E-4240-8C85-D0A8208DCA10}" srcId="{B2844E01-6F34-4FF3-9794-6C55E432C2B1}" destId="{4F085FB7-0F94-4837-99A8-8D993E892041}" srcOrd="1" destOrd="0" parTransId="{568D5792-A73B-4791-84D7-346872DFE145}" sibTransId="{5E047D8F-996C-49FB-8F05-27B14EF9D256}"/>
    <dgm:cxn modelId="{981DE590-339A-4CA6-8E40-662B91321BB5}" srcId="{B2844E01-6F34-4FF3-9794-6C55E432C2B1}" destId="{8424AA8F-6F71-49C0-B4B5-74CF8FDC3B2A}" srcOrd="0" destOrd="0" parTransId="{103D00E0-FF52-40C6-A71D-71EFE364015C}" sibTransId="{FB034D0F-949A-4706-B766-D05DC3696CB3}"/>
    <dgm:cxn modelId="{85F2C695-F169-4A5B-8E30-ED8BF48F070C}" type="presOf" srcId="{B2844E01-6F34-4FF3-9794-6C55E432C2B1}" destId="{D8ED4B50-6F4E-4CBD-BA04-B496255560D1}" srcOrd="0" destOrd="0" presId="urn:microsoft.com/office/officeart/2008/layout/LinedList"/>
    <dgm:cxn modelId="{DC0F6FAB-C0C5-44BA-8BEC-CB9386A325D6}" type="presOf" srcId="{4F085FB7-0F94-4837-99A8-8D993E892041}" destId="{6FE4138F-4079-4A04-9977-B51E3F7353BC}" srcOrd="0" destOrd="0" presId="urn:microsoft.com/office/officeart/2008/layout/LinedList"/>
    <dgm:cxn modelId="{2EC84CEA-D7CE-4608-86B6-D2697792F224}" type="presParOf" srcId="{D8ED4B50-6F4E-4CBD-BA04-B496255560D1}" destId="{29E88735-4978-4DA8-A20C-A22FEB6068DC}" srcOrd="0" destOrd="0" presId="urn:microsoft.com/office/officeart/2008/layout/LinedList"/>
    <dgm:cxn modelId="{97A0C661-6EB4-46DE-8DAD-4E95F420ABA5}" type="presParOf" srcId="{D8ED4B50-6F4E-4CBD-BA04-B496255560D1}" destId="{08578C55-CDE3-458C-B82D-B9C367028B4B}" srcOrd="1" destOrd="0" presId="urn:microsoft.com/office/officeart/2008/layout/LinedList"/>
    <dgm:cxn modelId="{5F9F15B1-FBEF-40B7-B553-275CDCE8E2A0}" type="presParOf" srcId="{08578C55-CDE3-458C-B82D-B9C367028B4B}" destId="{E393D922-3092-4037-9819-728F44295D9F}" srcOrd="0" destOrd="0" presId="urn:microsoft.com/office/officeart/2008/layout/LinedList"/>
    <dgm:cxn modelId="{05520939-5343-4FF8-90B7-07C28C844414}" type="presParOf" srcId="{08578C55-CDE3-458C-B82D-B9C367028B4B}" destId="{3CDA1810-EF51-4572-898D-AE025A6C603C}" srcOrd="1" destOrd="0" presId="urn:microsoft.com/office/officeart/2008/layout/LinedList"/>
    <dgm:cxn modelId="{069635CC-E464-4DDE-869A-C3A9D4D4B8F2}" type="presParOf" srcId="{D8ED4B50-6F4E-4CBD-BA04-B496255560D1}" destId="{A13DE340-562C-48F8-8039-867A96AA2B69}" srcOrd="2" destOrd="0" presId="urn:microsoft.com/office/officeart/2008/layout/LinedList"/>
    <dgm:cxn modelId="{0F039D6A-0A8C-4132-8939-D732FE09A874}" type="presParOf" srcId="{D8ED4B50-6F4E-4CBD-BA04-B496255560D1}" destId="{E612D49C-4F58-4D74-A5FF-A277C0803AB5}" srcOrd="3" destOrd="0" presId="urn:microsoft.com/office/officeart/2008/layout/LinedList"/>
    <dgm:cxn modelId="{7DE22E21-9F11-49C8-8C30-E7CAD7669024}" type="presParOf" srcId="{E612D49C-4F58-4D74-A5FF-A277C0803AB5}" destId="{6FE4138F-4079-4A04-9977-B51E3F7353BC}" srcOrd="0" destOrd="0" presId="urn:microsoft.com/office/officeart/2008/layout/LinedList"/>
    <dgm:cxn modelId="{1FE35319-E439-499F-9DA6-7CCCADD11681}" type="presParOf" srcId="{E612D49C-4F58-4D74-A5FF-A277C0803AB5}" destId="{427B5772-8312-469F-B220-41E485DB223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844E01-6F34-4FF3-9794-6C55E432C2B1}"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8424AA8F-6F71-49C0-B4B5-74CF8FDC3B2A}">
      <dgm:prSet/>
      <dgm:spPr/>
      <dgm:t>
        <a:bodyPr/>
        <a:lstStyle/>
        <a:p>
          <a:r>
            <a:rPr lang="en-US" b="1" dirty="0"/>
            <a:t>B. Who attends this Scrum ceremony?  </a:t>
          </a:r>
          <a:br>
            <a:rPr lang="en-US" b="1" dirty="0"/>
          </a:br>
          <a:br>
            <a:rPr lang="en-US" b="1" dirty="0"/>
          </a:br>
          <a:r>
            <a:rPr lang="en-US" b="0" i="0" dirty="0"/>
            <a:t>Key stakeholders, like investors and customers, attend these ceremonies. Other attendees include the Scrum master, product owner, and scrum team.</a:t>
          </a:r>
          <a:endParaRPr lang="en-US" dirty="0"/>
        </a:p>
      </dgm:t>
    </dgm:pt>
    <dgm:pt modelId="{103D00E0-FF52-40C6-A71D-71EFE364015C}" type="parTrans" cxnId="{981DE590-339A-4CA6-8E40-662B91321BB5}">
      <dgm:prSet/>
      <dgm:spPr/>
      <dgm:t>
        <a:bodyPr/>
        <a:lstStyle/>
        <a:p>
          <a:endParaRPr lang="en-US"/>
        </a:p>
      </dgm:t>
    </dgm:pt>
    <dgm:pt modelId="{FB034D0F-949A-4706-B766-D05DC3696CB3}" type="sibTrans" cxnId="{981DE590-339A-4CA6-8E40-662B91321BB5}">
      <dgm:prSet/>
      <dgm:spPr/>
      <dgm:t>
        <a:bodyPr/>
        <a:lstStyle/>
        <a:p>
          <a:endParaRPr lang="en-US"/>
        </a:p>
      </dgm:t>
    </dgm:pt>
    <dgm:pt modelId="{4F085FB7-0F94-4837-99A8-8D993E892041}">
      <dgm:prSet/>
      <dgm:spPr/>
      <dgm:t>
        <a:bodyPr/>
        <a:lstStyle/>
        <a:p>
          <a:r>
            <a:rPr lang="en-US" b="1" dirty="0"/>
            <a:t>C. How long do they last?</a:t>
          </a:r>
          <a:br>
            <a:rPr lang="en-US" b="1" dirty="0"/>
          </a:br>
          <a:br>
            <a:rPr lang="en-US" b="1" dirty="0"/>
          </a:br>
          <a:r>
            <a:rPr lang="en-US" b="0" i="0" dirty="0"/>
            <a:t>A sprint review should last one hour per week of the sprint. For example, a two-hour sprint review should be scheduled for a two-week sprint.</a:t>
          </a:r>
          <a:endParaRPr lang="en-US" dirty="0"/>
        </a:p>
      </dgm:t>
    </dgm:pt>
    <dgm:pt modelId="{568D5792-A73B-4791-84D7-346872DFE145}" type="parTrans" cxnId="{FA30E935-751E-4240-8C85-D0A8208DCA10}">
      <dgm:prSet/>
      <dgm:spPr/>
      <dgm:t>
        <a:bodyPr/>
        <a:lstStyle/>
        <a:p>
          <a:endParaRPr lang="en-US"/>
        </a:p>
      </dgm:t>
    </dgm:pt>
    <dgm:pt modelId="{5E047D8F-996C-49FB-8F05-27B14EF9D256}" type="sibTrans" cxnId="{FA30E935-751E-4240-8C85-D0A8208DCA10}">
      <dgm:prSet/>
      <dgm:spPr/>
      <dgm:t>
        <a:bodyPr/>
        <a:lstStyle/>
        <a:p>
          <a:endParaRPr lang="en-US"/>
        </a:p>
      </dgm:t>
    </dgm:pt>
    <dgm:pt modelId="{D8ED4B50-6F4E-4CBD-BA04-B496255560D1}" type="pres">
      <dgm:prSet presAssocID="{B2844E01-6F34-4FF3-9794-6C55E432C2B1}" presName="vert0" presStyleCnt="0">
        <dgm:presLayoutVars>
          <dgm:dir/>
          <dgm:animOne val="branch"/>
          <dgm:animLvl val="lvl"/>
        </dgm:presLayoutVars>
      </dgm:prSet>
      <dgm:spPr/>
    </dgm:pt>
    <dgm:pt modelId="{29E88735-4978-4DA8-A20C-A22FEB6068DC}" type="pres">
      <dgm:prSet presAssocID="{8424AA8F-6F71-49C0-B4B5-74CF8FDC3B2A}" presName="thickLine" presStyleLbl="alignNode1" presStyleIdx="0" presStyleCnt="2"/>
      <dgm:spPr/>
    </dgm:pt>
    <dgm:pt modelId="{08578C55-CDE3-458C-B82D-B9C367028B4B}" type="pres">
      <dgm:prSet presAssocID="{8424AA8F-6F71-49C0-B4B5-74CF8FDC3B2A}" presName="horz1" presStyleCnt="0"/>
      <dgm:spPr/>
    </dgm:pt>
    <dgm:pt modelId="{E393D922-3092-4037-9819-728F44295D9F}" type="pres">
      <dgm:prSet presAssocID="{8424AA8F-6F71-49C0-B4B5-74CF8FDC3B2A}" presName="tx1" presStyleLbl="revTx" presStyleIdx="0" presStyleCnt="2"/>
      <dgm:spPr/>
    </dgm:pt>
    <dgm:pt modelId="{3CDA1810-EF51-4572-898D-AE025A6C603C}" type="pres">
      <dgm:prSet presAssocID="{8424AA8F-6F71-49C0-B4B5-74CF8FDC3B2A}" presName="vert1" presStyleCnt="0"/>
      <dgm:spPr/>
    </dgm:pt>
    <dgm:pt modelId="{A13DE340-562C-48F8-8039-867A96AA2B69}" type="pres">
      <dgm:prSet presAssocID="{4F085FB7-0F94-4837-99A8-8D993E892041}" presName="thickLine" presStyleLbl="alignNode1" presStyleIdx="1" presStyleCnt="2"/>
      <dgm:spPr/>
    </dgm:pt>
    <dgm:pt modelId="{E612D49C-4F58-4D74-A5FF-A277C0803AB5}" type="pres">
      <dgm:prSet presAssocID="{4F085FB7-0F94-4837-99A8-8D993E892041}" presName="horz1" presStyleCnt="0"/>
      <dgm:spPr/>
    </dgm:pt>
    <dgm:pt modelId="{6FE4138F-4079-4A04-9977-B51E3F7353BC}" type="pres">
      <dgm:prSet presAssocID="{4F085FB7-0F94-4837-99A8-8D993E892041}" presName="tx1" presStyleLbl="revTx" presStyleIdx="1" presStyleCnt="2" custScaleY="91476" custLinFactNeighborY="18848"/>
      <dgm:spPr/>
    </dgm:pt>
    <dgm:pt modelId="{427B5772-8312-469F-B220-41E485DB2231}" type="pres">
      <dgm:prSet presAssocID="{4F085FB7-0F94-4837-99A8-8D993E892041}" presName="vert1" presStyleCnt="0"/>
      <dgm:spPr/>
    </dgm:pt>
  </dgm:ptLst>
  <dgm:cxnLst>
    <dgm:cxn modelId="{EE19BB23-19CE-46F8-9CA1-7807BF2C0891}" type="presOf" srcId="{8424AA8F-6F71-49C0-B4B5-74CF8FDC3B2A}" destId="{E393D922-3092-4037-9819-728F44295D9F}" srcOrd="0" destOrd="0" presId="urn:microsoft.com/office/officeart/2008/layout/LinedList"/>
    <dgm:cxn modelId="{FA30E935-751E-4240-8C85-D0A8208DCA10}" srcId="{B2844E01-6F34-4FF3-9794-6C55E432C2B1}" destId="{4F085FB7-0F94-4837-99A8-8D993E892041}" srcOrd="1" destOrd="0" parTransId="{568D5792-A73B-4791-84D7-346872DFE145}" sibTransId="{5E047D8F-996C-49FB-8F05-27B14EF9D256}"/>
    <dgm:cxn modelId="{981DE590-339A-4CA6-8E40-662B91321BB5}" srcId="{B2844E01-6F34-4FF3-9794-6C55E432C2B1}" destId="{8424AA8F-6F71-49C0-B4B5-74CF8FDC3B2A}" srcOrd="0" destOrd="0" parTransId="{103D00E0-FF52-40C6-A71D-71EFE364015C}" sibTransId="{FB034D0F-949A-4706-B766-D05DC3696CB3}"/>
    <dgm:cxn modelId="{85F2C695-F169-4A5B-8E30-ED8BF48F070C}" type="presOf" srcId="{B2844E01-6F34-4FF3-9794-6C55E432C2B1}" destId="{D8ED4B50-6F4E-4CBD-BA04-B496255560D1}" srcOrd="0" destOrd="0" presId="urn:microsoft.com/office/officeart/2008/layout/LinedList"/>
    <dgm:cxn modelId="{DC0F6FAB-C0C5-44BA-8BEC-CB9386A325D6}" type="presOf" srcId="{4F085FB7-0F94-4837-99A8-8D993E892041}" destId="{6FE4138F-4079-4A04-9977-B51E3F7353BC}" srcOrd="0" destOrd="0" presId="urn:microsoft.com/office/officeart/2008/layout/LinedList"/>
    <dgm:cxn modelId="{2EC84CEA-D7CE-4608-86B6-D2697792F224}" type="presParOf" srcId="{D8ED4B50-6F4E-4CBD-BA04-B496255560D1}" destId="{29E88735-4978-4DA8-A20C-A22FEB6068DC}" srcOrd="0" destOrd="0" presId="urn:microsoft.com/office/officeart/2008/layout/LinedList"/>
    <dgm:cxn modelId="{97A0C661-6EB4-46DE-8DAD-4E95F420ABA5}" type="presParOf" srcId="{D8ED4B50-6F4E-4CBD-BA04-B496255560D1}" destId="{08578C55-CDE3-458C-B82D-B9C367028B4B}" srcOrd="1" destOrd="0" presId="urn:microsoft.com/office/officeart/2008/layout/LinedList"/>
    <dgm:cxn modelId="{5F9F15B1-FBEF-40B7-B553-275CDCE8E2A0}" type="presParOf" srcId="{08578C55-CDE3-458C-B82D-B9C367028B4B}" destId="{E393D922-3092-4037-9819-728F44295D9F}" srcOrd="0" destOrd="0" presId="urn:microsoft.com/office/officeart/2008/layout/LinedList"/>
    <dgm:cxn modelId="{05520939-5343-4FF8-90B7-07C28C844414}" type="presParOf" srcId="{08578C55-CDE3-458C-B82D-B9C367028B4B}" destId="{3CDA1810-EF51-4572-898D-AE025A6C603C}" srcOrd="1" destOrd="0" presId="urn:microsoft.com/office/officeart/2008/layout/LinedList"/>
    <dgm:cxn modelId="{069635CC-E464-4DDE-869A-C3A9D4D4B8F2}" type="presParOf" srcId="{D8ED4B50-6F4E-4CBD-BA04-B496255560D1}" destId="{A13DE340-562C-48F8-8039-867A96AA2B69}" srcOrd="2" destOrd="0" presId="urn:microsoft.com/office/officeart/2008/layout/LinedList"/>
    <dgm:cxn modelId="{0F039D6A-0A8C-4132-8939-D732FE09A874}" type="presParOf" srcId="{D8ED4B50-6F4E-4CBD-BA04-B496255560D1}" destId="{E612D49C-4F58-4D74-A5FF-A277C0803AB5}" srcOrd="3" destOrd="0" presId="urn:microsoft.com/office/officeart/2008/layout/LinedList"/>
    <dgm:cxn modelId="{7DE22E21-9F11-49C8-8C30-E7CAD7669024}" type="presParOf" srcId="{E612D49C-4F58-4D74-A5FF-A277C0803AB5}" destId="{6FE4138F-4079-4A04-9977-B51E3F7353BC}" srcOrd="0" destOrd="0" presId="urn:microsoft.com/office/officeart/2008/layout/LinedList"/>
    <dgm:cxn modelId="{1FE35319-E439-499F-9DA6-7CCCADD11681}" type="presParOf" srcId="{E612D49C-4F58-4D74-A5FF-A277C0803AB5}" destId="{427B5772-8312-469F-B220-41E485DB223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2844E01-6F34-4FF3-9794-6C55E432C2B1}"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8424AA8F-6F71-49C0-B4B5-74CF8FDC3B2A}">
      <dgm:prSet/>
      <dgm:spPr/>
      <dgm:t>
        <a:bodyPr/>
        <a:lstStyle/>
        <a:p>
          <a:r>
            <a:rPr lang="en-US" b="1" dirty="0"/>
            <a:t>B. Who attends this Scrum ceremony?  </a:t>
          </a:r>
          <a:br>
            <a:rPr lang="en-US" b="1" dirty="0"/>
          </a:br>
          <a:br>
            <a:rPr lang="en-US" b="1" dirty="0"/>
          </a:br>
          <a:r>
            <a:rPr lang="en-US" b="0" i="0" dirty="0"/>
            <a:t>The Scrum Master and the scrum team.</a:t>
          </a:r>
          <a:endParaRPr lang="en-US" dirty="0"/>
        </a:p>
      </dgm:t>
    </dgm:pt>
    <dgm:pt modelId="{103D00E0-FF52-40C6-A71D-71EFE364015C}" type="parTrans" cxnId="{981DE590-339A-4CA6-8E40-662B91321BB5}">
      <dgm:prSet/>
      <dgm:spPr/>
      <dgm:t>
        <a:bodyPr/>
        <a:lstStyle/>
        <a:p>
          <a:endParaRPr lang="en-US"/>
        </a:p>
      </dgm:t>
    </dgm:pt>
    <dgm:pt modelId="{FB034D0F-949A-4706-B766-D05DC3696CB3}" type="sibTrans" cxnId="{981DE590-339A-4CA6-8E40-662B91321BB5}">
      <dgm:prSet/>
      <dgm:spPr/>
      <dgm:t>
        <a:bodyPr/>
        <a:lstStyle/>
        <a:p>
          <a:endParaRPr lang="en-US"/>
        </a:p>
      </dgm:t>
    </dgm:pt>
    <dgm:pt modelId="{4F085FB7-0F94-4837-99A8-8D993E892041}">
      <dgm:prSet/>
      <dgm:spPr/>
      <dgm:t>
        <a:bodyPr/>
        <a:lstStyle/>
        <a:p>
          <a:r>
            <a:rPr lang="en-US" b="1" dirty="0"/>
            <a:t>C. How long do they last?</a:t>
          </a:r>
          <a:br>
            <a:rPr lang="en-US" b="1" dirty="0"/>
          </a:br>
          <a:br>
            <a:rPr lang="en-US" b="1" dirty="0"/>
          </a:br>
          <a:r>
            <a:rPr lang="en-US" b="0" i="0" dirty="0"/>
            <a:t>Just like a sprint review, for a two-week sprint, a sprint retrospective should last around 2 hours, and for a three-week sprint, it should last no more than 3 hours.</a:t>
          </a:r>
          <a:endParaRPr lang="en-US" dirty="0"/>
        </a:p>
      </dgm:t>
    </dgm:pt>
    <dgm:pt modelId="{568D5792-A73B-4791-84D7-346872DFE145}" type="parTrans" cxnId="{FA30E935-751E-4240-8C85-D0A8208DCA10}">
      <dgm:prSet/>
      <dgm:spPr/>
      <dgm:t>
        <a:bodyPr/>
        <a:lstStyle/>
        <a:p>
          <a:endParaRPr lang="en-US"/>
        </a:p>
      </dgm:t>
    </dgm:pt>
    <dgm:pt modelId="{5E047D8F-996C-49FB-8F05-27B14EF9D256}" type="sibTrans" cxnId="{FA30E935-751E-4240-8C85-D0A8208DCA10}">
      <dgm:prSet/>
      <dgm:spPr/>
      <dgm:t>
        <a:bodyPr/>
        <a:lstStyle/>
        <a:p>
          <a:endParaRPr lang="en-US"/>
        </a:p>
      </dgm:t>
    </dgm:pt>
    <dgm:pt modelId="{D8ED4B50-6F4E-4CBD-BA04-B496255560D1}" type="pres">
      <dgm:prSet presAssocID="{B2844E01-6F34-4FF3-9794-6C55E432C2B1}" presName="vert0" presStyleCnt="0">
        <dgm:presLayoutVars>
          <dgm:dir/>
          <dgm:animOne val="branch"/>
          <dgm:animLvl val="lvl"/>
        </dgm:presLayoutVars>
      </dgm:prSet>
      <dgm:spPr/>
    </dgm:pt>
    <dgm:pt modelId="{29E88735-4978-4DA8-A20C-A22FEB6068DC}" type="pres">
      <dgm:prSet presAssocID="{8424AA8F-6F71-49C0-B4B5-74CF8FDC3B2A}" presName="thickLine" presStyleLbl="alignNode1" presStyleIdx="0" presStyleCnt="2"/>
      <dgm:spPr/>
    </dgm:pt>
    <dgm:pt modelId="{08578C55-CDE3-458C-B82D-B9C367028B4B}" type="pres">
      <dgm:prSet presAssocID="{8424AA8F-6F71-49C0-B4B5-74CF8FDC3B2A}" presName="horz1" presStyleCnt="0"/>
      <dgm:spPr/>
    </dgm:pt>
    <dgm:pt modelId="{E393D922-3092-4037-9819-728F44295D9F}" type="pres">
      <dgm:prSet presAssocID="{8424AA8F-6F71-49C0-B4B5-74CF8FDC3B2A}" presName="tx1" presStyleLbl="revTx" presStyleIdx="0" presStyleCnt="2"/>
      <dgm:spPr/>
    </dgm:pt>
    <dgm:pt modelId="{3CDA1810-EF51-4572-898D-AE025A6C603C}" type="pres">
      <dgm:prSet presAssocID="{8424AA8F-6F71-49C0-B4B5-74CF8FDC3B2A}" presName="vert1" presStyleCnt="0"/>
      <dgm:spPr/>
    </dgm:pt>
    <dgm:pt modelId="{A13DE340-562C-48F8-8039-867A96AA2B69}" type="pres">
      <dgm:prSet presAssocID="{4F085FB7-0F94-4837-99A8-8D993E892041}" presName="thickLine" presStyleLbl="alignNode1" presStyleIdx="1" presStyleCnt="2"/>
      <dgm:spPr/>
    </dgm:pt>
    <dgm:pt modelId="{E612D49C-4F58-4D74-A5FF-A277C0803AB5}" type="pres">
      <dgm:prSet presAssocID="{4F085FB7-0F94-4837-99A8-8D993E892041}" presName="horz1" presStyleCnt="0"/>
      <dgm:spPr/>
    </dgm:pt>
    <dgm:pt modelId="{6FE4138F-4079-4A04-9977-B51E3F7353BC}" type="pres">
      <dgm:prSet presAssocID="{4F085FB7-0F94-4837-99A8-8D993E892041}" presName="tx1" presStyleLbl="revTx" presStyleIdx="1" presStyleCnt="2" custScaleY="91476" custLinFactNeighborY="18848"/>
      <dgm:spPr/>
    </dgm:pt>
    <dgm:pt modelId="{427B5772-8312-469F-B220-41E485DB2231}" type="pres">
      <dgm:prSet presAssocID="{4F085FB7-0F94-4837-99A8-8D993E892041}" presName="vert1" presStyleCnt="0"/>
      <dgm:spPr/>
    </dgm:pt>
  </dgm:ptLst>
  <dgm:cxnLst>
    <dgm:cxn modelId="{EE19BB23-19CE-46F8-9CA1-7807BF2C0891}" type="presOf" srcId="{8424AA8F-6F71-49C0-B4B5-74CF8FDC3B2A}" destId="{E393D922-3092-4037-9819-728F44295D9F}" srcOrd="0" destOrd="0" presId="urn:microsoft.com/office/officeart/2008/layout/LinedList"/>
    <dgm:cxn modelId="{FA30E935-751E-4240-8C85-D0A8208DCA10}" srcId="{B2844E01-6F34-4FF3-9794-6C55E432C2B1}" destId="{4F085FB7-0F94-4837-99A8-8D993E892041}" srcOrd="1" destOrd="0" parTransId="{568D5792-A73B-4791-84D7-346872DFE145}" sibTransId="{5E047D8F-996C-49FB-8F05-27B14EF9D256}"/>
    <dgm:cxn modelId="{981DE590-339A-4CA6-8E40-662B91321BB5}" srcId="{B2844E01-6F34-4FF3-9794-6C55E432C2B1}" destId="{8424AA8F-6F71-49C0-B4B5-74CF8FDC3B2A}" srcOrd="0" destOrd="0" parTransId="{103D00E0-FF52-40C6-A71D-71EFE364015C}" sibTransId="{FB034D0F-949A-4706-B766-D05DC3696CB3}"/>
    <dgm:cxn modelId="{85F2C695-F169-4A5B-8E30-ED8BF48F070C}" type="presOf" srcId="{B2844E01-6F34-4FF3-9794-6C55E432C2B1}" destId="{D8ED4B50-6F4E-4CBD-BA04-B496255560D1}" srcOrd="0" destOrd="0" presId="urn:microsoft.com/office/officeart/2008/layout/LinedList"/>
    <dgm:cxn modelId="{DC0F6FAB-C0C5-44BA-8BEC-CB9386A325D6}" type="presOf" srcId="{4F085FB7-0F94-4837-99A8-8D993E892041}" destId="{6FE4138F-4079-4A04-9977-B51E3F7353BC}" srcOrd="0" destOrd="0" presId="urn:microsoft.com/office/officeart/2008/layout/LinedList"/>
    <dgm:cxn modelId="{2EC84CEA-D7CE-4608-86B6-D2697792F224}" type="presParOf" srcId="{D8ED4B50-6F4E-4CBD-BA04-B496255560D1}" destId="{29E88735-4978-4DA8-A20C-A22FEB6068DC}" srcOrd="0" destOrd="0" presId="urn:microsoft.com/office/officeart/2008/layout/LinedList"/>
    <dgm:cxn modelId="{97A0C661-6EB4-46DE-8DAD-4E95F420ABA5}" type="presParOf" srcId="{D8ED4B50-6F4E-4CBD-BA04-B496255560D1}" destId="{08578C55-CDE3-458C-B82D-B9C367028B4B}" srcOrd="1" destOrd="0" presId="urn:microsoft.com/office/officeart/2008/layout/LinedList"/>
    <dgm:cxn modelId="{5F9F15B1-FBEF-40B7-B553-275CDCE8E2A0}" type="presParOf" srcId="{08578C55-CDE3-458C-B82D-B9C367028B4B}" destId="{E393D922-3092-4037-9819-728F44295D9F}" srcOrd="0" destOrd="0" presId="urn:microsoft.com/office/officeart/2008/layout/LinedList"/>
    <dgm:cxn modelId="{05520939-5343-4FF8-90B7-07C28C844414}" type="presParOf" srcId="{08578C55-CDE3-458C-B82D-B9C367028B4B}" destId="{3CDA1810-EF51-4572-898D-AE025A6C603C}" srcOrd="1" destOrd="0" presId="urn:microsoft.com/office/officeart/2008/layout/LinedList"/>
    <dgm:cxn modelId="{069635CC-E464-4DDE-869A-C3A9D4D4B8F2}" type="presParOf" srcId="{D8ED4B50-6F4E-4CBD-BA04-B496255560D1}" destId="{A13DE340-562C-48F8-8039-867A96AA2B69}" srcOrd="2" destOrd="0" presId="urn:microsoft.com/office/officeart/2008/layout/LinedList"/>
    <dgm:cxn modelId="{0F039D6A-0A8C-4132-8939-D732FE09A874}" type="presParOf" srcId="{D8ED4B50-6F4E-4CBD-BA04-B496255560D1}" destId="{E612D49C-4F58-4D74-A5FF-A277C0803AB5}" srcOrd="3" destOrd="0" presId="urn:microsoft.com/office/officeart/2008/layout/LinedList"/>
    <dgm:cxn modelId="{7DE22E21-9F11-49C8-8C30-E7CAD7669024}" type="presParOf" srcId="{E612D49C-4F58-4D74-A5FF-A277C0803AB5}" destId="{6FE4138F-4079-4A04-9977-B51E3F7353BC}" srcOrd="0" destOrd="0" presId="urn:microsoft.com/office/officeart/2008/layout/LinedList"/>
    <dgm:cxn modelId="{1FE35319-E439-499F-9DA6-7CCCADD11681}" type="presParOf" srcId="{E612D49C-4F58-4D74-A5FF-A277C0803AB5}" destId="{427B5772-8312-469F-B220-41E485DB223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1EFBC-F730-460E-B6B9-C2ED1AFDA676}">
      <dsp:nvSpPr>
        <dsp:cNvPr id="0" name=""/>
        <dsp:cNvSpPr/>
      </dsp:nvSpPr>
      <dsp:spPr>
        <a:xfrm>
          <a:off x="0" y="0"/>
          <a:ext cx="5071596" cy="681375"/>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Product Backlog Refinement Meeting</a:t>
          </a:r>
        </a:p>
      </dsp:txBody>
      <dsp:txXfrm>
        <a:off x="19957" y="19957"/>
        <a:ext cx="4256617" cy="641461"/>
      </dsp:txXfrm>
    </dsp:sp>
    <dsp:sp modelId="{3598DA45-2A9E-4A2B-AA9C-9F7CD3404E52}">
      <dsp:nvSpPr>
        <dsp:cNvPr id="0" name=""/>
        <dsp:cNvSpPr/>
      </dsp:nvSpPr>
      <dsp:spPr>
        <a:xfrm>
          <a:off x="378723" y="776010"/>
          <a:ext cx="5071596" cy="681375"/>
        </a:xfrm>
        <a:prstGeom prst="roundRect">
          <a:avLst>
            <a:gd name="adj" fmla="val 10000"/>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Sprint Planning Meeting</a:t>
          </a:r>
        </a:p>
      </dsp:txBody>
      <dsp:txXfrm>
        <a:off x="398680" y="795967"/>
        <a:ext cx="4210065" cy="641461"/>
      </dsp:txXfrm>
    </dsp:sp>
    <dsp:sp modelId="{791B7D27-6ACA-4CE4-B566-C5FC4BEBE119}">
      <dsp:nvSpPr>
        <dsp:cNvPr id="0" name=""/>
        <dsp:cNvSpPr/>
      </dsp:nvSpPr>
      <dsp:spPr>
        <a:xfrm>
          <a:off x="757446" y="1552021"/>
          <a:ext cx="5071596" cy="681375"/>
        </a:xfrm>
        <a:prstGeom prst="roundRect">
          <a:avLst>
            <a:gd name="adj" fmla="val 10000"/>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Daily Stand-up Meeting</a:t>
          </a:r>
        </a:p>
      </dsp:txBody>
      <dsp:txXfrm>
        <a:off x="777403" y="1571978"/>
        <a:ext cx="4210065" cy="641461"/>
      </dsp:txXfrm>
    </dsp:sp>
    <dsp:sp modelId="{F214F5F7-7A36-4153-99B4-0F2377FD7471}">
      <dsp:nvSpPr>
        <dsp:cNvPr id="0" name=""/>
        <dsp:cNvSpPr/>
      </dsp:nvSpPr>
      <dsp:spPr>
        <a:xfrm>
          <a:off x="1136169" y="2328032"/>
          <a:ext cx="5071596" cy="681375"/>
        </a:xfrm>
        <a:prstGeom prst="roundRect">
          <a:avLst>
            <a:gd name="adj" fmla="val 10000"/>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Sprint Review</a:t>
          </a:r>
          <a:endParaRPr lang="en-US" sz="2100" kern="1200" dirty="0"/>
        </a:p>
      </dsp:txBody>
      <dsp:txXfrm>
        <a:off x="1156126" y="2347989"/>
        <a:ext cx="4210065" cy="641461"/>
      </dsp:txXfrm>
    </dsp:sp>
    <dsp:sp modelId="{33284F47-2343-4ABF-870C-1169B0556640}">
      <dsp:nvSpPr>
        <dsp:cNvPr id="0" name=""/>
        <dsp:cNvSpPr/>
      </dsp:nvSpPr>
      <dsp:spPr>
        <a:xfrm>
          <a:off x="1514892" y="3104043"/>
          <a:ext cx="5071596" cy="681375"/>
        </a:xfrm>
        <a:prstGeom prst="roundRect">
          <a:avLst>
            <a:gd name="adj" fmla="val 1000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Sprint Retrospective</a:t>
          </a:r>
          <a:endParaRPr lang="en-US" sz="2100" kern="1200" dirty="0"/>
        </a:p>
      </dsp:txBody>
      <dsp:txXfrm>
        <a:off x="1534849" y="3124000"/>
        <a:ext cx="4210065" cy="641461"/>
      </dsp:txXfrm>
    </dsp:sp>
    <dsp:sp modelId="{E2DE7567-A8E3-4234-802E-075205DD5FDC}">
      <dsp:nvSpPr>
        <dsp:cNvPr id="0" name=""/>
        <dsp:cNvSpPr/>
      </dsp:nvSpPr>
      <dsp:spPr>
        <a:xfrm>
          <a:off x="4628702" y="497782"/>
          <a:ext cx="442894" cy="442894"/>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728353" y="497782"/>
        <a:ext cx="243592" cy="333278"/>
      </dsp:txXfrm>
    </dsp:sp>
    <dsp:sp modelId="{01E3DBCF-3C59-471B-831A-C8370BDD1517}">
      <dsp:nvSpPr>
        <dsp:cNvPr id="0" name=""/>
        <dsp:cNvSpPr/>
      </dsp:nvSpPr>
      <dsp:spPr>
        <a:xfrm>
          <a:off x="5007425" y="1273793"/>
          <a:ext cx="442894" cy="442894"/>
        </a:xfrm>
        <a:prstGeom prst="downArrow">
          <a:avLst>
            <a:gd name="adj1" fmla="val 55000"/>
            <a:gd name="adj2" fmla="val 45000"/>
          </a:avLst>
        </a:prstGeom>
        <a:solidFill>
          <a:schemeClr val="accent2">
            <a:tint val="40000"/>
            <a:alpha val="90000"/>
            <a:hueOff val="-283075"/>
            <a:satOff val="-25115"/>
            <a:lumOff val="-256"/>
            <a:alphaOff val="0"/>
          </a:schemeClr>
        </a:solidFill>
        <a:ln w="6350" cap="flat" cmpd="sng" algn="ctr">
          <a:solidFill>
            <a:schemeClr val="accent2">
              <a:tint val="40000"/>
              <a:alpha val="90000"/>
              <a:hueOff val="-283075"/>
              <a:satOff val="-25115"/>
              <a:lumOff val="-25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107076" y="1273793"/>
        <a:ext cx="243592" cy="333278"/>
      </dsp:txXfrm>
    </dsp:sp>
    <dsp:sp modelId="{4CFC57BA-A9C8-409E-A8AB-4315E0B75976}">
      <dsp:nvSpPr>
        <dsp:cNvPr id="0" name=""/>
        <dsp:cNvSpPr/>
      </dsp:nvSpPr>
      <dsp:spPr>
        <a:xfrm>
          <a:off x="5386148" y="2038448"/>
          <a:ext cx="442894" cy="442894"/>
        </a:xfrm>
        <a:prstGeom prst="downArrow">
          <a:avLst>
            <a:gd name="adj1" fmla="val 55000"/>
            <a:gd name="adj2" fmla="val 45000"/>
          </a:avLst>
        </a:prstGeom>
        <a:solidFill>
          <a:schemeClr val="accent2">
            <a:tint val="40000"/>
            <a:alpha val="90000"/>
            <a:hueOff val="-566151"/>
            <a:satOff val="-50231"/>
            <a:lumOff val="-513"/>
            <a:alphaOff val="0"/>
          </a:schemeClr>
        </a:solidFill>
        <a:ln w="6350" cap="flat" cmpd="sng" algn="ctr">
          <a:solidFill>
            <a:schemeClr val="accent2">
              <a:tint val="40000"/>
              <a:alpha val="90000"/>
              <a:hueOff val="-566151"/>
              <a:satOff val="-50231"/>
              <a:lumOff val="-51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485799" y="2038448"/>
        <a:ext cx="243592" cy="333278"/>
      </dsp:txXfrm>
    </dsp:sp>
    <dsp:sp modelId="{F711CF43-7FC8-414F-B361-3DECB5DD2A94}">
      <dsp:nvSpPr>
        <dsp:cNvPr id="0" name=""/>
        <dsp:cNvSpPr/>
      </dsp:nvSpPr>
      <dsp:spPr>
        <a:xfrm>
          <a:off x="5764871" y="2822029"/>
          <a:ext cx="442894" cy="442894"/>
        </a:xfrm>
        <a:prstGeom prst="downArrow">
          <a:avLst>
            <a:gd name="adj1" fmla="val 55000"/>
            <a:gd name="adj2" fmla="val 45000"/>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864522" y="2822029"/>
        <a:ext cx="243592" cy="3332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E88735-4978-4DA8-A20C-A22FEB6068DC}">
      <dsp:nvSpPr>
        <dsp:cNvPr id="0" name=""/>
        <dsp:cNvSpPr/>
      </dsp:nvSpPr>
      <dsp:spPr>
        <a:xfrm>
          <a:off x="0" y="0"/>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393D922-3092-4037-9819-728F44295D9F}">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kern="1200" dirty="0"/>
            <a:t>B. Who attends this Scrum ceremony?  </a:t>
          </a:r>
          <a:br>
            <a:rPr lang="en-US" sz="3300" b="1" kern="1200" dirty="0"/>
          </a:br>
          <a:br>
            <a:rPr lang="en-US" sz="3300" b="1" kern="1200" dirty="0"/>
          </a:br>
          <a:r>
            <a:rPr lang="en-US" sz="3300" kern="1200" dirty="0"/>
            <a:t>The Scrum master, product owner, and a few members of the scrum team.</a:t>
          </a:r>
        </a:p>
      </dsp:txBody>
      <dsp:txXfrm>
        <a:off x="0" y="0"/>
        <a:ext cx="10515600" cy="2175669"/>
      </dsp:txXfrm>
    </dsp:sp>
    <dsp:sp modelId="{A13DE340-562C-48F8-8039-867A96AA2B69}">
      <dsp:nvSpPr>
        <dsp:cNvPr id="0" name=""/>
        <dsp:cNvSpPr/>
      </dsp:nvSpPr>
      <dsp:spPr>
        <a:xfrm>
          <a:off x="0" y="2175669"/>
          <a:ext cx="10515600"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FE4138F-4079-4A04-9977-B51E3F7353BC}">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kern="1200" dirty="0"/>
            <a:t>C. How long do they last?</a:t>
          </a:r>
          <a:br>
            <a:rPr lang="en-US" sz="3300" b="1" kern="1200" dirty="0"/>
          </a:br>
          <a:br>
            <a:rPr lang="en-US" sz="3300" b="1" kern="1200" dirty="0"/>
          </a:br>
          <a:r>
            <a:rPr lang="en-US" sz="3300" kern="1200" dirty="0"/>
            <a:t>It should last around 2 hours for a two-week sprint, and for a three-week sprint, it should last no more than 3 hours.</a:t>
          </a:r>
        </a:p>
      </dsp:txBody>
      <dsp:txXfrm>
        <a:off x="0" y="2175669"/>
        <a:ext cx="10515600" cy="2175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E88735-4978-4DA8-A20C-A22FEB6068DC}">
      <dsp:nvSpPr>
        <dsp:cNvPr id="0" name=""/>
        <dsp:cNvSpPr/>
      </dsp:nvSpPr>
      <dsp:spPr>
        <a:xfrm>
          <a:off x="0" y="0"/>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393D922-3092-4037-9819-728F44295D9F}">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B. Who attends this Scrum ceremony?  </a:t>
          </a:r>
          <a:br>
            <a:rPr lang="en-US" sz="2800" b="1" kern="1200" dirty="0"/>
          </a:br>
          <a:br>
            <a:rPr lang="en-US" sz="2800" b="1" kern="1200" dirty="0"/>
          </a:br>
          <a:r>
            <a:rPr lang="en-US" sz="2800" b="0" i="0" kern="1200" dirty="0"/>
            <a:t>The product owner, Scrum Master, and the scrum team.</a:t>
          </a:r>
          <a:endParaRPr lang="en-US" sz="2800" kern="1200" dirty="0"/>
        </a:p>
      </dsp:txBody>
      <dsp:txXfrm>
        <a:off x="0" y="0"/>
        <a:ext cx="10515600" cy="2175669"/>
      </dsp:txXfrm>
    </dsp:sp>
    <dsp:sp modelId="{A13DE340-562C-48F8-8039-867A96AA2B69}">
      <dsp:nvSpPr>
        <dsp:cNvPr id="0" name=""/>
        <dsp:cNvSpPr/>
      </dsp:nvSpPr>
      <dsp:spPr>
        <a:xfrm>
          <a:off x="0" y="2175669"/>
          <a:ext cx="10515600"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FE4138F-4079-4A04-9977-B51E3F7353BC}">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C. How long do they last?</a:t>
          </a:r>
          <a:br>
            <a:rPr lang="en-US" sz="2800" b="1" kern="1200" dirty="0"/>
          </a:br>
          <a:br>
            <a:rPr lang="en-US" sz="2800" b="1" kern="1200" dirty="0"/>
          </a:br>
          <a:r>
            <a:rPr lang="en-US" sz="2800" b="0" i="0" kern="1200" dirty="0"/>
            <a:t>The length of the sprint planning meeting </a:t>
          </a:r>
          <a:r>
            <a:rPr lang="en-US" sz="2800" b="1" i="0" kern="1200" dirty="0"/>
            <a:t>varies with the sprint duration.</a:t>
          </a:r>
          <a:r>
            <a:rPr lang="en-US" sz="2800" b="0" i="0" kern="1200" dirty="0"/>
            <a:t> For a 2-week sprint, it should last around 4 hours, and for a 3-week sprint, it should last no more than 6 hours.</a:t>
          </a:r>
          <a:endParaRPr lang="en-US" sz="2800" kern="1200" dirty="0"/>
        </a:p>
      </dsp:txBody>
      <dsp:txXfrm>
        <a:off x="0" y="2175669"/>
        <a:ext cx="10515600" cy="21756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E88735-4978-4DA8-A20C-A22FEB6068DC}">
      <dsp:nvSpPr>
        <dsp:cNvPr id="0" name=""/>
        <dsp:cNvSpPr/>
      </dsp:nvSpPr>
      <dsp:spPr>
        <a:xfrm>
          <a:off x="0" y="0"/>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393D922-3092-4037-9819-728F44295D9F}">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1" kern="1200" dirty="0"/>
            <a:t>B. Who attends this Scrum ceremony?  </a:t>
          </a:r>
          <a:br>
            <a:rPr lang="en-US" sz="3200" b="1" kern="1200" dirty="0"/>
          </a:br>
          <a:br>
            <a:rPr lang="en-US" sz="3200" b="1" kern="1200" dirty="0"/>
          </a:br>
          <a:r>
            <a:rPr lang="en-US" sz="3200" b="0" i="0" kern="1200" dirty="0"/>
            <a:t>The Scrum Master and the scrum team.</a:t>
          </a:r>
          <a:endParaRPr lang="en-US" sz="3200" kern="1200" dirty="0"/>
        </a:p>
      </dsp:txBody>
      <dsp:txXfrm>
        <a:off x="0" y="0"/>
        <a:ext cx="10515600" cy="2175669"/>
      </dsp:txXfrm>
    </dsp:sp>
    <dsp:sp modelId="{A13DE340-562C-48F8-8039-867A96AA2B69}">
      <dsp:nvSpPr>
        <dsp:cNvPr id="0" name=""/>
        <dsp:cNvSpPr/>
      </dsp:nvSpPr>
      <dsp:spPr>
        <a:xfrm>
          <a:off x="0" y="2175669"/>
          <a:ext cx="10515600"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FE4138F-4079-4A04-9977-B51E3F7353BC}">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1" kern="1200" dirty="0"/>
            <a:t>C. How long do they last?</a:t>
          </a:r>
          <a:br>
            <a:rPr lang="en-US" sz="3200" b="1" kern="1200" dirty="0"/>
          </a:br>
          <a:br>
            <a:rPr lang="en-US" sz="3200" b="1" kern="1200" dirty="0"/>
          </a:br>
          <a:r>
            <a:rPr lang="en-US" sz="3200" b="0" i="0" kern="1200" dirty="0"/>
            <a:t>They are typically held at the same time and same place every day and are strictly timeboxed to no longer than 15 minutes. </a:t>
          </a:r>
          <a:endParaRPr lang="en-US" sz="3200" kern="1200" dirty="0"/>
        </a:p>
      </dsp:txBody>
      <dsp:txXfrm>
        <a:off x="0" y="2175669"/>
        <a:ext cx="10515600" cy="21756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E88735-4978-4DA8-A20C-A22FEB6068DC}">
      <dsp:nvSpPr>
        <dsp:cNvPr id="0" name=""/>
        <dsp:cNvSpPr/>
      </dsp:nvSpPr>
      <dsp:spPr>
        <a:xfrm>
          <a:off x="0" y="3371"/>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393D922-3092-4037-9819-728F44295D9F}">
      <dsp:nvSpPr>
        <dsp:cNvPr id="0" name=""/>
        <dsp:cNvSpPr/>
      </dsp:nvSpPr>
      <dsp:spPr>
        <a:xfrm>
          <a:off x="0" y="3371"/>
          <a:ext cx="10515600" cy="2371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B. Who attends this Scrum ceremony?  </a:t>
          </a:r>
          <a:br>
            <a:rPr lang="en-US" sz="2800" b="1" kern="1200" dirty="0"/>
          </a:br>
          <a:br>
            <a:rPr lang="en-US" sz="2800" b="1" kern="1200" dirty="0"/>
          </a:br>
          <a:r>
            <a:rPr lang="en-US" sz="2800" b="0" i="0" kern="1200" dirty="0"/>
            <a:t>Key stakeholders, like investors and customers, attend these ceremonies. Other attendees include the Scrum master, product owner, and scrum team.</a:t>
          </a:r>
          <a:endParaRPr lang="en-US" sz="2800" kern="1200" dirty="0"/>
        </a:p>
      </dsp:txBody>
      <dsp:txXfrm>
        <a:off x="0" y="3371"/>
        <a:ext cx="10515600" cy="2371808"/>
      </dsp:txXfrm>
    </dsp:sp>
    <dsp:sp modelId="{A13DE340-562C-48F8-8039-867A96AA2B69}">
      <dsp:nvSpPr>
        <dsp:cNvPr id="0" name=""/>
        <dsp:cNvSpPr/>
      </dsp:nvSpPr>
      <dsp:spPr>
        <a:xfrm>
          <a:off x="0" y="2375180"/>
          <a:ext cx="10515600"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FE4138F-4079-4A04-9977-B51E3F7353BC}">
      <dsp:nvSpPr>
        <dsp:cNvPr id="0" name=""/>
        <dsp:cNvSpPr/>
      </dsp:nvSpPr>
      <dsp:spPr>
        <a:xfrm>
          <a:off x="0" y="2378552"/>
          <a:ext cx="10515600" cy="2169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C. How long do they last?</a:t>
          </a:r>
          <a:br>
            <a:rPr lang="en-US" sz="2800" b="1" kern="1200" dirty="0"/>
          </a:br>
          <a:br>
            <a:rPr lang="en-US" sz="2800" b="1" kern="1200" dirty="0"/>
          </a:br>
          <a:r>
            <a:rPr lang="en-US" sz="2800" b="0" i="0" kern="1200" dirty="0"/>
            <a:t>A sprint review should last one hour per week of the sprint. For example, a two-hour sprint review should be scheduled for a two-week sprint.</a:t>
          </a:r>
          <a:endParaRPr lang="en-US" sz="2800" kern="1200" dirty="0"/>
        </a:p>
      </dsp:txBody>
      <dsp:txXfrm>
        <a:off x="0" y="2378552"/>
        <a:ext cx="10515600" cy="21696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E88735-4978-4DA8-A20C-A22FEB6068DC}">
      <dsp:nvSpPr>
        <dsp:cNvPr id="0" name=""/>
        <dsp:cNvSpPr/>
      </dsp:nvSpPr>
      <dsp:spPr>
        <a:xfrm>
          <a:off x="0" y="3371"/>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393D922-3092-4037-9819-728F44295D9F}">
      <dsp:nvSpPr>
        <dsp:cNvPr id="0" name=""/>
        <dsp:cNvSpPr/>
      </dsp:nvSpPr>
      <dsp:spPr>
        <a:xfrm>
          <a:off x="0" y="3371"/>
          <a:ext cx="10515600" cy="2371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B. Who attends this Scrum ceremony?  </a:t>
          </a:r>
          <a:br>
            <a:rPr lang="en-US" sz="2800" b="1" kern="1200" dirty="0"/>
          </a:br>
          <a:br>
            <a:rPr lang="en-US" sz="2800" b="1" kern="1200" dirty="0"/>
          </a:br>
          <a:r>
            <a:rPr lang="en-US" sz="2800" b="0" i="0" kern="1200" dirty="0"/>
            <a:t>The Scrum Master and the scrum team.</a:t>
          </a:r>
          <a:endParaRPr lang="en-US" sz="2800" kern="1200" dirty="0"/>
        </a:p>
      </dsp:txBody>
      <dsp:txXfrm>
        <a:off x="0" y="3371"/>
        <a:ext cx="10515600" cy="2371808"/>
      </dsp:txXfrm>
    </dsp:sp>
    <dsp:sp modelId="{A13DE340-562C-48F8-8039-867A96AA2B69}">
      <dsp:nvSpPr>
        <dsp:cNvPr id="0" name=""/>
        <dsp:cNvSpPr/>
      </dsp:nvSpPr>
      <dsp:spPr>
        <a:xfrm>
          <a:off x="0" y="2375180"/>
          <a:ext cx="10515600"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FE4138F-4079-4A04-9977-B51E3F7353BC}">
      <dsp:nvSpPr>
        <dsp:cNvPr id="0" name=""/>
        <dsp:cNvSpPr/>
      </dsp:nvSpPr>
      <dsp:spPr>
        <a:xfrm>
          <a:off x="0" y="2378552"/>
          <a:ext cx="10515600" cy="2169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C. How long do they last?</a:t>
          </a:r>
          <a:br>
            <a:rPr lang="en-US" sz="2800" b="1" kern="1200" dirty="0"/>
          </a:br>
          <a:br>
            <a:rPr lang="en-US" sz="2800" b="1" kern="1200" dirty="0"/>
          </a:br>
          <a:r>
            <a:rPr lang="en-US" sz="2800" b="0" i="0" kern="1200" dirty="0"/>
            <a:t>Just like a sprint review, for a two-week sprint, a sprint retrospective should last around 2 hours, and for a three-week sprint, it should last no more than 3 hours.</a:t>
          </a:r>
          <a:endParaRPr lang="en-US" sz="2800" kern="1200" dirty="0"/>
        </a:p>
      </dsp:txBody>
      <dsp:txXfrm>
        <a:off x="0" y="2378552"/>
        <a:ext cx="10515600" cy="216963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19CD-B59A-4654-ACDD-0706405E10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219CC5-8256-4E73-A17A-499337459D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41EE3E-5C1A-422B-91A5-EA99B7A29D0E}"/>
              </a:ext>
            </a:extLst>
          </p:cNvPr>
          <p:cNvSpPr>
            <a:spLocks noGrp="1"/>
          </p:cNvSpPr>
          <p:nvPr>
            <p:ph type="dt" sz="half" idx="10"/>
          </p:nvPr>
        </p:nvSpPr>
        <p:spPr/>
        <p:txBody>
          <a:bodyPr/>
          <a:lstStyle/>
          <a:p>
            <a:fld id="{4FB872F4-9433-4A49-94FB-20177A51CE5C}" type="datetimeFigureOut">
              <a:rPr lang="en-US" smtClean="0"/>
              <a:t>7/8/2021</a:t>
            </a:fld>
            <a:endParaRPr lang="en-US"/>
          </a:p>
        </p:txBody>
      </p:sp>
      <p:sp>
        <p:nvSpPr>
          <p:cNvPr id="5" name="Footer Placeholder 4">
            <a:extLst>
              <a:ext uri="{FF2B5EF4-FFF2-40B4-BE49-F238E27FC236}">
                <a16:creationId xmlns:a16="http://schemas.microsoft.com/office/drawing/2014/main" id="{EFBC1448-B3C0-488F-9AFB-CF459B4C4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F6E7C9-9520-45E0-A677-668E8200A37C}"/>
              </a:ext>
            </a:extLst>
          </p:cNvPr>
          <p:cNvSpPr>
            <a:spLocks noGrp="1"/>
          </p:cNvSpPr>
          <p:nvPr>
            <p:ph type="sldNum" sz="quarter" idx="12"/>
          </p:nvPr>
        </p:nvSpPr>
        <p:spPr/>
        <p:txBody>
          <a:bodyPr/>
          <a:lstStyle/>
          <a:p>
            <a:fld id="{269894B5-8F8E-494B-A116-4E528C7F93F7}" type="slidenum">
              <a:rPr lang="en-US" smtClean="0"/>
              <a:t>‹#›</a:t>
            </a:fld>
            <a:endParaRPr lang="en-US"/>
          </a:p>
        </p:txBody>
      </p:sp>
    </p:spTree>
    <p:extLst>
      <p:ext uri="{BB962C8B-B14F-4D97-AF65-F5344CB8AC3E}">
        <p14:creationId xmlns:p14="http://schemas.microsoft.com/office/powerpoint/2010/main" val="140651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249B4-481A-46C1-B5CF-3C9D68AB12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18AC56-1A14-4952-B468-7F71408E49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1CBE7B-ABED-4AF5-BA99-A84BAE74F008}"/>
              </a:ext>
            </a:extLst>
          </p:cNvPr>
          <p:cNvSpPr>
            <a:spLocks noGrp="1"/>
          </p:cNvSpPr>
          <p:nvPr>
            <p:ph type="dt" sz="half" idx="10"/>
          </p:nvPr>
        </p:nvSpPr>
        <p:spPr/>
        <p:txBody>
          <a:bodyPr/>
          <a:lstStyle/>
          <a:p>
            <a:fld id="{4FB872F4-9433-4A49-94FB-20177A51CE5C}" type="datetimeFigureOut">
              <a:rPr lang="en-US" smtClean="0"/>
              <a:t>7/8/2021</a:t>
            </a:fld>
            <a:endParaRPr lang="en-US"/>
          </a:p>
        </p:txBody>
      </p:sp>
      <p:sp>
        <p:nvSpPr>
          <p:cNvPr id="5" name="Footer Placeholder 4">
            <a:extLst>
              <a:ext uri="{FF2B5EF4-FFF2-40B4-BE49-F238E27FC236}">
                <a16:creationId xmlns:a16="http://schemas.microsoft.com/office/drawing/2014/main" id="{D5C3209C-8F54-4F84-937A-C2B83904F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490E6-CCC3-4125-9D4F-4BFA4F8B2791}"/>
              </a:ext>
            </a:extLst>
          </p:cNvPr>
          <p:cNvSpPr>
            <a:spLocks noGrp="1"/>
          </p:cNvSpPr>
          <p:nvPr>
            <p:ph type="sldNum" sz="quarter" idx="12"/>
          </p:nvPr>
        </p:nvSpPr>
        <p:spPr/>
        <p:txBody>
          <a:bodyPr/>
          <a:lstStyle/>
          <a:p>
            <a:fld id="{269894B5-8F8E-494B-A116-4E528C7F93F7}" type="slidenum">
              <a:rPr lang="en-US" smtClean="0"/>
              <a:t>‹#›</a:t>
            </a:fld>
            <a:endParaRPr lang="en-US"/>
          </a:p>
        </p:txBody>
      </p:sp>
    </p:spTree>
    <p:extLst>
      <p:ext uri="{BB962C8B-B14F-4D97-AF65-F5344CB8AC3E}">
        <p14:creationId xmlns:p14="http://schemas.microsoft.com/office/powerpoint/2010/main" val="2853619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054FA8-F359-41CC-8A57-6EB53CB2A4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63B63B-3271-4DB5-8757-4E38FFAF58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27B86-3556-4E91-A8F2-60BF8366DE40}"/>
              </a:ext>
            </a:extLst>
          </p:cNvPr>
          <p:cNvSpPr>
            <a:spLocks noGrp="1"/>
          </p:cNvSpPr>
          <p:nvPr>
            <p:ph type="dt" sz="half" idx="10"/>
          </p:nvPr>
        </p:nvSpPr>
        <p:spPr/>
        <p:txBody>
          <a:bodyPr/>
          <a:lstStyle/>
          <a:p>
            <a:fld id="{4FB872F4-9433-4A49-94FB-20177A51CE5C}" type="datetimeFigureOut">
              <a:rPr lang="en-US" smtClean="0"/>
              <a:t>7/8/2021</a:t>
            </a:fld>
            <a:endParaRPr lang="en-US"/>
          </a:p>
        </p:txBody>
      </p:sp>
      <p:sp>
        <p:nvSpPr>
          <p:cNvPr id="5" name="Footer Placeholder 4">
            <a:extLst>
              <a:ext uri="{FF2B5EF4-FFF2-40B4-BE49-F238E27FC236}">
                <a16:creationId xmlns:a16="http://schemas.microsoft.com/office/drawing/2014/main" id="{0C644A03-959E-4819-83A4-8631AA60BA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9BA87-B06B-4C84-9C32-431A8913EA66}"/>
              </a:ext>
            </a:extLst>
          </p:cNvPr>
          <p:cNvSpPr>
            <a:spLocks noGrp="1"/>
          </p:cNvSpPr>
          <p:nvPr>
            <p:ph type="sldNum" sz="quarter" idx="12"/>
          </p:nvPr>
        </p:nvSpPr>
        <p:spPr/>
        <p:txBody>
          <a:bodyPr/>
          <a:lstStyle/>
          <a:p>
            <a:fld id="{269894B5-8F8E-494B-A116-4E528C7F93F7}" type="slidenum">
              <a:rPr lang="en-US" smtClean="0"/>
              <a:t>‹#›</a:t>
            </a:fld>
            <a:endParaRPr lang="en-US"/>
          </a:p>
        </p:txBody>
      </p:sp>
    </p:spTree>
    <p:extLst>
      <p:ext uri="{BB962C8B-B14F-4D97-AF65-F5344CB8AC3E}">
        <p14:creationId xmlns:p14="http://schemas.microsoft.com/office/powerpoint/2010/main" val="139165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7DB40-6098-4BAF-8E42-86DAE0CFA2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B6642E-23CE-4D8F-B187-16B4712293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BE545-BF19-4B27-BAB0-0F2D663E3F43}"/>
              </a:ext>
            </a:extLst>
          </p:cNvPr>
          <p:cNvSpPr>
            <a:spLocks noGrp="1"/>
          </p:cNvSpPr>
          <p:nvPr>
            <p:ph type="dt" sz="half" idx="10"/>
          </p:nvPr>
        </p:nvSpPr>
        <p:spPr/>
        <p:txBody>
          <a:bodyPr/>
          <a:lstStyle/>
          <a:p>
            <a:fld id="{4FB872F4-9433-4A49-94FB-20177A51CE5C}" type="datetimeFigureOut">
              <a:rPr lang="en-US" smtClean="0"/>
              <a:t>7/8/2021</a:t>
            </a:fld>
            <a:endParaRPr lang="en-US"/>
          </a:p>
        </p:txBody>
      </p:sp>
      <p:sp>
        <p:nvSpPr>
          <p:cNvPr id="5" name="Footer Placeholder 4">
            <a:extLst>
              <a:ext uri="{FF2B5EF4-FFF2-40B4-BE49-F238E27FC236}">
                <a16:creationId xmlns:a16="http://schemas.microsoft.com/office/drawing/2014/main" id="{E56B9A6B-D1EF-4EDA-B7F7-806154F58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41EBF-FDEC-440A-869F-61E28A8DEF67}"/>
              </a:ext>
            </a:extLst>
          </p:cNvPr>
          <p:cNvSpPr>
            <a:spLocks noGrp="1"/>
          </p:cNvSpPr>
          <p:nvPr>
            <p:ph type="sldNum" sz="quarter" idx="12"/>
          </p:nvPr>
        </p:nvSpPr>
        <p:spPr/>
        <p:txBody>
          <a:bodyPr/>
          <a:lstStyle/>
          <a:p>
            <a:fld id="{269894B5-8F8E-494B-A116-4E528C7F93F7}" type="slidenum">
              <a:rPr lang="en-US" smtClean="0"/>
              <a:t>‹#›</a:t>
            </a:fld>
            <a:endParaRPr lang="en-US"/>
          </a:p>
        </p:txBody>
      </p:sp>
    </p:spTree>
    <p:extLst>
      <p:ext uri="{BB962C8B-B14F-4D97-AF65-F5344CB8AC3E}">
        <p14:creationId xmlns:p14="http://schemas.microsoft.com/office/powerpoint/2010/main" val="197844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BD50-FB74-476F-A747-168330A7F3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506A3C-54ED-438E-935C-24CB7248BF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5F37CC-0C06-4686-B948-CA468BD052CA}"/>
              </a:ext>
            </a:extLst>
          </p:cNvPr>
          <p:cNvSpPr>
            <a:spLocks noGrp="1"/>
          </p:cNvSpPr>
          <p:nvPr>
            <p:ph type="dt" sz="half" idx="10"/>
          </p:nvPr>
        </p:nvSpPr>
        <p:spPr/>
        <p:txBody>
          <a:bodyPr/>
          <a:lstStyle/>
          <a:p>
            <a:fld id="{4FB872F4-9433-4A49-94FB-20177A51CE5C}" type="datetimeFigureOut">
              <a:rPr lang="en-US" smtClean="0"/>
              <a:t>7/8/2021</a:t>
            </a:fld>
            <a:endParaRPr lang="en-US"/>
          </a:p>
        </p:txBody>
      </p:sp>
      <p:sp>
        <p:nvSpPr>
          <p:cNvPr id="5" name="Footer Placeholder 4">
            <a:extLst>
              <a:ext uri="{FF2B5EF4-FFF2-40B4-BE49-F238E27FC236}">
                <a16:creationId xmlns:a16="http://schemas.microsoft.com/office/drawing/2014/main" id="{30643A45-AC61-4F21-9294-3E846CA50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5F565-83A5-4D69-800B-647564D05817}"/>
              </a:ext>
            </a:extLst>
          </p:cNvPr>
          <p:cNvSpPr>
            <a:spLocks noGrp="1"/>
          </p:cNvSpPr>
          <p:nvPr>
            <p:ph type="sldNum" sz="quarter" idx="12"/>
          </p:nvPr>
        </p:nvSpPr>
        <p:spPr/>
        <p:txBody>
          <a:bodyPr/>
          <a:lstStyle/>
          <a:p>
            <a:fld id="{269894B5-8F8E-494B-A116-4E528C7F93F7}" type="slidenum">
              <a:rPr lang="en-US" smtClean="0"/>
              <a:t>‹#›</a:t>
            </a:fld>
            <a:endParaRPr lang="en-US"/>
          </a:p>
        </p:txBody>
      </p:sp>
    </p:spTree>
    <p:extLst>
      <p:ext uri="{BB962C8B-B14F-4D97-AF65-F5344CB8AC3E}">
        <p14:creationId xmlns:p14="http://schemas.microsoft.com/office/powerpoint/2010/main" val="61866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742B-5AA0-4F52-9045-F0E3132505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7EC6FC-1044-4BF9-835F-6985C215CD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F7BE1C-DA61-46F6-937A-C5DAF5D901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8B3178-9FAA-4D45-8C75-DC1C08044DFF}"/>
              </a:ext>
            </a:extLst>
          </p:cNvPr>
          <p:cNvSpPr>
            <a:spLocks noGrp="1"/>
          </p:cNvSpPr>
          <p:nvPr>
            <p:ph type="dt" sz="half" idx="10"/>
          </p:nvPr>
        </p:nvSpPr>
        <p:spPr/>
        <p:txBody>
          <a:bodyPr/>
          <a:lstStyle/>
          <a:p>
            <a:fld id="{4FB872F4-9433-4A49-94FB-20177A51CE5C}" type="datetimeFigureOut">
              <a:rPr lang="en-US" smtClean="0"/>
              <a:t>7/8/2021</a:t>
            </a:fld>
            <a:endParaRPr lang="en-US"/>
          </a:p>
        </p:txBody>
      </p:sp>
      <p:sp>
        <p:nvSpPr>
          <p:cNvPr id="6" name="Footer Placeholder 5">
            <a:extLst>
              <a:ext uri="{FF2B5EF4-FFF2-40B4-BE49-F238E27FC236}">
                <a16:creationId xmlns:a16="http://schemas.microsoft.com/office/drawing/2014/main" id="{1E586D42-56B3-4A56-8B87-4C24CBA536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1599EF-FF88-422C-829B-AF4C603E34F0}"/>
              </a:ext>
            </a:extLst>
          </p:cNvPr>
          <p:cNvSpPr>
            <a:spLocks noGrp="1"/>
          </p:cNvSpPr>
          <p:nvPr>
            <p:ph type="sldNum" sz="quarter" idx="12"/>
          </p:nvPr>
        </p:nvSpPr>
        <p:spPr/>
        <p:txBody>
          <a:bodyPr/>
          <a:lstStyle/>
          <a:p>
            <a:fld id="{269894B5-8F8E-494B-A116-4E528C7F93F7}" type="slidenum">
              <a:rPr lang="en-US" smtClean="0"/>
              <a:t>‹#›</a:t>
            </a:fld>
            <a:endParaRPr lang="en-US"/>
          </a:p>
        </p:txBody>
      </p:sp>
    </p:spTree>
    <p:extLst>
      <p:ext uri="{BB962C8B-B14F-4D97-AF65-F5344CB8AC3E}">
        <p14:creationId xmlns:p14="http://schemas.microsoft.com/office/powerpoint/2010/main" val="3023223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CA88-09C5-4601-9B84-13B33CFF1E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DA3ECF-43AC-4CFE-9697-2DB5766EF0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50DECE-1000-4C98-83E2-829FA4EC7A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F386C-6064-439B-A5CC-344883EA2B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DE354F-053B-4CB1-93E1-856981270B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ADAAE6-A106-49ED-B198-A5D03BEA259B}"/>
              </a:ext>
            </a:extLst>
          </p:cNvPr>
          <p:cNvSpPr>
            <a:spLocks noGrp="1"/>
          </p:cNvSpPr>
          <p:nvPr>
            <p:ph type="dt" sz="half" idx="10"/>
          </p:nvPr>
        </p:nvSpPr>
        <p:spPr/>
        <p:txBody>
          <a:bodyPr/>
          <a:lstStyle/>
          <a:p>
            <a:fld id="{4FB872F4-9433-4A49-94FB-20177A51CE5C}" type="datetimeFigureOut">
              <a:rPr lang="en-US" smtClean="0"/>
              <a:t>7/8/2021</a:t>
            </a:fld>
            <a:endParaRPr lang="en-US"/>
          </a:p>
        </p:txBody>
      </p:sp>
      <p:sp>
        <p:nvSpPr>
          <p:cNvPr id="8" name="Footer Placeholder 7">
            <a:extLst>
              <a:ext uri="{FF2B5EF4-FFF2-40B4-BE49-F238E27FC236}">
                <a16:creationId xmlns:a16="http://schemas.microsoft.com/office/drawing/2014/main" id="{2EE9A00E-E6F5-4864-AA7D-3426CDEEB2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08D9E-345E-49A8-BF4D-39E0E21FAF6B}"/>
              </a:ext>
            </a:extLst>
          </p:cNvPr>
          <p:cNvSpPr>
            <a:spLocks noGrp="1"/>
          </p:cNvSpPr>
          <p:nvPr>
            <p:ph type="sldNum" sz="quarter" idx="12"/>
          </p:nvPr>
        </p:nvSpPr>
        <p:spPr/>
        <p:txBody>
          <a:bodyPr/>
          <a:lstStyle/>
          <a:p>
            <a:fld id="{269894B5-8F8E-494B-A116-4E528C7F93F7}" type="slidenum">
              <a:rPr lang="en-US" smtClean="0"/>
              <a:t>‹#›</a:t>
            </a:fld>
            <a:endParaRPr lang="en-US"/>
          </a:p>
        </p:txBody>
      </p:sp>
    </p:spTree>
    <p:extLst>
      <p:ext uri="{BB962C8B-B14F-4D97-AF65-F5344CB8AC3E}">
        <p14:creationId xmlns:p14="http://schemas.microsoft.com/office/powerpoint/2010/main" val="263967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78690-F865-4BAB-B8AB-61E0F4E9D2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639338-EBBE-4D63-9E06-056A8ECA612A}"/>
              </a:ext>
            </a:extLst>
          </p:cNvPr>
          <p:cNvSpPr>
            <a:spLocks noGrp="1"/>
          </p:cNvSpPr>
          <p:nvPr>
            <p:ph type="dt" sz="half" idx="10"/>
          </p:nvPr>
        </p:nvSpPr>
        <p:spPr/>
        <p:txBody>
          <a:bodyPr/>
          <a:lstStyle/>
          <a:p>
            <a:fld id="{4FB872F4-9433-4A49-94FB-20177A51CE5C}" type="datetimeFigureOut">
              <a:rPr lang="en-US" smtClean="0"/>
              <a:t>7/8/2021</a:t>
            </a:fld>
            <a:endParaRPr lang="en-US"/>
          </a:p>
        </p:txBody>
      </p:sp>
      <p:sp>
        <p:nvSpPr>
          <p:cNvPr id="4" name="Footer Placeholder 3">
            <a:extLst>
              <a:ext uri="{FF2B5EF4-FFF2-40B4-BE49-F238E27FC236}">
                <a16:creationId xmlns:a16="http://schemas.microsoft.com/office/drawing/2014/main" id="{8EE4EE26-3642-48C9-8B92-14A5D34C57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6F276A-8692-4128-914E-B4D08BBF755C}"/>
              </a:ext>
            </a:extLst>
          </p:cNvPr>
          <p:cNvSpPr>
            <a:spLocks noGrp="1"/>
          </p:cNvSpPr>
          <p:nvPr>
            <p:ph type="sldNum" sz="quarter" idx="12"/>
          </p:nvPr>
        </p:nvSpPr>
        <p:spPr/>
        <p:txBody>
          <a:bodyPr/>
          <a:lstStyle/>
          <a:p>
            <a:fld id="{269894B5-8F8E-494B-A116-4E528C7F93F7}" type="slidenum">
              <a:rPr lang="en-US" smtClean="0"/>
              <a:t>‹#›</a:t>
            </a:fld>
            <a:endParaRPr lang="en-US"/>
          </a:p>
        </p:txBody>
      </p:sp>
    </p:spTree>
    <p:extLst>
      <p:ext uri="{BB962C8B-B14F-4D97-AF65-F5344CB8AC3E}">
        <p14:creationId xmlns:p14="http://schemas.microsoft.com/office/powerpoint/2010/main" val="199305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AB5A0D-7CC8-493A-8C8C-058873934D89}"/>
              </a:ext>
            </a:extLst>
          </p:cNvPr>
          <p:cNvSpPr>
            <a:spLocks noGrp="1"/>
          </p:cNvSpPr>
          <p:nvPr>
            <p:ph type="dt" sz="half" idx="10"/>
          </p:nvPr>
        </p:nvSpPr>
        <p:spPr/>
        <p:txBody>
          <a:bodyPr/>
          <a:lstStyle/>
          <a:p>
            <a:fld id="{4FB872F4-9433-4A49-94FB-20177A51CE5C}" type="datetimeFigureOut">
              <a:rPr lang="en-US" smtClean="0"/>
              <a:t>7/8/2021</a:t>
            </a:fld>
            <a:endParaRPr lang="en-US"/>
          </a:p>
        </p:txBody>
      </p:sp>
      <p:sp>
        <p:nvSpPr>
          <p:cNvPr id="3" name="Footer Placeholder 2">
            <a:extLst>
              <a:ext uri="{FF2B5EF4-FFF2-40B4-BE49-F238E27FC236}">
                <a16:creationId xmlns:a16="http://schemas.microsoft.com/office/drawing/2014/main" id="{1D21AEE7-4D50-4A7C-94E3-F0F17181C8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B984E-AA0C-4D01-9C41-B81984A7D8C8}"/>
              </a:ext>
            </a:extLst>
          </p:cNvPr>
          <p:cNvSpPr>
            <a:spLocks noGrp="1"/>
          </p:cNvSpPr>
          <p:nvPr>
            <p:ph type="sldNum" sz="quarter" idx="12"/>
          </p:nvPr>
        </p:nvSpPr>
        <p:spPr/>
        <p:txBody>
          <a:bodyPr/>
          <a:lstStyle/>
          <a:p>
            <a:fld id="{269894B5-8F8E-494B-A116-4E528C7F93F7}" type="slidenum">
              <a:rPr lang="en-US" smtClean="0"/>
              <a:t>‹#›</a:t>
            </a:fld>
            <a:endParaRPr lang="en-US"/>
          </a:p>
        </p:txBody>
      </p:sp>
    </p:spTree>
    <p:extLst>
      <p:ext uri="{BB962C8B-B14F-4D97-AF65-F5344CB8AC3E}">
        <p14:creationId xmlns:p14="http://schemas.microsoft.com/office/powerpoint/2010/main" val="3567495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14092-CD6A-4748-AFB7-9AF3F1014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0CE1A7-4FE3-4144-A305-9AD846B1E1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0B9686-2546-4F0E-843F-5EC13EB38A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8BDA1C-C6C3-4116-BCD8-E6607F0C8269}"/>
              </a:ext>
            </a:extLst>
          </p:cNvPr>
          <p:cNvSpPr>
            <a:spLocks noGrp="1"/>
          </p:cNvSpPr>
          <p:nvPr>
            <p:ph type="dt" sz="half" idx="10"/>
          </p:nvPr>
        </p:nvSpPr>
        <p:spPr/>
        <p:txBody>
          <a:bodyPr/>
          <a:lstStyle/>
          <a:p>
            <a:fld id="{4FB872F4-9433-4A49-94FB-20177A51CE5C}" type="datetimeFigureOut">
              <a:rPr lang="en-US" smtClean="0"/>
              <a:t>7/8/2021</a:t>
            </a:fld>
            <a:endParaRPr lang="en-US"/>
          </a:p>
        </p:txBody>
      </p:sp>
      <p:sp>
        <p:nvSpPr>
          <p:cNvPr id="6" name="Footer Placeholder 5">
            <a:extLst>
              <a:ext uri="{FF2B5EF4-FFF2-40B4-BE49-F238E27FC236}">
                <a16:creationId xmlns:a16="http://schemas.microsoft.com/office/drawing/2014/main" id="{5FAEBDBB-C899-4FA3-BD25-41AF770DD3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00C8A-9209-4862-A0D4-00EF7C9CB264}"/>
              </a:ext>
            </a:extLst>
          </p:cNvPr>
          <p:cNvSpPr>
            <a:spLocks noGrp="1"/>
          </p:cNvSpPr>
          <p:nvPr>
            <p:ph type="sldNum" sz="quarter" idx="12"/>
          </p:nvPr>
        </p:nvSpPr>
        <p:spPr/>
        <p:txBody>
          <a:bodyPr/>
          <a:lstStyle/>
          <a:p>
            <a:fld id="{269894B5-8F8E-494B-A116-4E528C7F93F7}" type="slidenum">
              <a:rPr lang="en-US" smtClean="0"/>
              <a:t>‹#›</a:t>
            </a:fld>
            <a:endParaRPr lang="en-US"/>
          </a:p>
        </p:txBody>
      </p:sp>
    </p:spTree>
    <p:extLst>
      <p:ext uri="{BB962C8B-B14F-4D97-AF65-F5344CB8AC3E}">
        <p14:creationId xmlns:p14="http://schemas.microsoft.com/office/powerpoint/2010/main" val="3298487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5D7D-3046-415E-9DC0-C03A741967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8488E4-402B-420B-B10D-097901846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F502EA-26F0-4426-97D2-EB214807C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8A6950-1AC9-422E-835D-23A84A21E617}"/>
              </a:ext>
            </a:extLst>
          </p:cNvPr>
          <p:cNvSpPr>
            <a:spLocks noGrp="1"/>
          </p:cNvSpPr>
          <p:nvPr>
            <p:ph type="dt" sz="half" idx="10"/>
          </p:nvPr>
        </p:nvSpPr>
        <p:spPr/>
        <p:txBody>
          <a:bodyPr/>
          <a:lstStyle/>
          <a:p>
            <a:fld id="{4FB872F4-9433-4A49-94FB-20177A51CE5C}" type="datetimeFigureOut">
              <a:rPr lang="en-US" smtClean="0"/>
              <a:t>7/8/2021</a:t>
            </a:fld>
            <a:endParaRPr lang="en-US"/>
          </a:p>
        </p:txBody>
      </p:sp>
      <p:sp>
        <p:nvSpPr>
          <p:cNvPr id="6" name="Footer Placeholder 5">
            <a:extLst>
              <a:ext uri="{FF2B5EF4-FFF2-40B4-BE49-F238E27FC236}">
                <a16:creationId xmlns:a16="http://schemas.microsoft.com/office/drawing/2014/main" id="{7655C3F9-2615-4E25-BE76-1FA725B53C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4206A-679F-4E29-96FB-DB412F7E99D9}"/>
              </a:ext>
            </a:extLst>
          </p:cNvPr>
          <p:cNvSpPr>
            <a:spLocks noGrp="1"/>
          </p:cNvSpPr>
          <p:nvPr>
            <p:ph type="sldNum" sz="quarter" idx="12"/>
          </p:nvPr>
        </p:nvSpPr>
        <p:spPr/>
        <p:txBody>
          <a:bodyPr/>
          <a:lstStyle/>
          <a:p>
            <a:fld id="{269894B5-8F8E-494B-A116-4E528C7F93F7}" type="slidenum">
              <a:rPr lang="en-US" smtClean="0"/>
              <a:t>‹#›</a:t>
            </a:fld>
            <a:endParaRPr lang="en-US"/>
          </a:p>
        </p:txBody>
      </p:sp>
    </p:spTree>
    <p:extLst>
      <p:ext uri="{BB962C8B-B14F-4D97-AF65-F5344CB8AC3E}">
        <p14:creationId xmlns:p14="http://schemas.microsoft.com/office/powerpoint/2010/main" val="166535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2462F6-670A-4F29-BC4E-B0F1133C83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6B84E5-508C-4E9E-930B-ED4DF76B29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B8D6D3-7EE6-4BCF-9344-6FED1131D8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872F4-9433-4A49-94FB-20177A51CE5C}" type="datetimeFigureOut">
              <a:rPr lang="en-US" smtClean="0"/>
              <a:t>7/8/2021</a:t>
            </a:fld>
            <a:endParaRPr lang="en-US"/>
          </a:p>
        </p:txBody>
      </p:sp>
      <p:sp>
        <p:nvSpPr>
          <p:cNvPr id="5" name="Footer Placeholder 4">
            <a:extLst>
              <a:ext uri="{FF2B5EF4-FFF2-40B4-BE49-F238E27FC236}">
                <a16:creationId xmlns:a16="http://schemas.microsoft.com/office/drawing/2014/main" id="{2CCE7409-0B89-489E-8127-FA9026A184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3BB3CF-E6BF-4262-9B10-435298582A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9894B5-8F8E-494B-A116-4E528C7F93F7}" type="slidenum">
              <a:rPr lang="en-US" smtClean="0"/>
              <a:t>‹#›</a:t>
            </a:fld>
            <a:endParaRPr lang="en-US"/>
          </a:p>
        </p:txBody>
      </p:sp>
    </p:spTree>
    <p:extLst>
      <p:ext uri="{BB962C8B-B14F-4D97-AF65-F5344CB8AC3E}">
        <p14:creationId xmlns:p14="http://schemas.microsoft.com/office/powerpoint/2010/main" val="933263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6C8431-E0DA-4452-AFF1-CF2BF494389D}"/>
              </a:ext>
            </a:extLst>
          </p:cNvPr>
          <p:cNvSpPr>
            <a:spLocks noGrp="1"/>
          </p:cNvSpPr>
          <p:nvPr>
            <p:ph type="ctrTitle"/>
          </p:nvPr>
        </p:nvSpPr>
        <p:spPr>
          <a:xfrm>
            <a:off x="804672" y="962246"/>
            <a:ext cx="6437700" cy="2611967"/>
          </a:xfrm>
        </p:spPr>
        <p:txBody>
          <a:bodyPr anchor="b">
            <a:normAutofit/>
          </a:bodyPr>
          <a:lstStyle/>
          <a:p>
            <a:pPr algn="l"/>
            <a:r>
              <a:rPr lang="en-US" sz="5400"/>
              <a:t>Agile Methodology</a:t>
            </a:r>
          </a:p>
        </p:txBody>
      </p:sp>
    </p:spTree>
    <p:extLst>
      <p:ext uri="{BB962C8B-B14F-4D97-AF65-F5344CB8AC3E}">
        <p14:creationId xmlns:p14="http://schemas.microsoft.com/office/powerpoint/2010/main" val="9206938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05E03D-EA55-44FB-B7FE-04ED85106DB2}"/>
              </a:ext>
            </a:extLst>
          </p:cNvPr>
          <p:cNvSpPr>
            <a:spLocks noGrp="1"/>
          </p:cNvSpPr>
          <p:nvPr>
            <p:ph type="title"/>
          </p:nvPr>
        </p:nvSpPr>
        <p:spPr>
          <a:xfrm>
            <a:off x="804672" y="640080"/>
            <a:ext cx="3282696" cy="5257800"/>
          </a:xfrm>
        </p:spPr>
        <p:txBody>
          <a:bodyPr>
            <a:normAutofit/>
          </a:bodyPr>
          <a:lstStyle/>
          <a:p>
            <a:r>
              <a:rPr lang="en-US" b="1" dirty="0">
                <a:solidFill>
                  <a:schemeClr val="bg1"/>
                </a:solidFill>
              </a:rPr>
              <a:t>Scrum Artifacts</a:t>
            </a:r>
          </a:p>
        </p:txBody>
      </p:sp>
      <p:sp>
        <p:nvSpPr>
          <p:cNvPr id="3" name="Content Placeholder 2">
            <a:extLst>
              <a:ext uri="{FF2B5EF4-FFF2-40B4-BE49-F238E27FC236}">
                <a16:creationId xmlns:a16="http://schemas.microsoft.com/office/drawing/2014/main" id="{C6B3464E-2688-41FF-8A9F-F429C05C5785}"/>
              </a:ext>
            </a:extLst>
          </p:cNvPr>
          <p:cNvSpPr>
            <a:spLocks noGrp="1"/>
          </p:cNvSpPr>
          <p:nvPr>
            <p:ph idx="1"/>
          </p:nvPr>
        </p:nvSpPr>
        <p:spPr>
          <a:xfrm>
            <a:off x="5358384" y="640081"/>
            <a:ext cx="6024654" cy="5257800"/>
          </a:xfrm>
        </p:spPr>
        <p:txBody>
          <a:bodyPr anchor="ctr">
            <a:normAutofit/>
          </a:bodyPr>
          <a:lstStyle/>
          <a:p>
            <a:r>
              <a:rPr lang="en-US" sz="2400" dirty="0"/>
              <a:t>Product Backlog </a:t>
            </a:r>
          </a:p>
          <a:p>
            <a:r>
              <a:rPr lang="en-US" sz="2400" dirty="0"/>
              <a:t>Sprint Goal </a:t>
            </a:r>
          </a:p>
          <a:p>
            <a:r>
              <a:rPr lang="en-US" sz="2400" dirty="0"/>
              <a:t>Sprint Backlog</a:t>
            </a:r>
          </a:p>
          <a:p>
            <a:r>
              <a:rPr lang="en-US" sz="2400" dirty="0"/>
              <a:t>Burn down chart</a:t>
            </a:r>
          </a:p>
        </p:txBody>
      </p:sp>
    </p:spTree>
    <p:extLst>
      <p:ext uri="{BB962C8B-B14F-4D97-AF65-F5344CB8AC3E}">
        <p14:creationId xmlns:p14="http://schemas.microsoft.com/office/powerpoint/2010/main" val="2084010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05E03D-EA55-44FB-B7FE-04ED85106DB2}"/>
              </a:ext>
            </a:extLst>
          </p:cNvPr>
          <p:cNvSpPr>
            <a:spLocks noGrp="1"/>
          </p:cNvSpPr>
          <p:nvPr>
            <p:ph type="title"/>
          </p:nvPr>
        </p:nvSpPr>
        <p:spPr>
          <a:xfrm>
            <a:off x="594360" y="640263"/>
            <a:ext cx="3822192" cy="1344975"/>
          </a:xfrm>
        </p:spPr>
        <p:txBody>
          <a:bodyPr>
            <a:normAutofit/>
          </a:bodyPr>
          <a:lstStyle/>
          <a:p>
            <a:r>
              <a:rPr lang="en-US" sz="3600" b="1">
                <a:solidFill>
                  <a:schemeClr val="bg1"/>
                </a:solidFill>
              </a:rPr>
              <a:t>Product Backlog </a:t>
            </a:r>
          </a:p>
        </p:txBody>
      </p:sp>
      <p:cxnSp>
        <p:nvCxnSpPr>
          <p:cNvPr id="11" name="Straight Connector 1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B3464E-2688-41FF-8A9F-F429C05C5785}"/>
              </a:ext>
            </a:extLst>
          </p:cNvPr>
          <p:cNvSpPr>
            <a:spLocks noGrp="1"/>
          </p:cNvSpPr>
          <p:nvPr>
            <p:ph idx="1"/>
          </p:nvPr>
        </p:nvSpPr>
        <p:spPr>
          <a:xfrm>
            <a:off x="593610" y="2121763"/>
            <a:ext cx="3822192" cy="3773010"/>
          </a:xfrm>
        </p:spPr>
        <p:txBody>
          <a:bodyPr>
            <a:normAutofit/>
          </a:bodyPr>
          <a:lstStyle/>
          <a:p>
            <a:r>
              <a:rPr lang="en-US" sz="2000">
                <a:solidFill>
                  <a:schemeClr val="bg1"/>
                </a:solidFill>
              </a:rPr>
              <a:t>It is basically list of requirements including priorities and estimation of each requirements.</a:t>
            </a:r>
          </a:p>
          <a:p>
            <a:r>
              <a:rPr lang="en-US" sz="2000">
                <a:solidFill>
                  <a:schemeClr val="bg1"/>
                </a:solidFill>
              </a:rPr>
              <a:t>It’s ordered by priority and every item is called a User story. Every user story gets a unique ID. </a:t>
            </a:r>
          </a:p>
          <a:p>
            <a:r>
              <a:rPr lang="en-US" sz="2000">
                <a:solidFill>
                  <a:schemeClr val="bg1"/>
                </a:solidFill>
              </a:rPr>
              <a:t>As a rule, user stories have the following format: As a [User Role], I want to [feature body] so that [User profit]. </a:t>
            </a:r>
          </a:p>
          <a:p>
            <a:endParaRPr lang="en-US" sz="2000">
              <a:solidFill>
                <a:schemeClr val="bg1"/>
              </a:solidFill>
            </a:endParaRPr>
          </a:p>
          <a:p>
            <a:endParaRPr lang="en-US" sz="2000">
              <a:solidFill>
                <a:schemeClr val="bg1"/>
              </a:solidFill>
            </a:endParaRPr>
          </a:p>
          <a:p>
            <a:endParaRPr lang="en-US" sz="2000">
              <a:solidFill>
                <a:schemeClr val="bg1"/>
              </a:solidFill>
            </a:endParaRPr>
          </a:p>
        </p:txBody>
      </p:sp>
      <p:pic>
        <p:nvPicPr>
          <p:cNvPr id="4" name="Picture 3" descr="Table&#10;&#10;Description automatically generated">
            <a:extLst>
              <a:ext uri="{FF2B5EF4-FFF2-40B4-BE49-F238E27FC236}">
                <a16:creationId xmlns:a16="http://schemas.microsoft.com/office/drawing/2014/main" id="{8910F0C1-F6ED-43A5-B7FD-05A91BC43C48}"/>
              </a:ext>
            </a:extLst>
          </p:cNvPr>
          <p:cNvPicPr>
            <a:picLocks noChangeAspect="1"/>
          </p:cNvPicPr>
          <p:nvPr/>
        </p:nvPicPr>
        <p:blipFill>
          <a:blip r:embed="rId2"/>
          <a:stretch>
            <a:fillRect/>
          </a:stretch>
        </p:blipFill>
        <p:spPr>
          <a:xfrm>
            <a:off x="5110716" y="2064929"/>
            <a:ext cx="6596652" cy="2572693"/>
          </a:xfrm>
          <a:prstGeom prst="rect">
            <a:avLst/>
          </a:prstGeom>
        </p:spPr>
      </p:pic>
    </p:spTree>
    <p:extLst>
      <p:ext uri="{BB962C8B-B14F-4D97-AF65-F5344CB8AC3E}">
        <p14:creationId xmlns:p14="http://schemas.microsoft.com/office/powerpoint/2010/main" val="974651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386A11-349C-4ACB-85F1-3D0BF7A361E1}"/>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b="1" kern="1200" dirty="0">
                <a:solidFill>
                  <a:schemeClr val="bg1"/>
                </a:solidFill>
                <a:latin typeface="+mj-lt"/>
                <a:ea typeface="+mj-ea"/>
                <a:cs typeface="+mj-cs"/>
              </a:rPr>
              <a:t>Sprint Goal</a:t>
            </a:r>
          </a:p>
        </p:txBody>
      </p:sp>
      <p:cxnSp>
        <p:nvCxnSpPr>
          <p:cNvPr id="11" name="Straight Connector 1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7873EA-E1EA-4389-B191-C9EA896DEDA4}"/>
              </a:ext>
            </a:extLst>
          </p:cNvPr>
          <p:cNvSpPr>
            <a:spLocks noGrp="1"/>
          </p:cNvSpPr>
          <p:nvPr>
            <p:ph type="body" sz="half" idx="2"/>
          </p:nvPr>
        </p:nvSpPr>
        <p:spPr>
          <a:xfrm>
            <a:off x="593610" y="2121763"/>
            <a:ext cx="3822192" cy="3773010"/>
          </a:xfrm>
        </p:spPr>
        <p:txBody>
          <a:bodyPr vert="horz" lIns="91440" tIns="45720" rIns="91440" bIns="45720" rtlCol="0">
            <a:normAutofit fontScale="92500" lnSpcReduction="10000"/>
          </a:bodyPr>
          <a:lstStyle/>
          <a:p>
            <a:pPr indent="-228600">
              <a:buFont typeface="Arial" panose="020B0604020202020204" pitchFamily="34" charset="0"/>
              <a:buChar char="•"/>
            </a:pPr>
            <a:r>
              <a:rPr lang="en-US" sz="2000" dirty="0">
                <a:solidFill>
                  <a:schemeClr val="bg1"/>
                </a:solidFill>
              </a:rPr>
              <a:t>A Sprint goal shows the desired outcome of an iteration that provides a shared goal to the team, which goal has to be defined before the team starts the Sprint in order to focus to get this goal.</a:t>
            </a:r>
          </a:p>
          <a:p>
            <a:pPr indent="-228600">
              <a:buFont typeface="Arial" panose="020B0604020202020204" pitchFamily="34" charset="0"/>
              <a:buChar char="•"/>
            </a:pPr>
            <a:r>
              <a:rPr lang="en-US" sz="2000" dirty="0">
                <a:solidFill>
                  <a:schemeClr val="bg1"/>
                </a:solidFill>
              </a:rPr>
              <a:t>Step for Creating a Sprint Goals</a:t>
            </a:r>
          </a:p>
          <a:p>
            <a:pPr marL="514350" lvl="1" indent="-285750">
              <a:buFont typeface="Wingdings" panose="05000000000000000000" pitchFamily="2" charset="2"/>
              <a:buChar char="ü"/>
            </a:pPr>
            <a:r>
              <a:rPr lang="en-US" sz="1800" dirty="0">
                <a:solidFill>
                  <a:schemeClr val="bg1"/>
                </a:solidFill>
              </a:rPr>
              <a:t>Product owner presents the ordered backlog items to the team.</a:t>
            </a:r>
          </a:p>
          <a:p>
            <a:pPr marL="514350" lvl="1" indent="-285750">
              <a:buFont typeface="Wingdings" panose="05000000000000000000" pitchFamily="2" charset="2"/>
              <a:buChar char="ü"/>
            </a:pPr>
            <a:r>
              <a:rPr lang="en-US" sz="1800" dirty="0">
                <a:solidFill>
                  <a:schemeClr val="bg1"/>
                </a:solidFill>
              </a:rPr>
              <a:t>Team discusses and understands the work for this Sprint.</a:t>
            </a:r>
          </a:p>
          <a:p>
            <a:pPr marL="514350" lvl="1" indent="-285750">
              <a:buFont typeface="Wingdings" panose="05000000000000000000" pitchFamily="2" charset="2"/>
              <a:buChar char="ü"/>
            </a:pPr>
            <a:r>
              <a:rPr lang="en-US" sz="1800" dirty="0">
                <a:solidFill>
                  <a:schemeClr val="bg1"/>
                </a:solidFill>
              </a:rPr>
              <a:t>Team forecasts and commits on the items that can be done.</a:t>
            </a:r>
          </a:p>
          <a:p>
            <a:pPr marL="514350" lvl="1" indent="-285750">
              <a:buFont typeface="Wingdings" panose="05000000000000000000" pitchFamily="2" charset="2"/>
              <a:buChar char="ü"/>
            </a:pPr>
            <a:r>
              <a:rPr lang="en-US" sz="1800" dirty="0">
                <a:solidFill>
                  <a:schemeClr val="bg1"/>
                </a:solidFill>
              </a:rPr>
              <a:t>Team creates the Sprint Goal for this Sprint.</a:t>
            </a:r>
          </a:p>
        </p:txBody>
      </p:sp>
      <p:pic>
        <p:nvPicPr>
          <p:cNvPr id="4" name="Picture 3">
            <a:extLst>
              <a:ext uri="{FF2B5EF4-FFF2-40B4-BE49-F238E27FC236}">
                <a16:creationId xmlns:a16="http://schemas.microsoft.com/office/drawing/2014/main" id="{34D7F5DB-490A-46E7-A2CD-B207618D5926}"/>
              </a:ext>
            </a:extLst>
          </p:cNvPr>
          <p:cNvPicPr>
            <a:picLocks noChangeAspect="1"/>
          </p:cNvPicPr>
          <p:nvPr/>
        </p:nvPicPr>
        <p:blipFill>
          <a:blip r:embed="rId2"/>
          <a:stretch>
            <a:fillRect/>
          </a:stretch>
        </p:blipFill>
        <p:spPr>
          <a:xfrm>
            <a:off x="5508831" y="498700"/>
            <a:ext cx="5800421" cy="5733287"/>
          </a:xfrm>
          <a:prstGeom prst="rect">
            <a:avLst/>
          </a:prstGeom>
        </p:spPr>
      </p:pic>
    </p:spTree>
    <p:extLst>
      <p:ext uri="{BB962C8B-B14F-4D97-AF65-F5344CB8AC3E}">
        <p14:creationId xmlns:p14="http://schemas.microsoft.com/office/powerpoint/2010/main" val="3964015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E6663-AEC9-409A-B2C5-775BB0CFA964}"/>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b="1" kern="1200">
                <a:solidFill>
                  <a:schemeClr val="bg1"/>
                </a:solidFill>
                <a:latin typeface="+mj-lt"/>
                <a:ea typeface="+mj-ea"/>
                <a:cs typeface="+mj-cs"/>
              </a:rPr>
              <a:t>Sprint Backlog</a:t>
            </a:r>
          </a:p>
        </p:txBody>
      </p:sp>
      <p:cxnSp>
        <p:nvCxnSpPr>
          <p:cNvPr id="11" name="Straight Connector 1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2F9452-8CA2-4A7A-920A-7CD040A658FD}"/>
              </a:ext>
            </a:extLst>
          </p:cNvPr>
          <p:cNvSpPr>
            <a:spLocks noGrp="1"/>
          </p:cNvSpPr>
          <p:nvPr>
            <p:ph type="body" sz="half" idx="2"/>
          </p:nvPr>
        </p:nvSpPr>
        <p:spPr>
          <a:xfrm>
            <a:off x="594359" y="2110456"/>
            <a:ext cx="3949505" cy="3899210"/>
          </a:xfrm>
        </p:spPr>
        <p:txBody>
          <a:bodyPr vert="horz" lIns="91440" tIns="45720" rIns="91440" bIns="45720" rtlCol="0">
            <a:normAutofit lnSpcReduction="10000"/>
          </a:bodyPr>
          <a:lstStyle/>
          <a:p>
            <a:pPr indent="-228600">
              <a:buFont typeface="Arial" panose="020B0604020202020204" pitchFamily="34" charset="0"/>
              <a:buChar char="•"/>
            </a:pPr>
            <a:r>
              <a:rPr lang="en-US" sz="2000" dirty="0">
                <a:solidFill>
                  <a:schemeClr val="bg1"/>
                </a:solidFill>
              </a:rPr>
              <a:t>It is subset of product backlog items selected to be executed during each sprint. </a:t>
            </a:r>
          </a:p>
          <a:p>
            <a:pPr indent="-228600">
              <a:buFont typeface="Arial" panose="020B0604020202020204" pitchFamily="34" charset="0"/>
              <a:buChar char="•"/>
            </a:pPr>
            <a:r>
              <a:rPr lang="en-US" sz="2000" dirty="0">
                <a:solidFill>
                  <a:schemeClr val="bg1"/>
                </a:solidFill>
              </a:rPr>
              <a:t>Sprint Backlog is composed of the Sprint Goal (why), the set of Product Backlog items selected for the Sprint (what), as well as an actionable plan for delivering the Increment (how).</a:t>
            </a:r>
          </a:p>
          <a:p>
            <a:pPr indent="-228600">
              <a:buFont typeface="Arial" panose="020B0604020202020204" pitchFamily="34" charset="0"/>
              <a:buChar char="•"/>
            </a:pPr>
            <a:r>
              <a:rPr lang="en-US" sz="2000" dirty="0">
                <a:solidFill>
                  <a:schemeClr val="bg1"/>
                </a:solidFill>
              </a:rPr>
              <a:t>This include plan to deliver product increment also. As new work is required to be added, the development team or scrum team adds it to sprint backlog.</a:t>
            </a:r>
          </a:p>
          <a:p>
            <a:pPr indent="-228600">
              <a:buFont typeface="Arial" panose="020B0604020202020204" pitchFamily="34" charset="0"/>
              <a:buChar char="•"/>
            </a:pPr>
            <a:endParaRPr lang="en-US" sz="2000" dirty="0">
              <a:solidFill>
                <a:schemeClr val="bg1"/>
              </a:solidFill>
            </a:endParaRPr>
          </a:p>
          <a:p>
            <a:pPr indent="-228600">
              <a:buFont typeface="Arial" panose="020B0604020202020204" pitchFamily="34" charset="0"/>
              <a:buChar char="•"/>
            </a:pPr>
            <a:endParaRPr lang="en-US" sz="2000" dirty="0">
              <a:solidFill>
                <a:schemeClr val="bg1"/>
              </a:solidFill>
            </a:endParaRPr>
          </a:p>
        </p:txBody>
      </p:sp>
      <p:pic>
        <p:nvPicPr>
          <p:cNvPr id="1026" name="Picture 2">
            <a:extLst>
              <a:ext uri="{FF2B5EF4-FFF2-40B4-BE49-F238E27FC236}">
                <a16:creationId xmlns:a16="http://schemas.microsoft.com/office/drawing/2014/main" id="{947BB611-A445-4B56-B0D4-4100BF2C0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1097" y="303591"/>
            <a:ext cx="6937332" cy="6420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056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1648DBF-ABB3-4F68-8C3D-6C3CD7DFEDFA}"/>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b="1" kern="1200">
                <a:solidFill>
                  <a:schemeClr val="bg1"/>
                </a:solidFill>
                <a:latin typeface="+mj-lt"/>
                <a:ea typeface="+mj-ea"/>
                <a:cs typeface="+mj-cs"/>
              </a:rPr>
              <a:t>Burn down chart</a:t>
            </a:r>
          </a:p>
        </p:txBody>
      </p:sp>
      <p:cxnSp>
        <p:nvCxnSpPr>
          <p:cNvPr id="14" name="Straight Connector 13">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1EF11BED-534B-4EED-9CB4-0C843DC40A53}"/>
              </a:ext>
            </a:extLst>
          </p:cNvPr>
          <p:cNvSpPr>
            <a:spLocks noGrp="1"/>
          </p:cNvSpPr>
          <p:nvPr>
            <p:ph type="body" sz="half" idx="2"/>
          </p:nvPr>
        </p:nvSpPr>
        <p:spPr>
          <a:xfrm>
            <a:off x="593610" y="2121763"/>
            <a:ext cx="3822192" cy="3773010"/>
          </a:xfrm>
        </p:spPr>
        <p:txBody>
          <a:bodyPr vert="horz" lIns="91440" tIns="45720" rIns="91440" bIns="45720" rtlCol="0">
            <a:normAutofit/>
          </a:bodyPr>
          <a:lstStyle/>
          <a:p>
            <a:pPr indent="-228600">
              <a:buFont typeface="Arial" panose="020B0604020202020204" pitchFamily="34" charset="0"/>
              <a:buChar char="•"/>
            </a:pPr>
            <a:r>
              <a:rPr lang="en-US" sz="2000">
                <a:solidFill>
                  <a:schemeClr val="bg1"/>
                </a:solidFill>
              </a:rPr>
              <a:t>The burn down chart plots remaining effort versus days. This gives estimation on when the work is going to be completed.</a:t>
            </a:r>
          </a:p>
          <a:p>
            <a:pPr indent="-228600">
              <a:buFont typeface="Arial" panose="020B0604020202020204" pitchFamily="34" charset="0"/>
              <a:buChar char="•"/>
            </a:pPr>
            <a:r>
              <a:rPr lang="en-US" sz="2000">
                <a:solidFill>
                  <a:schemeClr val="bg1"/>
                </a:solidFill>
              </a:rPr>
              <a:t>Helps the team to track the progress</a:t>
            </a:r>
          </a:p>
          <a:p>
            <a:pPr indent="-228600">
              <a:buFont typeface="Arial" panose="020B0604020202020204" pitchFamily="34" charset="0"/>
              <a:buChar char="•"/>
            </a:pPr>
            <a:r>
              <a:rPr lang="en-US" sz="2000">
                <a:solidFill>
                  <a:schemeClr val="bg1"/>
                </a:solidFill>
              </a:rPr>
              <a:t>Since it shows the progress on daily basis, it help scrum master to predict if a team will be able to achieve the target.</a:t>
            </a:r>
            <a:endParaRPr lang="en-US" sz="2000" dirty="0">
              <a:solidFill>
                <a:schemeClr val="bg1"/>
              </a:solidFill>
            </a:endParaRPr>
          </a:p>
        </p:txBody>
      </p:sp>
      <p:pic>
        <p:nvPicPr>
          <p:cNvPr id="7" name="Picture 6">
            <a:extLst>
              <a:ext uri="{FF2B5EF4-FFF2-40B4-BE49-F238E27FC236}">
                <a16:creationId xmlns:a16="http://schemas.microsoft.com/office/drawing/2014/main" id="{B9A22A0A-FF4B-424D-A90E-E3F8D761C9A2}"/>
              </a:ext>
            </a:extLst>
          </p:cNvPr>
          <p:cNvPicPr>
            <a:picLocks noChangeAspect="1"/>
          </p:cNvPicPr>
          <p:nvPr/>
        </p:nvPicPr>
        <p:blipFill>
          <a:blip r:embed="rId2"/>
          <a:stretch>
            <a:fillRect/>
          </a:stretch>
        </p:blipFill>
        <p:spPr>
          <a:xfrm>
            <a:off x="5110716" y="1331051"/>
            <a:ext cx="6596652" cy="4040449"/>
          </a:xfrm>
          <a:prstGeom prst="rect">
            <a:avLst/>
          </a:prstGeom>
        </p:spPr>
      </p:pic>
    </p:spTree>
    <p:extLst>
      <p:ext uri="{BB962C8B-B14F-4D97-AF65-F5344CB8AC3E}">
        <p14:creationId xmlns:p14="http://schemas.microsoft.com/office/powerpoint/2010/main" val="785082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E03D-EA55-44FB-B7FE-04ED85106DB2}"/>
              </a:ext>
            </a:extLst>
          </p:cNvPr>
          <p:cNvSpPr>
            <a:spLocks noGrp="1"/>
          </p:cNvSpPr>
          <p:nvPr>
            <p:ph type="title"/>
          </p:nvPr>
        </p:nvSpPr>
        <p:spPr>
          <a:xfrm>
            <a:off x="4965430" y="629266"/>
            <a:ext cx="6586491" cy="1676603"/>
          </a:xfrm>
        </p:spPr>
        <p:txBody>
          <a:bodyPr>
            <a:normAutofit/>
          </a:bodyPr>
          <a:lstStyle/>
          <a:p>
            <a:r>
              <a:rPr lang="en-US" sz="5400" b="1"/>
              <a:t>Scrum Events/Ceremonies</a:t>
            </a:r>
          </a:p>
        </p:txBody>
      </p:sp>
      <p:pic>
        <p:nvPicPr>
          <p:cNvPr id="16" name="Picture 15" descr="Background pattern&#10;&#10;Description automatically generated">
            <a:extLst>
              <a:ext uri="{FF2B5EF4-FFF2-40B4-BE49-F238E27FC236}">
                <a16:creationId xmlns:a16="http://schemas.microsoft.com/office/drawing/2014/main" id="{09EA462A-C3EA-42D4-9B6C-FDF7BD908422}"/>
              </a:ext>
            </a:extLst>
          </p:cNvPr>
          <p:cNvPicPr>
            <a:picLocks noChangeAspect="1"/>
          </p:cNvPicPr>
          <p:nvPr/>
        </p:nvPicPr>
        <p:blipFill rotWithShape="1">
          <a:blip r:embed="rId2"/>
          <a:srcRect l="32218" r="22663" b="-1"/>
          <a:stretch/>
        </p:blipFill>
        <p:spPr>
          <a:xfrm>
            <a:off x="20" y="10"/>
            <a:ext cx="4635571" cy="6857990"/>
          </a:xfrm>
          <a:prstGeom prst="rect">
            <a:avLst/>
          </a:prstGeom>
          <a:effectLst/>
        </p:spPr>
      </p:pic>
      <p:graphicFrame>
        <p:nvGraphicFramePr>
          <p:cNvPr id="14" name="Content Placeholder 2">
            <a:extLst>
              <a:ext uri="{FF2B5EF4-FFF2-40B4-BE49-F238E27FC236}">
                <a16:creationId xmlns:a16="http://schemas.microsoft.com/office/drawing/2014/main" id="{5BA6B8E4-6F6A-44A5-A7C6-4D4FDA5E4766}"/>
              </a:ext>
            </a:extLst>
          </p:cNvPr>
          <p:cNvGraphicFramePr>
            <a:graphicFrameLocks noGrp="1"/>
          </p:cNvGraphicFramePr>
          <p:nvPr>
            <p:ph idx="1"/>
            <p:extLst>
              <p:ext uri="{D42A27DB-BD31-4B8C-83A1-F6EECF244321}">
                <p14:modId xmlns:p14="http://schemas.microsoft.com/office/powerpoint/2010/main" val="3554132944"/>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5330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95A6-EC50-4D82-9D14-E57480DCCDE5}"/>
              </a:ext>
            </a:extLst>
          </p:cNvPr>
          <p:cNvSpPr>
            <a:spLocks noGrp="1"/>
          </p:cNvSpPr>
          <p:nvPr>
            <p:ph type="title"/>
          </p:nvPr>
        </p:nvSpPr>
        <p:spPr>
          <a:xfrm>
            <a:off x="804672" y="640080"/>
            <a:ext cx="3282696" cy="5257800"/>
          </a:xfrm>
        </p:spPr>
        <p:txBody>
          <a:bodyPr>
            <a:normAutofit/>
          </a:bodyPr>
          <a:lstStyle/>
          <a:p>
            <a:r>
              <a:rPr lang="en-US" b="1">
                <a:solidFill>
                  <a:schemeClr val="bg1"/>
                </a:solidFill>
              </a:rPr>
              <a:t>1. Product backlog refinement</a:t>
            </a:r>
          </a:p>
        </p:txBody>
      </p:sp>
      <p:sp>
        <p:nvSpPr>
          <p:cNvPr id="3" name="Content Placeholder 2">
            <a:extLst>
              <a:ext uri="{FF2B5EF4-FFF2-40B4-BE49-F238E27FC236}">
                <a16:creationId xmlns:a16="http://schemas.microsoft.com/office/drawing/2014/main" id="{BC5793EC-CBA9-4DEF-849F-DB3835785799}"/>
              </a:ext>
            </a:extLst>
          </p:cNvPr>
          <p:cNvSpPr>
            <a:spLocks noGrp="1"/>
          </p:cNvSpPr>
          <p:nvPr>
            <p:ph idx="1"/>
          </p:nvPr>
        </p:nvSpPr>
        <p:spPr>
          <a:xfrm>
            <a:off x="5358384" y="640081"/>
            <a:ext cx="6024654" cy="5257800"/>
          </a:xfrm>
        </p:spPr>
        <p:txBody>
          <a:bodyPr anchor="ctr">
            <a:normAutofit/>
          </a:bodyPr>
          <a:lstStyle/>
          <a:p>
            <a:pPr marL="514350" indent="-514350">
              <a:buAutoNum type="alphaUcPeriod"/>
            </a:pPr>
            <a:r>
              <a:rPr lang="en-US" sz="2400" b="1" dirty="0"/>
              <a:t>What happens in these meetings?</a:t>
            </a:r>
          </a:p>
          <a:p>
            <a:pPr marL="0" indent="0">
              <a:buNone/>
            </a:pPr>
            <a:endParaRPr lang="en-US" sz="2400" dirty="0"/>
          </a:p>
          <a:p>
            <a:pPr>
              <a:buFont typeface="Wingdings" panose="05000000000000000000" pitchFamily="2" charset="2"/>
              <a:buChar char="Ø"/>
            </a:pPr>
            <a:r>
              <a:rPr lang="en-US" sz="2400" dirty="0"/>
              <a:t>The product owner needs to highlight what product features are a priority for customers and must be developed immediately. </a:t>
            </a:r>
          </a:p>
          <a:p>
            <a:pPr>
              <a:buFont typeface="Wingdings" panose="05000000000000000000" pitchFamily="2" charset="2"/>
              <a:buChar char="Ø"/>
            </a:pPr>
            <a:r>
              <a:rPr lang="en-US" sz="2400" dirty="0"/>
              <a:t>The product owner breaks down these items into user stories that have to be worked on in the next sprint. At the end of the meeting, the project team knows the customer’s new requirements and the </a:t>
            </a:r>
            <a:r>
              <a:rPr lang="en-US" sz="2400" b="1" dirty="0"/>
              <a:t>crucial items </a:t>
            </a:r>
            <a:r>
              <a:rPr lang="en-US" sz="2400" dirty="0"/>
              <a:t>to be delivered in the following sprint. </a:t>
            </a:r>
          </a:p>
          <a:p>
            <a:pPr>
              <a:buFont typeface="Wingdings" panose="05000000000000000000" pitchFamily="2" charset="2"/>
              <a:buChar char="Ø"/>
            </a:pPr>
            <a:endParaRPr lang="en-US" sz="2400" dirty="0"/>
          </a:p>
        </p:txBody>
      </p:sp>
    </p:spTree>
    <p:extLst>
      <p:ext uri="{BB962C8B-B14F-4D97-AF65-F5344CB8AC3E}">
        <p14:creationId xmlns:p14="http://schemas.microsoft.com/office/powerpoint/2010/main" val="3216856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4BFB729-853D-472A-AF62-6F92836E1F26}"/>
              </a:ext>
            </a:extLst>
          </p:cNvPr>
          <p:cNvPicPr>
            <a:picLocks noChangeAspect="1"/>
          </p:cNvPicPr>
          <p:nvPr/>
        </p:nvPicPr>
        <p:blipFill rotWithShape="1">
          <a:blip r:embed="rId2">
            <a:alphaModFix amt="35000"/>
          </a:blip>
          <a:srcRect t="8473" b="6941"/>
          <a:stretch/>
        </p:blipFill>
        <p:spPr>
          <a:xfrm>
            <a:off x="20" y="10"/>
            <a:ext cx="12191980" cy="6857990"/>
          </a:xfrm>
          <a:prstGeom prst="rect">
            <a:avLst/>
          </a:prstGeom>
        </p:spPr>
      </p:pic>
      <p:graphicFrame>
        <p:nvGraphicFramePr>
          <p:cNvPr id="9" name="Content Placeholder 6">
            <a:extLst>
              <a:ext uri="{FF2B5EF4-FFF2-40B4-BE49-F238E27FC236}">
                <a16:creationId xmlns:a16="http://schemas.microsoft.com/office/drawing/2014/main" id="{22888C0E-08C0-429D-A616-2D53714C5370}"/>
              </a:ext>
            </a:extLst>
          </p:cNvPr>
          <p:cNvGraphicFramePr>
            <a:graphicFrameLocks noGrp="1"/>
          </p:cNvGraphicFramePr>
          <p:nvPr>
            <p:ph idx="1"/>
            <p:extLst>
              <p:ext uri="{D42A27DB-BD31-4B8C-83A1-F6EECF244321}">
                <p14:modId xmlns:p14="http://schemas.microsoft.com/office/powerpoint/2010/main" val="12186934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290580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A2978A-2BC5-495E-80DC-F6300E178D7F}"/>
              </a:ext>
            </a:extLst>
          </p:cNvPr>
          <p:cNvPicPr>
            <a:picLocks noChangeAspect="1"/>
          </p:cNvPicPr>
          <p:nvPr/>
        </p:nvPicPr>
        <p:blipFill>
          <a:blip r:embed="rId2"/>
          <a:stretch>
            <a:fillRect/>
          </a:stretch>
        </p:blipFill>
        <p:spPr>
          <a:xfrm>
            <a:off x="683786" y="529078"/>
            <a:ext cx="10860514" cy="5762722"/>
          </a:xfrm>
          <a:prstGeom prst="rect">
            <a:avLst/>
          </a:prstGeom>
        </p:spPr>
      </p:pic>
    </p:spTree>
    <p:extLst>
      <p:ext uri="{BB962C8B-B14F-4D97-AF65-F5344CB8AC3E}">
        <p14:creationId xmlns:p14="http://schemas.microsoft.com/office/powerpoint/2010/main" val="4238527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95A6-EC50-4D82-9D14-E57480DCCDE5}"/>
              </a:ext>
            </a:extLst>
          </p:cNvPr>
          <p:cNvSpPr>
            <a:spLocks noGrp="1"/>
          </p:cNvSpPr>
          <p:nvPr>
            <p:ph type="title"/>
          </p:nvPr>
        </p:nvSpPr>
        <p:spPr>
          <a:xfrm>
            <a:off x="804672" y="640080"/>
            <a:ext cx="3282696" cy="5257800"/>
          </a:xfrm>
        </p:spPr>
        <p:txBody>
          <a:bodyPr>
            <a:normAutofit/>
          </a:bodyPr>
          <a:lstStyle/>
          <a:p>
            <a:r>
              <a:rPr lang="en-US" b="1" dirty="0">
                <a:solidFill>
                  <a:schemeClr val="bg1"/>
                </a:solidFill>
              </a:rPr>
              <a:t>2. Sprint Planning Meeting</a:t>
            </a:r>
            <a:br>
              <a:rPr lang="en-US" b="1" dirty="0">
                <a:solidFill>
                  <a:schemeClr val="bg1"/>
                </a:solidFill>
              </a:rPr>
            </a:br>
            <a:endParaRPr lang="en-US" b="1" dirty="0">
              <a:solidFill>
                <a:schemeClr val="bg1"/>
              </a:solidFill>
            </a:endParaRPr>
          </a:p>
        </p:txBody>
      </p:sp>
      <p:sp>
        <p:nvSpPr>
          <p:cNvPr id="3" name="Content Placeholder 2">
            <a:extLst>
              <a:ext uri="{FF2B5EF4-FFF2-40B4-BE49-F238E27FC236}">
                <a16:creationId xmlns:a16="http://schemas.microsoft.com/office/drawing/2014/main" id="{BC5793EC-CBA9-4DEF-849F-DB3835785799}"/>
              </a:ext>
            </a:extLst>
          </p:cNvPr>
          <p:cNvSpPr>
            <a:spLocks noGrp="1"/>
          </p:cNvSpPr>
          <p:nvPr>
            <p:ph idx="1"/>
          </p:nvPr>
        </p:nvSpPr>
        <p:spPr>
          <a:xfrm>
            <a:off x="5358384" y="640081"/>
            <a:ext cx="6024654" cy="5257800"/>
          </a:xfrm>
        </p:spPr>
        <p:txBody>
          <a:bodyPr anchor="ctr">
            <a:normAutofit fontScale="92500"/>
          </a:bodyPr>
          <a:lstStyle/>
          <a:p>
            <a:pPr marL="514350" indent="-514350">
              <a:buAutoNum type="alphaUcPeriod"/>
            </a:pPr>
            <a:r>
              <a:rPr lang="en-US" sz="2400" b="1" dirty="0"/>
              <a:t>What happens in these meetings?</a:t>
            </a:r>
          </a:p>
          <a:p>
            <a:pPr marL="0" indent="0">
              <a:buNone/>
            </a:pPr>
            <a:endParaRPr lang="en-US" sz="2400" dirty="0"/>
          </a:p>
          <a:p>
            <a:pPr>
              <a:buFont typeface="Wingdings" panose="05000000000000000000" pitchFamily="2" charset="2"/>
              <a:buChar char="Ø"/>
            </a:pPr>
            <a:r>
              <a:rPr lang="en-US" sz="2400" dirty="0"/>
              <a:t>The sprint planning meeting kicks off the sprint.</a:t>
            </a:r>
          </a:p>
          <a:p>
            <a:pPr>
              <a:buFont typeface="Wingdings" panose="05000000000000000000" pitchFamily="2" charset="2"/>
              <a:buChar char="Ø"/>
            </a:pPr>
            <a:r>
              <a:rPr lang="en-US" sz="2400" dirty="0"/>
              <a:t>The goal of this meeting is to develop realistic </a:t>
            </a:r>
            <a:r>
              <a:rPr lang="en-US" sz="2400" b="1" dirty="0"/>
              <a:t>Sprint backlog </a:t>
            </a:r>
            <a:r>
              <a:rPr lang="en-US" sz="2400" dirty="0"/>
              <a:t>and define the highest priority tasks which need to be done during the length of each Sprint. </a:t>
            </a:r>
          </a:p>
          <a:p>
            <a:pPr>
              <a:buFont typeface="Wingdings" panose="05000000000000000000" pitchFamily="2" charset="2"/>
              <a:buChar char="Ø"/>
            </a:pPr>
            <a:r>
              <a:rPr lang="en-US" sz="2400" dirty="0"/>
              <a:t> The product owner is responsible for explaining the backlog items to the development team and open discussion is expected from both ends to clear all kinds of ambiguities.</a:t>
            </a:r>
          </a:p>
          <a:p>
            <a:pPr>
              <a:buFont typeface="Wingdings" panose="05000000000000000000" pitchFamily="2" charset="2"/>
              <a:buChar char="Ø"/>
            </a:pPr>
            <a:r>
              <a:rPr lang="en-US" sz="2400" dirty="0"/>
              <a:t>At the end of the sprint meeting, the entire Scrum development team has to agree on the </a:t>
            </a:r>
            <a:r>
              <a:rPr lang="en-US" sz="2400" b="1" dirty="0"/>
              <a:t>sprint goal </a:t>
            </a:r>
            <a:r>
              <a:rPr lang="en-US" sz="2400" dirty="0"/>
              <a:t>they have set for themselves and make a sprint commitment to achieving it.</a:t>
            </a:r>
          </a:p>
        </p:txBody>
      </p:sp>
    </p:spTree>
    <p:extLst>
      <p:ext uri="{BB962C8B-B14F-4D97-AF65-F5344CB8AC3E}">
        <p14:creationId xmlns:p14="http://schemas.microsoft.com/office/powerpoint/2010/main" val="2604465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7D3E68-BFA6-4096-93D2-D2267758D548}"/>
              </a:ext>
            </a:extLst>
          </p:cNvPr>
          <p:cNvSpPr>
            <a:spLocks noGrp="1"/>
          </p:cNvSpPr>
          <p:nvPr>
            <p:ph type="title"/>
          </p:nvPr>
        </p:nvSpPr>
        <p:spPr>
          <a:xfrm>
            <a:off x="804672" y="640080"/>
            <a:ext cx="3282696" cy="5257800"/>
          </a:xfrm>
        </p:spPr>
        <p:txBody>
          <a:bodyPr>
            <a:normAutofit/>
          </a:bodyPr>
          <a:lstStyle/>
          <a:p>
            <a:r>
              <a:rPr lang="en-US">
                <a:solidFill>
                  <a:schemeClr val="bg1"/>
                </a:solidFill>
              </a:rPr>
              <a:t>Contents</a:t>
            </a:r>
          </a:p>
        </p:txBody>
      </p:sp>
      <p:sp>
        <p:nvSpPr>
          <p:cNvPr id="3" name="Content Placeholder 2">
            <a:extLst>
              <a:ext uri="{FF2B5EF4-FFF2-40B4-BE49-F238E27FC236}">
                <a16:creationId xmlns:a16="http://schemas.microsoft.com/office/drawing/2014/main" id="{3572016E-9DDC-43EE-A6B0-A04C981E1508}"/>
              </a:ext>
            </a:extLst>
          </p:cNvPr>
          <p:cNvSpPr>
            <a:spLocks noGrp="1"/>
          </p:cNvSpPr>
          <p:nvPr>
            <p:ph idx="1"/>
          </p:nvPr>
        </p:nvSpPr>
        <p:spPr>
          <a:xfrm>
            <a:off x="5358384" y="640081"/>
            <a:ext cx="6024654" cy="5257800"/>
          </a:xfrm>
        </p:spPr>
        <p:txBody>
          <a:bodyPr anchor="ctr">
            <a:normAutofit/>
          </a:bodyPr>
          <a:lstStyle/>
          <a:p>
            <a:r>
              <a:rPr lang="en-US" sz="2400" b="1" dirty="0"/>
              <a:t>What is Agile Methodology?</a:t>
            </a:r>
          </a:p>
          <a:p>
            <a:r>
              <a:rPr lang="en-US" sz="2400" b="1" dirty="0"/>
              <a:t>Advantages of Agile</a:t>
            </a:r>
          </a:p>
          <a:p>
            <a:r>
              <a:rPr lang="en-US" sz="2400" b="1" dirty="0"/>
              <a:t>Types of Agile Methodology</a:t>
            </a:r>
          </a:p>
          <a:p>
            <a:r>
              <a:rPr lang="en-US" sz="2400" b="1" dirty="0"/>
              <a:t>Scrum</a:t>
            </a:r>
          </a:p>
          <a:p>
            <a:r>
              <a:rPr lang="en-US" sz="2400" b="1" dirty="0"/>
              <a:t>Sprints</a:t>
            </a:r>
          </a:p>
          <a:p>
            <a:r>
              <a:rPr lang="en-US" sz="2400" b="1" dirty="0"/>
              <a:t>Scrum Roles</a:t>
            </a:r>
          </a:p>
          <a:p>
            <a:r>
              <a:rPr lang="en-US" sz="2400" b="1" dirty="0"/>
              <a:t>Scrum Artifacts</a:t>
            </a:r>
          </a:p>
          <a:p>
            <a:r>
              <a:rPr lang="en-US" sz="2400" b="1" dirty="0"/>
              <a:t>Scrum Events/Ceremonies</a:t>
            </a:r>
          </a:p>
          <a:p>
            <a:endParaRPr lang="en-US" sz="2400" b="1" dirty="0"/>
          </a:p>
          <a:p>
            <a:endParaRPr lang="en-US" sz="2400" b="1" dirty="0"/>
          </a:p>
          <a:p>
            <a:endParaRPr lang="en-US" sz="2400" dirty="0"/>
          </a:p>
        </p:txBody>
      </p:sp>
    </p:spTree>
    <p:extLst>
      <p:ext uri="{BB962C8B-B14F-4D97-AF65-F5344CB8AC3E}">
        <p14:creationId xmlns:p14="http://schemas.microsoft.com/office/powerpoint/2010/main" val="4181929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4BFB729-853D-472A-AF62-6F92836E1F26}"/>
              </a:ext>
            </a:extLst>
          </p:cNvPr>
          <p:cNvPicPr>
            <a:picLocks noChangeAspect="1"/>
          </p:cNvPicPr>
          <p:nvPr/>
        </p:nvPicPr>
        <p:blipFill rotWithShape="1">
          <a:blip r:embed="rId2">
            <a:alphaModFix amt="35000"/>
          </a:blip>
          <a:srcRect t="8473" b="6941"/>
          <a:stretch/>
        </p:blipFill>
        <p:spPr>
          <a:xfrm>
            <a:off x="20" y="10"/>
            <a:ext cx="12191980" cy="6857990"/>
          </a:xfrm>
          <a:prstGeom prst="rect">
            <a:avLst/>
          </a:prstGeom>
        </p:spPr>
      </p:pic>
      <p:graphicFrame>
        <p:nvGraphicFramePr>
          <p:cNvPr id="9" name="Content Placeholder 6">
            <a:extLst>
              <a:ext uri="{FF2B5EF4-FFF2-40B4-BE49-F238E27FC236}">
                <a16:creationId xmlns:a16="http://schemas.microsoft.com/office/drawing/2014/main" id="{22888C0E-08C0-429D-A616-2D53714C5370}"/>
              </a:ext>
            </a:extLst>
          </p:cNvPr>
          <p:cNvGraphicFramePr>
            <a:graphicFrameLocks noGrp="1"/>
          </p:cNvGraphicFramePr>
          <p:nvPr>
            <p:ph idx="1"/>
            <p:extLst>
              <p:ext uri="{D42A27DB-BD31-4B8C-83A1-F6EECF244321}">
                <p14:modId xmlns:p14="http://schemas.microsoft.com/office/powerpoint/2010/main" val="24713282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46354"/>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95A6-EC50-4D82-9D14-E57480DCCDE5}"/>
              </a:ext>
            </a:extLst>
          </p:cNvPr>
          <p:cNvSpPr>
            <a:spLocks noGrp="1"/>
          </p:cNvSpPr>
          <p:nvPr>
            <p:ph type="title"/>
          </p:nvPr>
        </p:nvSpPr>
        <p:spPr>
          <a:xfrm>
            <a:off x="804672" y="640080"/>
            <a:ext cx="3282696" cy="5257800"/>
          </a:xfrm>
        </p:spPr>
        <p:txBody>
          <a:bodyPr>
            <a:normAutofit/>
          </a:bodyPr>
          <a:lstStyle/>
          <a:p>
            <a:r>
              <a:rPr lang="en-US" b="1" dirty="0">
                <a:solidFill>
                  <a:schemeClr val="bg1"/>
                </a:solidFill>
              </a:rPr>
              <a:t>3. Daily Stand-up Meeting</a:t>
            </a:r>
            <a:br>
              <a:rPr lang="en-US" b="1" dirty="0">
                <a:solidFill>
                  <a:schemeClr val="bg1"/>
                </a:solidFill>
              </a:rPr>
            </a:br>
            <a:endParaRPr lang="en-US" b="1" dirty="0">
              <a:solidFill>
                <a:schemeClr val="bg1"/>
              </a:solidFill>
            </a:endParaRPr>
          </a:p>
        </p:txBody>
      </p:sp>
      <p:sp>
        <p:nvSpPr>
          <p:cNvPr id="3" name="Content Placeholder 2">
            <a:extLst>
              <a:ext uri="{FF2B5EF4-FFF2-40B4-BE49-F238E27FC236}">
                <a16:creationId xmlns:a16="http://schemas.microsoft.com/office/drawing/2014/main" id="{BC5793EC-CBA9-4DEF-849F-DB3835785799}"/>
              </a:ext>
            </a:extLst>
          </p:cNvPr>
          <p:cNvSpPr>
            <a:spLocks noGrp="1"/>
          </p:cNvSpPr>
          <p:nvPr>
            <p:ph idx="1"/>
          </p:nvPr>
        </p:nvSpPr>
        <p:spPr>
          <a:xfrm>
            <a:off x="5358384" y="640081"/>
            <a:ext cx="6024654" cy="5257800"/>
          </a:xfrm>
        </p:spPr>
        <p:txBody>
          <a:bodyPr anchor="ctr">
            <a:normAutofit/>
          </a:bodyPr>
          <a:lstStyle/>
          <a:p>
            <a:pPr marL="514350" indent="-514350">
              <a:buAutoNum type="alphaUcPeriod"/>
            </a:pPr>
            <a:r>
              <a:rPr lang="en-US" sz="2400" b="1" dirty="0"/>
              <a:t>What happens in these meetings?</a:t>
            </a:r>
          </a:p>
          <a:p>
            <a:pPr marL="0" indent="0">
              <a:buNone/>
            </a:pPr>
            <a:endParaRPr lang="en-US" sz="2400" dirty="0"/>
          </a:p>
          <a:p>
            <a:pPr>
              <a:buFont typeface="Wingdings" panose="05000000000000000000" pitchFamily="2" charset="2"/>
              <a:buChar char="Ø"/>
            </a:pPr>
            <a:r>
              <a:rPr lang="en-US" sz="2400" dirty="0"/>
              <a:t>Daily Scrum meeting, or daily standups occur on daily basis where only task-statuses and hindrances are discussed</a:t>
            </a:r>
          </a:p>
          <a:p>
            <a:pPr>
              <a:buFont typeface="Wingdings" panose="05000000000000000000" pitchFamily="2" charset="2"/>
              <a:buChar char="Ø"/>
            </a:pPr>
            <a:r>
              <a:rPr lang="en-US" sz="2400" dirty="0"/>
              <a:t>There’s essentially a three questions agenda which is presented before each team member to get an overview of the task progress. These questions are:</a:t>
            </a:r>
          </a:p>
          <a:p>
            <a:pPr lvl="1">
              <a:buFont typeface="Wingdings" panose="05000000000000000000" pitchFamily="2" charset="2"/>
              <a:buChar char="ü"/>
            </a:pPr>
            <a:r>
              <a:rPr lang="en-US" sz="2000" dirty="0"/>
              <a:t>What did you accomplish yesterday?</a:t>
            </a:r>
          </a:p>
          <a:p>
            <a:pPr lvl="1">
              <a:buFont typeface="Wingdings" panose="05000000000000000000" pitchFamily="2" charset="2"/>
              <a:buChar char="ü"/>
            </a:pPr>
            <a:r>
              <a:rPr lang="en-US" sz="2000" dirty="0"/>
              <a:t>What are you working on today?</a:t>
            </a:r>
          </a:p>
          <a:p>
            <a:pPr lvl="1">
              <a:buFont typeface="Wingdings" panose="05000000000000000000" pitchFamily="2" charset="2"/>
              <a:buChar char="ü"/>
            </a:pPr>
            <a:r>
              <a:rPr lang="en-US" sz="2000" dirty="0"/>
              <a:t>Are there any impediments in your way?</a:t>
            </a:r>
          </a:p>
        </p:txBody>
      </p:sp>
    </p:spTree>
    <p:extLst>
      <p:ext uri="{BB962C8B-B14F-4D97-AF65-F5344CB8AC3E}">
        <p14:creationId xmlns:p14="http://schemas.microsoft.com/office/powerpoint/2010/main" val="3483209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4BFB729-853D-472A-AF62-6F92836E1F26}"/>
              </a:ext>
            </a:extLst>
          </p:cNvPr>
          <p:cNvPicPr>
            <a:picLocks noChangeAspect="1"/>
          </p:cNvPicPr>
          <p:nvPr/>
        </p:nvPicPr>
        <p:blipFill rotWithShape="1">
          <a:blip r:embed="rId2">
            <a:alphaModFix amt="35000"/>
          </a:blip>
          <a:srcRect t="8473" b="6941"/>
          <a:stretch/>
        </p:blipFill>
        <p:spPr>
          <a:xfrm>
            <a:off x="20" y="10"/>
            <a:ext cx="12191980" cy="6857990"/>
          </a:xfrm>
          <a:prstGeom prst="rect">
            <a:avLst/>
          </a:prstGeom>
        </p:spPr>
      </p:pic>
      <p:graphicFrame>
        <p:nvGraphicFramePr>
          <p:cNvPr id="9" name="Content Placeholder 6">
            <a:extLst>
              <a:ext uri="{FF2B5EF4-FFF2-40B4-BE49-F238E27FC236}">
                <a16:creationId xmlns:a16="http://schemas.microsoft.com/office/drawing/2014/main" id="{22888C0E-08C0-429D-A616-2D53714C5370}"/>
              </a:ext>
            </a:extLst>
          </p:cNvPr>
          <p:cNvGraphicFramePr>
            <a:graphicFrameLocks noGrp="1"/>
          </p:cNvGraphicFramePr>
          <p:nvPr>
            <p:ph idx="1"/>
            <p:extLst>
              <p:ext uri="{D42A27DB-BD31-4B8C-83A1-F6EECF244321}">
                <p14:modId xmlns:p14="http://schemas.microsoft.com/office/powerpoint/2010/main" val="14937855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996721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95A6-EC50-4D82-9D14-E57480DCCDE5}"/>
              </a:ext>
            </a:extLst>
          </p:cNvPr>
          <p:cNvSpPr>
            <a:spLocks noGrp="1"/>
          </p:cNvSpPr>
          <p:nvPr>
            <p:ph type="title"/>
          </p:nvPr>
        </p:nvSpPr>
        <p:spPr>
          <a:xfrm>
            <a:off x="804672" y="640080"/>
            <a:ext cx="3282696" cy="5257800"/>
          </a:xfrm>
        </p:spPr>
        <p:txBody>
          <a:bodyPr>
            <a:normAutofit/>
          </a:bodyPr>
          <a:lstStyle/>
          <a:p>
            <a:r>
              <a:rPr lang="en-US" b="1" dirty="0">
                <a:solidFill>
                  <a:schemeClr val="bg1"/>
                </a:solidFill>
              </a:rPr>
              <a:t>4. Sprint Review</a:t>
            </a:r>
            <a:br>
              <a:rPr lang="en-US" b="1" dirty="0">
                <a:solidFill>
                  <a:schemeClr val="bg1"/>
                </a:solidFill>
              </a:rPr>
            </a:br>
            <a:endParaRPr lang="en-US" b="1" dirty="0">
              <a:solidFill>
                <a:schemeClr val="bg1"/>
              </a:solidFill>
            </a:endParaRPr>
          </a:p>
        </p:txBody>
      </p:sp>
      <p:sp>
        <p:nvSpPr>
          <p:cNvPr id="3" name="Content Placeholder 2">
            <a:extLst>
              <a:ext uri="{FF2B5EF4-FFF2-40B4-BE49-F238E27FC236}">
                <a16:creationId xmlns:a16="http://schemas.microsoft.com/office/drawing/2014/main" id="{BC5793EC-CBA9-4DEF-849F-DB3835785799}"/>
              </a:ext>
            </a:extLst>
          </p:cNvPr>
          <p:cNvSpPr>
            <a:spLocks noGrp="1"/>
          </p:cNvSpPr>
          <p:nvPr>
            <p:ph idx="1"/>
          </p:nvPr>
        </p:nvSpPr>
        <p:spPr>
          <a:xfrm>
            <a:off x="5358384" y="640081"/>
            <a:ext cx="6024654" cy="5257800"/>
          </a:xfrm>
        </p:spPr>
        <p:txBody>
          <a:bodyPr anchor="ctr">
            <a:normAutofit/>
          </a:bodyPr>
          <a:lstStyle/>
          <a:p>
            <a:pPr marL="514350" indent="-514350">
              <a:buAutoNum type="alphaUcPeriod"/>
            </a:pPr>
            <a:r>
              <a:rPr lang="en-US" sz="2400" b="1" dirty="0"/>
              <a:t>What happens in these meetings?</a:t>
            </a:r>
          </a:p>
          <a:p>
            <a:pPr marL="0" indent="0">
              <a:buNone/>
            </a:pPr>
            <a:endParaRPr lang="en-US" sz="2400" dirty="0"/>
          </a:p>
          <a:p>
            <a:pPr>
              <a:buFont typeface="Wingdings" panose="05000000000000000000" pitchFamily="2" charset="2"/>
              <a:buChar char="Ø"/>
            </a:pPr>
            <a:r>
              <a:rPr lang="en-US" sz="2400" dirty="0"/>
              <a:t>At the end of each Sprint, a Sprint Review meeting is held. </a:t>
            </a:r>
          </a:p>
          <a:p>
            <a:pPr>
              <a:buFont typeface="Wingdings" panose="05000000000000000000" pitchFamily="2" charset="2"/>
              <a:buChar char="Ø"/>
            </a:pPr>
            <a:r>
              <a:rPr lang="en-US" sz="2400" dirty="0"/>
              <a:t>The core objective of this meeting is to demonstrate the functionality of the product and what has been achieved during a particular Sprint. </a:t>
            </a:r>
          </a:p>
          <a:p>
            <a:pPr>
              <a:buFont typeface="Wingdings" panose="05000000000000000000" pitchFamily="2" charset="2"/>
              <a:buChar char="Ø"/>
            </a:pPr>
            <a:r>
              <a:rPr lang="en-US" sz="2400" dirty="0"/>
              <a:t>The team also reports:</a:t>
            </a:r>
            <a:endParaRPr lang="en-US" sz="2000" dirty="0"/>
          </a:p>
          <a:p>
            <a:pPr lvl="1">
              <a:buFont typeface="Wingdings" panose="05000000000000000000" pitchFamily="2" charset="2"/>
              <a:buChar char="ü"/>
            </a:pPr>
            <a:r>
              <a:rPr lang="en-US" sz="1600" dirty="0"/>
              <a:t>What tasks have been completed</a:t>
            </a:r>
          </a:p>
          <a:p>
            <a:pPr lvl="1">
              <a:buFont typeface="Wingdings" panose="05000000000000000000" pitchFamily="2" charset="2"/>
              <a:buChar char="ü"/>
            </a:pPr>
            <a:r>
              <a:rPr lang="en-US" sz="1600" dirty="0"/>
              <a:t>What user stories have been addressed</a:t>
            </a:r>
          </a:p>
          <a:p>
            <a:pPr lvl="1">
              <a:buFont typeface="Wingdings" panose="05000000000000000000" pitchFamily="2" charset="2"/>
              <a:buChar char="ü"/>
            </a:pPr>
            <a:r>
              <a:rPr lang="en-US" sz="1600" dirty="0"/>
              <a:t>What features have been added</a:t>
            </a:r>
          </a:p>
        </p:txBody>
      </p:sp>
    </p:spTree>
    <p:extLst>
      <p:ext uri="{BB962C8B-B14F-4D97-AF65-F5344CB8AC3E}">
        <p14:creationId xmlns:p14="http://schemas.microsoft.com/office/powerpoint/2010/main" val="606287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4BFB729-853D-472A-AF62-6F92836E1F26}"/>
              </a:ext>
            </a:extLst>
          </p:cNvPr>
          <p:cNvPicPr>
            <a:picLocks noChangeAspect="1"/>
          </p:cNvPicPr>
          <p:nvPr/>
        </p:nvPicPr>
        <p:blipFill rotWithShape="1">
          <a:blip r:embed="rId2">
            <a:alphaModFix amt="35000"/>
          </a:blip>
          <a:srcRect t="8473" b="6941"/>
          <a:stretch/>
        </p:blipFill>
        <p:spPr>
          <a:xfrm>
            <a:off x="20" y="10"/>
            <a:ext cx="12191980" cy="6857990"/>
          </a:xfrm>
          <a:prstGeom prst="rect">
            <a:avLst/>
          </a:prstGeom>
        </p:spPr>
      </p:pic>
      <p:graphicFrame>
        <p:nvGraphicFramePr>
          <p:cNvPr id="9" name="Content Placeholder 6">
            <a:extLst>
              <a:ext uri="{FF2B5EF4-FFF2-40B4-BE49-F238E27FC236}">
                <a16:creationId xmlns:a16="http://schemas.microsoft.com/office/drawing/2014/main" id="{22888C0E-08C0-429D-A616-2D53714C5370}"/>
              </a:ext>
            </a:extLst>
          </p:cNvPr>
          <p:cNvGraphicFramePr>
            <a:graphicFrameLocks noGrp="1"/>
          </p:cNvGraphicFramePr>
          <p:nvPr>
            <p:ph idx="1"/>
            <p:extLst>
              <p:ext uri="{D42A27DB-BD31-4B8C-83A1-F6EECF244321}">
                <p14:modId xmlns:p14="http://schemas.microsoft.com/office/powerpoint/2010/main" val="2317528003"/>
              </p:ext>
            </p:extLst>
          </p:nvPr>
        </p:nvGraphicFramePr>
        <p:xfrm>
          <a:off x="838200" y="1628775"/>
          <a:ext cx="10515600" cy="4548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4342303"/>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95A6-EC50-4D82-9D14-E57480DCCDE5}"/>
              </a:ext>
            </a:extLst>
          </p:cNvPr>
          <p:cNvSpPr>
            <a:spLocks noGrp="1"/>
          </p:cNvSpPr>
          <p:nvPr>
            <p:ph type="title"/>
          </p:nvPr>
        </p:nvSpPr>
        <p:spPr>
          <a:xfrm>
            <a:off x="804672" y="640080"/>
            <a:ext cx="3282696" cy="5257800"/>
          </a:xfrm>
        </p:spPr>
        <p:txBody>
          <a:bodyPr>
            <a:normAutofit/>
          </a:bodyPr>
          <a:lstStyle/>
          <a:p>
            <a:r>
              <a:rPr lang="en-US" b="1" dirty="0">
                <a:solidFill>
                  <a:schemeClr val="bg1"/>
                </a:solidFill>
              </a:rPr>
              <a:t>5. Sprint Retrospective</a:t>
            </a:r>
            <a:br>
              <a:rPr lang="en-US" b="1" dirty="0">
                <a:solidFill>
                  <a:schemeClr val="bg1"/>
                </a:solidFill>
              </a:rPr>
            </a:br>
            <a:endParaRPr lang="en-US" b="1" dirty="0">
              <a:solidFill>
                <a:schemeClr val="bg1"/>
              </a:solidFill>
            </a:endParaRPr>
          </a:p>
        </p:txBody>
      </p:sp>
      <p:sp>
        <p:nvSpPr>
          <p:cNvPr id="3" name="Content Placeholder 2">
            <a:extLst>
              <a:ext uri="{FF2B5EF4-FFF2-40B4-BE49-F238E27FC236}">
                <a16:creationId xmlns:a16="http://schemas.microsoft.com/office/drawing/2014/main" id="{BC5793EC-CBA9-4DEF-849F-DB3835785799}"/>
              </a:ext>
            </a:extLst>
          </p:cNvPr>
          <p:cNvSpPr>
            <a:spLocks noGrp="1"/>
          </p:cNvSpPr>
          <p:nvPr>
            <p:ph idx="1"/>
          </p:nvPr>
        </p:nvSpPr>
        <p:spPr>
          <a:xfrm>
            <a:off x="5358384" y="640081"/>
            <a:ext cx="6024654" cy="5257800"/>
          </a:xfrm>
        </p:spPr>
        <p:txBody>
          <a:bodyPr anchor="ctr">
            <a:normAutofit/>
          </a:bodyPr>
          <a:lstStyle/>
          <a:p>
            <a:pPr marL="514350" indent="-514350">
              <a:buAutoNum type="alphaUcPeriod"/>
            </a:pPr>
            <a:r>
              <a:rPr lang="en-US" sz="2400" b="1" dirty="0"/>
              <a:t>What happens in these meetings?</a:t>
            </a:r>
          </a:p>
          <a:p>
            <a:pPr marL="0" indent="0">
              <a:buNone/>
            </a:pPr>
            <a:endParaRPr lang="en-US" sz="2400" dirty="0"/>
          </a:p>
          <a:p>
            <a:pPr>
              <a:buFont typeface="Wingdings" panose="05000000000000000000" pitchFamily="2" charset="2"/>
              <a:buChar char="Ø"/>
            </a:pPr>
            <a:r>
              <a:rPr lang="en-US" sz="2400" dirty="0"/>
              <a:t>After a review, the Scrum team gathers to reflect on how the work was carried out.</a:t>
            </a:r>
          </a:p>
          <a:p>
            <a:pPr>
              <a:buFont typeface="Wingdings" panose="05000000000000000000" pitchFamily="2" charset="2"/>
              <a:buChar char="Ø"/>
            </a:pPr>
            <a:r>
              <a:rPr lang="en-US" sz="2400" dirty="0"/>
              <a:t>Each individual member should give their perspective on these three Scrum questions:</a:t>
            </a:r>
          </a:p>
          <a:p>
            <a:pPr lvl="1">
              <a:buFont typeface="Wingdings" panose="05000000000000000000" pitchFamily="2" charset="2"/>
              <a:buChar char="ü"/>
            </a:pPr>
            <a:r>
              <a:rPr lang="en-US" sz="2000" dirty="0"/>
              <a:t>What process went well over the last sprint?</a:t>
            </a:r>
          </a:p>
          <a:p>
            <a:pPr lvl="1">
              <a:buFont typeface="Wingdings" panose="05000000000000000000" pitchFamily="2" charset="2"/>
              <a:buChar char="ü"/>
            </a:pPr>
            <a:r>
              <a:rPr lang="en-US" sz="2000" dirty="0"/>
              <a:t>What tasks didn’t go so well?</a:t>
            </a:r>
          </a:p>
          <a:p>
            <a:pPr lvl="1">
              <a:buFont typeface="Wingdings" panose="05000000000000000000" pitchFamily="2" charset="2"/>
              <a:buChar char="ü"/>
            </a:pPr>
            <a:r>
              <a:rPr lang="en-US" sz="2000" dirty="0"/>
              <a:t>What could be improved?</a:t>
            </a:r>
          </a:p>
          <a:p>
            <a:pPr>
              <a:buFont typeface="Wingdings" panose="05000000000000000000" pitchFamily="2" charset="2"/>
              <a:buChar char="Ø"/>
            </a:pPr>
            <a:r>
              <a:rPr lang="en-US" sz="2400" dirty="0"/>
              <a:t>The Scrum Master then gives their feedback and suggestions to improve the team’s performance. </a:t>
            </a:r>
          </a:p>
        </p:txBody>
      </p:sp>
    </p:spTree>
    <p:extLst>
      <p:ext uri="{BB962C8B-B14F-4D97-AF65-F5344CB8AC3E}">
        <p14:creationId xmlns:p14="http://schemas.microsoft.com/office/powerpoint/2010/main" val="438056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4BFB729-853D-472A-AF62-6F92836E1F26}"/>
              </a:ext>
            </a:extLst>
          </p:cNvPr>
          <p:cNvPicPr>
            <a:picLocks noChangeAspect="1"/>
          </p:cNvPicPr>
          <p:nvPr/>
        </p:nvPicPr>
        <p:blipFill rotWithShape="1">
          <a:blip r:embed="rId2">
            <a:alphaModFix amt="35000"/>
          </a:blip>
          <a:srcRect t="8473" b="6941"/>
          <a:stretch/>
        </p:blipFill>
        <p:spPr>
          <a:xfrm>
            <a:off x="20" y="10"/>
            <a:ext cx="12191980" cy="6857990"/>
          </a:xfrm>
          <a:prstGeom prst="rect">
            <a:avLst/>
          </a:prstGeom>
        </p:spPr>
      </p:pic>
      <p:graphicFrame>
        <p:nvGraphicFramePr>
          <p:cNvPr id="9" name="Content Placeholder 6">
            <a:extLst>
              <a:ext uri="{FF2B5EF4-FFF2-40B4-BE49-F238E27FC236}">
                <a16:creationId xmlns:a16="http://schemas.microsoft.com/office/drawing/2014/main" id="{22888C0E-08C0-429D-A616-2D53714C5370}"/>
              </a:ext>
            </a:extLst>
          </p:cNvPr>
          <p:cNvGraphicFramePr>
            <a:graphicFrameLocks noGrp="1"/>
          </p:cNvGraphicFramePr>
          <p:nvPr>
            <p:ph idx="1"/>
            <p:extLst>
              <p:ext uri="{D42A27DB-BD31-4B8C-83A1-F6EECF244321}">
                <p14:modId xmlns:p14="http://schemas.microsoft.com/office/powerpoint/2010/main" val="3258192961"/>
              </p:ext>
            </p:extLst>
          </p:nvPr>
        </p:nvGraphicFramePr>
        <p:xfrm>
          <a:off x="838200" y="1628775"/>
          <a:ext cx="10515600" cy="4548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618340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12873250-7E69-4B41-AA23-479A9A8CF95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784522"/>
            <a:ext cx="10905066" cy="5288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546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8A8352-FD11-4088-9933-3BAA26F6B538}"/>
              </a:ext>
            </a:extLst>
          </p:cNvPr>
          <p:cNvSpPr>
            <a:spLocks noGrp="1"/>
          </p:cNvSpPr>
          <p:nvPr>
            <p:ph type="title"/>
          </p:nvPr>
        </p:nvSpPr>
        <p:spPr>
          <a:xfrm>
            <a:off x="804672" y="962246"/>
            <a:ext cx="6437700" cy="2611967"/>
          </a:xfrm>
        </p:spPr>
        <p:txBody>
          <a:bodyPr vert="horz" lIns="91440" tIns="45720" rIns="91440" bIns="45720" rtlCol="0" anchor="b">
            <a:normAutofit/>
          </a:bodyPr>
          <a:lstStyle/>
          <a:p>
            <a:r>
              <a:rPr lang="en-US" sz="8800" kern="1200" dirty="0">
                <a:solidFill>
                  <a:schemeClr val="tx1"/>
                </a:solidFill>
                <a:latin typeface="+mj-lt"/>
                <a:ea typeface="+mj-ea"/>
                <a:cs typeface="+mj-cs"/>
              </a:rPr>
              <a:t>THANK YOU</a:t>
            </a:r>
          </a:p>
        </p:txBody>
      </p:sp>
    </p:spTree>
    <p:extLst>
      <p:ext uri="{BB962C8B-B14F-4D97-AF65-F5344CB8AC3E}">
        <p14:creationId xmlns:p14="http://schemas.microsoft.com/office/powerpoint/2010/main" val="3495687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A5C4C6-9EA0-432B-BF0B-1CFD4624D424}"/>
              </a:ext>
            </a:extLst>
          </p:cNvPr>
          <p:cNvSpPr>
            <a:spLocks noGrp="1"/>
          </p:cNvSpPr>
          <p:nvPr>
            <p:ph type="title"/>
          </p:nvPr>
        </p:nvSpPr>
        <p:spPr>
          <a:xfrm>
            <a:off x="804672" y="640080"/>
            <a:ext cx="3282696" cy="5257800"/>
          </a:xfrm>
        </p:spPr>
        <p:txBody>
          <a:bodyPr>
            <a:normAutofit/>
          </a:bodyPr>
          <a:lstStyle/>
          <a:p>
            <a:r>
              <a:rPr lang="en-US" sz="4100" b="1" dirty="0">
                <a:solidFill>
                  <a:schemeClr val="bg1"/>
                </a:solidFill>
              </a:rPr>
              <a:t>What is Agile Methodology?</a:t>
            </a:r>
          </a:p>
        </p:txBody>
      </p:sp>
      <p:sp>
        <p:nvSpPr>
          <p:cNvPr id="3" name="Content Placeholder 2">
            <a:extLst>
              <a:ext uri="{FF2B5EF4-FFF2-40B4-BE49-F238E27FC236}">
                <a16:creationId xmlns:a16="http://schemas.microsoft.com/office/drawing/2014/main" id="{E87513F0-4305-494C-A9CE-E022857DF78A}"/>
              </a:ext>
            </a:extLst>
          </p:cNvPr>
          <p:cNvSpPr>
            <a:spLocks noGrp="1"/>
          </p:cNvSpPr>
          <p:nvPr>
            <p:ph idx="1"/>
          </p:nvPr>
        </p:nvSpPr>
        <p:spPr>
          <a:xfrm>
            <a:off x="5358384" y="640081"/>
            <a:ext cx="6024654" cy="5257800"/>
          </a:xfrm>
        </p:spPr>
        <p:txBody>
          <a:bodyPr anchor="ctr">
            <a:normAutofit/>
          </a:bodyPr>
          <a:lstStyle/>
          <a:p>
            <a:r>
              <a:rPr lang="en-US" sz="2200" dirty="0"/>
              <a:t>Agile Methodology is a practice that promotes </a:t>
            </a:r>
            <a:r>
              <a:rPr lang="en-US" sz="2200" b="1" dirty="0"/>
              <a:t>continuous iteration</a:t>
            </a:r>
            <a:r>
              <a:rPr lang="en-US" sz="2200" dirty="0"/>
              <a:t> of development and testing throughout the software development lifecycle of the project. </a:t>
            </a:r>
          </a:p>
          <a:p>
            <a:endParaRPr lang="en-US" sz="2200" dirty="0"/>
          </a:p>
          <a:p>
            <a:r>
              <a:rPr lang="en-US" sz="2200" dirty="0"/>
              <a:t>In the Agile model in software testing, both development and testing activities are concurrent, unlike the Waterfall model.</a:t>
            </a:r>
          </a:p>
          <a:p>
            <a:endParaRPr lang="en-US" sz="2200" dirty="0"/>
          </a:p>
          <a:p>
            <a:r>
              <a:rPr lang="en-US" sz="2200" dirty="0"/>
              <a:t>Instead of a single-pass development of 6 to 18 months where all the requirements and risks are predicted upfront, Agile adopts a process of frequent feedback where a workable product is delivered after 1 to 4 weeks iteration</a:t>
            </a:r>
          </a:p>
          <a:p>
            <a:endParaRPr lang="en-US" sz="2200" dirty="0"/>
          </a:p>
        </p:txBody>
      </p:sp>
    </p:spTree>
    <p:extLst>
      <p:ext uri="{BB962C8B-B14F-4D97-AF65-F5344CB8AC3E}">
        <p14:creationId xmlns:p14="http://schemas.microsoft.com/office/powerpoint/2010/main" val="3271078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10BBD4-0694-4D8A-AD65-5B2EF0C7C8F7}"/>
              </a:ext>
            </a:extLst>
          </p:cNvPr>
          <p:cNvSpPr>
            <a:spLocks noGrp="1"/>
          </p:cNvSpPr>
          <p:nvPr>
            <p:ph type="title"/>
          </p:nvPr>
        </p:nvSpPr>
        <p:spPr>
          <a:xfrm>
            <a:off x="804672" y="640263"/>
            <a:ext cx="5221266" cy="1344975"/>
          </a:xfrm>
        </p:spPr>
        <p:txBody>
          <a:bodyPr>
            <a:normAutofit/>
          </a:bodyPr>
          <a:lstStyle/>
          <a:p>
            <a:r>
              <a:rPr lang="en-US" sz="4000" b="1"/>
              <a:t>Agile Vs Waterfall</a:t>
            </a:r>
          </a:p>
        </p:txBody>
      </p:sp>
      <p:sp>
        <p:nvSpPr>
          <p:cNvPr id="3" name="Content Placeholder 2">
            <a:extLst>
              <a:ext uri="{FF2B5EF4-FFF2-40B4-BE49-F238E27FC236}">
                <a16:creationId xmlns:a16="http://schemas.microsoft.com/office/drawing/2014/main" id="{1D7C913F-A02C-404B-96ED-585705DF92A4}"/>
              </a:ext>
            </a:extLst>
          </p:cNvPr>
          <p:cNvSpPr>
            <a:spLocks noGrp="1"/>
          </p:cNvSpPr>
          <p:nvPr>
            <p:ph idx="1"/>
          </p:nvPr>
        </p:nvSpPr>
        <p:spPr>
          <a:xfrm>
            <a:off x="804672" y="2121763"/>
            <a:ext cx="5235490" cy="3773010"/>
          </a:xfrm>
        </p:spPr>
        <p:txBody>
          <a:bodyPr>
            <a:normAutofit/>
          </a:bodyPr>
          <a:lstStyle/>
          <a:p>
            <a:pPr marL="0" indent="0">
              <a:buNone/>
            </a:pPr>
            <a:r>
              <a:rPr lang="en-US" sz="2000"/>
              <a:t>Waterfall:</a:t>
            </a:r>
          </a:p>
          <a:p>
            <a:pPr marL="0" indent="0">
              <a:buNone/>
            </a:pPr>
            <a:endParaRPr lang="en-US" sz="2000"/>
          </a:p>
          <a:p>
            <a:pPr marL="0" indent="0">
              <a:buNone/>
            </a:pPr>
            <a:endParaRPr lang="en-US" sz="2000"/>
          </a:p>
          <a:p>
            <a:pPr marL="0" indent="0">
              <a:buNone/>
            </a:pPr>
            <a:endParaRPr lang="en-US" sz="2000"/>
          </a:p>
          <a:p>
            <a:pPr marL="0" indent="0">
              <a:buNone/>
            </a:pPr>
            <a:r>
              <a:rPr lang="en-US" sz="2000"/>
              <a:t>Agile:</a:t>
            </a:r>
          </a:p>
          <a:p>
            <a:pPr marL="0" indent="0">
              <a:buNone/>
            </a:pPr>
            <a:endParaRPr lang="en-US" sz="2000"/>
          </a:p>
        </p:txBody>
      </p:sp>
      <p:pic>
        <p:nvPicPr>
          <p:cNvPr id="5" name="Picture 4">
            <a:extLst>
              <a:ext uri="{FF2B5EF4-FFF2-40B4-BE49-F238E27FC236}">
                <a16:creationId xmlns:a16="http://schemas.microsoft.com/office/drawing/2014/main" id="{58B24DC8-FBB9-4082-96E9-95F9F1457DF7}"/>
              </a:ext>
            </a:extLst>
          </p:cNvPr>
          <p:cNvPicPr>
            <a:picLocks noChangeAspect="1"/>
          </p:cNvPicPr>
          <p:nvPr/>
        </p:nvPicPr>
        <p:blipFill>
          <a:blip r:embed="rId2"/>
          <a:stretch>
            <a:fillRect/>
          </a:stretch>
        </p:blipFill>
        <p:spPr>
          <a:xfrm>
            <a:off x="6985864" y="3791244"/>
            <a:ext cx="4825540" cy="2103529"/>
          </a:xfrm>
          <a:prstGeom prst="rect">
            <a:avLst/>
          </a:prstGeom>
        </p:spPr>
      </p:pic>
      <p:pic>
        <p:nvPicPr>
          <p:cNvPr id="4" name="Picture 3">
            <a:extLst>
              <a:ext uri="{FF2B5EF4-FFF2-40B4-BE49-F238E27FC236}">
                <a16:creationId xmlns:a16="http://schemas.microsoft.com/office/drawing/2014/main" id="{4B96C3D5-BFDA-498C-ABE8-AB59A514C13E}"/>
              </a:ext>
            </a:extLst>
          </p:cNvPr>
          <p:cNvPicPr>
            <a:picLocks noChangeAspect="1"/>
          </p:cNvPicPr>
          <p:nvPr/>
        </p:nvPicPr>
        <p:blipFill>
          <a:blip r:embed="rId3"/>
          <a:stretch>
            <a:fillRect/>
          </a:stretch>
        </p:blipFill>
        <p:spPr>
          <a:xfrm>
            <a:off x="6985864" y="1255064"/>
            <a:ext cx="4825541" cy="1811693"/>
          </a:xfrm>
          <a:prstGeom prst="rect">
            <a:avLst/>
          </a:prstGeom>
        </p:spPr>
      </p:pic>
    </p:spTree>
    <p:extLst>
      <p:ext uri="{BB962C8B-B14F-4D97-AF65-F5344CB8AC3E}">
        <p14:creationId xmlns:p14="http://schemas.microsoft.com/office/powerpoint/2010/main" val="403271936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4CB928-EBA5-4C58-A758-2C3259F8B8F7}"/>
              </a:ext>
            </a:extLst>
          </p:cNvPr>
          <p:cNvSpPr>
            <a:spLocks noGrp="1"/>
          </p:cNvSpPr>
          <p:nvPr>
            <p:ph type="title"/>
          </p:nvPr>
        </p:nvSpPr>
        <p:spPr>
          <a:xfrm>
            <a:off x="804672" y="640080"/>
            <a:ext cx="3282696" cy="5257800"/>
          </a:xfrm>
        </p:spPr>
        <p:txBody>
          <a:bodyPr>
            <a:normAutofit/>
          </a:bodyPr>
          <a:lstStyle/>
          <a:p>
            <a:r>
              <a:rPr lang="en-US" b="1" dirty="0">
                <a:solidFill>
                  <a:schemeClr val="bg1"/>
                </a:solidFill>
              </a:rPr>
              <a:t>Advantages of Agile</a:t>
            </a:r>
          </a:p>
        </p:txBody>
      </p:sp>
      <p:sp>
        <p:nvSpPr>
          <p:cNvPr id="3" name="Content Placeholder 2">
            <a:extLst>
              <a:ext uri="{FF2B5EF4-FFF2-40B4-BE49-F238E27FC236}">
                <a16:creationId xmlns:a16="http://schemas.microsoft.com/office/drawing/2014/main" id="{1EE50674-9A2D-468B-8109-12FE3B5F0558}"/>
              </a:ext>
            </a:extLst>
          </p:cNvPr>
          <p:cNvSpPr>
            <a:spLocks noGrp="1"/>
          </p:cNvSpPr>
          <p:nvPr>
            <p:ph idx="1"/>
          </p:nvPr>
        </p:nvSpPr>
        <p:spPr>
          <a:xfrm>
            <a:off x="5358384" y="640081"/>
            <a:ext cx="6024654" cy="5257800"/>
          </a:xfrm>
        </p:spPr>
        <p:txBody>
          <a:bodyPr anchor="ctr">
            <a:normAutofit/>
          </a:bodyPr>
          <a:lstStyle/>
          <a:p>
            <a:r>
              <a:rPr lang="en-US" sz="2200"/>
              <a:t>It is focused client process. So, it makes sure that the client is continuously involved during every stage.</a:t>
            </a:r>
          </a:p>
          <a:p>
            <a:r>
              <a:rPr lang="en-US" sz="2200"/>
              <a:t>Agile teams are extremely motivated and self-organized so it likely to provide a better result from the development projects.</a:t>
            </a:r>
          </a:p>
          <a:p>
            <a:r>
              <a:rPr lang="en-US" sz="2200"/>
              <a:t>Agile software development method assures that quality of the development is maintained</a:t>
            </a:r>
          </a:p>
          <a:p>
            <a:r>
              <a:rPr lang="en-US" sz="2200"/>
              <a:t>The process is completely based on the incremental progress. Therefore, the client and team know exactly what is complete and what is not. This reduces risk in the development process.</a:t>
            </a:r>
          </a:p>
          <a:p>
            <a:r>
              <a:rPr lang="en-US" sz="2200"/>
              <a:t>Product is developed fast and frequently delivered (weeks rather than months.)</a:t>
            </a:r>
          </a:p>
          <a:p>
            <a:endParaRPr lang="en-US" sz="2200"/>
          </a:p>
        </p:txBody>
      </p:sp>
    </p:spTree>
    <p:extLst>
      <p:ext uri="{BB962C8B-B14F-4D97-AF65-F5344CB8AC3E}">
        <p14:creationId xmlns:p14="http://schemas.microsoft.com/office/powerpoint/2010/main" val="237618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775E25-DB45-4F81-9C7C-A5ADE4359EFB}"/>
              </a:ext>
            </a:extLst>
          </p:cNvPr>
          <p:cNvSpPr>
            <a:spLocks noGrp="1"/>
          </p:cNvSpPr>
          <p:nvPr>
            <p:ph type="title"/>
          </p:nvPr>
        </p:nvSpPr>
        <p:spPr>
          <a:xfrm>
            <a:off x="804672" y="640080"/>
            <a:ext cx="3282696" cy="5257800"/>
          </a:xfrm>
        </p:spPr>
        <p:txBody>
          <a:bodyPr>
            <a:normAutofit/>
          </a:bodyPr>
          <a:lstStyle/>
          <a:p>
            <a:r>
              <a:rPr lang="en-US" b="1" dirty="0">
                <a:solidFill>
                  <a:schemeClr val="bg1"/>
                </a:solidFill>
              </a:rPr>
              <a:t>Types of Agile Methodology</a:t>
            </a:r>
          </a:p>
        </p:txBody>
      </p:sp>
      <p:sp>
        <p:nvSpPr>
          <p:cNvPr id="3" name="Content Placeholder 2">
            <a:extLst>
              <a:ext uri="{FF2B5EF4-FFF2-40B4-BE49-F238E27FC236}">
                <a16:creationId xmlns:a16="http://schemas.microsoft.com/office/drawing/2014/main" id="{0BAC6518-6F4F-4B1F-B105-4ECBE146B629}"/>
              </a:ext>
            </a:extLst>
          </p:cNvPr>
          <p:cNvSpPr>
            <a:spLocks noGrp="1"/>
          </p:cNvSpPr>
          <p:nvPr>
            <p:ph idx="1"/>
          </p:nvPr>
        </p:nvSpPr>
        <p:spPr>
          <a:xfrm>
            <a:off x="5358384" y="640081"/>
            <a:ext cx="6024654" cy="5257800"/>
          </a:xfrm>
        </p:spPr>
        <p:txBody>
          <a:bodyPr anchor="ctr">
            <a:normAutofit/>
          </a:bodyPr>
          <a:lstStyle/>
          <a:p>
            <a:r>
              <a:rPr lang="en-US" sz="2400" dirty="0"/>
              <a:t>Scrum</a:t>
            </a:r>
          </a:p>
          <a:p>
            <a:r>
              <a:rPr lang="en-US" sz="2400" dirty="0"/>
              <a:t>Extreme Programming (XP)</a:t>
            </a:r>
          </a:p>
          <a:p>
            <a:r>
              <a:rPr lang="en-US" sz="2400" dirty="0"/>
              <a:t>Lean Software Development</a:t>
            </a:r>
          </a:p>
          <a:p>
            <a:r>
              <a:rPr lang="en-US" sz="2400" dirty="0"/>
              <a:t>Kanban</a:t>
            </a:r>
          </a:p>
          <a:p>
            <a:r>
              <a:rPr lang="en-US" sz="2400" dirty="0"/>
              <a:t>Crystal</a:t>
            </a:r>
          </a:p>
          <a:p>
            <a:r>
              <a:rPr lang="en-US" sz="2400" dirty="0"/>
              <a:t>Feature-Driven Development (FDD)</a:t>
            </a:r>
          </a:p>
          <a:p>
            <a:r>
              <a:rPr lang="en-US" sz="2400" dirty="0"/>
              <a:t>Dynamic Systems Development Method (DSDM)</a:t>
            </a:r>
          </a:p>
          <a:p>
            <a:pPr marL="0" indent="0">
              <a:buNone/>
            </a:pPr>
            <a:endParaRPr lang="en-US" sz="2400"/>
          </a:p>
        </p:txBody>
      </p:sp>
    </p:spTree>
    <p:extLst>
      <p:ext uri="{BB962C8B-B14F-4D97-AF65-F5344CB8AC3E}">
        <p14:creationId xmlns:p14="http://schemas.microsoft.com/office/powerpoint/2010/main" val="3150715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CF3048-4B67-4445-9A87-E71FA0D21BF9}"/>
              </a:ext>
            </a:extLst>
          </p:cNvPr>
          <p:cNvSpPr>
            <a:spLocks noGrp="1"/>
          </p:cNvSpPr>
          <p:nvPr>
            <p:ph type="title"/>
          </p:nvPr>
        </p:nvSpPr>
        <p:spPr>
          <a:xfrm>
            <a:off x="804672" y="640080"/>
            <a:ext cx="3282696" cy="5257800"/>
          </a:xfrm>
        </p:spPr>
        <p:txBody>
          <a:bodyPr>
            <a:normAutofit/>
          </a:bodyPr>
          <a:lstStyle/>
          <a:p>
            <a:r>
              <a:rPr lang="en-US" b="1">
                <a:solidFill>
                  <a:schemeClr val="bg1"/>
                </a:solidFill>
              </a:rPr>
              <a:t>What is Scrum?</a:t>
            </a:r>
          </a:p>
        </p:txBody>
      </p:sp>
      <p:sp>
        <p:nvSpPr>
          <p:cNvPr id="3" name="Content Placeholder 2">
            <a:extLst>
              <a:ext uri="{FF2B5EF4-FFF2-40B4-BE49-F238E27FC236}">
                <a16:creationId xmlns:a16="http://schemas.microsoft.com/office/drawing/2014/main" id="{FABDB58D-5F82-4BDF-BCD2-041C4C5B2E25}"/>
              </a:ext>
            </a:extLst>
          </p:cNvPr>
          <p:cNvSpPr>
            <a:spLocks noGrp="1"/>
          </p:cNvSpPr>
          <p:nvPr>
            <p:ph idx="1"/>
          </p:nvPr>
        </p:nvSpPr>
        <p:spPr>
          <a:xfrm>
            <a:off x="5358384" y="640081"/>
            <a:ext cx="6024654" cy="5257800"/>
          </a:xfrm>
        </p:spPr>
        <p:txBody>
          <a:bodyPr anchor="ctr">
            <a:normAutofit/>
          </a:bodyPr>
          <a:lstStyle/>
          <a:p>
            <a:r>
              <a:rPr lang="en-US" sz="2400" dirty="0"/>
              <a:t>Scrum is an agile development methodology used in the development of Software based on an iterative and incremental processes. </a:t>
            </a:r>
          </a:p>
          <a:p>
            <a:r>
              <a:rPr lang="en-US" sz="2400" dirty="0"/>
              <a:t> Scrum is adaptable, fast, flexible and effective agile framework that is designed to deliver value to the customer throughout the development of the project. </a:t>
            </a:r>
          </a:p>
          <a:p>
            <a:r>
              <a:rPr lang="en-US" sz="2400" dirty="0"/>
              <a:t>The primary objective of Scrum is to satisfy the customer’s need through an environment of transparency in communication, collective responsibility and continuous progress. </a:t>
            </a:r>
          </a:p>
        </p:txBody>
      </p:sp>
    </p:spTree>
    <p:extLst>
      <p:ext uri="{BB962C8B-B14F-4D97-AF65-F5344CB8AC3E}">
        <p14:creationId xmlns:p14="http://schemas.microsoft.com/office/powerpoint/2010/main" val="340018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B03DB5-4B4A-4F06-9132-70830C261272}"/>
              </a:ext>
            </a:extLst>
          </p:cNvPr>
          <p:cNvSpPr>
            <a:spLocks noGrp="1"/>
          </p:cNvSpPr>
          <p:nvPr>
            <p:ph type="title"/>
          </p:nvPr>
        </p:nvSpPr>
        <p:spPr>
          <a:xfrm>
            <a:off x="804672" y="640080"/>
            <a:ext cx="3282696" cy="5257800"/>
          </a:xfrm>
        </p:spPr>
        <p:txBody>
          <a:bodyPr>
            <a:normAutofit/>
          </a:bodyPr>
          <a:lstStyle/>
          <a:p>
            <a:r>
              <a:rPr lang="en-US" b="1">
                <a:solidFill>
                  <a:schemeClr val="bg1"/>
                </a:solidFill>
              </a:rPr>
              <a:t>What are Sprints?</a:t>
            </a:r>
          </a:p>
        </p:txBody>
      </p:sp>
      <p:sp>
        <p:nvSpPr>
          <p:cNvPr id="3" name="Content Placeholder 2">
            <a:extLst>
              <a:ext uri="{FF2B5EF4-FFF2-40B4-BE49-F238E27FC236}">
                <a16:creationId xmlns:a16="http://schemas.microsoft.com/office/drawing/2014/main" id="{8E9389EB-6A59-4354-BC75-3822F7344B7E}"/>
              </a:ext>
            </a:extLst>
          </p:cNvPr>
          <p:cNvSpPr>
            <a:spLocks noGrp="1"/>
          </p:cNvSpPr>
          <p:nvPr>
            <p:ph idx="1"/>
          </p:nvPr>
        </p:nvSpPr>
        <p:spPr>
          <a:xfrm>
            <a:off x="5358384" y="640081"/>
            <a:ext cx="6024654" cy="5257800"/>
          </a:xfrm>
        </p:spPr>
        <p:txBody>
          <a:bodyPr anchor="ctr">
            <a:normAutofit/>
          </a:bodyPr>
          <a:lstStyle/>
          <a:p>
            <a:r>
              <a:rPr lang="en-US" sz="2400" dirty="0"/>
              <a:t>With scrum, a product is built in a series of repetition called </a:t>
            </a:r>
            <a:r>
              <a:rPr lang="en-US" sz="2400" b="1" dirty="0"/>
              <a:t>sprints</a:t>
            </a:r>
            <a:r>
              <a:rPr lang="en-US" sz="2400" dirty="0"/>
              <a:t>. </a:t>
            </a:r>
          </a:p>
          <a:p>
            <a:r>
              <a:rPr lang="en-US" sz="2400" dirty="0"/>
              <a:t>It breaks down big complex projects into bite-size pieces. It makes projects more manageable, allows teams to ship high quality, work faster, and more frequently. </a:t>
            </a:r>
          </a:p>
          <a:p>
            <a:r>
              <a:rPr lang="en-US" sz="2400" dirty="0"/>
              <a:t>The sprints give them more flexibility to adapt to the changes.</a:t>
            </a:r>
          </a:p>
          <a:p>
            <a:r>
              <a:rPr lang="en-US" sz="2400" dirty="0"/>
              <a:t>Sprints are a short, time-boxed period for Scrum team that works to complete a set amount of work.</a:t>
            </a:r>
            <a:endParaRPr lang="en-US" sz="2400" b="1" dirty="0"/>
          </a:p>
        </p:txBody>
      </p:sp>
    </p:spTree>
    <p:extLst>
      <p:ext uri="{BB962C8B-B14F-4D97-AF65-F5344CB8AC3E}">
        <p14:creationId xmlns:p14="http://schemas.microsoft.com/office/powerpoint/2010/main" val="24912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05E03D-EA55-44FB-B7FE-04ED85106DB2}"/>
              </a:ext>
            </a:extLst>
          </p:cNvPr>
          <p:cNvSpPr>
            <a:spLocks noGrp="1"/>
          </p:cNvSpPr>
          <p:nvPr>
            <p:ph type="title"/>
          </p:nvPr>
        </p:nvSpPr>
        <p:spPr>
          <a:xfrm>
            <a:off x="804672" y="640080"/>
            <a:ext cx="3282696" cy="5257800"/>
          </a:xfrm>
        </p:spPr>
        <p:txBody>
          <a:bodyPr>
            <a:normAutofit/>
          </a:bodyPr>
          <a:lstStyle/>
          <a:p>
            <a:r>
              <a:rPr lang="en-US" b="1">
                <a:solidFill>
                  <a:schemeClr val="bg1"/>
                </a:solidFill>
              </a:rPr>
              <a:t>Scrum Roles</a:t>
            </a:r>
          </a:p>
        </p:txBody>
      </p:sp>
      <p:sp>
        <p:nvSpPr>
          <p:cNvPr id="3" name="Content Placeholder 2">
            <a:extLst>
              <a:ext uri="{FF2B5EF4-FFF2-40B4-BE49-F238E27FC236}">
                <a16:creationId xmlns:a16="http://schemas.microsoft.com/office/drawing/2014/main" id="{C6B3464E-2688-41FF-8A9F-F429C05C5785}"/>
              </a:ext>
            </a:extLst>
          </p:cNvPr>
          <p:cNvSpPr>
            <a:spLocks noGrp="1"/>
          </p:cNvSpPr>
          <p:nvPr>
            <p:ph idx="1"/>
          </p:nvPr>
        </p:nvSpPr>
        <p:spPr>
          <a:xfrm>
            <a:off x="5358384" y="640081"/>
            <a:ext cx="6024654" cy="5257800"/>
          </a:xfrm>
        </p:spPr>
        <p:txBody>
          <a:bodyPr anchor="ctr">
            <a:normAutofit/>
          </a:bodyPr>
          <a:lstStyle/>
          <a:p>
            <a:r>
              <a:rPr lang="en-US" sz="1700" b="1" dirty="0"/>
              <a:t>Product Owner - </a:t>
            </a:r>
            <a:r>
              <a:rPr lang="en-US" sz="1700" dirty="0"/>
              <a:t>Is the representative of the stakeholders and customers who use the software. They focus on the business part, translate the vision of the project to the team, validate the benefits in stories to be incorporated into the Product Backlog and prioritize them on a regular basis.</a:t>
            </a:r>
            <a:endParaRPr lang="en-US" sz="1700" b="1" dirty="0"/>
          </a:p>
          <a:p>
            <a:r>
              <a:rPr lang="en-US" sz="1700" b="1" dirty="0"/>
              <a:t>Scrum Master </a:t>
            </a:r>
            <a:r>
              <a:rPr lang="en-US" sz="1700" dirty="0"/>
              <a:t>acts as a facilitator for the agile delivery team. They leads the team guiding them to comply with the rules and processes of the methodology. Scrum master manages the reduction of impediments of the project and works with the Product Owner to maximize the ROI(Return on Investment). </a:t>
            </a:r>
          </a:p>
          <a:p>
            <a:r>
              <a:rPr lang="en-US" sz="1700" b="1" dirty="0"/>
              <a:t>Scrum Team </a:t>
            </a:r>
            <a:r>
              <a:rPr lang="en-US" sz="1700" dirty="0"/>
              <a:t>are a group of professionals with the necessary technical knowledge who develop the project jointly carrying out the stories they commit to at the start of each sprint. Its main tasks are programming, analysis, testing, etc.</a:t>
            </a:r>
          </a:p>
          <a:p>
            <a:r>
              <a:rPr lang="en-US" sz="1700" b="1" dirty="0"/>
              <a:t>Stakeholders</a:t>
            </a:r>
            <a:r>
              <a:rPr lang="en-US" sz="1700" dirty="0"/>
              <a:t> is an individual or a group of people who are impacted by the outcome of a product. Stakeholders in Scrum are interested in the product’s success. They can be within or outside the company that is sponsoring the project.</a:t>
            </a:r>
          </a:p>
        </p:txBody>
      </p:sp>
    </p:spTree>
    <p:extLst>
      <p:ext uri="{BB962C8B-B14F-4D97-AF65-F5344CB8AC3E}">
        <p14:creationId xmlns:p14="http://schemas.microsoft.com/office/powerpoint/2010/main" val="3671372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TotalTime>
  <Words>1674</Words>
  <Application>Microsoft Office PowerPoint</Application>
  <PresentationFormat>Widescreen</PresentationFormat>
  <Paragraphs>131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Office Theme</vt:lpstr>
      <vt:lpstr>Agile Methodology</vt:lpstr>
      <vt:lpstr>Contents</vt:lpstr>
      <vt:lpstr>What is Agile Methodology?</vt:lpstr>
      <vt:lpstr>Agile Vs Waterfall</vt:lpstr>
      <vt:lpstr>Advantages of Agile</vt:lpstr>
      <vt:lpstr>Types of Agile Methodology</vt:lpstr>
      <vt:lpstr>What is Scrum?</vt:lpstr>
      <vt:lpstr>What are Sprints?</vt:lpstr>
      <vt:lpstr>Scrum Roles</vt:lpstr>
      <vt:lpstr>Scrum Artifacts</vt:lpstr>
      <vt:lpstr>Product Backlog </vt:lpstr>
      <vt:lpstr>Sprint Goal</vt:lpstr>
      <vt:lpstr>Sprint Backlog</vt:lpstr>
      <vt:lpstr>Burn down chart</vt:lpstr>
      <vt:lpstr>Scrum Events/Ceremonies</vt:lpstr>
      <vt:lpstr>1. Product backlog refinement</vt:lpstr>
      <vt:lpstr>PowerPoint Presentation</vt:lpstr>
      <vt:lpstr>PowerPoint Presentation</vt:lpstr>
      <vt:lpstr>2. Sprint Planning Meeting </vt:lpstr>
      <vt:lpstr>PowerPoint Presentation</vt:lpstr>
      <vt:lpstr>3. Daily Stand-up Meeting </vt:lpstr>
      <vt:lpstr>PowerPoint Presentation</vt:lpstr>
      <vt:lpstr>4. Sprint Review </vt:lpstr>
      <vt:lpstr>PowerPoint Presentation</vt:lpstr>
      <vt:lpstr>5. Sprint Retrospective </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dc:title>
  <dc:creator>M M, Aiswarya</dc:creator>
  <cp:lastModifiedBy>M M, Aiswarya</cp:lastModifiedBy>
  <cp:revision>57</cp:revision>
  <dcterms:created xsi:type="dcterms:W3CDTF">2021-07-06T08:44:22Z</dcterms:created>
  <dcterms:modified xsi:type="dcterms:W3CDTF">2021-07-08T09:08:20Z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c0f418-96a4-4caf-9d7c-ccc5ec7f9d91_Enabled">
    <vt:lpwstr>true</vt:lpwstr>
  </property>
  <property fmtid="{D5CDD505-2E9C-101B-9397-08002B2CF9AE}" pid="3" name="MSIP_Label_1bc0f418-96a4-4caf-9d7c-ccc5ec7f9d91_SetDate">
    <vt:lpwstr>2021-07-07T08:35:56Z</vt:lpwstr>
  </property>
  <property fmtid="{D5CDD505-2E9C-101B-9397-08002B2CF9AE}" pid="4" name="MSIP_Label_1bc0f418-96a4-4caf-9d7c-ccc5ec7f9d91_Method">
    <vt:lpwstr>Privileged</vt:lpwstr>
  </property>
  <property fmtid="{D5CDD505-2E9C-101B-9397-08002B2CF9AE}" pid="5" name="MSIP_Label_1bc0f418-96a4-4caf-9d7c-ccc5ec7f9d91_Name">
    <vt:lpwstr>1bc0f418-96a4-4caf-9d7c-ccc5ec7f9d91</vt:lpwstr>
  </property>
  <property fmtid="{D5CDD505-2E9C-101B-9397-08002B2CF9AE}" pid="6" name="MSIP_Label_1bc0f418-96a4-4caf-9d7c-ccc5ec7f9d91_SiteId">
    <vt:lpwstr>e0793d39-0939-496d-b129-198edd916feb</vt:lpwstr>
  </property>
  <property fmtid="{D5CDD505-2E9C-101B-9397-08002B2CF9AE}" pid="7" name="MSIP_Label_1bc0f418-96a4-4caf-9d7c-ccc5ec7f9d91_ActionId">
    <vt:lpwstr>90de50f5-0c6c-4099-b5e8-e7e99b11537c</vt:lpwstr>
  </property>
  <property fmtid="{D5CDD505-2E9C-101B-9397-08002B2CF9AE}" pid="8" name="MSIP_Label_1bc0f418-96a4-4caf-9d7c-ccc5ec7f9d91_ContentBits">
    <vt:lpwstr>0</vt:lpwstr>
  </property>
</Properties>
</file>