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63" r:id="rId5"/>
    <p:sldId id="259" r:id="rId6"/>
    <p:sldId id="268" r:id="rId7"/>
    <p:sldId id="260" r:id="rId8"/>
    <p:sldId id="267" r:id="rId9"/>
    <p:sldId id="276" r:id="rId10"/>
    <p:sldId id="271" r:id="rId11"/>
    <p:sldId id="277" r:id="rId12"/>
    <p:sldId id="272" r:id="rId13"/>
    <p:sldId id="273" r:id="rId14"/>
    <p:sldId id="274" r:id="rId15"/>
    <p:sldId id="261" r:id="rId16"/>
    <p:sldId id="262" r:id="rId17"/>
    <p:sldId id="265" r:id="rId18"/>
    <p:sldId id="264" r:id="rId19"/>
    <p:sldId id="275" r:id="rId20"/>
    <p:sldId id="266" r:id="rId21"/>
    <p:sldId id="26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/>
    <p:restoredTop sz="94720"/>
  </p:normalViewPr>
  <p:slideViewPr>
    <p:cSldViewPr snapToGrid="0" snapToObjects="1">
      <p:cViewPr varScale="1">
        <p:scale>
          <a:sx n="102" d="100"/>
          <a:sy n="102" d="100"/>
        </p:scale>
        <p:origin x="7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6/18/21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539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6/18/21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26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6/18/21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975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6/18/21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00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6/18/21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199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6/18/21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846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6/18/21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446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6/18/21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174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6/18/21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234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6/18/21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27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6/18/21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102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6/18/21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1785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2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hyperlink" Target="https://www.youtube.com/watch?v=QIUxPv5PJOY" TargetMode="External"/><Relationship Id="rId7" Type="http://schemas.openxmlformats.org/officeDocument/2006/relationships/hyperlink" Target="https://www.kdnuggets.com/2018/11/keras-long-short-term-memory-lstm-model-predict-stock-prices.html#:%7E:text=(%2018%3An45%20)-,Using%20a%20Keras%20Long%20Short%2DTerm%20Memory%20(LSTM),Model%20to%20Predict%20Stock%20Prices&amp;text=LSTMs%20are%20very%20powerful%20in,in%20predicting%20its%20future%20price" TargetMode="External"/><Relationship Id="rId2" Type="http://schemas.openxmlformats.org/officeDocument/2006/relationships/hyperlink" Target="https://www.investopedia.com/terms/b/bluechipstock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-flair.training/blogs/stock-price-prediction-machine-learning-project-in-python/" TargetMode="External"/><Relationship Id="rId5" Type="http://schemas.openxmlformats.org/officeDocument/2006/relationships/hyperlink" Target="https://www.nasdaq.com/" TargetMode="External"/><Relationship Id="rId4" Type="http://schemas.openxmlformats.org/officeDocument/2006/relationships/hyperlink" Target="https://www.datacamp.com/community/tutorials/lstm-python-stock-marke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Magnifying glass showing decling performance">
            <a:extLst>
              <a:ext uri="{FF2B5EF4-FFF2-40B4-BE49-F238E27FC236}">
                <a16:creationId xmlns:a16="http://schemas.microsoft.com/office/drawing/2014/main" id="{FE509F69-5256-4E29-9EC8-1CE9834FEB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5902" b="19192"/>
          <a:stretch/>
        </p:blipFill>
        <p:spPr>
          <a:xfrm>
            <a:off x="20" y="10"/>
            <a:ext cx="12191980" cy="6095990"/>
          </a:xfrm>
          <a:custGeom>
            <a:avLst/>
            <a:gdLst/>
            <a:ahLst/>
            <a:cxnLst/>
            <a:rect l="l" t="t" r="r" b="b"/>
            <a:pathLst>
              <a:path w="12192000" h="6096000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7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5" y="5758133"/>
                </a:lnTo>
                <a:cubicBezTo>
                  <a:pt x="6321454" y="5760521"/>
                  <a:pt x="6329151" y="5762258"/>
                  <a:pt x="6337048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3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6" y="5670301"/>
                </a:cubicBezTo>
                <a:lnTo>
                  <a:pt x="4858238" y="5663787"/>
                </a:lnTo>
                <a:cubicBezTo>
                  <a:pt x="4849945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90" y="5648726"/>
                  <a:pt x="5089162" y="5653107"/>
                </a:cubicBezTo>
                <a:cubicBezTo>
                  <a:pt x="5078019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5" y="5990874"/>
                </a:cubicBezTo>
                <a:cubicBezTo>
                  <a:pt x="6133897" y="5985351"/>
                  <a:pt x="6104368" y="5997733"/>
                  <a:pt x="6074842" y="5987447"/>
                </a:cubicBezTo>
                <a:cubicBezTo>
                  <a:pt x="6065695" y="5984399"/>
                  <a:pt x="6053124" y="5992019"/>
                  <a:pt x="6042072" y="5992399"/>
                </a:cubicBezTo>
                <a:cubicBezTo>
                  <a:pt x="6014449" y="5993351"/>
                  <a:pt x="5986828" y="5993161"/>
                  <a:pt x="5959204" y="5992971"/>
                </a:cubicBezTo>
                <a:cubicBezTo>
                  <a:pt x="5934438" y="5992781"/>
                  <a:pt x="5908719" y="5995447"/>
                  <a:pt x="5884906" y="5990113"/>
                </a:cubicBezTo>
                <a:cubicBezTo>
                  <a:pt x="5859949" y="5984399"/>
                  <a:pt x="5837471" y="5985161"/>
                  <a:pt x="5813275" y="5991637"/>
                </a:cubicBezTo>
                <a:cubicBezTo>
                  <a:pt x="5796702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4" y="6024403"/>
                  <a:pt x="5553045" y="6024403"/>
                </a:cubicBezTo>
                <a:cubicBezTo>
                  <a:pt x="5543518" y="6024403"/>
                  <a:pt x="5533802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50" y="6016022"/>
                  <a:pt x="5339677" y="6016403"/>
                  <a:pt x="5328438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2" y="6027262"/>
                </a:cubicBezTo>
                <a:cubicBezTo>
                  <a:pt x="5044391" y="6043455"/>
                  <a:pt x="5006292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5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14165" y="6091844"/>
                  <a:pt x="4801401" y="6093939"/>
                  <a:pt x="4788661" y="6095749"/>
                </a:cubicBezTo>
                <a:lnTo>
                  <a:pt x="4785776" y="6096000"/>
                </a:lnTo>
                <a:lnTo>
                  <a:pt x="4726469" y="6096000"/>
                </a:lnTo>
                <a:lnTo>
                  <a:pt x="4719697" y="6095130"/>
                </a:lnTo>
                <a:cubicBezTo>
                  <a:pt x="4709481" y="6092939"/>
                  <a:pt x="4699289" y="6090320"/>
                  <a:pt x="4689098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6" y="6058123"/>
                </a:cubicBezTo>
                <a:cubicBezTo>
                  <a:pt x="4513260" y="6059457"/>
                  <a:pt x="4501257" y="6067459"/>
                  <a:pt x="4497068" y="6075649"/>
                </a:cubicBezTo>
                <a:cubicBezTo>
                  <a:pt x="4487731" y="6093938"/>
                  <a:pt x="4474969" y="6097178"/>
                  <a:pt x="4457632" y="6090890"/>
                </a:cubicBezTo>
                <a:cubicBezTo>
                  <a:pt x="4442581" y="6085555"/>
                  <a:pt x="4424104" y="6082890"/>
                  <a:pt x="4413817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6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3296010"/>
            <a:ext cx="12191456" cy="2849976"/>
            <a:chOff x="476" y="-3923157"/>
            <a:chExt cx="10667524" cy="2493729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0FA424E-AE42-C142-B92C-7F7B16816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9" y="1514475"/>
            <a:ext cx="8381999" cy="1995487"/>
          </a:xfrm>
        </p:spPr>
        <p:txBody>
          <a:bodyPr>
            <a:normAutofit/>
          </a:bodyPr>
          <a:lstStyle/>
          <a:p>
            <a:pPr algn="l"/>
            <a:r>
              <a:rPr lang="en-US" sz="6800" dirty="0"/>
              <a:t>Investment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B1937B-4CE4-2440-B933-927D619B4A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8382000" cy="133847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Brett Sutow</a:t>
            </a:r>
          </a:p>
          <a:p>
            <a:pPr algn="l"/>
            <a:r>
              <a:rPr lang="en-US" dirty="0"/>
              <a:t>DSC 630</a:t>
            </a:r>
          </a:p>
          <a:p>
            <a:pPr algn="l"/>
            <a:r>
              <a:rPr lang="en-US" dirty="0"/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3996933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123"/>
    </mc:Choice>
    <mc:Fallback xmlns="">
      <p:transition spd="slow" advTm="4912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5631BE-C9FA-F04C-8C49-1677EB965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572" y="946205"/>
            <a:ext cx="9955033" cy="1079829"/>
          </a:xfrm>
        </p:spPr>
        <p:txBody>
          <a:bodyPr anchor="ctr">
            <a:normAutofit/>
          </a:bodyPr>
          <a:lstStyle/>
          <a:p>
            <a:r>
              <a:rPr lang="en-US" dirty="0"/>
              <a:t>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6283C-1893-5F4B-824E-3A12A9BC4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522" y="3339548"/>
            <a:ext cx="7816134" cy="2943899"/>
          </a:xfrm>
        </p:spPr>
        <p:txBody>
          <a:bodyPr anchor="t">
            <a:normAutofit/>
          </a:bodyPr>
          <a:lstStyle/>
          <a:p>
            <a:r>
              <a:rPr lang="en-US" dirty="0"/>
              <a:t>The following graph shows the price changes with 20 iterations </a:t>
            </a:r>
          </a:p>
          <a:p>
            <a:r>
              <a:rPr lang="en-US" dirty="0"/>
              <a:t>This tracks the prediction price over 20 days</a:t>
            </a:r>
          </a:p>
          <a:p>
            <a:r>
              <a:rPr lang="en-US" dirty="0"/>
              <a:t>We then are comparing this to what we are seeing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6904AF-CB04-4074-8038-1E84BC092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544" y="2244769"/>
            <a:ext cx="12191456" cy="2651760"/>
            <a:chOff x="476" y="-3923156"/>
            <a:chExt cx="10667524" cy="249372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474A189-041A-4CCA-8049-6735282006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88DA012-BD02-4870-86EF-931F6EF42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5832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458"/>
    </mc:Choice>
    <mc:Fallback xmlns="">
      <p:transition spd="slow" advTm="46458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" descr="Chart, line chart&#10;&#10;Description automatically generated">
            <a:extLst>
              <a:ext uri="{FF2B5EF4-FFF2-40B4-BE49-F238E27FC236}">
                <a16:creationId xmlns:a16="http://schemas.microsoft.com/office/drawing/2014/main" id="{262B81FA-B18F-6A4D-9AE9-05065D135CD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2000" y="1105935"/>
            <a:ext cx="4670612" cy="3736489"/>
          </a:xfrm>
          <a:prstGeom prst="rect">
            <a:avLst/>
          </a:prstGeom>
          <a:noFill/>
        </p:spPr>
      </p:pic>
      <p:grpSp>
        <p:nvGrpSpPr>
          <p:cNvPr id="16" name="Group 10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3296010"/>
            <a:ext cx="12191456" cy="2849976"/>
            <a:chOff x="476" y="-3923157"/>
            <a:chExt cx="10667524" cy="2493729"/>
          </a:xfrm>
        </p:grpSpPr>
        <p:sp>
          <p:nvSpPr>
            <p:cNvPr id="17" name="Freeform: Shape 11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2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95ED7E9-698B-1743-9DB2-61F8A371E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452" y="790900"/>
            <a:ext cx="5289177" cy="2727367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z="6200" dirty="0"/>
              <a:t>The Walt Disney Company-Real</a:t>
            </a:r>
          </a:p>
        </p:txBody>
      </p:sp>
    </p:spTree>
    <p:extLst>
      <p:ext uri="{BB962C8B-B14F-4D97-AF65-F5344CB8AC3E}">
        <p14:creationId xmlns:p14="http://schemas.microsoft.com/office/powerpoint/2010/main" val="13597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548"/>
    </mc:Choice>
    <mc:Fallback xmlns="">
      <p:transition spd="slow" advTm="47548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" descr="Chart, line chart&#10;&#10;Description automatically generated">
            <a:extLst>
              <a:ext uri="{FF2B5EF4-FFF2-40B4-BE49-F238E27FC236}">
                <a16:creationId xmlns:a16="http://schemas.microsoft.com/office/drawing/2014/main" id="{08E330BA-A7C0-B142-80A0-FF9F18D7B15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2000" y="1105935"/>
            <a:ext cx="4670612" cy="3736489"/>
          </a:xfrm>
          <a:prstGeom prst="rect">
            <a:avLst/>
          </a:prstGeom>
          <a:noFill/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3296010"/>
            <a:ext cx="12191456" cy="2849976"/>
            <a:chOff x="476" y="-3923157"/>
            <a:chExt cx="10667524" cy="2493729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8CEA52A-16C0-2447-83FD-B185558E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452" y="790900"/>
            <a:ext cx="5289177" cy="2727367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z="5600" dirty="0"/>
              <a:t>The Walt Disney Company-Prediction</a:t>
            </a:r>
          </a:p>
        </p:txBody>
      </p:sp>
    </p:spTree>
    <p:extLst>
      <p:ext uri="{BB962C8B-B14F-4D97-AF65-F5344CB8AC3E}">
        <p14:creationId xmlns:p14="http://schemas.microsoft.com/office/powerpoint/2010/main" val="309337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26"/>
    </mc:Choice>
    <mc:Fallback xmlns="">
      <p:transition spd="slow" advTm="11426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slide2" descr="Sheet 1">
            <a:extLst>
              <a:ext uri="{FF2B5EF4-FFF2-40B4-BE49-F238E27FC236}">
                <a16:creationId xmlns:a16="http://schemas.microsoft.com/office/drawing/2014/main" id="{DFE1E5CB-3E0D-0242-912F-77DEA54DF6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16" y="130556"/>
            <a:ext cx="5732421" cy="4258564"/>
          </a:xfrm>
          <a:prstGeom prst="rect">
            <a:avLst/>
          </a:prstGeom>
        </p:spPr>
      </p:pic>
      <p:grpSp>
        <p:nvGrpSpPr>
          <p:cNvPr id="17" name="Group 11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3296010"/>
            <a:ext cx="12191456" cy="2849976"/>
            <a:chOff x="476" y="-3923157"/>
            <a:chExt cx="10667524" cy="2493729"/>
          </a:xfrm>
        </p:grpSpPr>
        <p:sp>
          <p:nvSpPr>
            <p:cNvPr id="18" name="Freeform: Shape 12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3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0A8E2D-AA48-1844-96CD-CCB18E44A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452" y="790900"/>
            <a:ext cx="5289177" cy="2727367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z="8000" dirty="0"/>
              <a:t>Comparison </a:t>
            </a:r>
          </a:p>
        </p:txBody>
      </p:sp>
    </p:spTree>
    <p:extLst>
      <p:ext uri="{BB962C8B-B14F-4D97-AF65-F5344CB8AC3E}">
        <p14:creationId xmlns:p14="http://schemas.microsoft.com/office/powerpoint/2010/main" val="3533969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84"/>
    </mc:Choice>
    <mc:Fallback xmlns="">
      <p:transition spd="slow" advTm="37584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B32E7A-57F7-1743-889E-E41C60490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572" y="946205"/>
            <a:ext cx="9955033" cy="1079829"/>
          </a:xfrm>
        </p:spPr>
        <p:txBody>
          <a:bodyPr anchor="ctr">
            <a:normAutofit/>
          </a:bodyPr>
          <a:lstStyle/>
          <a:p>
            <a:r>
              <a:rPr lang="en-US" dirty="0"/>
              <a:t>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20C9C-B51E-364F-8648-691609FE1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522" y="3339548"/>
            <a:ext cx="7816134" cy="2943899"/>
          </a:xfrm>
        </p:spPr>
        <p:txBody>
          <a:bodyPr anchor="t">
            <a:normAutofit/>
          </a:bodyPr>
          <a:lstStyle/>
          <a:p>
            <a:r>
              <a:rPr lang="en-US" dirty="0"/>
              <a:t>The model worked in the prediction phases </a:t>
            </a:r>
          </a:p>
          <a:p>
            <a:r>
              <a:rPr lang="en-US" dirty="0"/>
              <a:t>Our model could not accurately predict price changes</a:t>
            </a:r>
          </a:p>
          <a:p>
            <a:r>
              <a:rPr lang="en-US" dirty="0"/>
              <a:t>This is due to all the outside factors in the market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6904AF-CB04-4074-8038-1E84BC092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544" y="2244769"/>
            <a:ext cx="12191456" cy="2651760"/>
            <a:chOff x="476" y="-3923156"/>
            <a:chExt cx="10667524" cy="249372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474A189-041A-4CCA-8049-6735282006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88DA012-BD02-4870-86EF-931F6EF42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0458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548"/>
    </mc:Choice>
    <mc:Fallback xmlns="">
      <p:transition spd="slow" advTm="63548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1C6679-42C6-AD45-97A2-23DD8E207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572" y="946205"/>
            <a:ext cx="9955033" cy="1079829"/>
          </a:xfrm>
        </p:spPr>
        <p:txBody>
          <a:bodyPr anchor="ctr">
            <a:normAutofit/>
          </a:bodyPr>
          <a:lstStyle/>
          <a:p>
            <a:r>
              <a:rPr lang="en-US" dirty="0"/>
              <a:t>Challenges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0F162-15A7-184E-84B3-BE52ECC6E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522" y="3339548"/>
            <a:ext cx="7816134" cy="2943899"/>
          </a:xfrm>
        </p:spPr>
        <p:txBody>
          <a:bodyPr anchor="t">
            <a:normAutofit/>
          </a:bodyPr>
          <a:lstStyle/>
          <a:p>
            <a:r>
              <a:rPr lang="en-US" dirty="0"/>
              <a:t>Model accuracy due to outside factors </a:t>
            </a:r>
          </a:p>
          <a:p>
            <a:r>
              <a:rPr lang="en-US" dirty="0"/>
              <a:t>Though LSTM is the best model for stocks, it can be off</a:t>
            </a:r>
          </a:p>
          <a:p>
            <a:r>
              <a:rPr lang="en-US" dirty="0"/>
              <a:t>Time-series data creates challenging aspects for data prediction</a:t>
            </a:r>
          </a:p>
          <a:p>
            <a:r>
              <a:rPr lang="en-US" dirty="0"/>
              <a:t>Stock prices are extremely volatile </a:t>
            </a:r>
          </a:p>
          <a:p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6904AF-CB04-4074-8038-1E84BC092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544" y="2244769"/>
            <a:ext cx="12191456" cy="2651760"/>
            <a:chOff x="476" y="-3923156"/>
            <a:chExt cx="10667524" cy="249372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474A189-041A-4CCA-8049-6735282006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88DA012-BD02-4870-86EF-931F6EF42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06331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345"/>
    </mc:Choice>
    <mc:Fallback xmlns="">
      <p:transition spd="slow" advTm="33345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4B2165-734B-2E44-BB27-94822234C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572" y="946205"/>
            <a:ext cx="9955033" cy="1079829"/>
          </a:xfrm>
        </p:spPr>
        <p:txBody>
          <a:bodyPr anchor="ctr">
            <a:normAutofit/>
          </a:bodyPr>
          <a:lstStyle/>
          <a:p>
            <a:r>
              <a:rPr lang="en-US" dirty="0"/>
              <a:t>Outside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2CCAD-4C6F-614A-9CA7-AB3B798AF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522" y="3339548"/>
            <a:ext cx="7816134" cy="2943899"/>
          </a:xfrm>
        </p:spPr>
        <p:txBody>
          <a:bodyPr anchor="t">
            <a:normAutofit/>
          </a:bodyPr>
          <a:lstStyle/>
          <a:p>
            <a:r>
              <a:rPr lang="en-US" dirty="0"/>
              <a:t>The following are outside factors that are unpredictable for stock price changes</a:t>
            </a:r>
          </a:p>
          <a:p>
            <a:pPr lvl="1"/>
            <a:r>
              <a:rPr lang="en-US" dirty="0"/>
              <a:t>Earnings Reports</a:t>
            </a:r>
          </a:p>
          <a:p>
            <a:pPr lvl="1"/>
            <a:r>
              <a:rPr lang="en-US" dirty="0"/>
              <a:t>Press Release</a:t>
            </a:r>
          </a:p>
          <a:p>
            <a:pPr lvl="1"/>
            <a:r>
              <a:rPr lang="en-US" dirty="0"/>
              <a:t>Good/Bad news coverage</a:t>
            </a:r>
          </a:p>
          <a:p>
            <a:pPr lvl="1"/>
            <a:r>
              <a:rPr lang="en-US" dirty="0"/>
              <a:t>Overall market</a:t>
            </a:r>
          </a:p>
          <a:p>
            <a:pPr lvl="1"/>
            <a:r>
              <a:rPr lang="en-US" dirty="0"/>
              <a:t>Political decisions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6904AF-CB04-4074-8038-1E84BC092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544" y="2244769"/>
            <a:ext cx="12191456" cy="2651760"/>
            <a:chOff x="476" y="-3923156"/>
            <a:chExt cx="10667524" cy="249372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474A189-041A-4CCA-8049-6735282006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88DA012-BD02-4870-86EF-931F6EF42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3377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788"/>
    </mc:Choice>
    <mc:Fallback xmlns="">
      <p:transition spd="slow" advTm="23788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5ABB7A-7AD7-7D46-8BB3-1CC114C89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572" y="946205"/>
            <a:ext cx="9955033" cy="1079829"/>
          </a:xfrm>
        </p:spPr>
        <p:txBody>
          <a:bodyPr anchor="ctr">
            <a:normAutofit/>
          </a:bodyPr>
          <a:lstStyle/>
          <a:p>
            <a:r>
              <a:rPr lang="en-US" dirty="0"/>
              <a:t>Why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6762A-1B61-1545-9449-4D94E48F4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522" y="3339548"/>
            <a:ext cx="7816134" cy="2943899"/>
          </a:xfrm>
        </p:spPr>
        <p:txBody>
          <a:bodyPr anchor="t">
            <a:normAutofit/>
          </a:bodyPr>
          <a:lstStyle/>
          <a:p>
            <a:r>
              <a:rPr lang="en-US" dirty="0"/>
              <a:t>Need to understand price fluctuations</a:t>
            </a:r>
          </a:p>
          <a:p>
            <a:r>
              <a:rPr lang="en-US" dirty="0"/>
              <a:t>Testing allows us to mitigate risk of actual investment</a:t>
            </a:r>
          </a:p>
          <a:p>
            <a:r>
              <a:rPr lang="en-US" dirty="0"/>
              <a:t>Avoidance of loss of investment early on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6904AF-CB04-4074-8038-1E84BC092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544" y="2244769"/>
            <a:ext cx="12191456" cy="2651760"/>
            <a:chOff x="476" y="-3923156"/>
            <a:chExt cx="10667524" cy="249372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474A189-041A-4CCA-8049-6735282006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88DA012-BD02-4870-86EF-931F6EF42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67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340"/>
    </mc:Choice>
    <mc:Fallback xmlns="">
      <p:transition spd="slow" advTm="3034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787A07-4C5D-CA4B-9917-4326F1551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572" y="946205"/>
            <a:ext cx="9955033" cy="1079829"/>
          </a:xfrm>
        </p:spPr>
        <p:txBody>
          <a:bodyPr anchor="ctr">
            <a:normAutofit/>
          </a:bodyPr>
          <a:lstStyle/>
          <a:p>
            <a:r>
              <a:rPr lang="en-US" dirty="0"/>
              <a:t>Expansion of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2AD3C-8AA8-114D-9660-32F676C2E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522" y="3339548"/>
            <a:ext cx="7816134" cy="2943899"/>
          </a:xfrm>
        </p:spPr>
        <p:txBody>
          <a:bodyPr anchor="t">
            <a:normAutofit/>
          </a:bodyPr>
          <a:lstStyle/>
          <a:p>
            <a:r>
              <a:rPr lang="en-US" dirty="0"/>
              <a:t>The stock model will be expanded further(more iterations)</a:t>
            </a:r>
          </a:p>
          <a:p>
            <a:r>
              <a:rPr lang="en-US" dirty="0"/>
              <a:t>As more stock price data comes out updates will continue </a:t>
            </a:r>
          </a:p>
          <a:p>
            <a:r>
              <a:rPr lang="en-US" dirty="0"/>
              <a:t>Compare future stock predictions with actual prices</a:t>
            </a:r>
          </a:p>
          <a:p>
            <a:r>
              <a:rPr lang="en-US" dirty="0"/>
              <a:t>Build out more companies in analysis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6904AF-CB04-4074-8038-1E84BC092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544" y="2244769"/>
            <a:ext cx="12191456" cy="2651760"/>
            <a:chOff x="476" y="-3923156"/>
            <a:chExt cx="10667524" cy="249372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474A189-041A-4CCA-8049-6735282006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88DA012-BD02-4870-86EF-931F6EF42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38484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370"/>
    </mc:Choice>
    <mc:Fallback xmlns="">
      <p:transition spd="slow" advTm="10737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C21203-D78D-1848-B188-39AF4F033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572" y="946205"/>
            <a:ext cx="9955033" cy="1079829"/>
          </a:xfrm>
        </p:spPr>
        <p:txBody>
          <a:bodyPr anchor="ctr">
            <a:normAutofit/>
          </a:bodyPr>
          <a:lstStyle/>
          <a:p>
            <a:r>
              <a:rPr lang="en-US" dirty="0"/>
              <a:t>Final 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3DDFD-7F28-CB4F-83B1-301317418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522" y="3339548"/>
            <a:ext cx="7816134" cy="2943899"/>
          </a:xfrm>
        </p:spPr>
        <p:txBody>
          <a:bodyPr anchor="t">
            <a:normAutofit/>
          </a:bodyPr>
          <a:lstStyle/>
          <a:p>
            <a:r>
              <a:rPr lang="en-US" sz="2600" dirty="0"/>
              <a:t>Due to market uncertainty and previously discussed economic factors, the LSTM model may or may not work overall</a:t>
            </a:r>
          </a:p>
          <a:p>
            <a:r>
              <a:rPr lang="en-US" sz="2600" dirty="0"/>
              <a:t>The market is control by so many different factors that individual stocks are difficult to predict</a:t>
            </a:r>
          </a:p>
          <a:p>
            <a:r>
              <a:rPr lang="en-US" sz="2600" dirty="0"/>
              <a:t>We are interested in expanding this model to mutual funds and index funds to see how they move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6904AF-CB04-4074-8038-1E84BC092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544" y="2244769"/>
            <a:ext cx="12191456" cy="2651760"/>
            <a:chOff x="476" y="-3923156"/>
            <a:chExt cx="10667524" cy="249372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474A189-041A-4CCA-8049-6735282006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88DA012-BD02-4870-86EF-931F6EF42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3423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525"/>
    </mc:Choice>
    <mc:Fallback xmlns="">
      <p:transition spd="slow" advTm="5052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54DE54-50F2-0543-838E-78D6D25A4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572" y="946205"/>
            <a:ext cx="9955033" cy="1079829"/>
          </a:xfrm>
        </p:spPr>
        <p:txBody>
          <a:bodyPr anchor="ctr">
            <a:normAutofit/>
          </a:bodyPr>
          <a:lstStyle/>
          <a:p>
            <a:r>
              <a:rPr lang="en-US" dirty="0"/>
              <a:t>Key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59E12-A3E3-E848-A30B-EE4589B6E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522" y="3339548"/>
            <a:ext cx="7816134" cy="2943899"/>
          </a:xfrm>
        </p:spPr>
        <p:txBody>
          <a:bodyPr anchor="t">
            <a:normAutofit lnSpcReduction="10000"/>
          </a:bodyPr>
          <a:lstStyle/>
          <a:p>
            <a:r>
              <a:rPr lang="en-US" dirty="0"/>
              <a:t>Investment Goal</a:t>
            </a:r>
          </a:p>
          <a:p>
            <a:r>
              <a:rPr lang="en-US" dirty="0"/>
              <a:t>Company Investment Analysis </a:t>
            </a:r>
          </a:p>
          <a:p>
            <a:r>
              <a:rPr lang="en-US" dirty="0"/>
              <a:t>Utilization of the LSTM Model</a:t>
            </a:r>
          </a:p>
          <a:p>
            <a:r>
              <a:rPr lang="en-US" dirty="0"/>
              <a:t>Results </a:t>
            </a:r>
          </a:p>
          <a:p>
            <a:r>
              <a:rPr lang="en-US" dirty="0"/>
              <a:t>Challenges</a:t>
            </a:r>
          </a:p>
          <a:p>
            <a:r>
              <a:rPr lang="en-US" dirty="0"/>
              <a:t>Expansion of Model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6904AF-CB04-4074-8038-1E84BC092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544" y="2244769"/>
            <a:ext cx="12191456" cy="2651760"/>
            <a:chOff x="476" y="-3923156"/>
            <a:chExt cx="10667524" cy="249372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474A189-041A-4CCA-8049-6735282006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88DA012-BD02-4870-86EF-931F6EF42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834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443"/>
    </mc:Choice>
    <mc:Fallback xmlns="">
      <p:transition spd="slow" advTm="56443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32EB6829-0E49-40E5-92FE-9F6D3251F6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83" r="1" b="1"/>
          <a:stretch/>
        </p:blipFill>
        <p:spPr>
          <a:xfrm>
            <a:off x="20" y="10"/>
            <a:ext cx="12191435" cy="6857989"/>
          </a:xfrm>
          <a:prstGeom prst="rect">
            <a:avLst/>
          </a:prstGeom>
        </p:spPr>
      </p:pic>
      <p:sp>
        <p:nvSpPr>
          <p:cNvPr id="15" name="Rectangle 10">
            <a:extLst>
              <a:ext uri="{FF2B5EF4-FFF2-40B4-BE49-F238E27FC236}">
                <a16:creationId xmlns:a16="http://schemas.microsoft.com/office/drawing/2014/main" id="{0A3D475D-F146-44DA-80FB-3306B95B8D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23925" y="-923925"/>
            <a:ext cx="6858000" cy="870585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31000">
                <a:srgbClr val="000000">
                  <a:alpha val="70000"/>
                </a:srgbClr>
              </a:gs>
              <a:gs pos="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650FC5-F5C9-C440-AF31-460C5BD20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3999"/>
            <a:ext cx="5334000" cy="3535018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A6346-A153-FD46-A2CF-F01DCC88F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5333998"/>
            <a:ext cx="5334000" cy="762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</a:rPr>
              <a:t>Please let me know if you have any questions!</a:t>
            </a:r>
          </a:p>
        </p:txBody>
      </p:sp>
    </p:spTree>
    <p:extLst>
      <p:ext uri="{BB962C8B-B14F-4D97-AF65-F5344CB8AC3E}">
        <p14:creationId xmlns:p14="http://schemas.microsoft.com/office/powerpoint/2010/main" val="308790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476"/>
    </mc:Choice>
    <mc:Fallback xmlns="">
      <p:transition spd="slow" advTm="184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49570D-3FDF-6846-BB0B-012AED67F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572" y="946205"/>
            <a:ext cx="9955033" cy="1079829"/>
          </a:xfrm>
        </p:spPr>
        <p:txBody>
          <a:bodyPr anchor="ctr">
            <a:norm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33D1B-E346-D049-8BBD-15624C821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522" y="3339548"/>
            <a:ext cx="7816134" cy="2943899"/>
          </a:xfrm>
        </p:spPr>
        <p:txBody>
          <a:bodyPr anchor="t">
            <a:normAutofit/>
          </a:bodyPr>
          <a:lstStyle/>
          <a:p>
            <a:r>
              <a:rPr lang="en-US" sz="900" dirty="0"/>
              <a:t>Chen, J. (2020, November 27). </a:t>
            </a:r>
            <a:r>
              <a:rPr lang="en-US" sz="900" i="1" dirty="0"/>
              <a:t>Blue-Chip Stock Definition</a:t>
            </a:r>
            <a:r>
              <a:rPr lang="en-US" sz="900" dirty="0"/>
              <a:t>. Investopedia. </a:t>
            </a:r>
            <a:r>
              <a:rPr lang="en-US" sz="900" u="sng" dirty="0">
                <a:hlinkClick r:id="rId2"/>
              </a:rPr>
              <a:t>https://www.investopedia.com/terms/b/bluechipstock.asp</a:t>
            </a:r>
            <a:endParaRPr lang="en-US" sz="900" dirty="0"/>
          </a:p>
          <a:p>
            <a:r>
              <a:rPr lang="en-US" sz="900" dirty="0"/>
              <a:t>Computer Science. (2019, December 22). </a:t>
            </a:r>
            <a:r>
              <a:rPr lang="en-US" sz="900" i="1" dirty="0"/>
              <a:t>Stock Price Prediction Using Python &amp; Machine Learning</a:t>
            </a:r>
            <a:r>
              <a:rPr lang="en-US" sz="900" dirty="0"/>
              <a:t>. YouTube. </a:t>
            </a:r>
            <a:r>
              <a:rPr lang="en-US" sz="900" u="sng" dirty="0">
                <a:hlinkClick r:id="rId3"/>
              </a:rPr>
              <a:t>https://www.youtube.com/watch?v=QIUxPv5PJOY</a:t>
            </a:r>
            <a:endParaRPr lang="en-US" sz="900" dirty="0"/>
          </a:p>
          <a:p>
            <a:r>
              <a:rPr lang="en-US" sz="900" dirty="0"/>
              <a:t>Ganegedara, T. (2021). </a:t>
            </a:r>
            <a:r>
              <a:rPr lang="en-US" sz="900" i="1" dirty="0"/>
              <a:t>Attention Required! | Cloudflare</a:t>
            </a:r>
            <a:r>
              <a:rPr lang="en-US" sz="900" dirty="0"/>
              <a:t>. Datacamp. </a:t>
            </a:r>
            <a:r>
              <a:rPr lang="en-US" sz="900" u="sng" dirty="0">
                <a:hlinkClick r:id="rId4"/>
              </a:rPr>
              <a:t>https://www.datacamp.com/community/tutorials/lstm-python-stock-market</a:t>
            </a:r>
            <a:r>
              <a:rPr lang="en-US" sz="900" dirty="0"/>
              <a:t> </a:t>
            </a:r>
          </a:p>
          <a:p>
            <a:r>
              <a:rPr lang="en-US" sz="900" dirty="0"/>
              <a:t>Langager, C. (2021, May 11). </a:t>
            </a:r>
            <a:r>
              <a:rPr lang="en-US" sz="900" i="1" dirty="0"/>
              <a:t>What Causes a Significant Move in the Stock Market?</a:t>
            </a:r>
            <a:r>
              <a:rPr lang="en-US" sz="900" dirty="0"/>
              <a:t> Investopedia. https://www.investopedia.com/ask/answers/06/stockmarketmove.asp</a:t>
            </a:r>
          </a:p>
          <a:p>
            <a:r>
              <a:rPr lang="en-US" sz="900" dirty="0"/>
              <a:t>Nasdaq. (n.d.). </a:t>
            </a:r>
            <a:r>
              <a:rPr lang="en-US" sz="900" i="1" dirty="0"/>
              <a:t>Daily Stock Market Overview, Data Updates, Reports &amp; News</a:t>
            </a:r>
            <a:r>
              <a:rPr lang="en-US" sz="900" dirty="0"/>
              <a:t>. </a:t>
            </a:r>
            <a:r>
              <a:rPr lang="en-US" sz="900" u="sng" dirty="0">
                <a:hlinkClick r:id="rId5"/>
              </a:rPr>
              <a:t>https://www.nasdaq.com/</a:t>
            </a:r>
            <a:endParaRPr lang="en-US" sz="900" dirty="0"/>
          </a:p>
          <a:p>
            <a:r>
              <a:rPr lang="en-US" sz="900" dirty="0"/>
              <a:t>Team, D. (2021, March 14). </a:t>
            </a:r>
            <a:r>
              <a:rPr lang="en-US" sz="900" i="1" dirty="0"/>
              <a:t>Stock Price Prediction – Machine Learning Project in Python</a:t>
            </a:r>
            <a:r>
              <a:rPr lang="en-US" sz="900" dirty="0"/>
              <a:t>. DataFlair. </a:t>
            </a:r>
            <a:r>
              <a:rPr lang="en-US" sz="900" u="sng" dirty="0">
                <a:hlinkClick r:id="rId6"/>
              </a:rPr>
              <a:t>https://data-flair.training/blogs/stock-price-prediction-machine-learning-project-in-python/</a:t>
            </a:r>
            <a:endParaRPr lang="en-US" sz="900" dirty="0"/>
          </a:p>
          <a:p>
            <a:r>
              <a:rPr lang="en-US" sz="900" i="1" dirty="0"/>
              <a:t>Using a Keras Long Short-Term Memory (LSTM) Model to Predict Stock Prices</a:t>
            </a:r>
            <a:r>
              <a:rPr lang="en-US" sz="900" dirty="0"/>
              <a:t>. (n.d.). KDnuggets. </a:t>
            </a:r>
            <a:r>
              <a:rPr lang="en-US" sz="900" u="sng" dirty="0">
                <a:hlinkClick r:id="rId7"/>
              </a:rPr>
              <a:t>https://www.kdnuggets.com/2018/11/keras-long-short-term-memory-lstm-model-predict-stock-prices.html#:%7E:text=(%2018%3An45%20)-,Using%20a%20Keras%20Long%20Short%2DTerm%20Memory%20(LSTM),Model%20to%20Predict%20Stock%20Prices&amp;text=LSTMs%20are%20very%20powerful%20in,in%20predicting%20its%20future%20price</a:t>
            </a:r>
            <a:r>
              <a:rPr lang="en-US" sz="900" dirty="0"/>
              <a:t>.</a:t>
            </a:r>
          </a:p>
          <a:p>
            <a:pPr marL="0" indent="0">
              <a:buNone/>
            </a:pPr>
            <a:endParaRPr lang="en-US" sz="9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6904AF-CB04-4074-8038-1E84BC092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544" y="2244769"/>
            <a:ext cx="12191456" cy="2651760"/>
            <a:chOff x="476" y="-3923156"/>
            <a:chExt cx="10667524" cy="249372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474A189-041A-4CCA-8049-6735282006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88DA012-BD02-4870-86EF-931F6EF42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8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87474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91"/>
    </mc:Choice>
    <mc:Fallback xmlns="">
      <p:transition spd="slow" advTm="139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77F8AD-F2EB-2542-BC51-82AADC3A3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572" y="946205"/>
            <a:ext cx="9955033" cy="1079829"/>
          </a:xfrm>
        </p:spPr>
        <p:txBody>
          <a:bodyPr anchor="ctr">
            <a:normAutofit/>
          </a:bodyPr>
          <a:lstStyle/>
          <a:p>
            <a:r>
              <a:rPr lang="en-US" dirty="0"/>
              <a:t>Investments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F4B4A-DEF0-C24A-9D6C-9DA527B55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522" y="3339548"/>
            <a:ext cx="7816134" cy="2943899"/>
          </a:xfrm>
        </p:spPr>
        <p:txBody>
          <a:bodyPr anchor="t">
            <a:normAutofit/>
          </a:bodyPr>
          <a:lstStyle/>
          <a:p>
            <a:r>
              <a:rPr lang="en-US" dirty="0"/>
              <a:t>The goal to create a prediction model for stocks</a:t>
            </a:r>
          </a:p>
          <a:p>
            <a:r>
              <a:rPr lang="en-US" dirty="0"/>
              <a:t>This will allow us to gain a better understanding for investment purposes</a:t>
            </a:r>
          </a:p>
          <a:p>
            <a:r>
              <a:rPr lang="en-US" dirty="0"/>
              <a:t>Model should be able to predict future stock prices</a:t>
            </a:r>
          </a:p>
          <a:p>
            <a:r>
              <a:rPr lang="en-US" dirty="0"/>
              <a:t>Creates accurate investing decisions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6904AF-CB04-4074-8038-1E84BC092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544" y="2244769"/>
            <a:ext cx="12191456" cy="2651760"/>
            <a:chOff x="476" y="-3923156"/>
            <a:chExt cx="10667524" cy="249372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474A189-041A-4CCA-8049-6735282006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88DA012-BD02-4870-86EF-931F6EF42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6054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685"/>
    </mc:Choice>
    <mc:Fallback xmlns="">
      <p:transition spd="slow" advTm="5368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E5989A-8D29-D64C-A8FC-FD6FA9B3E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572" y="946205"/>
            <a:ext cx="9955033" cy="1079829"/>
          </a:xfrm>
        </p:spPr>
        <p:txBody>
          <a:bodyPr anchor="ctr">
            <a:normAutofit/>
          </a:bodyPr>
          <a:lstStyle/>
          <a:p>
            <a:r>
              <a:rPr lang="en-US" dirty="0"/>
              <a:t>Stock Choice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21733-DCE5-8841-9D53-61F92AC05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522" y="3339548"/>
            <a:ext cx="7816134" cy="2943899"/>
          </a:xfrm>
        </p:spPr>
        <p:txBody>
          <a:bodyPr anchor="t">
            <a:normAutofit/>
          </a:bodyPr>
          <a:lstStyle/>
          <a:p>
            <a:r>
              <a:rPr lang="en-US" dirty="0"/>
              <a:t>As an investing company we look for an organization that can provide long-term growth</a:t>
            </a:r>
          </a:p>
          <a:p>
            <a:r>
              <a:rPr lang="en-US" dirty="0"/>
              <a:t>The Walt Disney Company was chosen based off its strong history</a:t>
            </a:r>
          </a:p>
          <a:p>
            <a:r>
              <a:rPr lang="en-US" dirty="0"/>
              <a:t>The goal is to accurately predict the future prices to get a better entry point for purchase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6904AF-CB04-4074-8038-1E84BC092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544" y="2244769"/>
            <a:ext cx="12191456" cy="2651760"/>
            <a:chOff x="476" y="-3923156"/>
            <a:chExt cx="10667524" cy="249372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474A189-041A-4CCA-8049-6735282006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88DA012-BD02-4870-86EF-931F6EF42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4964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104"/>
    </mc:Choice>
    <mc:Fallback xmlns="">
      <p:transition spd="slow" advTm="5610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2ADE19-BE67-A145-9536-A42EBFEDF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572" y="946205"/>
            <a:ext cx="9955033" cy="1079829"/>
          </a:xfrm>
        </p:spPr>
        <p:txBody>
          <a:bodyPr anchor="ctr">
            <a:normAutofit/>
          </a:bodyPr>
          <a:lstStyle/>
          <a:p>
            <a:r>
              <a:rPr lang="en-US" dirty="0"/>
              <a:t>The Walt Disney Company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854FB-3785-C042-AD1B-7143D71AD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522" y="3339548"/>
            <a:ext cx="7816134" cy="2943899"/>
          </a:xfrm>
        </p:spPr>
        <p:txBody>
          <a:bodyPr anchor="t">
            <a:normAutofit/>
          </a:bodyPr>
          <a:lstStyle/>
          <a:p>
            <a:r>
              <a:rPr lang="en-US" dirty="0"/>
              <a:t>We want to better understand future stock prices</a:t>
            </a:r>
          </a:p>
          <a:p>
            <a:r>
              <a:rPr lang="en-US" dirty="0"/>
              <a:t>Allows us to analyze based off past 60 days data</a:t>
            </a:r>
          </a:p>
          <a:p>
            <a:r>
              <a:rPr lang="en-US" dirty="0"/>
              <a:t>Utilizes prediction LSTM model to track and create future predictions</a:t>
            </a:r>
          </a:p>
          <a:p>
            <a:r>
              <a:rPr lang="en-US" dirty="0"/>
              <a:t>Creates better investment decision making for this stock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6904AF-CB04-4074-8038-1E84BC092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544" y="2244769"/>
            <a:ext cx="12191456" cy="2651760"/>
            <a:chOff x="476" y="-3923156"/>
            <a:chExt cx="10667524" cy="249372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474A189-041A-4CCA-8049-6735282006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88DA012-BD02-4870-86EF-931F6EF42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755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147"/>
    </mc:Choice>
    <mc:Fallback xmlns="">
      <p:transition spd="slow" advTm="116147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D982F3-C2DB-5246-80A5-9A51371D8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3810001" cy="2025649"/>
          </a:xfrm>
        </p:spPr>
        <p:txBody>
          <a:bodyPr anchor="b">
            <a:normAutofit/>
          </a:bodyPr>
          <a:lstStyle/>
          <a:p>
            <a:r>
              <a:rPr lang="en-US" dirty="0"/>
              <a:t>Disney Stock Price</a:t>
            </a:r>
          </a:p>
        </p:txBody>
      </p:sp>
      <p:pic>
        <p:nvPicPr>
          <p:cNvPr id="4" name="slide2" descr="Sheet 1">
            <a:extLst>
              <a:ext uri="{FF2B5EF4-FFF2-40B4-BE49-F238E27FC236}">
                <a16:creationId xmlns:a16="http://schemas.microsoft.com/office/drawing/2014/main" id="{CDB57736-6CC1-234C-A327-A53E1020B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822960"/>
            <a:ext cx="6096000" cy="5212079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99EC86F-6CAE-46DF-A45C-35AF9641E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3047999"/>
            <a:ext cx="3810000" cy="3048001"/>
          </a:xfrm>
        </p:spPr>
        <p:txBody>
          <a:bodyPr>
            <a:normAutofit/>
          </a:bodyPr>
          <a:lstStyle/>
          <a:p>
            <a:r>
              <a:rPr lang="en-US" dirty="0"/>
              <a:t>Graph depicts stock changes since 2011</a:t>
            </a:r>
          </a:p>
          <a:p>
            <a:r>
              <a:rPr lang="en-US" dirty="0"/>
              <a:t>Shows that the company has had significant growth</a:t>
            </a:r>
          </a:p>
          <a:p>
            <a:r>
              <a:rPr lang="en-US" dirty="0"/>
              <a:t>Great investment potential </a:t>
            </a:r>
          </a:p>
        </p:txBody>
      </p:sp>
    </p:spTree>
    <p:extLst>
      <p:ext uri="{BB962C8B-B14F-4D97-AF65-F5344CB8AC3E}">
        <p14:creationId xmlns:p14="http://schemas.microsoft.com/office/powerpoint/2010/main" val="128480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211"/>
    </mc:Choice>
    <mc:Fallback xmlns="">
      <p:transition spd="slow" advTm="5321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752EBA-A2D3-0247-BA62-CA20E41FC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572" y="946205"/>
            <a:ext cx="9955033" cy="1079829"/>
          </a:xfrm>
        </p:spPr>
        <p:txBody>
          <a:bodyPr anchor="ctr">
            <a:normAutofit/>
          </a:bodyPr>
          <a:lstStyle/>
          <a:p>
            <a:r>
              <a:rPr lang="en-US" dirty="0"/>
              <a:t>LSTM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5B1FD-CB70-F446-9C19-EDC1E2EE7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522" y="3339548"/>
            <a:ext cx="7816134" cy="2943899"/>
          </a:xfrm>
        </p:spPr>
        <p:txBody>
          <a:bodyPr anchor="t">
            <a:normAutofit/>
          </a:bodyPr>
          <a:lstStyle/>
          <a:p>
            <a:r>
              <a:rPr lang="en-US" dirty="0"/>
              <a:t>Long Short-Term Memory Model holds the past information</a:t>
            </a:r>
          </a:p>
          <a:p>
            <a:r>
              <a:rPr lang="en-US" dirty="0"/>
              <a:t>Utilizes time-series data from past 60 days</a:t>
            </a:r>
          </a:p>
          <a:p>
            <a:r>
              <a:rPr lang="en-US" dirty="0"/>
              <a:t>Which in turn predicts the future price of the next day based off previous</a:t>
            </a:r>
          </a:p>
          <a:p>
            <a:r>
              <a:rPr lang="en-US" dirty="0"/>
              <a:t>We iterated the model predict the next 20 days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6904AF-CB04-4074-8038-1E84BC092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544" y="2244769"/>
            <a:ext cx="12191456" cy="2651760"/>
            <a:chOff x="476" y="-3923156"/>
            <a:chExt cx="10667524" cy="249372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474A189-041A-4CCA-8049-6735282006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88DA012-BD02-4870-86EF-931F6EF42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8866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542"/>
    </mc:Choice>
    <mc:Fallback xmlns="">
      <p:transition spd="slow" advTm="97542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3B4A06-A3F0-7C40-8328-4DFCC616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3810001" cy="2025649"/>
          </a:xfrm>
        </p:spPr>
        <p:txBody>
          <a:bodyPr anchor="b">
            <a:normAutofit/>
          </a:bodyPr>
          <a:lstStyle/>
          <a:p>
            <a:r>
              <a:rPr lang="en-US" dirty="0"/>
              <a:t>Train, Validation, Prediction</a:t>
            </a:r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AD6AB56F-AC62-5345-AA74-2F8FDD1876C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417319"/>
            <a:ext cx="6096000" cy="4023360"/>
          </a:xfrm>
          <a:prstGeom prst="rect">
            <a:avLst/>
          </a:prstGeom>
        </p:spPr>
      </p:pic>
      <p:sp>
        <p:nvSpPr>
          <p:cNvPr id="28" name="Content Placeholder 12">
            <a:extLst>
              <a:ext uri="{FF2B5EF4-FFF2-40B4-BE49-F238E27FC236}">
                <a16:creationId xmlns:a16="http://schemas.microsoft.com/office/drawing/2014/main" id="{45BD7640-410A-48DA-BD14-F32ACB21C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3047999"/>
            <a:ext cx="3810000" cy="3048001"/>
          </a:xfrm>
        </p:spPr>
        <p:txBody>
          <a:bodyPr>
            <a:normAutofit/>
          </a:bodyPr>
          <a:lstStyle/>
          <a:p>
            <a:r>
              <a:rPr lang="en-US" sz="2600" dirty="0"/>
              <a:t>This is working the model through current pricing</a:t>
            </a:r>
          </a:p>
          <a:p>
            <a:r>
              <a:rPr lang="en-US" sz="2600" dirty="0"/>
              <a:t>Trains the model to properly predict future prices</a:t>
            </a:r>
          </a:p>
          <a:p>
            <a:r>
              <a:rPr lang="en-US" sz="2600" dirty="0"/>
              <a:t>Data shown on days basis</a:t>
            </a:r>
          </a:p>
        </p:txBody>
      </p:sp>
    </p:spTree>
    <p:extLst>
      <p:ext uri="{BB962C8B-B14F-4D97-AF65-F5344CB8AC3E}">
        <p14:creationId xmlns:p14="http://schemas.microsoft.com/office/powerpoint/2010/main" val="108933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919"/>
    </mc:Choice>
    <mc:Fallback xmlns="">
      <p:transition spd="slow" advTm="107919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3582D9-2653-6D46-A76D-168B9DD26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3810001" cy="2025649"/>
          </a:xfrm>
        </p:spPr>
        <p:txBody>
          <a:bodyPr anchor="b">
            <a:normAutofit/>
          </a:bodyPr>
          <a:lstStyle/>
          <a:p>
            <a:r>
              <a:rPr lang="en-US" dirty="0"/>
              <a:t>Train, Validation, Prediction</a:t>
            </a:r>
          </a:p>
        </p:txBody>
      </p:sp>
      <p:pic>
        <p:nvPicPr>
          <p:cNvPr id="9" name="Picture 8" descr="Graphical user interface, text, table&#10;&#10;Description automatically generated">
            <a:extLst>
              <a:ext uri="{FF2B5EF4-FFF2-40B4-BE49-F238E27FC236}">
                <a16:creationId xmlns:a16="http://schemas.microsoft.com/office/drawing/2014/main" id="{595DB582-008C-7D4B-B719-5293F80A25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147916"/>
            <a:ext cx="6096000" cy="456216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BE34FF4-F79B-4023-9074-C2F3031A9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3047999"/>
            <a:ext cx="3810000" cy="3048001"/>
          </a:xfrm>
        </p:spPr>
        <p:txBody>
          <a:bodyPr>
            <a:normAutofit/>
          </a:bodyPr>
          <a:lstStyle/>
          <a:p>
            <a:r>
              <a:rPr lang="en-US" dirty="0"/>
              <a:t>Shows breakdown of training model</a:t>
            </a:r>
          </a:p>
          <a:p>
            <a:r>
              <a:rPr lang="en-US" dirty="0"/>
              <a:t>Gives understanding of predictions against the actual CLOSE</a:t>
            </a:r>
          </a:p>
          <a:p>
            <a:r>
              <a:rPr lang="en-US" dirty="0"/>
              <a:t>This was real-time training model</a:t>
            </a:r>
          </a:p>
        </p:txBody>
      </p:sp>
    </p:spTree>
    <p:extLst>
      <p:ext uri="{BB962C8B-B14F-4D97-AF65-F5344CB8AC3E}">
        <p14:creationId xmlns:p14="http://schemas.microsoft.com/office/powerpoint/2010/main" val="2989428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318"/>
    </mc:Choice>
    <mc:Fallback xmlns="">
      <p:transition spd="slow" advTm="56318"/>
    </mc:Fallback>
  </mc:AlternateContent>
</p:sld>
</file>

<file path=ppt/theme/theme1.xml><?xml version="1.0" encoding="utf-8"?>
<a:theme xmlns:a="http://schemas.openxmlformats.org/drawingml/2006/main" name="TornVTI">
  <a:themeElements>
    <a:clrScheme name="AnalogousFromDarkSeedLeftStep">
      <a:dk1>
        <a:srgbClr val="000000"/>
      </a:dk1>
      <a:lt1>
        <a:srgbClr val="FFFFFF"/>
      </a:lt1>
      <a:dk2>
        <a:srgbClr val="201B38"/>
      </a:dk2>
      <a:lt2>
        <a:srgbClr val="E4E8E2"/>
      </a:lt2>
      <a:accent1>
        <a:srgbClr val="944DC3"/>
      </a:accent1>
      <a:accent2>
        <a:srgbClr val="503BB1"/>
      </a:accent2>
      <a:accent3>
        <a:srgbClr val="4D68C3"/>
      </a:accent3>
      <a:accent4>
        <a:srgbClr val="3B88B1"/>
      </a:accent4>
      <a:accent5>
        <a:srgbClr val="46B3AB"/>
      </a:accent5>
      <a:accent6>
        <a:srgbClr val="3BB178"/>
      </a:accent6>
      <a:hlink>
        <a:srgbClr val="338F9A"/>
      </a:hlink>
      <a:folHlink>
        <a:srgbClr val="7F7F7F"/>
      </a:folHlink>
    </a:clrScheme>
    <a:fontScheme name="Torn">
      <a:majorFont>
        <a:latin typeface="Impact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1172</TotalTime>
  <Words>789</Words>
  <Application>Microsoft Macintosh PowerPoint</Application>
  <PresentationFormat>Widescreen</PresentationFormat>
  <Paragraphs>88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Arial Nova Cond</vt:lpstr>
      <vt:lpstr>Impact</vt:lpstr>
      <vt:lpstr>TornVTI</vt:lpstr>
      <vt:lpstr>Investment Prediction</vt:lpstr>
      <vt:lpstr>Key Points</vt:lpstr>
      <vt:lpstr>Investments Goal</vt:lpstr>
      <vt:lpstr>Stock Choice</vt:lpstr>
      <vt:lpstr>The Walt Disney Company</vt:lpstr>
      <vt:lpstr>Disney Stock Price</vt:lpstr>
      <vt:lpstr>LSTM Model</vt:lpstr>
      <vt:lpstr>Train, Validation, Prediction</vt:lpstr>
      <vt:lpstr>Train, Validation, Prediction</vt:lpstr>
      <vt:lpstr>Predictions</vt:lpstr>
      <vt:lpstr>The Walt Disney Company-Real</vt:lpstr>
      <vt:lpstr>The Walt Disney Company-Prediction</vt:lpstr>
      <vt:lpstr>Comparison </vt:lpstr>
      <vt:lpstr>Results </vt:lpstr>
      <vt:lpstr>Challenges </vt:lpstr>
      <vt:lpstr>Outside Factors</vt:lpstr>
      <vt:lpstr>Why Test?</vt:lpstr>
      <vt:lpstr>Expansion of Model</vt:lpstr>
      <vt:lpstr>Final Disclaimer</vt:lpstr>
      <vt:lpstr>Questions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Prediction</dc:title>
  <dc:creator>Brett Sutow</dc:creator>
  <cp:lastModifiedBy>Brett Sutow</cp:lastModifiedBy>
  <cp:revision>19</cp:revision>
  <dcterms:created xsi:type="dcterms:W3CDTF">2021-05-11T00:00:47Z</dcterms:created>
  <dcterms:modified xsi:type="dcterms:W3CDTF">2021-06-18T12:56:26Z</dcterms:modified>
</cp:coreProperties>
</file>