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70" r:id="rId13"/>
    <p:sldId id="267" r:id="rId14"/>
    <p:sldId id="269" r:id="rId15"/>
    <p:sldId id="271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1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2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0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5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3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6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7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2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79C7483-9D57-344D-89A5-B77D6FC2E0B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9E6B8B-7C31-A74E-A1A1-87F45885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downsize.com/boat-safety-compared-airplanes-cars/#:%7E:text=Are%20Boats%20Safer%20Than%20Airplanes%20And%20Cars%3F,road%20accidents%20per%20year%20globally" TargetMode="External"/><Relationship Id="rId3" Type="http://schemas.openxmlformats.org/officeDocument/2006/relationships/hyperlink" Target="https://www.tribpub.com/gdpr/sun-sentinel.com/" TargetMode="External"/><Relationship Id="rId7" Type="http://schemas.openxmlformats.org/officeDocument/2006/relationships/hyperlink" Target="https://www.discoverboating.com/ownership/safety/tips" TargetMode="External"/><Relationship Id="rId2" Type="http://schemas.openxmlformats.org/officeDocument/2006/relationships/hyperlink" Target="https://eu.heraldnews.com/story/news/accident/2020/07/26/perfect-storm-lots-of-boats-lots-of-inexperience-lots-of-accidents/4290861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ytimes.com/2020/07/02/style/boat-sales-summer.html" TargetMode="External"/><Relationship Id="rId5" Type="http://schemas.openxmlformats.org/officeDocument/2006/relationships/hyperlink" Target="https://www.bts.gov/content/personal-watercraft-safety-data" TargetMode="External"/><Relationship Id="rId10" Type="http://schemas.openxmlformats.org/officeDocument/2006/relationships/hyperlink" Target="https://www.nmma.org/press/article/23527" TargetMode="External"/><Relationship Id="rId4" Type="http://schemas.openxmlformats.org/officeDocument/2006/relationships/hyperlink" Target="https://www.captivasanibel.com/2021/05/14/boating-accidents-increase-statewide-lee-ranked-fifth/#:%7E:text=The%20Florida%20Fish%20and%20Wildlife,their%20lives%20in%20boating%20accidents" TargetMode="External"/><Relationship Id="rId9" Type="http://schemas.openxmlformats.org/officeDocument/2006/relationships/hyperlink" Target="https://www.travelers.com/resources/boating/three-of-the-most-dangerous-boating-condi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EE4B-067D-7547-A842-C5F493376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Boat Safety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18F59-3D74-9347-81FB-DA67824C3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</a:t>
            </a:r>
            <a:r>
              <a:rPr lang="en-US" dirty="0" err="1"/>
              <a:t>Sutow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818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F4E6-70CC-484B-9D60-D30B01EC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A992C6B-6010-124A-9355-32F6452672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712" y="2362708"/>
            <a:ext cx="3889376" cy="3037967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2DE1D7AF-B28E-954C-8DB7-FE5D35B233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33570" y="2497454"/>
            <a:ext cx="3324860" cy="3949065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6DE8BAF2-B79E-CA47-9469-4C3A5A4AA6F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82928" y="2410458"/>
            <a:ext cx="3769360" cy="41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6EBD-136C-B34C-A094-B06688A8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Watercraft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17E1-BAA4-864B-A231-1E6E21DA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Watercrafts are a growing form of entertainment</a:t>
            </a:r>
          </a:p>
          <a:p>
            <a:r>
              <a:rPr lang="en-US" dirty="0"/>
              <a:t>They have also increased significantly due to COVID</a:t>
            </a:r>
          </a:p>
          <a:p>
            <a:r>
              <a:rPr lang="en-US" dirty="0"/>
              <a:t>Watercraft usage tends to continue irresponsible actions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ACFA-9B47-7540-9C68-22422070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776A29E-E55A-5144-97BE-4B6BCFCAC1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70300" y="2447925"/>
            <a:ext cx="4851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6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3011-141E-F34B-B377-2B3337E0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53FB8EF-9A63-A94E-940B-8FE213D921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25825" y="2428113"/>
            <a:ext cx="4946650" cy="38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4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E2DE-8104-5F43-A71C-0E1DC986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5532BEC-C5B6-1C4D-B58E-287A3A32E1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7750" y="2419350"/>
            <a:ext cx="5016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8838-F7A0-004A-AD00-EAD891C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EDB0-93AB-9948-9A23-F2D53082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used properly both are safe</a:t>
            </a:r>
          </a:p>
          <a:p>
            <a:r>
              <a:rPr lang="en-US" dirty="0"/>
              <a:t>We have seen a decline in all the categories</a:t>
            </a:r>
          </a:p>
          <a:p>
            <a:r>
              <a:rPr lang="en-US" dirty="0"/>
              <a:t>However, COIVD-19 caused an increased surge</a:t>
            </a:r>
          </a:p>
          <a:p>
            <a:r>
              <a:rPr lang="en-US" dirty="0"/>
              <a:t>We can see in fact boating and water vehicles are safe</a:t>
            </a:r>
          </a:p>
        </p:txBody>
      </p:sp>
    </p:spTree>
    <p:extLst>
      <p:ext uri="{BB962C8B-B14F-4D97-AF65-F5344CB8AC3E}">
        <p14:creationId xmlns:p14="http://schemas.microsoft.com/office/powerpoint/2010/main" val="13165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34D9-D57C-ED45-875B-8974917A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65A3-64B8-AC4F-A064-78895C7A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i="1" dirty="0"/>
              <a:t>Do you believe boating is safe?</a:t>
            </a:r>
            <a:endParaRPr lang="en-US" dirty="0"/>
          </a:p>
          <a:p>
            <a:pPr lvl="0"/>
            <a:r>
              <a:rPr lang="en-US" b="1" i="1" dirty="0"/>
              <a:t>What is the difference between cruises, yachts, and personal boats?</a:t>
            </a:r>
            <a:endParaRPr lang="en-US" dirty="0"/>
          </a:p>
          <a:p>
            <a:pPr lvl="0"/>
            <a:r>
              <a:rPr lang="en-US" b="1" i="1" dirty="0"/>
              <a:t>Should you use an experience captain?</a:t>
            </a:r>
            <a:endParaRPr lang="en-US" dirty="0"/>
          </a:p>
          <a:p>
            <a:pPr lvl="0"/>
            <a:r>
              <a:rPr lang="en-US" b="1" i="1" dirty="0"/>
              <a:t>What are the major causes of accidents?</a:t>
            </a:r>
            <a:endParaRPr lang="en-US" dirty="0"/>
          </a:p>
          <a:p>
            <a:pPr lvl="0"/>
            <a:r>
              <a:rPr lang="en-US" b="1" i="1" dirty="0"/>
              <a:t>Should individuals be allowed to own boats?</a:t>
            </a:r>
            <a:endParaRPr lang="en-US" dirty="0"/>
          </a:p>
          <a:p>
            <a:pPr lvl="0"/>
            <a:r>
              <a:rPr lang="en-US" b="1" i="1" dirty="0"/>
              <a:t>Difference between boats and watercrafts?</a:t>
            </a:r>
            <a:endParaRPr lang="en-US" dirty="0"/>
          </a:p>
          <a:p>
            <a:pPr lvl="0"/>
            <a:r>
              <a:rPr lang="en-US" b="1" i="1" dirty="0"/>
              <a:t>Who is to blame for accidents?</a:t>
            </a:r>
            <a:endParaRPr lang="en-US" dirty="0"/>
          </a:p>
          <a:p>
            <a:pPr lvl="0"/>
            <a:r>
              <a:rPr lang="en-US" b="1" i="1" dirty="0"/>
              <a:t>Do you have concerns about increased growth in the market?</a:t>
            </a:r>
            <a:endParaRPr lang="en-US" dirty="0"/>
          </a:p>
          <a:p>
            <a:pPr lvl="0"/>
            <a:r>
              <a:rPr lang="en-US" b="1" i="1" dirty="0"/>
              <a:t>How do boats compare to other recreational motor vehicles?</a:t>
            </a:r>
            <a:endParaRPr lang="en-US" dirty="0"/>
          </a:p>
          <a:p>
            <a:pPr lvl="0"/>
            <a:r>
              <a:rPr lang="en-US" b="1" i="1" dirty="0"/>
              <a:t>Why are boating deaths so highly covered?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50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6038-B455-F94F-815C-DEB9FE00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83833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B399-CC58-734E-AEF7-567AD82F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B6D1-2BE6-AA45-8A26-0B638E6A7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Curt Brown, The Herald News. (2020, July 26). </a:t>
            </a:r>
            <a:r>
              <a:rPr lang="en-US" i="1" dirty="0"/>
              <a:t>The perfect storm: Lots of boats, lots of inexperience, lots of accidents</a:t>
            </a:r>
            <a:r>
              <a:rPr lang="en-US" dirty="0"/>
              <a:t>. The Herald News. </a:t>
            </a:r>
            <a:r>
              <a:rPr lang="en-US" u="sng" dirty="0">
                <a:hlinkClick r:id="rId2"/>
              </a:rPr>
              <a:t>https://eu.heraldnews.com/story/news/accident/2020/07/26/perfect-storm-lots-of-boats-lots-of-inexperience-lots-of-accidents/42908611/</a:t>
            </a:r>
            <a:endParaRPr lang="en-US" dirty="0"/>
          </a:p>
          <a:p>
            <a:r>
              <a:rPr lang="en-US" dirty="0"/>
              <a:t>Hyde, D. (2017, March 17). </a:t>
            </a:r>
            <a:r>
              <a:rPr lang="en-US" i="1" dirty="0"/>
              <a:t>Sun Sentinel</a:t>
            </a:r>
            <a:r>
              <a:rPr lang="en-US" dirty="0"/>
              <a:t>. Sun Sentinel. </a:t>
            </a:r>
            <a:r>
              <a:rPr lang="en-US" u="sng" dirty="0">
                <a:hlinkClick r:id="rId3"/>
              </a:rPr>
              <a:t>https://www.tribpub.com/gdpr/sun-sentinel.com/</a:t>
            </a:r>
            <a:endParaRPr lang="en-US" dirty="0"/>
          </a:p>
          <a:p>
            <a:r>
              <a:rPr lang="en-US" dirty="0"/>
              <a:t>MAYBERG. (2021, May 14). </a:t>
            </a:r>
            <a:r>
              <a:rPr lang="en-US" i="1" dirty="0"/>
              <a:t>Boating accidents increase statewide; Lee ranked fifth</a:t>
            </a:r>
            <a:r>
              <a:rPr lang="en-US" dirty="0"/>
              <a:t>. </a:t>
            </a:r>
            <a:r>
              <a:rPr lang="en-US" dirty="0" err="1"/>
              <a:t>Captivasanibel.Com</a:t>
            </a:r>
            <a:r>
              <a:rPr lang="en-US" dirty="0"/>
              <a:t>/. </a:t>
            </a:r>
            <a:r>
              <a:rPr lang="en-US" u="sng" dirty="0">
                <a:hlinkClick r:id="rId4"/>
              </a:rPr>
              <a:t>https://www.captivasanibel.com/2021/05/14/boating-accidents-increase-statewide-lee-ranked-fifth/#:%7E:text=The%20Florida%20Fish%20and%20Wildlife,their%20lives%20in%20boating%20accidents</a:t>
            </a:r>
            <a:r>
              <a:rPr lang="en-US" dirty="0"/>
              <a:t>.</a:t>
            </a:r>
          </a:p>
          <a:p>
            <a:r>
              <a:rPr lang="en-US" i="1" dirty="0"/>
              <a:t>Personal Watercraft Safety Data</a:t>
            </a:r>
            <a:r>
              <a:rPr lang="en-US" dirty="0"/>
              <a:t>. (2020). Bureau of Transportation Statistics. </a:t>
            </a:r>
            <a:r>
              <a:rPr lang="en-US" u="sng" dirty="0">
                <a:hlinkClick r:id="rId5"/>
              </a:rPr>
              <a:t>https://www.bts.gov/content/personal-watercraft-safety-data</a:t>
            </a:r>
            <a:endParaRPr lang="en-US" dirty="0"/>
          </a:p>
          <a:p>
            <a:r>
              <a:rPr lang="en-US" dirty="0"/>
              <a:t>Rubin, C. (2020, July 2). </a:t>
            </a:r>
            <a:r>
              <a:rPr lang="en-US" i="1" dirty="0"/>
              <a:t>The Boat Business Is Booming</a:t>
            </a:r>
            <a:r>
              <a:rPr lang="en-US" dirty="0"/>
              <a:t>. The New York Times. </a:t>
            </a:r>
            <a:r>
              <a:rPr lang="en-US" u="sng" dirty="0">
                <a:hlinkClick r:id="rId6"/>
              </a:rPr>
              <a:t>https://www.nytimes.com/2020/07/02/style/boat-sales-summer.html</a:t>
            </a:r>
            <a:endParaRPr lang="en-US" dirty="0"/>
          </a:p>
          <a:p>
            <a:r>
              <a:rPr lang="en-US" i="1" dirty="0"/>
              <a:t>Safe Boating Tips</a:t>
            </a:r>
            <a:r>
              <a:rPr lang="en-US" dirty="0"/>
              <a:t>. (n.d.). Discover Boating. Retrieved July 29, 2021, from </a:t>
            </a:r>
            <a:r>
              <a:rPr lang="en-US" u="sng" dirty="0">
                <a:hlinkClick r:id="rId7"/>
              </a:rPr>
              <a:t>https://www.discoverboating.com/ownership/safety/tips</a:t>
            </a:r>
            <a:endParaRPr lang="en-US" dirty="0"/>
          </a:p>
          <a:p>
            <a:r>
              <a:rPr lang="en-US" dirty="0"/>
              <a:t>Sullivan, S. (2019, January 16). </a:t>
            </a:r>
            <a:r>
              <a:rPr lang="en-US" i="1" dirty="0"/>
              <a:t>Are Boats Safer Than Airplanes &amp; Cars? (Helpful Facts)</a:t>
            </a:r>
            <a:r>
              <a:rPr lang="en-US" dirty="0"/>
              <a:t>. </a:t>
            </a:r>
            <a:r>
              <a:rPr lang="en-US" dirty="0" err="1"/>
              <a:t>Godownsize</a:t>
            </a:r>
            <a:r>
              <a:rPr lang="en-US" dirty="0"/>
              <a:t>. </a:t>
            </a:r>
            <a:r>
              <a:rPr lang="en-US" u="sng" dirty="0">
                <a:hlinkClick r:id="rId8"/>
              </a:rPr>
              <a:t>https://www.godownsize.com/boat-safety-compared-airplanes-cars/#:%7E:text=Are%20Boats%20Safer%20Than%20Airplanes%20And%20Cars%3F,road%20accidents%20per%20year%20globally</a:t>
            </a:r>
            <a:r>
              <a:rPr lang="en-US" dirty="0"/>
              <a:t>.</a:t>
            </a:r>
          </a:p>
          <a:p>
            <a:r>
              <a:rPr lang="en-US" i="1" dirty="0"/>
              <a:t>Three of the Most Dangerous Boating Conditions</a:t>
            </a:r>
            <a:r>
              <a:rPr lang="en-US" dirty="0"/>
              <a:t>. (n.d.). Travelers Insurance. Retrieved July 29, 2021, from </a:t>
            </a:r>
            <a:r>
              <a:rPr lang="en-US" u="sng" dirty="0">
                <a:hlinkClick r:id="rId9"/>
              </a:rPr>
              <a:t>https://www.travelers.com/resources/boating/three-of-the-most-dangerous-boating-conditions</a:t>
            </a:r>
            <a:endParaRPr lang="en-US" dirty="0"/>
          </a:p>
          <a:p>
            <a:r>
              <a:rPr lang="en-US" i="1" dirty="0"/>
              <a:t>U.S. Boat Sales Reached 13-Year High in 2020, Recreational Boating Boom to Continue through 2021</a:t>
            </a:r>
            <a:r>
              <a:rPr lang="en-US" dirty="0"/>
              <a:t>. (2021, January 6). </a:t>
            </a:r>
            <a:r>
              <a:rPr lang="en-US" dirty="0" err="1"/>
              <a:t>Nmma</a:t>
            </a:r>
            <a:r>
              <a:rPr lang="en-US" dirty="0"/>
              <a:t>. </a:t>
            </a:r>
            <a:r>
              <a:rPr lang="en-US" u="sng" dirty="0">
                <a:hlinkClick r:id="rId10"/>
              </a:rPr>
              <a:t>https://www.nmma.org/press/article/23527</a:t>
            </a:r>
            <a:endParaRPr lang="en-US" dirty="0"/>
          </a:p>
          <a:p>
            <a:r>
              <a:rPr lang="en-US" i="1" dirty="0" err="1"/>
              <a:t>uscgboating</a:t>
            </a:r>
            <a:r>
              <a:rPr lang="en-US" dirty="0"/>
              <a:t>. (2020). </a:t>
            </a:r>
            <a:r>
              <a:rPr lang="en-US" dirty="0" err="1"/>
              <a:t>Uscgboating</a:t>
            </a:r>
            <a:r>
              <a:rPr lang="en-US" dirty="0"/>
              <a:t>. https://</a:t>
            </a:r>
            <a:r>
              <a:rPr lang="en-US" dirty="0" err="1"/>
              <a:t>www.uscgboating.org</a:t>
            </a:r>
            <a:r>
              <a:rPr lang="en-US" dirty="0"/>
              <a:t>/library/accident-statistics/Recreational-Boating-Statistics-2020.pdf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3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B069-BD40-7843-A9FD-947CE0AF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1C0A-C6DC-BB44-A59D-A95AD6BC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Boat/Watercraft Growth</a:t>
            </a:r>
          </a:p>
          <a:p>
            <a:r>
              <a:rPr lang="en-US" dirty="0"/>
              <a:t>Boat Safety</a:t>
            </a:r>
          </a:p>
          <a:p>
            <a:r>
              <a:rPr lang="en-US" dirty="0"/>
              <a:t>Watercraft Safety</a:t>
            </a:r>
          </a:p>
          <a:p>
            <a:r>
              <a:rPr lang="en-US" dirty="0"/>
              <a:t>Results </a:t>
            </a:r>
          </a:p>
        </p:txBody>
      </p:sp>
    </p:spTree>
    <p:extLst>
      <p:ext uri="{BB962C8B-B14F-4D97-AF65-F5344CB8AC3E}">
        <p14:creationId xmlns:p14="http://schemas.microsoft.com/office/powerpoint/2010/main" val="46548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24C8-3105-CC4A-A6A3-66F365F9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Boating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43F1-3880-5149-BA55-E34BD791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Boating has grown exponentially </a:t>
            </a:r>
          </a:p>
          <a:p>
            <a:r>
              <a:rPr lang="en-US" dirty="0"/>
              <a:t>We were seeing a steady increase until 2020</a:t>
            </a:r>
          </a:p>
          <a:p>
            <a:r>
              <a:rPr lang="en-US" dirty="0"/>
              <a:t>COVID-19 caused more individuals to purchase boats</a:t>
            </a:r>
          </a:p>
          <a:p>
            <a:r>
              <a:rPr lang="en-US" dirty="0"/>
              <a:t>Due to increased disposable income</a:t>
            </a:r>
          </a:p>
        </p:txBody>
      </p:sp>
    </p:spTree>
    <p:extLst>
      <p:ext uri="{BB962C8B-B14F-4D97-AF65-F5344CB8AC3E}">
        <p14:creationId xmlns:p14="http://schemas.microsoft.com/office/powerpoint/2010/main" val="159370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1F7C-4A19-2F44-A5D7-09D40F4E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Boating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74C3-3040-CC40-B826-FC43ACF4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"The run on boats is happening across the country. Chuck Cashman, the chief revenue officer of the boat dealership </a:t>
            </a:r>
            <a:r>
              <a:rPr lang="en-US" dirty="0" err="1"/>
              <a:t>MarineMax</a:t>
            </a:r>
            <a:r>
              <a:rPr lang="en-US" dirty="0"/>
              <a:t>, which has 64 locations in 23 states, says sales are up in every single category. Nearly three quarters of queries online are from first-time boat buyers, an unusually high number, he said"(Rubin, 2020).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9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474F-6619-5A45-9603-F1B86069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Watercraft Growth</a:t>
            </a: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88CD5B63-13E6-4742-B609-2BE977079D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5" y="2566987"/>
            <a:ext cx="6022475" cy="3690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A08FFD-6AD7-F64E-B6FE-A58914A07E1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9401" y="2566986"/>
            <a:ext cx="5343524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6B73-B2B3-5C44-9171-A27171C3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Boat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2E9C-F88D-A647-A5C0-5D961B3C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new boaters creating issues</a:t>
            </a:r>
          </a:p>
          <a:p>
            <a:r>
              <a:rPr lang="en-US" dirty="0"/>
              <a:t>Deaths, Injuries, and Accidents on the rise </a:t>
            </a:r>
          </a:p>
          <a:p>
            <a:r>
              <a:rPr lang="en-US" dirty="0"/>
              <a:t>Irresponsible boating practices </a:t>
            </a:r>
          </a:p>
        </p:txBody>
      </p:sp>
    </p:spTree>
    <p:extLst>
      <p:ext uri="{BB962C8B-B14F-4D97-AF65-F5344CB8AC3E}">
        <p14:creationId xmlns:p14="http://schemas.microsoft.com/office/powerpoint/2010/main" val="113718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389A-4696-674D-A21A-55D376EC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 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2E23DE6-18B0-5B4B-AAD5-AF8FBD49B2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63787"/>
            <a:ext cx="4086225" cy="3079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4FA53-CB0E-9641-BF3F-103D7F7996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48785" y="2527108"/>
            <a:ext cx="3973036" cy="4273742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20738739-8F4A-7B46-8467-4728EE309C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35010" y="2527108"/>
            <a:ext cx="3856990" cy="38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3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4FC9-F1DE-9D40-9173-50C24974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652FB766-3C08-A64F-A504-AA3C8E98C3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57" y="2153412"/>
            <a:ext cx="4746943" cy="43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0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63EE-FA9D-5C40-B0DE-D52C60CC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Injuries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26E62E9-9D84-8641-8A68-9F8ADD6764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148" y="2200276"/>
            <a:ext cx="4117975" cy="3008312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63FCF61-5AE4-7743-9809-F8C839361C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50092" y="2221103"/>
            <a:ext cx="3091815" cy="3672205"/>
          </a:xfrm>
          <a:prstGeom prst="rect">
            <a:avLst/>
          </a:prstGeom>
        </p:spPr>
      </p:pic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C983A0F6-7D82-B54E-BF4E-204D6AA883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099044" y="2221103"/>
            <a:ext cx="3723640" cy="37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392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{40D762CF-C771-3146-BE96-A9C2FA2A8ADF}tf10001120</Template>
  <TotalTime>108</TotalTime>
  <Words>679</Words>
  <Application>Microsoft Macintosh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Parcel</vt:lpstr>
      <vt:lpstr>Boat Safety Analysis</vt:lpstr>
      <vt:lpstr>Topics</vt:lpstr>
      <vt:lpstr>Boating Growth</vt:lpstr>
      <vt:lpstr>Boating Growth</vt:lpstr>
      <vt:lpstr>Watercraft Growth</vt:lpstr>
      <vt:lpstr>Boat Safety</vt:lpstr>
      <vt:lpstr>Deaths </vt:lpstr>
      <vt:lpstr>Deaths</vt:lpstr>
      <vt:lpstr>Injuries</vt:lpstr>
      <vt:lpstr>Accidents</vt:lpstr>
      <vt:lpstr>Watercraft Safety</vt:lpstr>
      <vt:lpstr>Deaths</vt:lpstr>
      <vt:lpstr>Deaths</vt:lpstr>
      <vt:lpstr>Accidents</vt:lpstr>
      <vt:lpstr>Results</vt:lpstr>
      <vt:lpstr>Questions</vt:lpstr>
      <vt:lpstr>Thank You!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Boat Safety Analysis</dc:title>
  <dc:creator>Brett Sutow</dc:creator>
  <cp:lastModifiedBy>Brett Sutow</cp:lastModifiedBy>
  <cp:revision>6</cp:revision>
  <dcterms:created xsi:type="dcterms:W3CDTF">2021-07-29T15:05:40Z</dcterms:created>
  <dcterms:modified xsi:type="dcterms:W3CDTF">2021-07-29T16:53:47Z</dcterms:modified>
</cp:coreProperties>
</file>