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85" r:id="rId5"/>
    <p:sldId id="259" r:id="rId6"/>
    <p:sldId id="270" r:id="rId7"/>
    <p:sldId id="271" r:id="rId8"/>
    <p:sldId id="272" r:id="rId9"/>
    <p:sldId id="260" r:id="rId10"/>
    <p:sldId id="286" r:id="rId11"/>
    <p:sldId id="261" r:id="rId12"/>
    <p:sldId id="274" r:id="rId13"/>
    <p:sldId id="273" r:id="rId14"/>
    <p:sldId id="275" r:id="rId15"/>
    <p:sldId id="262" r:id="rId16"/>
    <p:sldId id="287" r:id="rId17"/>
    <p:sldId id="277" r:id="rId18"/>
    <p:sldId id="264" r:id="rId19"/>
    <p:sldId id="278" r:id="rId20"/>
    <p:sldId id="263" r:id="rId21"/>
    <p:sldId id="276" r:id="rId22"/>
    <p:sldId id="288" r:id="rId23"/>
    <p:sldId id="265" r:id="rId24"/>
    <p:sldId id="279" r:id="rId25"/>
    <p:sldId id="280" r:id="rId26"/>
    <p:sldId id="281" r:id="rId27"/>
    <p:sldId id="266" r:id="rId28"/>
    <p:sldId id="289" r:id="rId29"/>
    <p:sldId id="267" r:id="rId30"/>
    <p:sldId id="282" r:id="rId31"/>
    <p:sldId id="283" r:id="rId32"/>
    <p:sldId id="284" r:id="rId33"/>
    <p:sldId id="26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3" r:id="rId45"/>
    <p:sldId id="304" r:id="rId46"/>
    <p:sldId id="300" r:id="rId47"/>
    <p:sldId id="305" r:id="rId48"/>
    <p:sldId id="306" r:id="rId49"/>
    <p:sldId id="301" r:id="rId50"/>
    <p:sldId id="302" r:id="rId51"/>
    <p:sldId id="307" r:id="rId52"/>
    <p:sldId id="309" r:id="rId53"/>
    <p:sldId id="308" r:id="rId54"/>
    <p:sldId id="311" r:id="rId55"/>
    <p:sldId id="312" r:id="rId56"/>
    <p:sldId id="313" r:id="rId57"/>
    <p:sldId id="314" r:id="rId58"/>
    <p:sldId id="315" r:id="rId59"/>
    <p:sldId id="310" r:id="rId60"/>
    <p:sldId id="316" r:id="rId61"/>
    <p:sldId id="317" r:id="rId62"/>
    <p:sldId id="318" r:id="rId63"/>
    <p:sldId id="319" r:id="rId64"/>
    <p:sldId id="320" r:id="rId65"/>
    <p:sldId id="321" r:id="rId66"/>
    <p:sldId id="322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5"/>
    <p:restoredTop sz="94560"/>
  </p:normalViewPr>
  <p:slideViewPr>
    <p:cSldViewPr snapToGrid="0" snapToObjects="1">
      <p:cViewPr varScale="1">
        <p:scale>
          <a:sx n="102" d="100"/>
          <a:sy n="102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0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7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75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2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5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1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A352B4-AC83-A845-B597-9DDB4391F4B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2C9EB52-F84C-974E-85F5-ACBDE813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eball-reference.com/" TargetMode="External"/><Relationship Id="rId2" Type="http://schemas.openxmlformats.org/officeDocument/2006/relationships/hyperlink" Target="http://www.baseball-referenc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4EC5-AB0E-9249-A367-8B5B612CA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Major league baseball </a:t>
            </a:r>
            <a:br>
              <a:rPr lang="en-US" dirty="0"/>
            </a:br>
            <a:r>
              <a:rPr lang="en-US" dirty="0"/>
              <a:t>superstar peak 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DC390-A3D4-CD4F-96A0-6EA082EFC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 Brett </a:t>
            </a:r>
            <a:r>
              <a:rPr lang="en-US" dirty="0" err="1"/>
              <a:t>Sutow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292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D19E-977F-654F-B833-1AEE633B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Barry Bonds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A179-D87C-2F4F-8AC1-DA2C4BCD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homerun season for Bonds was his 70hr season, which is an outlier for the data</a:t>
            </a:r>
          </a:p>
          <a:p>
            <a:r>
              <a:rPr lang="en-US" dirty="0"/>
              <a:t>Bonds also had one bad season for RBIs, Doubles, Hits, and Batting Average which can be considered an outlier</a:t>
            </a:r>
          </a:p>
          <a:p>
            <a:r>
              <a:rPr lang="en-US" dirty="0"/>
              <a:t>The homerun season was at the peak of his career, and the bad season was at the end of his career thus, why they are outliers</a:t>
            </a:r>
          </a:p>
          <a:p>
            <a:r>
              <a:rPr lang="en-US" dirty="0"/>
              <a:t>Even though these are outliers statistically, our study is looking at peak age for a superstar, so this is information to keep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6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06684-6997-9F48-A612-9F1C6CA2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Babe ruth-Histogram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7F3DFF0-4485-8B47-A606-8A13B493D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88476"/>
            <a:ext cx="6250769" cy="41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6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06684-6997-9F48-A612-9F1C6CA2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Babe ruth-Histogram</a:t>
            </a:r>
          </a:p>
        </p:txBody>
      </p:sp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F3641006-5135-EE48-9DF9-C6F4D937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71761"/>
            <a:ext cx="6250769" cy="39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2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06684-6997-9F48-A612-9F1C6CA2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Babe ruth-Histogram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F751833-D84B-9140-8F5D-3DBF387F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512403"/>
            <a:ext cx="6250769" cy="36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06684-6997-9F48-A612-9F1C6CA2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Babe ruth-Histogram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2A060BA-C5D1-9941-BDCD-18AA4139E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22150"/>
            <a:ext cx="6250769" cy="44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1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05D2E-0D9C-504E-A872-4425CEDD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Babe ruth-Histogram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8645498-AD2A-BF48-B8C9-522229E31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118562"/>
            <a:ext cx="6250769" cy="44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1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5337-1431-1C46-9ED4-B1293AEB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 Ruth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3BDF-BDD1-5848-A7BC-2BA0228FA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Babe Ruth’s statistics it is a little different because his true hitting career until 6 seasons in</a:t>
            </a:r>
          </a:p>
          <a:p>
            <a:r>
              <a:rPr lang="en-US" dirty="0"/>
              <a:t>The main outlier is for Batting Average from the beginning of his career with the Red Sox</a:t>
            </a:r>
          </a:p>
          <a:p>
            <a:r>
              <a:rPr lang="en-US" dirty="0"/>
              <a:t>These statistics aren’t a proper representation of Ruth’s career, it has some impact on his peak age</a:t>
            </a:r>
          </a:p>
        </p:txBody>
      </p:sp>
    </p:spTree>
    <p:extLst>
      <p:ext uri="{BB962C8B-B14F-4D97-AF65-F5344CB8AC3E}">
        <p14:creationId xmlns:p14="http://schemas.microsoft.com/office/powerpoint/2010/main" val="54313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B54BB-7ACD-B744-BF72-E1897C2F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Hank Aaron-histogram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32AA33E-5D67-AE40-81B3-2E11A9EB6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67634"/>
            <a:ext cx="6250769" cy="41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64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72BD5-A8A4-6748-926B-1CC9EE63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Hank Aaron-histogram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46F218C-BCA1-634D-AA9A-597EAF771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56134"/>
            <a:ext cx="6250769" cy="39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4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B54BB-7ACD-B744-BF72-E1897C2F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Hank Aaron-histogram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7E4196E-7FEB-C245-8F1E-636A1C9C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49896"/>
            <a:ext cx="6250769" cy="379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474E-F27B-EF49-A24D-EE23D583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an MLB star peak?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26AF-B79C-284E-AD30-97F3535AC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question we are asking is when a Major League Baseball superstar peak</a:t>
            </a:r>
          </a:p>
          <a:p>
            <a:r>
              <a:rPr lang="en-US" dirty="0"/>
              <a:t>We are looking at the top five greatest homerun hitters to compare</a:t>
            </a:r>
          </a:p>
          <a:p>
            <a:r>
              <a:rPr lang="en-US" dirty="0"/>
              <a:t>Homerun hitters were chosen because they are more consistent statistically</a:t>
            </a:r>
          </a:p>
          <a:p>
            <a:r>
              <a:rPr lang="en-US" dirty="0"/>
              <a:t>We will be looking at the following five players: Barry Bonds, Alex Rodriguez, Babe Ruth, Hank Aaron, Willie Mays</a:t>
            </a:r>
          </a:p>
        </p:txBody>
      </p:sp>
    </p:spTree>
    <p:extLst>
      <p:ext uri="{BB962C8B-B14F-4D97-AF65-F5344CB8AC3E}">
        <p14:creationId xmlns:p14="http://schemas.microsoft.com/office/powerpoint/2010/main" val="147555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B54BB-7ACD-B744-BF72-E1897C2F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Hank Aaron-histogram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94B3405B-FCC7-4C45-8E4E-2D7E5AD2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89067"/>
            <a:ext cx="6250769" cy="43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5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B54BB-7ACD-B744-BF72-E1897C2F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Hank Aaron-histogram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B11EDED-6B04-9E48-9F13-40FC8652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65523"/>
            <a:ext cx="6250769" cy="376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87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EB26-F5FF-634C-8B4C-F740AEFE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Hank Aaron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6230-0AFB-F845-AD52-199E1E369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Hank Aaron has one outlier for both Hits and RBIs which came at the end of his career </a:t>
            </a:r>
          </a:p>
          <a:p>
            <a:r>
              <a:rPr lang="en-US" dirty="0"/>
              <a:t>Overall his statistics do not appear to be skewed </a:t>
            </a:r>
          </a:p>
        </p:txBody>
      </p:sp>
    </p:spTree>
    <p:extLst>
      <p:ext uri="{BB962C8B-B14F-4D97-AF65-F5344CB8AC3E}">
        <p14:creationId xmlns:p14="http://schemas.microsoft.com/office/powerpoint/2010/main" val="1784465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2555D-E9D6-C54F-A325-83A60332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Willie Mays-Histogram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1DF3880-BF64-F843-AA41-57D569D2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37419"/>
            <a:ext cx="6250769" cy="34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7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2555D-E9D6-C54F-A325-83A60332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Willie Mays-Histogram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5E4ECFF-FB01-0446-A06A-E975D736D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18642"/>
            <a:ext cx="6250769" cy="385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55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2555D-E9D6-C54F-A325-83A60332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Willie Mays-Histogram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45E058E-2828-8B4A-B044-0251B3A4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18642"/>
            <a:ext cx="6250769" cy="385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76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2555D-E9D6-C54F-A325-83A60332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Willie Mays-Histogram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3416FA8-A4C5-0F4B-AFCB-81421787A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280882"/>
            <a:ext cx="6250769" cy="413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70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C0034-0C1F-0240-8CE6-DE2E89C5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Willie Mays-Histogram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CEA2D965-0113-504E-8717-D389588A1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418642"/>
            <a:ext cx="6250769" cy="385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34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0E49-0498-8444-8360-578BF63D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Willie Mays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0B14-14A2-EC4C-B581-85E230694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Willie Mays does not have any true outliers from looking at the histograms</a:t>
            </a:r>
          </a:p>
          <a:p>
            <a:r>
              <a:rPr lang="en-US" dirty="0"/>
              <a:t>His statistics do skew to the left tail for many </a:t>
            </a:r>
          </a:p>
          <a:p>
            <a:r>
              <a:rPr lang="en-US" dirty="0"/>
              <a:t>One reason for the skewness of his stats is because he did miss some time during the prime of his career to go to war</a:t>
            </a:r>
          </a:p>
          <a:p>
            <a:r>
              <a:rPr lang="en-US" dirty="0"/>
              <a:t>We will drop the season where we have N/A</a:t>
            </a:r>
          </a:p>
        </p:txBody>
      </p:sp>
    </p:spTree>
    <p:extLst>
      <p:ext uri="{BB962C8B-B14F-4D97-AF65-F5344CB8AC3E}">
        <p14:creationId xmlns:p14="http://schemas.microsoft.com/office/powerpoint/2010/main" val="4140171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56508-F9F2-5941-9B6D-88E95FE6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Alex Rodriguez-Histogram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6258E3F2-E23E-BF49-976F-8B590E6D0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10828"/>
            <a:ext cx="6250769" cy="38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5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2D96-8582-624E-A563-17003750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B10B-53DD-F443-A3AF-00B88CE87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Year- Time period that the athlete is playing in and span of career</a:t>
            </a:r>
          </a:p>
          <a:p>
            <a:r>
              <a:rPr lang="en-US" dirty="0"/>
              <a:t>Age- Start of career and end looking at specific where the career peaked</a:t>
            </a:r>
          </a:p>
          <a:p>
            <a:r>
              <a:rPr lang="en-US" dirty="0"/>
              <a:t>Team and League- Both are variables in our dataset but, are not valuable</a:t>
            </a:r>
          </a:p>
          <a:p>
            <a:r>
              <a:rPr lang="en-US" dirty="0"/>
              <a:t>Games- Looks at how many games are played during the season</a:t>
            </a:r>
          </a:p>
          <a:p>
            <a:r>
              <a:rPr lang="en-US" dirty="0"/>
              <a:t>Runs- How many runs the player scored</a:t>
            </a:r>
          </a:p>
          <a:p>
            <a:r>
              <a:rPr lang="en-US" dirty="0"/>
              <a:t>Hits- How many hits they accumulated during the season</a:t>
            </a:r>
          </a:p>
          <a:p>
            <a:r>
              <a:rPr lang="en-US" dirty="0"/>
              <a:t>Doubles- A key hitting statistic that is used to judge performance</a:t>
            </a:r>
          </a:p>
          <a:p>
            <a:r>
              <a:rPr lang="en-US" dirty="0"/>
              <a:t>Homeruns- Main stat we are going to look at </a:t>
            </a:r>
          </a:p>
          <a:p>
            <a:r>
              <a:rPr lang="en-US" dirty="0"/>
              <a:t>RBI- Statistic looking at the runners created by a player</a:t>
            </a:r>
          </a:p>
          <a:p>
            <a:r>
              <a:rPr lang="en-US" dirty="0"/>
              <a:t>Batting Average- Another key statistic that looks at hitter overall performance</a:t>
            </a:r>
          </a:p>
          <a:p>
            <a:r>
              <a:rPr lang="en-US" dirty="0"/>
              <a:t>OBP- Looks at a players On-Base Percentage or how many times they get on base</a:t>
            </a:r>
          </a:p>
          <a:p>
            <a:r>
              <a:rPr lang="en-US" dirty="0"/>
              <a:t>SLG- Slugging Percentage that looks at a compilation of a batters productivity </a:t>
            </a:r>
          </a:p>
        </p:txBody>
      </p:sp>
    </p:spTree>
    <p:extLst>
      <p:ext uri="{BB962C8B-B14F-4D97-AF65-F5344CB8AC3E}">
        <p14:creationId xmlns:p14="http://schemas.microsoft.com/office/powerpoint/2010/main" val="1244804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56508-F9F2-5941-9B6D-88E95FE6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Alex Rodriguez-Histogram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BD838639-2B64-6C46-AE09-7201B1AB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63947"/>
            <a:ext cx="6250769" cy="39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2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56508-F9F2-5941-9B6D-88E95FE6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Alex Rodriguez-Histogram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CDA4A23-2AE6-1E44-93B7-2C3D1040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42082"/>
            <a:ext cx="6250769" cy="381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67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56508-F9F2-5941-9B6D-88E95FE6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Alex Rodriguez-Histogram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8A11F503-CCFA-4640-8D69-9577365E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87388"/>
            <a:ext cx="6250769" cy="39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72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F4C79-717B-DD4B-A4A6-AA8382F3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Alex Rodriguez-Histogram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1AA3AEF-EEA6-9941-973F-D0784E0D7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442082"/>
            <a:ext cx="6250769" cy="381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7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DB51-78FB-EB49-B0AC-B3AA4551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 Rodriguez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872C-2B05-A244-81CF-BC1A576A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Barry Bonds, Alex Rodriguez has outliers that appear to come from the prime of his career and the end of his career</a:t>
            </a:r>
          </a:p>
          <a:p>
            <a:r>
              <a:rPr lang="en-US" dirty="0"/>
              <a:t>His abilities diminished and he also received suspensions at the end of his career causing these outliers</a:t>
            </a:r>
          </a:p>
          <a:p>
            <a:r>
              <a:rPr lang="en-US" dirty="0"/>
              <a:t>But, because we are looking for a prime of career we can assume these outliers may have still occurred</a:t>
            </a:r>
          </a:p>
          <a:p>
            <a:r>
              <a:rPr lang="en-US" dirty="0"/>
              <a:t>We will drop the season where we have N/A</a:t>
            </a:r>
          </a:p>
        </p:txBody>
      </p:sp>
    </p:spTree>
    <p:extLst>
      <p:ext uri="{BB962C8B-B14F-4D97-AF65-F5344CB8AC3E}">
        <p14:creationId xmlns:p14="http://schemas.microsoft.com/office/powerpoint/2010/main" val="3838221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79EB3-8846-E041-90AB-25390E81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Barry Bonds Descriptive Statistics</a:t>
            </a:r>
          </a:p>
        </p:txBody>
      </p:sp>
      <p:pic>
        <p:nvPicPr>
          <p:cNvPr id="9" name="Content Placeholder 8" descr="Table, Excel&#10;&#10;Description automatically generated">
            <a:extLst>
              <a:ext uri="{FF2B5EF4-FFF2-40B4-BE49-F238E27FC236}">
                <a16:creationId xmlns:a16="http://schemas.microsoft.com/office/drawing/2014/main" id="{B462DC9C-04FE-E94E-85A0-2B7A73367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694" y="640078"/>
            <a:ext cx="10236612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36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645DB-4EEF-E74B-AFAB-C4D34861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Babe Ruth Descriptive Statistics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9546D0A-7479-034D-9496-2092A756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708" y="640078"/>
            <a:ext cx="1031658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7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C2213-C101-BF4D-AC53-CEF48ABC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Hank Aaron Descriptive Statistics</a:t>
            </a:r>
          </a:p>
        </p:txBody>
      </p:sp>
      <p:pic>
        <p:nvPicPr>
          <p:cNvPr id="5" name="Content Placeholder 4" descr="Table, Excel&#10;&#10;Description automatically generated">
            <a:extLst>
              <a:ext uri="{FF2B5EF4-FFF2-40B4-BE49-F238E27FC236}">
                <a16:creationId xmlns:a16="http://schemas.microsoft.com/office/drawing/2014/main" id="{C38597D7-EFAB-F145-A316-C66730B7F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694" y="640078"/>
            <a:ext cx="10236612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08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4A874-7644-B045-B22B-3C6086B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Alex Rodriguez Descriptive Statistics</a:t>
            </a:r>
          </a:p>
        </p:txBody>
      </p:sp>
      <p:pic>
        <p:nvPicPr>
          <p:cNvPr id="5" name="Content Placeholder 4" descr="Table, Excel&#10;&#10;Description automatically generated">
            <a:extLst>
              <a:ext uri="{FF2B5EF4-FFF2-40B4-BE49-F238E27FC236}">
                <a16:creationId xmlns:a16="http://schemas.microsoft.com/office/drawing/2014/main" id="{60F395C6-727F-F144-8DD5-CAB988614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018" y="640078"/>
            <a:ext cx="1000396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5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98776-888F-334A-90F7-C3E5CDCB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Willie Mays Descriptive Statistics</a:t>
            </a:r>
          </a:p>
        </p:txBody>
      </p:sp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7170918-AA89-714B-BD83-761BF4EA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08" y="640078"/>
            <a:ext cx="1031658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5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B576-1E3C-E843-BE8B-658CFE6E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Histogram-descriptions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7117-D6B4-D742-A4A3-08C217767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histograms presents the relationship between count of times and the various variables</a:t>
            </a:r>
          </a:p>
          <a:p>
            <a:r>
              <a:rPr lang="en-US" dirty="0"/>
              <a:t>Each of the 5 stats can be seen across the various players, looking at the frequencies</a:t>
            </a:r>
          </a:p>
          <a:p>
            <a:r>
              <a:rPr lang="en-US" dirty="0"/>
              <a:t>You can also see the outliers for the players through looking at these histograms as seen below</a:t>
            </a:r>
          </a:p>
          <a:p>
            <a:r>
              <a:rPr lang="en-US" dirty="0"/>
              <a:t>Looking at the outliers we must also understand the context of each player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63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DA7BA-2178-584F-A48B-19A8D06D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PMF Homeruns</a:t>
            </a:r>
            <a:endParaRPr lang="en-US" sz="3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picture containing text, newspaper, screenshot, document&#10;&#10;Description automatically generated">
            <a:extLst>
              <a:ext uri="{FF2B5EF4-FFF2-40B4-BE49-F238E27FC236}">
                <a16:creationId xmlns:a16="http://schemas.microsoft.com/office/drawing/2014/main" id="{C0BCB229-A48A-C141-821F-18D0F6C9D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2074972"/>
            <a:ext cx="6250769" cy="254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67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698C3-57D7-EE49-8609-2724DF20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PMF Hits</a:t>
            </a:r>
          </a:p>
        </p:txBody>
      </p:sp>
      <p:pic>
        <p:nvPicPr>
          <p:cNvPr id="5" name="Content Placeholder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80428258-146E-EB4E-BD2F-7184AD3BD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903076"/>
            <a:ext cx="6250769" cy="28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62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DE862-E233-FE41-935C-B9EC6A2E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PMF RBI</a:t>
            </a:r>
          </a:p>
        </p:txBody>
      </p:sp>
      <p:pic>
        <p:nvPicPr>
          <p:cNvPr id="5" name="Content Placeholder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292ADA81-EBC8-E347-96FD-FC7000189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926517"/>
            <a:ext cx="6250769" cy="28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79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4F56D-00C9-A04F-9E15-C400F2CB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CDF Homeruns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61B95793-254D-4442-BA0C-1EC3CD660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715083"/>
            <a:ext cx="6257544" cy="311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6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2BB5-E1DD-6C4B-BBB4-2FD7C0CF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CDF Homeruns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DD4F16-A929-482C-B168-38738425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4A220-E978-44DF-B951-44ABBA04D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657BD4D-0A8E-1143-A4C9-2010A334F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6" r="13481" b="-1"/>
          <a:stretch/>
        </p:blipFill>
        <p:spPr>
          <a:xfrm>
            <a:off x="970789" y="970704"/>
            <a:ext cx="3305890" cy="265176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E539FCD-8DAB-2B44-9B44-15CD9153E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13" r="12495" b="-2"/>
          <a:stretch/>
        </p:blipFill>
        <p:spPr>
          <a:xfrm>
            <a:off x="4434554" y="970705"/>
            <a:ext cx="3319243" cy="2651760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C11CFB4-01C9-9C43-8300-ACB23A4D8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3815" r="10382" b="-2"/>
          <a:stretch/>
        </p:blipFill>
        <p:spPr>
          <a:xfrm>
            <a:off x="7911673" y="970705"/>
            <a:ext cx="3309539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30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2B7D-4959-5542-BA13-C545AD8D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CDF Homeruns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06655-B970-47ED-BFDA-5838E0B1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4128B-B32E-45A4-BB94-297D82C3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4C8CFA3-7C53-794C-AAA6-4666435EF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6093"/>
          <a:stretch/>
        </p:blipFill>
        <p:spPr>
          <a:xfrm>
            <a:off x="970790" y="970704"/>
            <a:ext cx="5036481" cy="2651760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7F541C0-A712-1F46-AF9F-93BB5C822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84" r="3" b="12368"/>
          <a:stretch/>
        </p:blipFill>
        <p:spPr>
          <a:xfrm>
            <a:off x="6173383" y="970705"/>
            <a:ext cx="5047828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89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CA0AD-C8B6-D24D-8A98-56FCEEF2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CDF RBI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F7B6247-0159-6141-B728-9E82090EB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605576"/>
            <a:ext cx="6257544" cy="33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09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D019-13DD-314E-A566-B505F272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CDF RBI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DD4F16-A929-482C-B168-38738425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4A220-E978-44DF-B951-44ABBA04D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4720A60-4939-B146-9D56-0D2F072EE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3" r="6668" b="-2"/>
          <a:stretch/>
        </p:blipFill>
        <p:spPr>
          <a:xfrm>
            <a:off x="970789" y="970704"/>
            <a:ext cx="3305890" cy="2651760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2EEB106-C693-6041-AC6E-0891A21D8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378" r="16837" b="-3"/>
          <a:stretch/>
        </p:blipFill>
        <p:spPr>
          <a:xfrm>
            <a:off x="4434554" y="970705"/>
            <a:ext cx="3319243" cy="26517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4343F03-CFE9-8848-A702-4D0190127A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20" r="7240" b="-1"/>
          <a:stretch/>
        </p:blipFill>
        <p:spPr>
          <a:xfrm>
            <a:off x="7911673" y="970705"/>
            <a:ext cx="3309539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76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7264-328A-6447-9507-FC331BB4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CDF RBI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06655-B970-47ED-BFDA-5838E0B1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4128B-B32E-45A4-BB94-297D82C3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C95D700-544D-F946-AEC6-4E0ED5479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2" r="-3" b="11595"/>
          <a:stretch/>
        </p:blipFill>
        <p:spPr>
          <a:xfrm>
            <a:off x="970790" y="970704"/>
            <a:ext cx="5036481" cy="2651760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C0A95BD-592C-D04D-923A-846D915C7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758" b="10001"/>
          <a:stretch/>
        </p:blipFill>
        <p:spPr>
          <a:xfrm>
            <a:off x="6173383" y="970705"/>
            <a:ext cx="5047828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615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CC27C-4C0F-5444-86ED-77964878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CDF Hits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8CA586C-13B4-B140-BDA7-B8CD28BD7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441316"/>
            <a:ext cx="6257544" cy="36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4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F49F9-F44B-1043-B716-CEE48389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Barry Bonds-Histogram</a:t>
            </a: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EFB1E4DB-169C-1646-90C1-1F4D0C091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9253"/>
            <a:ext cx="6250769" cy="40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92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3E6-F964-6049-AADA-06079946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CDF Hits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DD4F16-A929-482C-B168-38738425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4A220-E978-44DF-B951-44ABBA04D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9C5276C-E00F-9B41-BDD9-597A1948B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82" r="6792" b="-2"/>
          <a:stretch/>
        </p:blipFill>
        <p:spPr>
          <a:xfrm>
            <a:off x="970789" y="970704"/>
            <a:ext cx="3305890" cy="2651760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63C42AB-2175-D045-A9FD-3D89792F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334" r="9377" b="-4"/>
          <a:stretch/>
        </p:blipFill>
        <p:spPr>
          <a:xfrm>
            <a:off x="4434554" y="970705"/>
            <a:ext cx="3319243" cy="265176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D250D5C-660E-1646-A1A4-CB88166588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5" r="20405" b="3"/>
          <a:stretch/>
        </p:blipFill>
        <p:spPr>
          <a:xfrm>
            <a:off x="7911673" y="970705"/>
            <a:ext cx="3309539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664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6020-8A33-4A47-8C69-F11EAED6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CDF Hits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506655-B970-47ED-BFDA-5838E0B1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40555"/>
            <a:ext cx="1091184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4128B-B32E-45A4-BB94-297D82C3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6112"/>
            <a:ext cx="1057960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6D13B69-73A8-5544-AEF1-52439098B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9" r="-3" b="17933"/>
          <a:stretch/>
        </p:blipFill>
        <p:spPr>
          <a:xfrm>
            <a:off x="970790" y="970704"/>
            <a:ext cx="5036481" cy="2651760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4E65546-1F0F-C44F-AE64-11D5F6FF4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030" r="3" b="11533"/>
          <a:stretch/>
        </p:blipFill>
        <p:spPr>
          <a:xfrm>
            <a:off x="6173383" y="970705"/>
            <a:ext cx="5047828" cy="26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32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564B5-A96C-C946-AC55-9D5E7988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Normal Distribution Plot Homeruns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EBBD148C-4975-9E4E-BD4B-9439EC09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61" y="1105023"/>
            <a:ext cx="3430863" cy="2266975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94492C81-65FF-3343-87E2-0BE2A6608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07" y="1032860"/>
            <a:ext cx="3429000" cy="2411302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FE8F0CEB-FB94-7748-A121-FA5A2DD16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090" y="1026987"/>
            <a:ext cx="3408850" cy="24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85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9C734-145E-9641-8344-6A439E13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Normal Distribution Plot Homeruns</a:t>
            </a:r>
          </a:p>
        </p:txBody>
      </p:sp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7ACED84F-5C9B-0845-BB82-3757B453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04" y="789548"/>
            <a:ext cx="4297680" cy="2897926"/>
          </a:xfrm>
          <a:prstGeom prst="rect">
            <a:avLst/>
          </a:prstGeom>
        </p:spPr>
      </p:pic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4749F252-B3C9-684F-AE6D-CE31F8A5F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8316" y="798567"/>
            <a:ext cx="4297680" cy="28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9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F3AA3A9-1FA2-6F43-8E4C-B1B27C189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885492"/>
            <a:ext cx="7915425" cy="308701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85EC4-AECB-6046-9549-57D1C163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700">
                <a:solidFill>
                  <a:srgbClr val="FFFFFF"/>
                </a:solidFill>
              </a:rPr>
              <a:t>Barry Bonds Correlation</a:t>
            </a:r>
          </a:p>
        </p:txBody>
      </p:sp>
    </p:spTree>
    <p:extLst>
      <p:ext uri="{BB962C8B-B14F-4D97-AF65-F5344CB8AC3E}">
        <p14:creationId xmlns:p14="http://schemas.microsoft.com/office/powerpoint/2010/main" val="32183615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04DACB5-E124-234C-A0EE-65AEAEB9C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806338"/>
            <a:ext cx="7915425" cy="324532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B328B-D7FD-B546-8ADB-B8BB3A96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700">
                <a:solidFill>
                  <a:srgbClr val="FFFFFF"/>
                </a:solidFill>
              </a:rPr>
              <a:t>Babe Ruth Correlation</a:t>
            </a:r>
          </a:p>
        </p:txBody>
      </p:sp>
    </p:spTree>
    <p:extLst>
      <p:ext uri="{BB962C8B-B14F-4D97-AF65-F5344CB8AC3E}">
        <p14:creationId xmlns:p14="http://schemas.microsoft.com/office/powerpoint/2010/main" val="3357351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FBF784D-958C-7E4B-95DC-5E677731B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925069"/>
            <a:ext cx="7915425" cy="300786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8AF45-18AA-D640-B18B-55F2AA72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700">
                <a:solidFill>
                  <a:srgbClr val="FFFFFF"/>
                </a:solidFill>
              </a:rPr>
              <a:t>Hank Aaron Correlation</a:t>
            </a:r>
          </a:p>
        </p:txBody>
      </p:sp>
    </p:spTree>
    <p:extLst>
      <p:ext uri="{BB962C8B-B14F-4D97-AF65-F5344CB8AC3E}">
        <p14:creationId xmlns:p14="http://schemas.microsoft.com/office/powerpoint/2010/main" val="7037397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C328125-9BC7-614F-8282-9FD165271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915175"/>
            <a:ext cx="7915425" cy="302764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D1043-3FCF-1345-912F-B981ED26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700">
                <a:solidFill>
                  <a:srgbClr val="FFFFFF"/>
                </a:solidFill>
              </a:rPr>
              <a:t>Willie Mays Correlation</a:t>
            </a:r>
          </a:p>
        </p:txBody>
      </p:sp>
    </p:spTree>
    <p:extLst>
      <p:ext uri="{BB962C8B-B14F-4D97-AF65-F5344CB8AC3E}">
        <p14:creationId xmlns:p14="http://schemas.microsoft.com/office/powerpoint/2010/main" val="1702484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pplication, table, Excel&#10;&#10;Description automatically generated">
            <a:extLst>
              <a:ext uri="{FF2B5EF4-FFF2-40B4-BE49-F238E27FC236}">
                <a16:creationId xmlns:a16="http://schemas.microsoft.com/office/drawing/2014/main" id="{ABC87799-DA50-DE4F-8834-918487DA2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210" y="1875598"/>
            <a:ext cx="7915425" cy="310680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0E6FC-A4ED-0146-8B83-33836DDF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700">
                <a:solidFill>
                  <a:srgbClr val="FFFFFF"/>
                </a:solidFill>
              </a:rPr>
              <a:t>Alex Rodriguez Correlation</a:t>
            </a:r>
          </a:p>
        </p:txBody>
      </p:sp>
    </p:spTree>
    <p:extLst>
      <p:ext uri="{BB962C8B-B14F-4D97-AF65-F5344CB8AC3E}">
        <p14:creationId xmlns:p14="http://schemas.microsoft.com/office/powerpoint/2010/main" val="20526388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30ED-19B5-234D-9609-A1B3E66A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697E-1A51-4445-9C05-5546A44F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scatter plots will look at the variable age compared to both homeruns and hits</a:t>
            </a:r>
          </a:p>
          <a:p>
            <a:r>
              <a:rPr lang="en-US" dirty="0"/>
              <a:t>Looking at the graphs there can be seen a negative inverse relationship for some of the players and both statistics</a:t>
            </a:r>
          </a:p>
          <a:p>
            <a:r>
              <a:rPr lang="en-US" dirty="0"/>
              <a:t>This shows that as age goes up, performance decreases</a:t>
            </a:r>
          </a:p>
          <a:p>
            <a:r>
              <a:rPr lang="en-US" dirty="0"/>
              <a:t>We can see at the above correlation values as well where there are positive and negative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53461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5A39F-1685-AD45-B43D-3E11D7B1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Barry Bonds-Histogram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1F5BEA1-B583-B640-9A66-336D412E1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613978"/>
            <a:ext cx="6250769" cy="34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3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DE8B-5A09-664A-A5B6-B4686064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A1D8-72E5-4145-B513-BEEF5AE70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performed a correlation test to see the relationships between a few different hitting variables comparing them to age</a:t>
            </a:r>
          </a:p>
          <a:p>
            <a:r>
              <a:rPr lang="en-US" dirty="0"/>
              <a:t>The goal was to see if there is any type of correlation through looking at the p-values for the specific players and their abilities over time</a:t>
            </a:r>
          </a:p>
          <a:p>
            <a:r>
              <a:rPr lang="en-US" dirty="0"/>
              <a:t>The p-values show that statistics like HR and RBIs are two of the stats that drop off as age goes up</a:t>
            </a:r>
          </a:p>
          <a:p>
            <a:r>
              <a:rPr lang="en-US" dirty="0"/>
              <a:t>Whereas for some of the players Hits and Batting average are statistically significant </a:t>
            </a:r>
          </a:p>
        </p:txBody>
      </p:sp>
    </p:spTree>
    <p:extLst>
      <p:ext uri="{BB962C8B-B14F-4D97-AF65-F5344CB8AC3E}">
        <p14:creationId xmlns:p14="http://schemas.microsoft.com/office/powerpoint/2010/main" val="6305621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E9DFB-CAB2-944C-A093-1D143EB3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P-Values</a:t>
            </a:r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EB4CE800-7EF3-3841-87DD-5D32D83C2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61" y="1186294"/>
            <a:ext cx="3430863" cy="2104432"/>
          </a:xfrm>
          <a:prstGeom prst="rect">
            <a:avLst/>
          </a:prstGeom>
        </p:spPr>
      </p:pic>
      <p:pic>
        <p:nvPicPr>
          <p:cNvPr id="13" name="Picture 1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D298812-F529-564F-8E64-3CBD03D6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07" y="1127515"/>
            <a:ext cx="3429000" cy="2221992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7F345EAD-1E49-D048-9889-D180B00D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090" y="1022137"/>
            <a:ext cx="3408850" cy="24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606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F2C8C-73DC-6947-9F1A-8B80A2CD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P-Values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695D59CC-86B9-C345-8B9E-1A144E12C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04" y="728766"/>
            <a:ext cx="4297680" cy="3019490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171395A-9FED-BE40-BE43-9A55568F6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8316" y="760110"/>
            <a:ext cx="4297680" cy="29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747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D587F9F-3F48-4929-8532-62B82B3F6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BC441-9449-BF46-B5F1-D923CD87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sz="2600"/>
              <a:t>Linear Regression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CB66B2-3729-41B6-8A12-AB8550189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321731"/>
            <a:ext cx="3208079" cy="36748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49967CC8-284B-2D4D-870A-963C5C15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62" y="1374257"/>
            <a:ext cx="2880360" cy="15697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A662FB-3DC6-4E93-98AC-B84BA41F4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321731"/>
            <a:ext cx="2111317" cy="2065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BE604-0CC0-41C8-9673-995F82D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203" y="4163080"/>
            <a:ext cx="3208079" cy="237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A0FCFC8D-56A8-474E-A467-F2CD66D4A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62" y="4579380"/>
            <a:ext cx="2880360" cy="154819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036372A-822B-498E-AD05-6BE85743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7212" y="2548467"/>
            <a:ext cx="2111317" cy="3352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9A78EE88-23E6-664A-A167-947EAB565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040" y="3731076"/>
            <a:ext cx="1783661" cy="98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792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B1670A1-9A51-314C-9FD2-A0FC55BFC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3377509"/>
            <a:ext cx="4671595" cy="2534339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A268B-8DF1-BD48-8A18-964CC3AD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Linear Regression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AC53414-7A17-BC45-ADFB-C1EBCC37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105385"/>
            <a:ext cx="4671595" cy="19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257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87BF8-B75C-4E40-A8F6-FFF655D3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7308-997A-F54F-BA0C-52AC36FBA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Looking at the data presented we see there is a correlation between age and performance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As most players worst performances come at the beginning of their careers and end of their careers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Overall, the data shows that with the players we looked at they peak around age 25, hitting another peak in their early 30s. 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The exception to this was Barry Bonds, who overall was an outlier himself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F9948E49-68A7-3541-93F4-BF67ADA4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95201"/>
            <a:ext cx="6250769" cy="39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002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23B3-FEDF-6641-BE69-E2A6070B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75F2-230C-674E-9293-77610F40F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came from: </a:t>
            </a:r>
            <a:r>
              <a:rPr lang="en-US" dirty="0">
                <a:hlinkClick r:id="rId2"/>
              </a:rPr>
              <a:t>www.baseball-reference.com</a:t>
            </a:r>
            <a:endParaRPr lang="en-US" dirty="0"/>
          </a:p>
          <a:p>
            <a:r>
              <a:rPr lang="en-US" dirty="0"/>
              <a:t>MLB Stats, Scores, History, &amp; Records. (n.d.). Baseball-</a:t>
            </a:r>
            <a:r>
              <a:rPr lang="en-US" dirty="0" err="1"/>
              <a:t>Reference.Com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https://www.baseball-reference.com</a:t>
            </a:r>
            <a:r>
              <a:rPr lang="en-US">
                <a:hlinkClick r:id="rId3"/>
              </a:rPr>
              <a:t>/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5A39F-1685-AD45-B43D-3E11D7B1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Barry Bonds-Histogram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248E852-14BF-884A-856F-2556F511B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17067"/>
            <a:ext cx="6250769" cy="40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2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5A39F-1685-AD45-B43D-3E11D7B1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Barry Bonds-Histogram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B7F31513-2F81-5749-929C-60B8188BB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5A39F-1685-AD45-B43D-3E11D7B1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Barry Bonds-Histogram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6E9BA1E9-0F2B-DD4F-AE14-BD63F5A4C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79574"/>
            <a:ext cx="6250769" cy="39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911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{40D762CF-C771-3146-BE96-A9C2FA2A8ADF}tf10001120</Template>
  <TotalTime>679</TotalTime>
  <Words>975</Words>
  <Application>Microsoft Macintosh PowerPoint</Application>
  <PresentationFormat>Widescreen</PresentationFormat>
  <Paragraphs>118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Arial</vt:lpstr>
      <vt:lpstr>Gill Sans MT</vt:lpstr>
      <vt:lpstr>Parcel</vt:lpstr>
      <vt:lpstr>Major league baseball  superstar peak ages</vt:lpstr>
      <vt:lpstr>When does an MLB star peak?</vt:lpstr>
      <vt:lpstr>Variables </vt:lpstr>
      <vt:lpstr>Histogram-descriptions</vt:lpstr>
      <vt:lpstr>Barry Bonds-Histogram</vt:lpstr>
      <vt:lpstr>Barry Bonds-Histogram</vt:lpstr>
      <vt:lpstr>Barry Bonds-Histogram</vt:lpstr>
      <vt:lpstr>Barry Bonds-Histogram</vt:lpstr>
      <vt:lpstr>Barry Bonds-Histogram</vt:lpstr>
      <vt:lpstr>Barry Bonds Outliers</vt:lpstr>
      <vt:lpstr>Babe ruth-Histogram</vt:lpstr>
      <vt:lpstr>Babe ruth-Histogram</vt:lpstr>
      <vt:lpstr>Babe ruth-Histogram</vt:lpstr>
      <vt:lpstr>Babe ruth-Histogram</vt:lpstr>
      <vt:lpstr>Babe ruth-Histogram</vt:lpstr>
      <vt:lpstr>Babe Ruth Outliers</vt:lpstr>
      <vt:lpstr>Hank Aaron-histogram</vt:lpstr>
      <vt:lpstr>Hank Aaron-histogram</vt:lpstr>
      <vt:lpstr>Hank Aaron-histogram</vt:lpstr>
      <vt:lpstr>Hank Aaron-histogram</vt:lpstr>
      <vt:lpstr>Hank Aaron-histogram</vt:lpstr>
      <vt:lpstr>Hank Aaron Outliers</vt:lpstr>
      <vt:lpstr>Willie Mays-Histogram</vt:lpstr>
      <vt:lpstr>Willie Mays-Histogram</vt:lpstr>
      <vt:lpstr>Willie Mays-Histogram</vt:lpstr>
      <vt:lpstr>Willie Mays-Histogram</vt:lpstr>
      <vt:lpstr>Willie Mays-Histogram</vt:lpstr>
      <vt:lpstr>Willie Mays </vt:lpstr>
      <vt:lpstr>Alex Rodriguez-Histogram</vt:lpstr>
      <vt:lpstr>Alex Rodriguez-Histogram</vt:lpstr>
      <vt:lpstr>Alex Rodriguez-Histogram</vt:lpstr>
      <vt:lpstr>Alex Rodriguez-Histogram</vt:lpstr>
      <vt:lpstr>Alex Rodriguez-Histogram</vt:lpstr>
      <vt:lpstr>Alex Rodriguez Outliers</vt:lpstr>
      <vt:lpstr>Barry Bonds Descriptive Statistics</vt:lpstr>
      <vt:lpstr>Babe Ruth Descriptive Statistics</vt:lpstr>
      <vt:lpstr>Hank Aaron Descriptive Statistics</vt:lpstr>
      <vt:lpstr>Alex Rodriguez Descriptive Statistics</vt:lpstr>
      <vt:lpstr>Willie Mays Descriptive Statistics</vt:lpstr>
      <vt:lpstr>PMF Homeruns</vt:lpstr>
      <vt:lpstr>PMF Hits</vt:lpstr>
      <vt:lpstr>PMF RBI</vt:lpstr>
      <vt:lpstr>CDF Homeruns</vt:lpstr>
      <vt:lpstr>CDF Homeruns</vt:lpstr>
      <vt:lpstr>CDF Homeruns</vt:lpstr>
      <vt:lpstr>CDF RBI</vt:lpstr>
      <vt:lpstr>CDF RBI</vt:lpstr>
      <vt:lpstr>CDF RBI</vt:lpstr>
      <vt:lpstr>CDF Hits</vt:lpstr>
      <vt:lpstr>CDF Hits</vt:lpstr>
      <vt:lpstr>CDF Hits</vt:lpstr>
      <vt:lpstr>Normal Distribution Plot Homeruns</vt:lpstr>
      <vt:lpstr>Normal Distribution Plot Homeruns</vt:lpstr>
      <vt:lpstr>Barry Bonds Correlation</vt:lpstr>
      <vt:lpstr>Babe Ruth Correlation</vt:lpstr>
      <vt:lpstr>Hank Aaron Correlation</vt:lpstr>
      <vt:lpstr>Willie Mays Correlation</vt:lpstr>
      <vt:lpstr>Alex Rodriguez Correlation</vt:lpstr>
      <vt:lpstr>Scatter Plot comparison</vt:lpstr>
      <vt:lpstr>Hypothesis Test </vt:lpstr>
      <vt:lpstr>P-Values</vt:lpstr>
      <vt:lpstr>P-Values</vt:lpstr>
      <vt:lpstr>Linear Regression</vt:lpstr>
      <vt:lpstr>Linear Regression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league baseball  superstar peak ages</dc:title>
  <dc:creator>Brett Sutow</dc:creator>
  <cp:lastModifiedBy>Brett Sutow</cp:lastModifiedBy>
  <cp:revision>26</cp:revision>
  <dcterms:created xsi:type="dcterms:W3CDTF">2021-02-19T00:44:39Z</dcterms:created>
  <dcterms:modified xsi:type="dcterms:W3CDTF">2021-02-21T21:41:03Z</dcterms:modified>
</cp:coreProperties>
</file>