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ubik"/>
      <p:regular r:id="rId18"/>
      <p:bold r:id="rId19"/>
      <p:italic r:id="rId20"/>
      <p:boldItalic r:id="rId21"/>
    </p:embeddedFont>
    <p:embeddedFont>
      <p:font typeface="Poller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-italic.fntdata"/><Relationship Id="rId11" Type="http://schemas.openxmlformats.org/officeDocument/2006/relationships/slide" Target="slides/slide5.xml"/><Relationship Id="rId22" Type="http://schemas.openxmlformats.org/officeDocument/2006/relationships/font" Target="fonts/PollerOne-regular.fntdata"/><Relationship Id="rId10" Type="http://schemas.openxmlformats.org/officeDocument/2006/relationships/slide" Target="slides/slide4.xml"/><Relationship Id="rId21" Type="http://schemas.openxmlformats.org/officeDocument/2006/relationships/font" Target="fonts/Rubik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ubik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ubik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f53fa350c_2_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5f53fa350c_2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061527939e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061527939e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061527939e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3061527939e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f53fa350c_2_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5f53fa350c_2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bbf283403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5bbf283403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61527939e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061527939e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61527939e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3061527939e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61527939e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061527939e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061527939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061527939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061527939e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061527939e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061527939e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3061527939e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>
            <p:ph idx="2" type="pic"/>
          </p:nvPr>
        </p:nvSpPr>
        <p:spPr>
          <a:xfrm>
            <a:off x="-95250" y="0"/>
            <a:ext cx="4572000" cy="24765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14"/>
          <p:cNvSpPr/>
          <p:nvPr>
            <p:ph idx="3" type="pic"/>
          </p:nvPr>
        </p:nvSpPr>
        <p:spPr>
          <a:xfrm>
            <a:off x="-95250" y="2667000"/>
            <a:ext cx="4572000" cy="24765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4"/>
          <p:cNvSpPr/>
          <p:nvPr>
            <p:ph idx="4" type="pic"/>
          </p:nvPr>
        </p:nvSpPr>
        <p:spPr>
          <a:xfrm>
            <a:off x="466725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>
            <p:ph idx="2" type="pic"/>
          </p:nvPr>
        </p:nvSpPr>
        <p:spPr>
          <a:xfrm>
            <a:off x="5594315" y="844897"/>
            <a:ext cx="3063900" cy="421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/>
          <p:nvPr>
            <p:ph idx="2" type="pic"/>
          </p:nvPr>
        </p:nvSpPr>
        <p:spPr>
          <a:xfrm>
            <a:off x="215813" y="314325"/>
            <a:ext cx="2450400" cy="49053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6"/>
          <p:cNvSpPr/>
          <p:nvPr>
            <p:ph idx="3" type="pic"/>
          </p:nvPr>
        </p:nvSpPr>
        <p:spPr>
          <a:xfrm>
            <a:off x="6307095" y="314325"/>
            <a:ext cx="2655300" cy="4829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>
            <p:ph idx="2" type="pic"/>
          </p:nvPr>
        </p:nvSpPr>
        <p:spPr>
          <a:xfrm>
            <a:off x="3071812" y="381278"/>
            <a:ext cx="6115200" cy="326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/>
          <p:nvPr>
            <p:ph idx="2" type="pic"/>
          </p:nvPr>
        </p:nvSpPr>
        <p:spPr>
          <a:xfrm>
            <a:off x="3264833" y="689149"/>
            <a:ext cx="2995200" cy="4623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/>
          <p:nvPr>
            <p:ph idx="2" type="pic"/>
          </p:nvPr>
        </p:nvSpPr>
        <p:spPr>
          <a:xfrm>
            <a:off x="2214288" y="2003041"/>
            <a:ext cx="4715400" cy="2728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/>
          <p:nvPr>
            <p:ph idx="2" type="pic"/>
          </p:nvPr>
        </p:nvSpPr>
        <p:spPr>
          <a:xfrm>
            <a:off x="271463" y="863911"/>
            <a:ext cx="4044000" cy="452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/>
          <p:nvPr>
            <p:ph idx="2" type="pic"/>
          </p:nvPr>
        </p:nvSpPr>
        <p:spPr>
          <a:xfrm>
            <a:off x="5029200" y="1000772"/>
            <a:ext cx="3886200" cy="7290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/>
          <p:nvPr>
            <p:ph idx="2" type="pic"/>
          </p:nvPr>
        </p:nvSpPr>
        <p:spPr>
          <a:xfrm>
            <a:off x="5350670" y="692852"/>
            <a:ext cx="3307500" cy="440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Vertical Title and Text">
  <p:cSld name="1_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/>
          <p:nvPr>
            <p:ph idx="2" type="pic"/>
          </p:nvPr>
        </p:nvSpPr>
        <p:spPr>
          <a:xfrm>
            <a:off x="704850" y="1035397"/>
            <a:ext cx="3760200" cy="4057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Vertical Text">
  <p:cSld name="2_Title and Vertical 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/>
          <p:nvPr>
            <p:ph idx="2" type="pic"/>
          </p:nvPr>
        </p:nvSpPr>
        <p:spPr>
          <a:xfrm>
            <a:off x="859844" y="1284004"/>
            <a:ext cx="1502100" cy="15021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4"/>
          <p:cNvSpPr/>
          <p:nvPr>
            <p:ph idx="3" type="pic"/>
          </p:nvPr>
        </p:nvSpPr>
        <p:spPr>
          <a:xfrm>
            <a:off x="907812" y="3290252"/>
            <a:ext cx="1406100" cy="14061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24"/>
          <p:cNvSpPr/>
          <p:nvPr>
            <p:ph idx="4" type="pic"/>
          </p:nvPr>
        </p:nvSpPr>
        <p:spPr>
          <a:xfrm>
            <a:off x="6835329" y="1325267"/>
            <a:ext cx="1416900" cy="14169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4"/>
          <p:cNvSpPr/>
          <p:nvPr>
            <p:ph idx="5" type="pic"/>
          </p:nvPr>
        </p:nvSpPr>
        <p:spPr>
          <a:xfrm>
            <a:off x="6840696" y="3204527"/>
            <a:ext cx="1406100" cy="14061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24"/>
          <p:cNvSpPr/>
          <p:nvPr>
            <p:ph idx="6" type="pic"/>
          </p:nvPr>
        </p:nvSpPr>
        <p:spPr>
          <a:xfrm>
            <a:off x="2755598" y="1035397"/>
            <a:ext cx="3632700" cy="3632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>
  <p:cSld name="1_Title and Vertical 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5"/>
          <p:cNvSpPr/>
          <p:nvPr>
            <p:ph idx="2" type="pic"/>
          </p:nvPr>
        </p:nvSpPr>
        <p:spPr>
          <a:xfrm>
            <a:off x="896636" y="1378744"/>
            <a:ext cx="1800900" cy="21717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25"/>
          <p:cNvSpPr/>
          <p:nvPr>
            <p:ph idx="3" type="pic"/>
          </p:nvPr>
        </p:nvSpPr>
        <p:spPr>
          <a:xfrm>
            <a:off x="3478548" y="1378744"/>
            <a:ext cx="2187000" cy="21717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25"/>
          <p:cNvSpPr/>
          <p:nvPr>
            <p:ph idx="4" type="pic"/>
          </p:nvPr>
        </p:nvSpPr>
        <p:spPr>
          <a:xfrm>
            <a:off x="6267843" y="1487350"/>
            <a:ext cx="2161800" cy="195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Vertical Title and Text">
  <p:cSld name="2_Vertical Title and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6"/>
          <p:cNvSpPr/>
          <p:nvPr>
            <p:ph idx="2" type="pic"/>
          </p:nvPr>
        </p:nvSpPr>
        <p:spPr>
          <a:xfrm>
            <a:off x="-1763485" y="-322964"/>
            <a:ext cx="6493500" cy="6772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/>
          <p:nvPr>
            <p:ph idx="2" type="pic"/>
          </p:nvPr>
        </p:nvSpPr>
        <p:spPr>
          <a:xfrm>
            <a:off x="-1" y="1182461"/>
            <a:ext cx="1775700" cy="17757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27"/>
          <p:cNvSpPr/>
          <p:nvPr>
            <p:ph idx="3" type="pic"/>
          </p:nvPr>
        </p:nvSpPr>
        <p:spPr>
          <a:xfrm>
            <a:off x="1864178" y="1182461"/>
            <a:ext cx="3551400" cy="17757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27"/>
          <p:cNvSpPr/>
          <p:nvPr>
            <p:ph idx="4" type="pic"/>
          </p:nvPr>
        </p:nvSpPr>
        <p:spPr>
          <a:xfrm>
            <a:off x="5504089" y="1182461"/>
            <a:ext cx="1775700" cy="17757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27"/>
          <p:cNvSpPr/>
          <p:nvPr>
            <p:ph idx="5" type="pic"/>
          </p:nvPr>
        </p:nvSpPr>
        <p:spPr>
          <a:xfrm>
            <a:off x="7368268" y="1182461"/>
            <a:ext cx="1775700" cy="17757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27"/>
          <p:cNvSpPr/>
          <p:nvPr>
            <p:ph idx="6" type="pic"/>
          </p:nvPr>
        </p:nvSpPr>
        <p:spPr>
          <a:xfrm>
            <a:off x="7354661" y="3053443"/>
            <a:ext cx="1775700" cy="17757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27"/>
          <p:cNvSpPr/>
          <p:nvPr>
            <p:ph idx="7" type="pic"/>
          </p:nvPr>
        </p:nvSpPr>
        <p:spPr>
          <a:xfrm>
            <a:off x="-1" y="3053443"/>
            <a:ext cx="3595200" cy="17757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7"/>
          <p:cNvSpPr/>
          <p:nvPr>
            <p:ph idx="8" type="pic"/>
          </p:nvPr>
        </p:nvSpPr>
        <p:spPr>
          <a:xfrm>
            <a:off x="3684677" y="3053443"/>
            <a:ext cx="3595200" cy="1775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/>
          <p:nvPr>
            <p:ph idx="2" type="pic"/>
          </p:nvPr>
        </p:nvSpPr>
        <p:spPr>
          <a:xfrm>
            <a:off x="6366613" y="1138822"/>
            <a:ext cx="2262900" cy="35760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28"/>
          <p:cNvSpPr/>
          <p:nvPr>
            <p:ph idx="3" type="pic"/>
          </p:nvPr>
        </p:nvSpPr>
        <p:spPr>
          <a:xfrm>
            <a:off x="514350" y="1138824"/>
            <a:ext cx="1887000" cy="16959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8"/>
          <p:cNvSpPr/>
          <p:nvPr>
            <p:ph idx="4" type="pic"/>
          </p:nvPr>
        </p:nvSpPr>
        <p:spPr>
          <a:xfrm>
            <a:off x="4277520" y="3019059"/>
            <a:ext cx="1887000" cy="169590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28"/>
          <p:cNvSpPr/>
          <p:nvPr>
            <p:ph idx="5" type="pic"/>
          </p:nvPr>
        </p:nvSpPr>
        <p:spPr>
          <a:xfrm>
            <a:off x="514350" y="3019059"/>
            <a:ext cx="3604500" cy="16959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28"/>
          <p:cNvSpPr/>
          <p:nvPr>
            <p:ph idx="6" type="pic"/>
          </p:nvPr>
        </p:nvSpPr>
        <p:spPr>
          <a:xfrm>
            <a:off x="2560118" y="1138824"/>
            <a:ext cx="3604500" cy="1695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9"/>
          <p:cNvSpPr/>
          <p:nvPr>
            <p:ph idx="2" type="pic"/>
          </p:nvPr>
        </p:nvSpPr>
        <p:spPr>
          <a:xfrm>
            <a:off x="4980374" y="2361843"/>
            <a:ext cx="987900" cy="10683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29"/>
          <p:cNvSpPr/>
          <p:nvPr>
            <p:ph idx="3" type="pic"/>
          </p:nvPr>
        </p:nvSpPr>
        <p:spPr>
          <a:xfrm>
            <a:off x="6329526" y="2361843"/>
            <a:ext cx="987900" cy="10683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9"/>
          <p:cNvSpPr/>
          <p:nvPr>
            <p:ph idx="4" type="pic"/>
          </p:nvPr>
        </p:nvSpPr>
        <p:spPr>
          <a:xfrm>
            <a:off x="7678679" y="2361843"/>
            <a:ext cx="987900" cy="10683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29"/>
          <p:cNvSpPr/>
          <p:nvPr>
            <p:ph idx="5" type="pic"/>
          </p:nvPr>
        </p:nvSpPr>
        <p:spPr>
          <a:xfrm>
            <a:off x="0" y="1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tarry night sky&#10;&#10;Description automatically generated with medium confidence"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476250"/>
            <a:ext cx="9144000" cy="6096000"/>
          </a:xfrm>
          <a:prstGeom prst="rect">
            <a:avLst/>
          </a:prstGeom>
          <a:solidFill>
            <a:srgbClr val="171616"/>
          </a:solidFill>
          <a:ln>
            <a:noFill/>
          </a:ln>
        </p:spPr>
      </p:pic>
      <p:sp>
        <p:nvSpPr>
          <p:cNvPr id="52" name="Google Shape;52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71616">
              <a:alpha val="498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0"/>
          <p:cNvSpPr txBox="1"/>
          <p:nvPr/>
        </p:nvSpPr>
        <p:spPr>
          <a:xfrm>
            <a:off x="2706774" y="1903400"/>
            <a:ext cx="3730500" cy="16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chemeClr val="lt1"/>
                </a:solidFill>
                <a:latin typeface="Poller One"/>
                <a:ea typeface="Poller One"/>
                <a:cs typeface="Poller One"/>
                <a:sym typeface="Poller One"/>
              </a:rPr>
              <a:t>DACM</a:t>
            </a:r>
            <a:endParaRPr sz="7200">
              <a:solidFill>
                <a:schemeClr val="lt1"/>
              </a:solidFill>
              <a:latin typeface="Poller One"/>
              <a:ea typeface="Poller One"/>
              <a:cs typeface="Poller One"/>
              <a:sym typeface="Poller One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chemeClr val="lt1"/>
                </a:solidFill>
                <a:latin typeface="Poller One"/>
                <a:ea typeface="Poller One"/>
                <a:cs typeface="Poller One"/>
                <a:sym typeface="Poller One"/>
              </a:rPr>
              <a:t>CASE</a:t>
            </a:r>
            <a:endParaRPr sz="7200">
              <a:solidFill>
                <a:schemeClr val="lt1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pic>
        <p:nvPicPr>
          <p:cNvPr descr="A picture containing light&#10;&#10;Description automatically generated" id="112" name="Google Shape;11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3600000">
            <a:off x="-1189825" y="1956789"/>
            <a:ext cx="3351199" cy="3351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light&#10;&#10;Description automatically generated" id="113" name="Google Shape;11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23905">
            <a:off x="-537816" y="2191604"/>
            <a:ext cx="3439412" cy="3439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/>
          <p:nvPr/>
        </p:nvSpPr>
        <p:spPr>
          <a:xfrm>
            <a:off x="-31075" y="-481800"/>
            <a:ext cx="9175200" cy="611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9"/>
          <p:cNvSpPr txBox="1"/>
          <p:nvPr/>
        </p:nvSpPr>
        <p:spPr>
          <a:xfrm>
            <a:off x="150050" y="504125"/>
            <a:ext cx="3437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Rubik"/>
                <a:ea typeface="Rubik"/>
                <a:cs typeface="Rubik"/>
                <a:sym typeface="Rubik"/>
              </a:rPr>
              <a:t>Simplest deployment on AWS</a:t>
            </a:r>
            <a:endParaRPr sz="16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22" name="Google Shape;2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25" y="1136201"/>
            <a:ext cx="7714425" cy="29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/>
          <p:nvPr/>
        </p:nvSpPr>
        <p:spPr>
          <a:xfrm>
            <a:off x="483015" y="825875"/>
            <a:ext cx="3206700" cy="80100"/>
          </a:xfrm>
          <a:prstGeom prst="rect">
            <a:avLst/>
          </a:prstGeom>
          <a:solidFill>
            <a:srgbClr val="F9CF1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40"/>
          <p:cNvSpPr txBox="1"/>
          <p:nvPr/>
        </p:nvSpPr>
        <p:spPr>
          <a:xfrm>
            <a:off x="485774" y="381142"/>
            <a:ext cx="67437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>
                <a:solidFill>
                  <a:schemeClr val="lt1"/>
                </a:solidFill>
                <a:latin typeface="Poller One"/>
                <a:ea typeface="Poller One"/>
                <a:cs typeface="Poller One"/>
                <a:sym typeface="Poller One"/>
              </a:rPr>
              <a:t>SUMMARY</a:t>
            </a:r>
            <a:endParaRPr sz="3700">
              <a:solidFill>
                <a:schemeClr val="lt1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pic>
        <p:nvPicPr>
          <p:cNvPr descr="A picture containing light&#10;&#10;Description automatically generated" id="229" name="Google Shape;22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3600000">
            <a:off x="-1209742" y="1855693"/>
            <a:ext cx="3351199" cy="33511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0"/>
          <p:cNvSpPr txBox="1"/>
          <p:nvPr/>
        </p:nvSpPr>
        <p:spPr>
          <a:xfrm>
            <a:off x="931250" y="1281825"/>
            <a:ext cx="52314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A lot of assumptions and decisions have been made.</a:t>
            </a:r>
            <a:endParaRPr sz="11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1"/>
          <p:cNvSpPr/>
          <p:nvPr/>
        </p:nvSpPr>
        <p:spPr>
          <a:xfrm>
            <a:off x="498531" y="825870"/>
            <a:ext cx="3167748" cy="80009"/>
          </a:xfrm>
          <a:prstGeom prst="rect">
            <a:avLst/>
          </a:prstGeom>
          <a:solidFill>
            <a:srgbClr val="F9CF1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1"/>
          <p:cNvSpPr txBox="1"/>
          <p:nvPr/>
        </p:nvSpPr>
        <p:spPr>
          <a:xfrm>
            <a:off x="485774" y="406353"/>
            <a:ext cx="6743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lt1"/>
                </a:solidFill>
                <a:latin typeface="Poller One"/>
                <a:ea typeface="Poller One"/>
                <a:cs typeface="Poller One"/>
                <a:sym typeface="Poller One"/>
              </a:rPr>
              <a:t>CONTENTS</a:t>
            </a:r>
            <a:endParaRPr sz="3300">
              <a:solidFill>
                <a:schemeClr val="lt1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grpSp>
        <p:nvGrpSpPr>
          <p:cNvPr id="120" name="Google Shape;120;p31"/>
          <p:cNvGrpSpPr/>
          <p:nvPr/>
        </p:nvGrpSpPr>
        <p:grpSpPr>
          <a:xfrm>
            <a:off x="357818" y="1520155"/>
            <a:ext cx="8300485" cy="761650"/>
            <a:chOff x="477090" y="1732357"/>
            <a:chExt cx="11067313" cy="1015534"/>
          </a:xfrm>
        </p:grpSpPr>
        <p:sp>
          <p:nvSpPr>
            <p:cNvPr id="121" name="Google Shape;121;p31"/>
            <p:cNvSpPr txBox="1"/>
            <p:nvPr/>
          </p:nvSpPr>
          <p:spPr>
            <a:xfrm>
              <a:off x="819726" y="1732357"/>
              <a:ext cx="1012883" cy="10155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100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rPr>
                <a:t>01</a:t>
              </a:r>
              <a:endParaRPr sz="4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22" name="Google Shape;122;p31"/>
            <p:cNvSpPr txBox="1"/>
            <p:nvPr/>
          </p:nvSpPr>
          <p:spPr>
            <a:xfrm rot="-5400000">
              <a:off x="148290" y="2076911"/>
              <a:ext cx="9756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grpSp>
          <p:nvGrpSpPr>
            <p:cNvPr id="123" name="Google Shape;123;p31"/>
            <p:cNvGrpSpPr/>
            <p:nvPr/>
          </p:nvGrpSpPr>
          <p:grpSpPr>
            <a:xfrm>
              <a:off x="1832609" y="1739149"/>
              <a:ext cx="4263300" cy="932638"/>
              <a:chOff x="2647949" y="2241924"/>
              <a:chExt cx="4263300" cy="932638"/>
            </a:xfrm>
          </p:grpSpPr>
          <p:sp>
            <p:nvSpPr>
              <p:cNvPr id="124" name="Google Shape;124;p31"/>
              <p:cNvSpPr txBox="1"/>
              <p:nvPr/>
            </p:nvSpPr>
            <p:spPr>
              <a:xfrm>
                <a:off x="2647949" y="2585662"/>
                <a:ext cx="4263300" cy="58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>
                    <a:solidFill>
                      <a:schemeClr val="lt1"/>
                    </a:solidFill>
                    <a:latin typeface="Rubik"/>
                    <a:ea typeface="Rubik"/>
                    <a:cs typeface="Rubik"/>
                    <a:sym typeface="Rubik"/>
                  </a:rPr>
                  <a:t>Looking at the specification and source material.</a:t>
                </a:r>
                <a:endParaRPr sz="1100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25" name="Google Shape;125;p31"/>
              <p:cNvSpPr txBox="1"/>
              <p:nvPr/>
            </p:nvSpPr>
            <p:spPr>
              <a:xfrm>
                <a:off x="2647949" y="2241924"/>
                <a:ext cx="2967900" cy="37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chemeClr val="lt1"/>
                    </a:solidFill>
                    <a:latin typeface="Rubik"/>
                    <a:ea typeface="Rubik"/>
                    <a:cs typeface="Rubik"/>
                    <a:sym typeface="Rubik"/>
                  </a:rPr>
                  <a:t>Identifying issues</a:t>
                </a:r>
                <a:endParaRPr b="1" sz="1400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  <p:sp>
          <p:nvSpPr>
            <p:cNvPr id="126" name="Google Shape;126;p31"/>
            <p:cNvSpPr txBox="1"/>
            <p:nvPr/>
          </p:nvSpPr>
          <p:spPr>
            <a:xfrm>
              <a:off x="6494720" y="1732357"/>
              <a:ext cx="1057500" cy="9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100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rPr>
                <a:t>04</a:t>
              </a:r>
              <a:endParaRPr sz="4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27" name="Google Shape;127;p31"/>
            <p:cNvSpPr txBox="1"/>
            <p:nvPr/>
          </p:nvSpPr>
          <p:spPr>
            <a:xfrm rot="-5400000">
              <a:off x="5839102" y="2076911"/>
              <a:ext cx="9756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grpSp>
          <p:nvGrpSpPr>
            <p:cNvPr id="128" name="Google Shape;128;p31"/>
            <p:cNvGrpSpPr/>
            <p:nvPr/>
          </p:nvGrpSpPr>
          <p:grpSpPr>
            <a:xfrm>
              <a:off x="7507599" y="1739151"/>
              <a:ext cx="4036804" cy="661737"/>
              <a:chOff x="2647945" y="2241926"/>
              <a:chExt cx="4036804" cy="661737"/>
            </a:xfrm>
          </p:grpSpPr>
          <p:sp>
            <p:nvSpPr>
              <p:cNvPr id="129" name="Google Shape;129;p31"/>
              <p:cNvSpPr txBox="1"/>
              <p:nvPr/>
            </p:nvSpPr>
            <p:spPr>
              <a:xfrm>
                <a:off x="2647949" y="2585662"/>
                <a:ext cx="40368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>
                    <a:solidFill>
                      <a:schemeClr val="lt1"/>
                    </a:solidFill>
                    <a:latin typeface="Rubik"/>
                    <a:ea typeface="Rubik"/>
                    <a:cs typeface="Rubik"/>
                    <a:sym typeface="Rubik"/>
                  </a:rPr>
                  <a:t>Layers, DTOs, Interfaces, etc.</a:t>
                </a:r>
                <a:endParaRPr sz="1100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30" name="Google Shape;130;p31"/>
              <p:cNvSpPr txBox="1"/>
              <p:nvPr/>
            </p:nvSpPr>
            <p:spPr>
              <a:xfrm>
                <a:off x="2647945" y="2241926"/>
                <a:ext cx="3999900" cy="37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b="1" lang="en-GB">
                    <a:solidFill>
                      <a:schemeClr val="lt1"/>
                    </a:solidFill>
                    <a:latin typeface="Rubik"/>
                    <a:ea typeface="Rubik"/>
                    <a:cs typeface="Rubik"/>
                    <a:sym typeface="Rubik"/>
                  </a:rPr>
                  <a:t>Solution architecture</a:t>
                </a:r>
                <a:endParaRPr b="1" sz="1400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</p:grpSp>
      <p:grpSp>
        <p:nvGrpSpPr>
          <p:cNvPr id="131" name="Google Shape;131;p31"/>
          <p:cNvGrpSpPr/>
          <p:nvPr/>
        </p:nvGrpSpPr>
        <p:grpSpPr>
          <a:xfrm>
            <a:off x="368447" y="2739455"/>
            <a:ext cx="8289855" cy="743515"/>
            <a:chOff x="491263" y="1732357"/>
            <a:chExt cx="11053140" cy="991354"/>
          </a:xfrm>
        </p:grpSpPr>
        <p:sp>
          <p:nvSpPr>
            <p:cNvPr id="132" name="Google Shape;132;p31"/>
            <p:cNvSpPr txBox="1"/>
            <p:nvPr/>
          </p:nvSpPr>
          <p:spPr>
            <a:xfrm>
              <a:off x="775070" y="1732357"/>
              <a:ext cx="1057500" cy="9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100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rPr>
                <a:t>02</a:t>
              </a:r>
              <a:endParaRPr sz="4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33" name="Google Shape;133;p31"/>
            <p:cNvSpPr txBox="1"/>
            <p:nvPr/>
          </p:nvSpPr>
          <p:spPr>
            <a:xfrm rot="-5400000">
              <a:off x="162463" y="2076911"/>
              <a:ext cx="9756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grpSp>
          <p:nvGrpSpPr>
            <p:cNvPr id="134" name="Google Shape;134;p31"/>
            <p:cNvGrpSpPr/>
            <p:nvPr/>
          </p:nvGrpSpPr>
          <p:grpSpPr>
            <a:xfrm>
              <a:off x="1832609" y="1739149"/>
              <a:ext cx="4263300" cy="932638"/>
              <a:chOff x="2647949" y="2241924"/>
              <a:chExt cx="4263300" cy="932638"/>
            </a:xfrm>
          </p:grpSpPr>
          <p:sp>
            <p:nvSpPr>
              <p:cNvPr id="135" name="Google Shape;135;p31"/>
              <p:cNvSpPr txBox="1"/>
              <p:nvPr/>
            </p:nvSpPr>
            <p:spPr>
              <a:xfrm>
                <a:off x="2647949" y="2585662"/>
                <a:ext cx="4263300" cy="58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>
                    <a:solidFill>
                      <a:schemeClr val="lt1"/>
                    </a:solidFill>
                    <a:latin typeface="Rubik"/>
                    <a:ea typeface="Rubik"/>
                    <a:cs typeface="Rubik"/>
                    <a:sym typeface="Rubik"/>
                  </a:rPr>
                  <a:t>What do we do with what is not specified?</a:t>
                </a:r>
                <a:br>
                  <a:rPr lang="en-GB" sz="1100">
                    <a:solidFill>
                      <a:schemeClr val="lt1"/>
                    </a:solidFill>
                    <a:latin typeface="Rubik"/>
                    <a:ea typeface="Rubik"/>
                    <a:cs typeface="Rubik"/>
                    <a:sym typeface="Rubik"/>
                  </a:rPr>
                </a:br>
                <a:r>
                  <a:rPr lang="en-GB" sz="1100">
                    <a:solidFill>
                      <a:schemeClr val="lt1"/>
                    </a:solidFill>
                    <a:latin typeface="Rubik"/>
                    <a:ea typeface="Rubik"/>
                    <a:cs typeface="Rubik"/>
                    <a:sym typeface="Rubik"/>
                  </a:rPr>
                  <a:t>Scoping the case.</a:t>
                </a:r>
                <a:endParaRPr sz="1100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36" name="Google Shape;136;p31"/>
              <p:cNvSpPr txBox="1"/>
              <p:nvPr/>
            </p:nvSpPr>
            <p:spPr>
              <a:xfrm>
                <a:off x="2647949" y="2241924"/>
                <a:ext cx="2967900" cy="37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chemeClr val="lt1"/>
                    </a:solidFill>
                    <a:latin typeface="Rubik"/>
                    <a:ea typeface="Rubik"/>
                    <a:cs typeface="Rubik"/>
                    <a:sym typeface="Rubik"/>
                  </a:rPr>
                  <a:t>Making decisions</a:t>
                </a:r>
                <a:endParaRPr b="1" sz="1400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  <p:sp>
          <p:nvSpPr>
            <p:cNvPr id="137" name="Google Shape;137;p31"/>
            <p:cNvSpPr txBox="1"/>
            <p:nvPr/>
          </p:nvSpPr>
          <p:spPr>
            <a:xfrm>
              <a:off x="6450064" y="1732357"/>
              <a:ext cx="1057500" cy="9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100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rPr>
                <a:t>05</a:t>
              </a:r>
              <a:endParaRPr sz="4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38" name="Google Shape;138;p31"/>
            <p:cNvSpPr txBox="1"/>
            <p:nvPr/>
          </p:nvSpPr>
          <p:spPr>
            <a:xfrm rot="-5400000">
              <a:off x="5846982" y="2076911"/>
              <a:ext cx="9756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grpSp>
          <p:nvGrpSpPr>
            <p:cNvPr id="139" name="Google Shape;139;p31"/>
            <p:cNvGrpSpPr/>
            <p:nvPr/>
          </p:nvGrpSpPr>
          <p:grpSpPr>
            <a:xfrm>
              <a:off x="7507599" y="1739151"/>
              <a:ext cx="4036804" cy="661736"/>
              <a:chOff x="2647945" y="2241926"/>
              <a:chExt cx="4036804" cy="661736"/>
            </a:xfrm>
          </p:grpSpPr>
          <p:sp>
            <p:nvSpPr>
              <p:cNvPr id="140" name="Google Shape;140;p31"/>
              <p:cNvSpPr txBox="1"/>
              <p:nvPr/>
            </p:nvSpPr>
            <p:spPr>
              <a:xfrm>
                <a:off x="2647949" y="2585662"/>
                <a:ext cx="40368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>
                    <a:solidFill>
                      <a:schemeClr val="lt1"/>
                    </a:solidFill>
                    <a:latin typeface="Rubik"/>
                    <a:ea typeface="Rubik"/>
                    <a:cs typeface="Rubik"/>
                    <a:sym typeface="Rubik"/>
                  </a:rPr>
                  <a:t>How an AWS deployment could look like.</a:t>
                </a:r>
                <a:endParaRPr sz="1100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41" name="Google Shape;141;p31"/>
              <p:cNvSpPr txBox="1"/>
              <p:nvPr/>
            </p:nvSpPr>
            <p:spPr>
              <a:xfrm>
                <a:off x="2647945" y="2241926"/>
                <a:ext cx="3999900" cy="37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b="1" lang="en-GB">
                    <a:solidFill>
                      <a:schemeClr val="lt1"/>
                    </a:solidFill>
                    <a:latin typeface="Rubik"/>
                    <a:ea typeface="Rubik"/>
                    <a:cs typeface="Rubik"/>
                    <a:sym typeface="Rubik"/>
                  </a:rPr>
                  <a:t>Deployment architecture</a:t>
                </a:r>
                <a:endParaRPr b="1" sz="1400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</p:grpSp>
      <p:grpSp>
        <p:nvGrpSpPr>
          <p:cNvPr id="142" name="Google Shape;142;p31"/>
          <p:cNvGrpSpPr/>
          <p:nvPr/>
        </p:nvGrpSpPr>
        <p:grpSpPr>
          <a:xfrm>
            <a:off x="557295" y="3958754"/>
            <a:ext cx="8101007" cy="749889"/>
            <a:chOff x="743060" y="1732357"/>
            <a:chExt cx="10801343" cy="999852"/>
          </a:xfrm>
        </p:grpSpPr>
        <p:sp>
          <p:nvSpPr>
            <p:cNvPr id="143" name="Google Shape;143;p31"/>
            <p:cNvSpPr txBox="1"/>
            <p:nvPr/>
          </p:nvSpPr>
          <p:spPr>
            <a:xfrm>
              <a:off x="743060" y="1732357"/>
              <a:ext cx="1089600" cy="9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100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rPr>
                <a:t>03</a:t>
              </a:r>
              <a:endParaRPr sz="4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grpSp>
          <p:nvGrpSpPr>
            <p:cNvPr id="144" name="Google Shape;144;p31"/>
            <p:cNvGrpSpPr/>
            <p:nvPr/>
          </p:nvGrpSpPr>
          <p:grpSpPr>
            <a:xfrm>
              <a:off x="1832609" y="1739149"/>
              <a:ext cx="4263300" cy="661738"/>
              <a:chOff x="2647949" y="2241924"/>
              <a:chExt cx="4263300" cy="661738"/>
            </a:xfrm>
          </p:grpSpPr>
          <p:sp>
            <p:nvSpPr>
              <p:cNvPr id="145" name="Google Shape;145;p31"/>
              <p:cNvSpPr txBox="1"/>
              <p:nvPr/>
            </p:nvSpPr>
            <p:spPr>
              <a:xfrm>
                <a:off x="2647949" y="2585662"/>
                <a:ext cx="42633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>
                    <a:solidFill>
                      <a:schemeClr val="lt1"/>
                    </a:solidFill>
                    <a:latin typeface="Rubik"/>
                    <a:ea typeface="Rubik"/>
                    <a:cs typeface="Rubik"/>
                    <a:sym typeface="Rubik"/>
                  </a:rPr>
                  <a:t>W</a:t>
                </a:r>
                <a:r>
                  <a:rPr lang="en-GB" sz="1100">
                    <a:solidFill>
                      <a:schemeClr val="lt1"/>
                    </a:solidFill>
                    <a:latin typeface="Rubik"/>
                    <a:ea typeface="Rubik"/>
                    <a:cs typeface="Rubik"/>
                    <a:sym typeface="Rubik"/>
                  </a:rPr>
                  <a:t>hat has intentionally been left out.</a:t>
                </a:r>
                <a:endParaRPr sz="1100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46" name="Google Shape;146;p31"/>
              <p:cNvSpPr txBox="1"/>
              <p:nvPr/>
            </p:nvSpPr>
            <p:spPr>
              <a:xfrm>
                <a:off x="2647949" y="2241924"/>
                <a:ext cx="2967900" cy="37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chemeClr val="lt1"/>
                    </a:solidFill>
                    <a:latin typeface="Rubik"/>
                    <a:ea typeface="Rubik"/>
                    <a:cs typeface="Rubik"/>
                    <a:sym typeface="Rubik"/>
                  </a:rPr>
                  <a:t>What is missing?</a:t>
                </a:r>
                <a:endParaRPr b="1" sz="1400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  <p:sp>
          <p:nvSpPr>
            <p:cNvPr id="147" name="Google Shape;147;p31"/>
            <p:cNvSpPr txBox="1"/>
            <p:nvPr/>
          </p:nvSpPr>
          <p:spPr>
            <a:xfrm>
              <a:off x="6418054" y="1732357"/>
              <a:ext cx="1089600" cy="9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100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rPr>
                <a:t>06</a:t>
              </a:r>
              <a:endParaRPr sz="4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48" name="Google Shape;148;p31"/>
            <p:cNvSpPr txBox="1"/>
            <p:nvPr/>
          </p:nvSpPr>
          <p:spPr>
            <a:xfrm rot="-5400000">
              <a:off x="5834226" y="2085409"/>
              <a:ext cx="9756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grpSp>
          <p:nvGrpSpPr>
            <p:cNvPr id="149" name="Google Shape;149;p31"/>
            <p:cNvGrpSpPr/>
            <p:nvPr/>
          </p:nvGrpSpPr>
          <p:grpSpPr>
            <a:xfrm>
              <a:off x="7507603" y="1739149"/>
              <a:ext cx="4036800" cy="661738"/>
              <a:chOff x="2647949" y="2241924"/>
              <a:chExt cx="4036800" cy="661738"/>
            </a:xfrm>
          </p:grpSpPr>
          <p:sp>
            <p:nvSpPr>
              <p:cNvPr id="150" name="Google Shape;150;p31"/>
              <p:cNvSpPr txBox="1"/>
              <p:nvPr/>
            </p:nvSpPr>
            <p:spPr>
              <a:xfrm>
                <a:off x="2647949" y="2585662"/>
                <a:ext cx="40368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>
                    <a:solidFill>
                      <a:schemeClr val="lt1"/>
                    </a:solidFill>
                    <a:latin typeface="Rubik"/>
                    <a:ea typeface="Rubik"/>
                    <a:cs typeface="Rubik"/>
                    <a:sym typeface="Rubik"/>
                  </a:rPr>
                  <a:t>What could have been different</a:t>
                </a:r>
                <a:r>
                  <a:rPr lang="en-GB" sz="1100">
                    <a:solidFill>
                      <a:schemeClr val="lt1"/>
                    </a:solidFill>
                    <a:latin typeface="Rubik"/>
                    <a:ea typeface="Rubik"/>
                    <a:cs typeface="Rubik"/>
                    <a:sym typeface="Rubik"/>
                  </a:rPr>
                  <a:t>.</a:t>
                </a:r>
                <a:endParaRPr sz="1100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51" name="Google Shape;151;p31"/>
              <p:cNvSpPr txBox="1"/>
              <p:nvPr/>
            </p:nvSpPr>
            <p:spPr>
              <a:xfrm>
                <a:off x="2647949" y="2241924"/>
                <a:ext cx="2967900" cy="37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chemeClr val="lt1"/>
                    </a:solidFill>
                    <a:latin typeface="Rubik"/>
                    <a:ea typeface="Rubik"/>
                    <a:cs typeface="Rubik"/>
                    <a:sym typeface="Rubik"/>
                  </a:rPr>
                  <a:t>Summary</a:t>
                </a:r>
                <a:endParaRPr b="1" sz="1400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</p:grpSp>
      <p:pic>
        <p:nvPicPr>
          <p:cNvPr descr="A picture containing light&#10;&#10;Description automatically generated" id="152" name="Google Shape;15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02206">
            <a:off x="148773" y="1583537"/>
            <a:ext cx="644703" cy="6447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light&#10;&#10;Description automatically generated" id="153" name="Google Shape;15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56043">
            <a:off x="149936" y="2774961"/>
            <a:ext cx="642376" cy="6423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light&#10;&#10;Description automatically generated" id="154" name="Google Shape;15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02206">
            <a:off x="138823" y="3990924"/>
            <a:ext cx="644703" cy="6447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light&#10;&#10;Description automatically generated" id="155" name="Google Shape;15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56043">
            <a:off x="4325536" y="1566136"/>
            <a:ext cx="642376" cy="6423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light&#10;&#10;Description automatically generated" id="156" name="Google Shape;15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56043">
            <a:off x="4325536" y="2799857"/>
            <a:ext cx="642376" cy="6423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light&#10;&#10;Description automatically generated" id="157" name="Google Shape;15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56043">
            <a:off x="4362811" y="3985261"/>
            <a:ext cx="642376" cy="642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/>
          <p:nvPr/>
        </p:nvSpPr>
        <p:spPr>
          <a:xfrm>
            <a:off x="482997" y="825875"/>
            <a:ext cx="6131100" cy="80100"/>
          </a:xfrm>
          <a:prstGeom prst="rect">
            <a:avLst/>
          </a:prstGeom>
          <a:solidFill>
            <a:srgbClr val="F9CF1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2"/>
          <p:cNvSpPr txBox="1"/>
          <p:nvPr/>
        </p:nvSpPr>
        <p:spPr>
          <a:xfrm>
            <a:off x="485774" y="381142"/>
            <a:ext cx="67437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>
                <a:solidFill>
                  <a:schemeClr val="lt1"/>
                </a:solidFill>
                <a:latin typeface="Poller One"/>
                <a:ea typeface="Poller One"/>
                <a:cs typeface="Poller One"/>
                <a:sym typeface="Poller One"/>
              </a:rPr>
              <a:t>IDENTIFYING ISSUES</a:t>
            </a:r>
            <a:endParaRPr sz="3700">
              <a:solidFill>
                <a:schemeClr val="lt1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164" name="Google Shape;164;p32"/>
          <p:cNvSpPr txBox="1"/>
          <p:nvPr/>
        </p:nvSpPr>
        <p:spPr>
          <a:xfrm>
            <a:off x="953375" y="1114625"/>
            <a:ext cx="5231400" cy="16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Models</a:t>
            </a:r>
            <a:r>
              <a:rPr lang="en-GB" sz="1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  <a:endParaRPr sz="16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Keys - How do they work?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Inconsistent casing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Magical values like “ToBeDefined”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Integer properties that are sometimes strings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Etc.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descr="A picture containing light&#10;&#10;Description automatically generated" id="165" name="Google Shape;16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670222">
            <a:off x="6721858" y="1897829"/>
            <a:ext cx="3439411" cy="343941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2"/>
          <p:cNvSpPr txBox="1"/>
          <p:nvPr/>
        </p:nvSpPr>
        <p:spPr>
          <a:xfrm>
            <a:off x="917008" y="2729225"/>
            <a:ext cx="5192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Data</a:t>
            </a:r>
            <a:r>
              <a:rPr lang="en-GB" sz="1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  <a:endParaRPr sz="16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Replicated data between models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Missing link between models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/>
          <p:nvPr/>
        </p:nvSpPr>
        <p:spPr>
          <a:xfrm>
            <a:off x="482999" y="825875"/>
            <a:ext cx="5920200" cy="80100"/>
          </a:xfrm>
          <a:prstGeom prst="rect">
            <a:avLst/>
          </a:prstGeom>
          <a:solidFill>
            <a:srgbClr val="F9CF1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3"/>
          <p:cNvSpPr txBox="1"/>
          <p:nvPr/>
        </p:nvSpPr>
        <p:spPr>
          <a:xfrm>
            <a:off x="485774" y="381142"/>
            <a:ext cx="67437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>
                <a:solidFill>
                  <a:schemeClr val="lt1"/>
                </a:solidFill>
                <a:latin typeface="Poller One"/>
                <a:ea typeface="Poller One"/>
                <a:cs typeface="Poller One"/>
                <a:sym typeface="Poller One"/>
              </a:rPr>
              <a:t>MAKING DECISIONS</a:t>
            </a:r>
            <a:endParaRPr sz="3700">
              <a:solidFill>
                <a:schemeClr val="lt1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pic>
        <p:nvPicPr>
          <p:cNvPr descr="A picture containing light&#10;&#10;Description automatically generated" id="173" name="Google Shape;17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3600000">
            <a:off x="-1209742" y="1855693"/>
            <a:ext cx="3351199" cy="335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3"/>
          <p:cNvSpPr txBox="1"/>
          <p:nvPr/>
        </p:nvSpPr>
        <p:spPr>
          <a:xfrm>
            <a:off x="930367" y="1056842"/>
            <a:ext cx="65094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Technical</a:t>
            </a:r>
            <a:r>
              <a:rPr lang="en-GB" sz="1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  <a:endParaRPr sz="16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REST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AWS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Docker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.Net 8 - Use minimal API project template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5" name="Google Shape;175;p33"/>
          <p:cNvSpPr txBox="1"/>
          <p:nvPr/>
        </p:nvSpPr>
        <p:spPr>
          <a:xfrm>
            <a:off x="920400" y="2562500"/>
            <a:ext cx="67437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Scoping</a:t>
            </a:r>
            <a:r>
              <a:rPr lang="en-GB" sz="1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  <a:endParaRPr sz="16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Implement GET, POST, PUT, DELETE endpoints for Asset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Implement GET endpoint for Order to prove missing link is implemented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Implement Unit Test for one entity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Implement Integration Test for one endpoint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/>
          <p:nvPr/>
        </p:nvSpPr>
        <p:spPr>
          <a:xfrm>
            <a:off x="483000" y="825875"/>
            <a:ext cx="5701800" cy="80100"/>
          </a:xfrm>
          <a:prstGeom prst="rect">
            <a:avLst/>
          </a:prstGeom>
          <a:solidFill>
            <a:srgbClr val="F9CF1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4"/>
          <p:cNvSpPr txBox="1"/>
          <p:nvPr/>
        </p:nvSpPr>
        <p:spPr>
          <a:xfrm>
            <a:off x="485774" y="381142"/>
            <a:ext cx="67437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>
                <a:solidFill>
                  <a:schemeClr val="lt1"/>
                </a:solidFill>
                <a:latin typeface="Poller One"/>
                <a:ea typeface="Poller One"/>
                <a:cs typeface="Poller One"/>
                <a:sym typeface="Poller One"/>
              </a:rPr>
              <a:t>WHAT IS MISSING?</a:t>
            </a:r>
            <a:endParaRPr sz="3700">
              <a:solidFill>
                <a:schemeClr val="lt1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182" name="Google Shape;182;p34"/>
          <p:cNvSpPr txBox="1"/>
          <p:nvPr/>
        </p:nvSpPr>
        <p:spPr>
          <a:xfrm>
            <a:off x="953375" y="1114625"/>
            <a:ext cx="5231400" cy="23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Security, </a:t>
            </a: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Credentials and Permissions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Data Validation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Versioning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Caching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Circuit Breaker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Real source of Data (DB, API, …)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Pre-signed URLs for downloadables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Etc.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descr="A picture containing light&#10;&#10;Description automatically generated" id="183" name="Google Shape;18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670222">
            <a:off x="6721858" y="1897829"/>
            <a:ext cx="3439411" cy="3439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/>
          <p:nvPr/>
        </p:nvSpPr>
        <p:spPr>
          <a:xfrm>
            <a:off x="482988" y="825875"/>
            <a:ext cx="7732500" cy="80100"/>
          </a:xfrm>
          <a:prstGeom prst="rect">
            <a:avLst/>
          </a:prstGeom>
          <a:solidFill>
            <a:srgbClr val="F9CF1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5"/>
          <p:cNvSpPr txBox="1"/>
          <p:nvPr/>
        </p:nvSpPr>
        <p:spPr>
          <a:xfrm>
            <a:off x="485775" y="381150"/>
            <a:ext cx="83952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>
                <a:solidFill>
                  <a:schemeClr val="lt1"/>
                </a:solidFill>
                <a:latin typeface="Poller One"/>
                <a:ea typeface="Poller One"/>
                <a:cs typeface="Poller One"/>
                <a:sym typeface="Poller One"/>
              </a:rPr>
              <a:t>SOLUTION ARCHITECTURE</a:t>
            </a:r>
            <a:endParaRPr sz="3700">
              <a:solidFill>
                <a:schemeClr val="lt1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pic>
        <p:nvPicPr>
          <p:cNvPr descr="A picture containing light&#10;&#10;Description automatically generated" id="190" name="Google Shape;19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3600000">
            <a:off x="-1209742" y="1855693"/>
            <a:ext cx="3351199" cy="335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5"/>
          <p:cNvSpPr txBox="1"/>
          <p:nvPr/>
        </p:nvSpPr>
        <p:spPr>
          <a:xfrm>
            <a:off x="929653" y="1056147"/>
            <a:ext cx="80817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Separation and layers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DTOs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Test projects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Maintainability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Performance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/>
          <p:nvPr/>
        </p:nvSpPr>
        <p:spPr>
          <a:xfrm>
            <a:off x="-31075" y="-481800"/>
            <a:ext cx="9175200" cy="611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600" y="416600"/>
            <a:ext cx="7544799" cy="39933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/>
          <p:nvPr/>
        </p:nvSpPr>
        <p:spPr>
          <a:xfrm>
            <a:off x="-31075" y="-481800"/>
            <a:ext cx="9175200" cy="611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25" y="126750"/>
            <a:ext cx="573405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375" y="1407125"/>
            <a:ext cx="2062025" cy="26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7450" y="3629775"/>
            <a:ext cx="3259475" cy="14233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206" name="Google Shape;206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4978" y="1407124"/>
            <a:ext cx="1551906" cy="263405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207" name="Google Shape;207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25950" y="1407125"/>
            <a:ext cx="3402774" cy="214248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/>
          <p:nvPr/>
        </p:nvSpPr>
        <p:spPr>
          <a:xfrm>
            <a:off x="482985" y="825875"/>
            <a:ext cx="8270400" cy="80100"/>
          </a:xfrm>
          <a:prstGeom prst="rect">
            <a:avLst/>
          </a:prstGeom>
          <a:solidFill>
            <a:srgbClr val="F9CF1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8"/>
          <p:cNvSpPr txBox="1"/>
          <p:nvPr/>
        </p:nvSpPr>
        <p:spPr>
          <a:xfrm>
            <a:off x="485775" y="381150"/>
            <a:ext cx="83553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lt1"/>
                </a:solidFill>
                <a:latin typeface="Poller One"/>
                <a:ea typeface="Poller One"/>
                <a:cs typeface="Poller One"/>
                <a:sym typeface="Poller One"/>
              </a:rPr>
              <a:t>DEPLOYMENT ARCHITECTURE</a:t>
            </a:r>
            <a:endParaRPr sz="3500">
              <a:solidFill>
                <a:schemeClr val="lt1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pic>
        <p:nvPicPr>
          <p:cNvPr descr="A picture containing light&#10;&#10;Description automatically generated" id="214" name="Google Shape;21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3600000">
            <a:off x="-1209742" y="1855693"/>
            <a:ext cx="3351199" cy="335119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8"/>
          <p:cNvSpPr txBox="1"/>
          <p:nvPr/>
        </p:nvSpPr>
        <p:spPr>
          <a:xfrm>
            <a:off x="929653" y="1056137"/>
            <a:ext cx="80019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Simplest for this showcase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Lambda vs. EC2 vs. Elastic Container vs. BeanStalk vs. ELB vs. ….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CDN and Storage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SQS 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Data sources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Scalability</a:t>
            </a: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- No bottlenecks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Performance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