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51e26b83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51e26b83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51e26b83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51e26b83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51e26b83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51e26b83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51e26b83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51e26b83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51e26b83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51e26b83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51e26b83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51e26b83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51e26b83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51e26b83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51e26b83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51e26b83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51e26b83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51e26b83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51e26b83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51e26b83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51e26b83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51e26b83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51e26b83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51e26b83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51e26b83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51e26b83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1e26b83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1e26b83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51e26b83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51e26b83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International Migration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to wealth and inequality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529675" y="160725"/>
            <a:ext cx="8307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Migration between different income groups - World Bank breakdown</a:t>
            </a:r>
            <a:endParaRPr sz="2100">
              <a:highlight>
                <a:srgbClr val="6AA84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775" y="679675"/>
            <a:ext cx="5255950" cy="43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775" y="373438"/>
            <a:ext cx="6486525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/>
        </p:nvSpPr>
        <p:spPr>
          <a:xfrm>
            <a:off x="320625" y="244350"/>
            <a:ext cx="8307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Relationship Migration // Wealth</a:t>
            </a:r>
            <a:endParaRPr sz="2100">
              <a:highlight>
                <a:srgbClr val="6AA84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320625" y="1226675"/>
            <a:ext cx="1700700" cy="372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Gross National Income (GNI) per capita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GINI index: as a measure of inequality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Personal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Remittances (received as % of GDP): as a measure of family ties</a:t>
            </a:r>
            <a:endParaRPr sz="1500"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376" y="724875"/>
            <a:ext cx="6432901" cy="42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575" y="417250"/>
            <a:ext cx="6844975" cy="449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075" y="375425"/>
            <a:ext cx="6991350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/>
        </p:nvSpPr>
        <p:spPr>
          <a:xfrm>
            <a:off x="320625" y="244350"/>
            <a:ext cx="8307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Panel data regression analysis</a:t>
            </a:r>
            <a:endParaRPr sz="2100">
              <a:highlight>
                <a:srgbClr val="6AA84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500" y="741475"/>
            <a:ext cx="5882274" cy="4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7"/>
          <p:cNvSpPr/>
          <p:nvPr/>
        </p:nvSpPr>
        <p:spPr>
          <a:xfrm>
            <a:off x="4223525" y="2759925"/>
            <a:ext cx="1630800" cy="855900"/>
          </a:xfrm>
          <a:prstGeom prst="ellipse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/>
        </p:nvSpPr>
        <p:spPr>
          <a:xfrm>
            <a:off x="320625" y="244350"/>
            <a:ext cx="8307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2100">
              <a:highlight>
                <a:srgbClr val="6AA84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571500" y="1226625"/>
            <a:ext cx="7206600" cy="3000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Link between migration and wealth: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-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Clear evidence from the flows, and trends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-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 clear with econometrics analysis --&gt; limited data set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87900" y="1489825"/>
            <a:ext cx="3999900" cy="2287500"/>
          </a:xfrm>
          <a:prstGeom prst="rect">
            <a:avLst/>
          </a:prstGeom>
          <a:solidFill>
            <a:srgbClr val="1C4587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Show main routes of migration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Flows between regions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Twenty countries share of total migration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Economic, family and war related migration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https://rpubs.com/bsvmelo/612580</a:t>
            </a:r>
            <a:endParaRPr/>
          </a:p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4756200" y="1489825"/>
            <a:ext cx="3999900" cy="2287500"/>
          </a:xfrm>
          <a:prstGeom prst="rect">
            <a:avLst/>
          </a:prstGeom>
          <a:solidFill>
            <a:srgbClr val="1C4587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Find evidence that migration and wealth are econometrically linked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 Flows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75" y="681052"/>
            <a:ext cx="6845074" cy="384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529675" y="160725"/>
            <a:ext cx="7337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World Wide migration in 2019</a:t>
            </a:r>
            <a:endParaRPr sz="2100">
              <a:highlight>
                <a:srgbClr val="6AA84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0400" y="1016624"/>
            <a:ext cx="3728450" cy="25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529675" y="160725"/>
            <a:ext cx="7337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Main </a:t>
            </a:r>
            <a:r>
              <a:rPr lang="en" sz="2100"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migration routes in 2019</a:t>
            </a:r>
            <a:endParaRPr sz="2100">
              <a:highlight>
                <a:srgbClr val="6AA84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75" y="660727"/>
            <a:ext cx="7402551" cy="43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350" y="598450"/>
            <a:ext cx="7258050" cy="44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529675" y="160725"/>
            <a:ext cx="7337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Main m</a:t>
            </a:r>
            <a:r>
              <a:rPr lang="en" sz="2100"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igration routes to the US in 2019</a:t>
            </a:r>
            <a:endParaRPr sz="2100">
              <a:highlight>
                <a:srgbClr val="6AA84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75" y="961600"/>
            <a:ext cx="7529400" cy="40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529675" y="160725"/>
            <a:ext cx="7337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Main migration routes to Europe, Russia in 2019</a:t>
            </a:r>
            <a:endParaRPr sz="2100">
              <a:highlight>
                <a:srgbClr val="6AA84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529675" y="160725"/>
            <a:ext cx="7337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sz="2100"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igration to Turkey in 2019 - not economically related!</a:t>
            </a:r>
            <a:endParaRPr sz="2100">
              <a:highlight>
                <a:srgbClr val="6AA84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725" y="695900"/>
            <a:ext cx="4949300" cy="42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