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
  </p:notesMasterIdLst>
  <p:sldIdLst>
    <p:sldId id="256" r:id="rId2"/>
    <p:sldId id="259" r:id="rId3"/>
    <p:sldId id="257" r:id="rId4"/>
    <p:sldId id="260" r:id="rId5"/>
    <p:sldId id="262" r:id="rId6"/>
    <p:sldId id="294" r:id="rId7"/>
    <p:sldId id="272" r:id="rId8"/>
    <p:sldId id="273" r:id="rId9"/>
    <p:sldId id="298" r:id="rId10"/>
    <p:sldId id="275" r:id="rId11"/>
    <p:sldId id="308" r:id="rId12"/>
    <p:sldId id="276" r:id="rId13"/>
    <p:sldId id="305" r:id="rId14"/>
    <p:sldId id="311" r:id="rId15"/>
    <p:sldId id="310" r:id="rId16"/>
    <p:sldId id="306" r:id="rId17"/>
    <p:sldId id="299" r:id="rId18"/>
    <p:sldId id="300" r:id="rId19"/>
    <p:sldId id="279" r:id="rId20"/>
    <p:sldId id="302" r:id="rId21"/>
    <p:sldId id="312" r:id="rId22"/>
    <p:sldId id="307" r:id="rId23"/>
    <p:sldId id="264" r:id="rId24"/>
    <p:sldId id="292" r:id="rId25"/>
    <p:sldId id="303" r:id="rId26"/>
    <p:sldId id="261"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23" autoAdjust="0"/>
    <p:restoredTop sz="94660"/>
  </p:normalViewPr>
  <p:slideViewPr>
    <p:cSldViewPr snapToGrid="0">
      <p:cViewPr>
        <p:scale>
          <a:sx n="119" d="100"/>
          <a:sy n="119" d="100"/>
        </p:scale>
        <p:origin x="-854" y="-47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300" b="0" i="0" u="none" strike="noStrike" kern="1200" cap="all" spc="120" normalizeH="0" baseline="0">
              <a:solidFill>
                <a:srgbClr val="0070C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Plasma Donations</c:v>
                </c:pt>
              </c:strCache>
            </c:strRef>
          </c:tx>
          <c:spPr>
            <a:solidFill>
              <a:srgbClr val="0070C0"/>
            </a:solidFill>
            <a:ln>
              <a:solidFill>
                <a:srgbClr val="0070C0"/>
              </a:solid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Sheet1!$A$2:$A$14</c:f>
              <c:strCache>
                <c:ptCount val="13"/>
                <c:pt idx="0">
                  <c:v>San Jose</c:v>
                </c:pt>
                <c:pt idx="1">
                  <c:v>Palo Alto</c:v>
                </c:pt>
                <c:pt idx="2">
                  <c:v>Seattle</c:v>
                </c:pt>
                <c:pt idx="3">
                  <c:v>West Hollywood</c:v>
                </c:pt>
                <c:pt idx="4">
                  <c:v>Los Angeles</c:v>
                </c:pt>
                <c:pt idx="5">
                  <c:v>Van Nuys</c:v>
                </c:pt>
                <c:pt idx="6">
                  <c:v>Houston</c:v>
                </c:pt>
                <c:pt idx="7">
                  <c:v>Silverdale</c:v>
                </c:pt>
                <c:pt idx="8">
                  <c:v>Torrance</c:v>
                </c:pt>
                <c:pt idx="9">
                  <c:v>Pasadena</c:v>
                </c:pt>
                <c:pt idx="10">
                  <c:v>Northridge</c:v>
                </c:pt>
                <c:pt idx="11">
                  <c:v>Newark</c:v>
                </c:pt>
                <c:pt idx="12">
                  <c:v>Pleasanton</c:v>
                </c:pt>
              </c:strCache>
            </c:strRef>
          </c:cat>
          <c:val>
            <c:numRef>
              <c:f>Sheet1!$B$2:$B$14</c:f>
              <c:numCache>
                <c:formatCode>General</c:formatCode>
                <c:ptCount val="13"/>
                <c:pt idx="0">
                  <c:v>4</c:v>
                </c:pt>
                <c:pt idx="1">
                  <c:v>1</c:v>
                </c:pt>
                <c:pt idx="2">
                  <c:v>3</c:v>
                </c:pt>
                <c:pt idx="3">
                  <c:v>2</c:v>
                </c:pt>
                <c:pt idx="4">
                  <c:v>11</c:v>
                </c:pt>
                <c:pt idx="5">
                  <c:v>2</c:v>
                </c:pt>
                <c:pt idx="6">
                  <c:v>4</c:v>
                </c:pt>
                <c:pt idx="7">
                  <c:v>1</c:v>
                </c:pt>
                <c:pt idx="8">
                  <c:v>1</c:v>
                </c:pt>
                <c:pt idx="9">
                  <c:v>1</c:v>
                </c:pt>
                <c:pt idx="10">
                  <c:v>1</c:v>
                </c:pt>
                <c:pt idx="11">
                  <c:v>1</c:v>
                </c:pt>
                <c:pt idx="12">
                  <c:v>2</c:v>
                </c:pt>
              </c:numCache>
            </c:numRef>
          </c:val>
          <c:extLst>
            <c:ext xmlns:c16="http://schemas.microsoft.com/office/drawing/2014/chart" uri="{C3380CC4-5D6E-409C-BE32-E72D297353CC}">
              <c16:uniqueId val="{00000000-B2D6-AF41-893C-47418A2C5FA2}"/>
            </c:ext>
          </c:extLst>
        </c:ser>
        <c:dLbls>
          <c:dLblPos val="outEnd"/>
          <c:showLegendKey val="0"/>
          <c:showVal val="1"/>
          <c:showCatName val="0"/>
          <c:showSerName val="0"/>
          <c:showPercent val="0"/>
          <c:showBubbleSize val="0"/>
        </c:dLbls>
        <c:gapWidth val="444"/>
        <c:overlap val="-90"/>
        <c:axId val="1902908944"/>
        <c:axId val="1902937488"/>
      </c:barChart>
      <c:catAx>
        <c:axId val="1902908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cap="none" spc="120" normalizeH="0" baseline="0">
                <a:solidFill>
                  <a:schemeClr val="tx1">
                    <a:lumMod val="65000"/>
                    <a:lumOff val="35000"/>
                  </a:schemeClr>
                </a:solidFill>
                <a:latin typeface="+mn-lt"/>
                <a:ea typeface="+mn-ea"/>
                <a:cs typeface="+mn-cs"/>
              </a:defRPr>
            </a:pPr>
            <a:endParaRPr lang="en-US"/>
          </a:p>
        </c:txPr>
        <c:crossAx val="1902937488"/>
        <c:crosses val="autoZero"/>
        <c:auto val="1"/>
        <c:lblAlgn val="ctr"/>
        <c:lblOffset val="100"/>
        <c:noMultiLvlLbl val="0"/>
      </c:catAx>
      <c:valAx>
        <c:axId val="1902937488"/>
        <c:scaling>
          <c:orientation val="minMax"/>
        </c:scaling>
        <c:delete val="1"/>
        <c:axPos val="l"/>
        <c:numFmt formatCode="General" sourceLinked="1"/>
        <c:majorTickMark val="none"/>
        <c:minorTickMark val="none"/>
        <c:tickLblPos val="nextTo"/>
        <c:crossAx val="190290894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00" b="0" i="0" u="none" strike="noStrike" kern="1200" spc="0" baseline="0">
                <a:solidFill>
                  <a:srgbClr val="0070C0"/>
                </a:solidFill>
                <a:latin typeface="+mn-lt"/>
                <a:ea typeface="+mn-ea"/>
                <a:cs typeface="+mn-cs"/>
              </a:defRPr>
            </a:pPr>
            <a:r>
              <a:rPr lang="en-US" sz="1300" dirty="0">
                <a:solidFill>
                  <a:srgbClr val="0070C0"/>
                </a:solidFill>
              </a:rPr>
              <a:t># OF</a:t>
            </a:r>
            <a:r>
              <a:rPr lang="en-US" sz="1300" baseline="0" dirty="0">
                <a:solidFill>
                  <a:srgbClr val="0070C0"/>
                </a:solidFill>
              </a:rPr>
              <a:t> </a:t>
            </a:r>
            <a:r>
              <a:rPr lang="en-US" sz="1300" dirty="0">
                <a:solidFill>
                  <a:srgbClr val="0070C0"/>
                </a:solidFill>
              </a:rPr>
              <a:t>COVID-19 PATIENTS</a:t>
            </a:r>
          </a:p>
        </c:rich>
      </c:tx>
      <c:overlay val="0"/>
      <c:spPr>
        <a:noFill/>
        <a:ln>
          <a:noFill/>
        </a:ln>
        <a:effectLst/>
      </c:spPr>
      <c:txPr>
        <a:bodyPr rot="0" spcFirstLastPara="1" vertOverflow="ellipsis" vert="horz" wrap="square" anchor="ctr" anchorCtr="1"/>
        <a:lstStyle/>
        <a:p>
          <a:pPr>
            <a:defRPr sz="1300" b="0" i="0" u="none" strike="noStrike" kern="1200" spc="0" baseline="0">
              <a:solidFill>
                <a:srgbClr val="0070C0"/>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 of COVID 19 PATIENTS</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Sheet2!$A$2:$A$10</c:f>
              <c:strCache>
                <c:ptCount val="9"/>
                <c:pt idx="0">
                  <c:v>San Jose</c:v>
                </c:pt>
                <c:pt idx="1">
                  <c:v>Oakland</c:v>
                </c:pt>
                <c:pt idx="2">
                  <c:v>Santa Clara</c:v>
                </c:pt>
                <c:pt idx="3">
                  <c:v>Redwood City</c:v>
                </c:pt>
                <c:pt idx="4">
                  <c:v>Mountain View</c:v>
                </c:pt>
                <c:pt idx="5">
                  <c:v>Los Angeles</c:v>
                </c:pt>
                <c:pt idx="6">
                  <c:v>Seattle</c:v>
                </c:pt>
                <c:pt idx="7">
                  <c:v>Houston</c:v>
                </c:pt>
                <c:pt idx="8">
                  <c:v>Fremont</c:v>
                </c:pt>
              </c:strCache>
            </c:strRef>
          </c:cat>
          <c:val>
            <c:numRef>
              <c:f>Sheet2!$B$2:$B$10</c:f>
              <c:numCache>
                <c:formatCode>General</c:formatCode>
                <c:ptCount val="9"/>
                <c:pt idx="0">
                  <c:v>4</c:v>
                </c:pt>
                <c:pt idx="1">
                  <c:v>2</c:v>
                </c:pt>
                <c:pt idx="2">
                  <c:v>2</c:v>
                </c:pt>
                <c:pt idx="3">
                  <c:v>2</c:v>
                </c:pt>
                <c:pt idx="4">
                  <c:v>2</c:v>
                </c:pt>
                <c:pt idx="5">
                  <c:v>11</c:v>
                </c:pt>
                <c:pt idx="6">
                  <c:v>6</c:v>
                </c:pt>
                <c:pt idx="7">
                  <c:v>4</c:v>
                </c:pt>
                <c:pt idx="8">
                  <c:v>2</c:v>
                </c:pt>
              </c:numCache>
            </c:numRef>
          </c:val>
          <c:extLst>
            <c:ext xmlns:c16="http://schemas.microsoft.com/office/drawing/2014/chart" uri="{C3380CC4-5D6E-409C-BE32-E72D297353CC}">
              <c16:uniqueId val="{00000000-78FA-7745-9FFD-1A9C54CD59D7}"/>
            </c:ext>
          </c:extLst>
        </c:ser>
        <c:dLbls>
          <c:dLblPos val="outEnd"/>
          <c:showLegendKey val="0"/>
          <c:showVal val="1"/>
          <c:showCatName val="0"/>
          <c:showSerName val="0"/>
          <c:showPercent val="0"/>
          <c:showBubbleSize val="0"/>
        </c:dLbls>
        <c:gapWidth val="182"/>
        <c:axId val="1871240800"/>
        <c:axId val="1871242448"/>
      </c:barChart>
      <c:catAx>
        <c:axId val="1871240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1242448"/>
        <c:crosses val="autoZero"/>
        <c:auto val="1"/>
        <c:lblAlgn val="ctr"/>
        <c:lblOffset val="100"/>
        <c:noMultiLvlLbl val="0"/>
      </c:catAx>
      <c:valAx>
        <c:axId val="1871242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124080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baseline="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r>
              <a:rPr lang="en-US" sz="1100" b="0">
                <a:solidFill>
                  <a:srgbClr val="0070C0"/>
                </a:solidFill>
              </a:rPr>
              <a:t># OF PATIENTS BASED ON GENDER</a:t>
            </a:r>
          </a:p>
        </c:rich>
      </c:tx>
      <c:overlay val="0"/>
      <c:spPr>
        <a:noFill/>
        <a:ln>
          <a:noFill/>
        </a:ln>
        <a:effectLst/>
      </c:spPr>
      <c:txPr>
        <a:bodyPr rot="0" spcFirstLastPara="1" vertOverflow="ellipsis" vert="horz" wrap="square" anchor="ctr" anchorCtr="1"/>
        <a:lstStyle/>
        <a:p>
          <a:pPr>
            <a:defRPr sz="1100" b="0" i="0" u="none" strike="noStrike" kern="1200" baseline="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 OF PATIENTS</c:v>
                </c:pt>
              </c:strCache>
            </c:strRef>
          </c:tx>
          <c:dPt>
            <c:idx val="0"/>
            <c:bubble3D val="0"/>
            <c:spPr>
              <a:solidFill>
                <a:schemeClr val="bg1">
                  <a:lumMod val="85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A2F-4446-8A6A-B4EE29A77568}"/>
              </c:ext>
            </c:extLst>
          </c:dPt>
          <c:dPt>
            <c:idx val="1"/>
            <c:bubble3D val="0"/>
            <c:spPr>
              <a:solidFill>
                <a:srgbClr val="0070C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A2F-4446-8A6A-B4EE29A775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lt1"/>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M</c:v>
                </c:pt>
                <c:pt idx="1">
                  <c:v>F</c:v>
                </c:pt>
              </c:strCache>
            </c:strRef>
          </c:cat>
          <c:val>
            <c:numRef>
              <c:f>Sheet1!$B$2:$B$3</c:f>
              <c:numCache>
                <c:formatCode>General</c:formatCode>
                <c:ptCount val="2"/>
                <c:pt idx="0">
                  <c:v>15</c:v>
                </c:pt>
                <c:pt idx="1">
                  <c:v>20</c:v>
                </c:pt>
              </c:numCache>
            </c:numRef>
          </c:val>
          <c:extLst>
            <c:ext xmlns:c16="http://schemas.microsoft.com/office/drawing/2014/chart" uri="{C3380CC4-5D6E-409C-BE32-E72D297353CC}">
              <c16:uniqueId val="{00000004-1A2F-4446-8A6A-B4EE29A77568}"/>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7804855643044624"/>
          <c:y val="0.42310331000291629"/>
          <c:w val="0.16361811023622047"/>
          <c:h val="0.1543256051326917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cap="all" baseline="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r>
              <a:rPr lang="en-US" sz="1100" b="0" i="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 OF PATIENTS BASED ON AGE</a:t>
            </a:r>
          </a:p>
        </c:rich>
      </c:tx>
      <c:layout>
        <c:manualLayout>
          <c:xMode val="edge"/>
          <c:yMode val="edge"/>
          <c:x val="0.27516666666666673"/>
          <c:y val="4.6296296296296294E-2"/>
        </c:manualLayout>
      </c:layout>
      <c:overlay val="0"/>
      <c:spPr>
        <a:noFill/>
        <a:ln>
          <a:noFill/>
        </a:ln>
        <a:effectLst/>
      </c:spPr>
      <c:txPr>
        <a:bodyPr rot="0" spcFirstLastPara="1" vertOverflow="ellipsis" vert="horz" wrap="square" anchor="ctr" anchorCtr="1"/>
        <a:lstStyle/>
        <a:p>
          <a:pPr>
            <a:defRPr sz="1100" b="0" i="0" u="none" strike="noStrike" kern="1200" cap="all" baseline="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Sheet2!$B$1</c:f>
              <c:strCache>
                <c:ptCount val="1"/>
                <c:pt idx="0">
                  <c:v># OF PATIENTS</c:v>
                </c:pt>
              </c:strCache>
            </c:strRef>
          </c:tx>
          <c:spPr>
            <a:solidFill>
              <a:schemeClr val="bg1"/>
            </a:solidFill>
          </c:spPr>
          <c:dPt>
            <c:idx val="0"/>
            <c:bubble3D val="0"/>
            <c:spPr>
              <a:solidFill>
                <a:schemeClr val="bg1">
                  <a:lumMod val="85000"/>
                </a:schemeClr>
              </a:solidFill>
              <a:ln w="19050">
                <a:solidFill>
                  <a:schemeClr val="tx1"/>
                </a:solidFill>
              </a:ln>
              <a:effectLst>
                <a:innerShdw blurRad="114300">
                  <a:schemeClr val="accent1">
                    <a:lumMod val="75000"/>
                  </a:schemeClr>
                </a:innerShdw>
              </a:effectLst>
              <a:scene3d>
                <a:camera prst="orthographicFront"/>
                <a:lightRig rig="threePt" dir="t"/>
              </a:scene3d>
              <a:sp3d contourW="19050" prstMaterial="flat">
                <a:contourClr>
                  <a:schemeClr val="tx1"/>
                </a:contourClr>
              </a:sp3d>
            </c:spPr>
            <c:extLst>
              <c:ext xmlns:c16="http://schemas.microsoft.com/office/drawing/2014/chart" uri="{C3380CC4-5D6E-409C-BE32-E72D297353CC}">
                <c16:uniqueId val="{00000001-1A42-444D-9C2A-28C85ABABB8C}"/>
              </c:ext>
            </c:extLst>
          </c:dPt>
          <c:dPt>
            <c:idx val="1"/>
            <c:bubble3D val="0"/>
            <c:spPr>
              <a:solidFill>
                <a:schemeClr val="bg1">
                  <a:lumMod val="75000"/>
                </a:schemeClr>
              </a:solidFill>
              <a:ln w="19050">
                <a:solidFill>
                  <a:schemeClr val="tx1"/>
                </a:solidFill>
              </a:ln>
              <a:effectLst>
                <a:innerShdw blurRad="114300">
                  <a:schemeClr val="accent2">
                    <a:lumMod val="75000"/>
                  </a:schemeClr>
                </a:innerShdw>
              </a:effectLst>
              <a:scene3d>
                <a:camera prst="orthographicFront"/>
                <a:lightRig rig="threePt" dir="t"/>
              </a:scene3d>
              <a:sp3d contourW="19050" prstMaterial="flat">
                <a:contourClr>
                  <a:schemeClr val="tx1"/>
                </a:contourClr>
              </a:sp3d>
            </c:spPr>
            <c:extLst>
              <c:ext xmlns:c16="http://schemas.microsoft.com/office/drawing/2014/chart" uri="{C3380CC4-5D6E-409C-BE32-E72D297353CC}">
                <c16:uniqueId val="{00000003-1A42-444D-9C2A-28C85ABABB8C}"/>
              </c:ext>
            </c:extLst>
          </c:dPt>
          <c:dPt>
            <c:idx val="2"/>
            <c:bubble3D val="0"/>
            <c:spPr>
              <a:solidFill>
                <a:schemeClr val="bg1">
                  <a:lumMod val="65000"/>
                </a:schemeClr>
              </a:solidFill>
              <a:ln w="19050">
                <a:solidFill>
                  <a:schemeClr val="tx1"/>
                </a:solidFill>
              </a:ln>
              <a:effectLst>
                <a:innerShdw blurRad="114300">
                  <a:schemeClr val="accent3">
                    <a:lumMod val="75000"/>
                  </a:schemeClr>
                </a:innerShdw>
              </a:effectLst>
              <a:scene3d>
                <a:camera prst="orthographicFront"/>
                <a:lightRig rig="threePt" dir="t"/>
              </a:scene3d>
              <a:sp3d contourW="19050" prstMaterial="flat">
                <a:contourClr>
                  <a:schemeClr val="tx1"/>
                </a:contourClr>
              </a:sp3d>
            </c:spPr>
            <c:extLst>
              <c:ext xmlns:c16="http://schemas.microsoft.com/office/drawing/2014/chart" uri="{C3380CC4-5D6E-409C-BE32-E72D297353CC}">
                <c16:uniqueId val="{00000005-1A42-444D-9C2A-28C85ABABB8C}"/>
              </c:ext>
            </c:extLst>
          </c:dPt>
          <c:dPt>
            <c:idx val="3"/>
            <c:bubble3D val="0"/>
            <c:spPr>
              <a:solidFill>
                <a:schemeClr val="bg1">
                  <a:lumMod val="50000"/>
                </a:schemeClr>
              </a:solidFill>
              <a:ln w="19050">
                <a:solidFill>
                  <a:schemeClr val="tx1"/>
                </a:solidFill>
              </a:ln>
              <a:effectLst>
                <a:innerShdw blurRad="114300">
                  <a:schemeClr val="accent4">
                    <a:lumMod val="75000"/>
                  </a:schemeClr>
                </a:innerShdw>
              </a:effectLst>
              <a:scene3d>
                <a:camera prst="orthographicFront"/>
                <a:lightRig rig="threePt" dir="t"/>
              </a:scene3d>
              <a:sp3d contourW="19050" prstMaterial="flat">
                <a:contourClr>
                  <a:schemeClr val="tx1"/>
                </a:contourClr>
              </a:sp3d>
            </c:spPr>
            <c:extLst>
              <c:ext xmlns:c16="http://schemas.microsoft.com/office/drawing/2014/chart" uri="{C3380CC4-5D6E-409C-BE32-E72D297353CC}">
                <c16:uniqueId val="{00000007-1A42-444D-9C2A-28C85ABABB8C}"/>
              </c:ext>
            </c:extLst>
          </c:dPt>
          <c:dPt>
            <c:idx val="4"/>
            <c:bubble3D val="0"/>
            <c:spPr>
              <a:solidFill>
                <a:schemeClr val="bg1">
                  <a:lumMod val="95000"/>
                </a:schemeClr>
              </a:solidFill>
              <a:ln w="19050">
                <a:solidFill>
                  <a:schemeClr val="tx1"/>
                </a:solidFill>
              </a:ln>
              <a:effectLst>
                <a:innerShdw blurRad="114300">
                  <a:schemeClr val="accent5">
                    <a:lumMod val="75000"/>
                  </a:schemeClr>
                </a:innerShdw>
              </a:effectLst>
              <a:scene3d>
                <a:camera prst="orthographicFront"/>
                <a:lightRig rig="threePt" dir="t"/>
              </a:scene3d>
              <a:sp3d contourW="19050" prstMaterial="flat">
                <a:contourClr>
                  <a:schemeClr val="tx1"/>
                </a:contourClr>
              </a:sp3d>
            </c:spPr>
            <c:extLst>
              <c:ext xmlns:c16="http://schemas.microsoft.com/office/drawing/2014/chart" uri="{C3380CC4-5D6E-409C-BE32-E72D297353CC}">
                <c16:uniqueId val="{00000009-1A42-444D-9C2A-28C85ABABB8C}"/>
              </c:ext>
            </c:extLst>
          </c:dPt>
          <c:dLbls>
            <c:dLbl>
              <c:idx val="0"/>
              <c:spPr>
                <a:solidFill>
                  <a:srgbClr val="0070C0"/>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1A42-444D-9C2A-28C85ABABB8C}"/>
                </c:ext>
              </c:extLst>
            </c:dLbl>
            <c:dLbl>
              <c:idx val="1"/>
              <c:spPr>
                <a:solidFill>
                  <a:srgbClr val="0070C0"/>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1A42-444D-9C2A-28C85ABABB8C}"/>
                </c:ext>
              </c:extLst>
            </c:dLbl>
            <c:dLbl>
              <c:idx val="2"/>
              <c:spPr>
                <a:solidFill>
                  <a:srgbClr val="0070C0"/>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5-1A42-444D-9C2A-28C85ABABB8C}"/>
                </c:ext>
              </c:extLst>
            </c:dLbl>
            <c:dLbl>
              <c:idx val="3"/>
              <c:spPr>
                <a:solidFill>
                  <a:srgbClr val="0070C0"/>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7-1A42-444D-9C2A-28C85ABABB8C}"/>
                </c:ext>
              </c:extLst>
            </c:dLbl>
            <c:dLbl>
              <c:idx val="4"/>
              <c:spPr>
                <a:solidFill>
                  <a:srgbClr val="0070C0"/>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9-1A42-444D-9C2A-28C85ABABB8C}"/>
                </c:ext>
              </c:extLst>
            </c:dLbl>
            <c:spPr>
              <a:solidFill>
                <a:srgbClr val="0070C0"/>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Sheet2!$A$2:$A$6</c:f>
              <c:strCache>
                <c:ptCount val="5"/>
                <c:pt idx="0">
                  <c:v>16 - 25</c:v>
                </c:pt>
                <c:pt idx="1">
                  <c:v>25 - 35</c:v>
                </c:pt>
                <c:pt idx="2">
                  <c:v>35 - 45</c:v>
                </c:pt>
                <c:pt idx="3">
                  <c:v>45 - 55</c:v>
                </c:pt>
                <c:pt idx="4">
                  <c:v>55 - 65</c:v>
                </c:pt>
              </c:strCache>
            </c:strRef>
          </c:cat>
          <c:val>
            <c:numRef>
              <c:f>Sheet2!$B$2:$B$6</c:f>
              <c:numCache>
                <c:formatCode>General</c:formatCode>
                <c:ptCount val="5"/>
                <c:pt idx="0">
                  <c:v>3</c:v>
                </c:pt>
                <c:pt idx="1">
                  <c:v>8</c:v>
                </c:pt>
                <c:pt idx="2">
                  <c:v>11</c:v>
                </c:pt>
                <c:pt idx="3">
                  <c:v>4</c:v>
                </c:pt>
                <c:pt idx="4">
                  <c:v>12</c:v>
                </c:pt>
              </c:numCache>
            </c:numRef>
          </c:val>
          <c:extLst>
            <c:ext xmlns:c16="http://schemas.microsoft.com/office/drawing/2014/chart" uri="{C3380CC4-5D6E-409C-BE32-E72D297353CC}">
              <c16:uniqueId val="{0000000A-1A42-444D-9C2A-28C85ABABB8C}"/>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100">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cap="all" baseline="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r>
              <a:rPr lang="en-US" sz="1100" b="0" i="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 OF DONATIONS BASED ON AGE</a:t>
            </a:r>
          </a:p>
        </c:rich>
      </c:tx>
      <c:overlay val="0"/>
      <c:spPr>
        <a:noFill/>
        <a:ln>
          <a:noFill/>
        </a:ln>
        <a:effectLst/>
      </c:spPr>
      <c:txPr>
        <a:bodyPr rot="0" spcFirstLastPara="1" vertOverflow="ellipsis" vert="horz" wrap="square" anchor="ctr" anchorCtr="1"/>
        <a:lstStyle/>
        <a:p>
          <a:pPr>
            <a:defRPr sz="1100" b="0" i="0" u="none" strike="noStrike" kern="1200" cap="all" baseline="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Sheet4!$B$1</c:f>
              <c:strCache>
                <c:ptCount val="1"/>
                <c:pt idx="0">
                  <c:v># OF DONATIONS BASED ON AGE</c:v>
                </c:pt>
              </c:strCache>
            </c:strRef>
          </c:tx>
          <c:spPr>
            <a:ln>
              <a:solidFill>
                <a:srgbClr val="0070C0"/>
              </a:solidFill>
            </a:ln>
          </c:spPr>
          <c:dPt>
            <c:idx val="0"/>
            <c:bubble3D val="0"/>
            <c:spPr>
              <a:solidFill>
                <a:schemeClr val="accent2">
                  <a:lumMod val="40000"/>
                  <a:lumOff val="60000"/>
                </a:schemeClr>
              </a:solidFill>
              <a:ln w="19050">
                <a:solidFill>
                  <a:srgbClr val="0070C0"/>
                </a:solidFill>
              </a:ln>
              <a:effectLst>
                <a:innerShdw blurRad="114300">
                  <a:schemeClr val="accent1">
                    <a:lumMod val="75000"/>
                  </a:schemeClr>
                </a:innerShdw>
              </a:effectLst>
              <a:scene3d>
                <a:camera prst="orthographicFront"/>
                <a:lightRig rig="threePt" dir="t"/>
              </a:scene3d>
              <a:sp3d contourW="19050" prstMaterial="flat">
                <a:contourClr>
                  <a:srgbClr val="0070C0"/>
                </a:contourClr>
              </a:sp3d>
            </c:spPr>
            <c:extLst>
              <c:ext xmlns:c16="http://schemas.microsoft.com/office/drawing/2014/chart" uri="{C3380CC4-5D6E-409C-BE32-E72D297353CC}">
                <c16:uniqueId val="{00000001-8671-684D-9B51-34CFE15D51E9}"/>
              </c:ext>
            </c:extLst>
          </c:dPt>
          <c:dPt>
            <c:idx val="1"/>
            <c:bubble3D val="0"/>
            <c:spPr>
              <a:solidFill>
                <a:schemeClr val="accent2">
                  <a:lumMod val="60000"/>
                  <a:lumOff val="40000"/>
                </a:schemeClr>
              </a:solidFill>
              <a:ln w="19050">
                <a:solidFill>
                  <a:srgbClr val="0070C0"/>
                </a:solidFill>
              </a:ln>
              <a:effectLst>
                <a:innerShdw blurRad="114300">
                  <a:schemeClr val="accent2">
                    <a:lumMod val="75000"/>
                  </a:schemeClr>
                </a:innerShdw>
              </a:effectLst>
              <a:scene3d>
                <a:camera prst="orthographicFront"/>
                <a:lightRig rig="threePt" dir="t"/>
              </a:scene3d>
              <a:sp3d contourW="19050" prstMaterial="flat">
                <a:contourClr>
                  <a:srgbClr val="0070C0"/>
                </a:contourClr>
              </a:sp3d>
            </c:spPr>
            <c:extLst>
              <c:ext xmlns:c16="http://schemas.microsoft.com/office/drawing/2014/chart" uri="{C3380CC4-5D6E-409C-BE32-E72D297353CC}">
                <c16:uniqueId val="{00000003-8671-684D-9B51-34CFE15D51E9}"/>
              </c:ext>
            </c:extLst>
          </c:dPt>
          <c:dPt>
            <c:idx val="2"/>
            <c:bubble3D val="0"/>
            <c:spPr>
              <a:solidFill>
                <a:srgbClr val="0070C0"/>
              </a:solidFill>
              <a:ln w="19050">
                <a:solidFill>
                  <a:srgbClr val="0070C0"/>
                </a:solidFill>
              </a:ln>
              <a:effectLst>
                <a:innerShdw blurRad="114300">
                  <a:schemeClr val="accent3">
                    <a:lumMod val="75000"/>
                  </a:schemeClr>
                </a:innerShdw>
              </a:effectLst>
              <a:scene3d>
                <a:camera prst="orthographicFront"/>
                <a:lightRig rig="threePt" dir="t"/>
              </a:scene3d>
              <a:sp3d contourW="19050" prstMaterial="flat">
                <a:contourClr>
                  <a:srgbClr val="0070C0"/>
                </a:contourClr>
              </a:sp3d>
            </c:spPr>
            <c:extLst>
              <c:ext xmlns:c16="http://schemas.microsoft.com/office/drawing/2014/chart" uri="{C3380CC4-5D6E-409C-BE32-E72D297353CC}">
                <c16:uniqueId val="{00000005-8671-684D-9B51-34CFE15D51E9}"/>
              </c:ext>
            </c:extLst>
          </c:dPt>
          <c:dPt>
            <c:idx val="3"/>
            <c:bubble3D val="0"/>
            <c:spPr>
              <a:solidFill>
                <a:schemeClr val="accent2">
                  <a:lumMod val="20000"/>
                  <a:lumOff val="80000"/>
                </a:schemeClr>
              </a:solidFill>
              <a:ln w="19050">
                <a:solidFill>
                  <a:srgbClr val="0070C0"/>
                </a:solidFill>
              </a:ln>
              <a:effectLst>
                <a:innerShdw blurRad="114300">
                  <a:schemeClr val="accent4">
                    <a:lumMod val="75000"/>
                  </a:schemeClr>
                </a:innerShdw>
              </a:effectLst>
              <a:scene3d>
                <a:camera prst="orthographicFront"/>
                <a:lightRig rig="threePt" dir="t"/>
              </a:scene3d>
              <a:sp3d contourW="19050" prstMaterial="flat">
                <a:contourClr>
                  <a:srgbClr val="0070C0"/>
                </a:contourClr>
              </a:sp3d>
            </c:spPr>
            <c:extLst>
              <c:ext xmlns:c16="http://schemas.microsoft.com/office/drawing/2014/chart" uri="{C3380CC4-5D6E-409C-BE32-E72D297353CC}">
                <c16:uniqueId val="{00000007-8671-684D-9B51-34CFE15D51E9}"/>
              </c:ext>
            </c:extLst>
          </c:dPt>
          <c:dLbls>
            <c:dLbl>
              <c:idx val="0"/>
              <c:spPr>
                <a:solidFill>
                  <a:schemeClr val="bg1">
                    <a:lumMod val="85000"/>
                  </a:schemeClr>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8671-684D-9B51-34CFE15D51E9}"/>
                </c:ext>
              </c:extLst>
            </c:dLbl>
            <c:dLbl>
              <c:idx val="1"/>
              <c:spPr>
                <a:solidFill>
                  <a:schemeClr val="bg1">
                    <a:lumMod val="85000"/>
                  </a:schemeClr>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8671-684D-9B51-34CFE15D51E9}"/>
                </c:ext>
              </c:extLst>
            </c:dLbl>
            <c:dLbl>
              <c:idx val="2"/>
              <c:spPr>
                <a:solidFill>
                  <a:schemeClr val="bg1">
                    <a:lumMod val="85000"/>
                  </a:schemeClr>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5-8671-684D-9B51-34CFE15D51E9}"/>
                </c:ext>
              </c:extLst>
            </c:dLbl>
            <c:dLbl>
              <c:idx val="3"/>
              <c:spPr>
                <a:solidFill>
                  <a:schemeClr val="bg1">
                    <a:lumMod val="85000"/>
                  </a:schemeClr>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7-8671-684D-9B51-34CFE15D51E9}"/>
                </c:ext>
              </c:extLst>
            </c:dLbl>
            <c:spPr>
              <a:solidFill>
                <a:schemeClr val="bg1">
                  <a:lumMod val="85000"/>
                </a:schemeClr>
              </a:solidFill>
              <a:ln w="12700" cap="flat" cmpd="sng" algn="ctr">
                <a:noFill/>
                <a:prstDash val="solid"/>
                <a:miter lim="800000"/>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Sheet4!$A$2:$A$5</c:f>
              <c:strCache>
                <c:ptCount val="4"/>
                <c:pt idx="0">
                  <c:v>18 - 25</c:v>
                </c:pt>
                <c:pt idx="1">
                  <c:v>26 - 30</c:v>
                </c:pt>
                <c:pt idx="2">
                  <c:v>31 - 35</c:v>
                </c:pt>
                <c:pt idx="3">
                  <c:v>36 - 40</c:v>
                </c:pt>
              </c:strCache>
            </c:strRef>
          </c:cat>
          <c:val>
            <c:numRef>
              <c:f>Sheet4!$B$2:$B$5</c:f>
              <c:numCache>
                <c:formatCode>General</c:formatCode>
                <c:ptCount val="4"/>
                <c:pt idx="0">
                  <c:v>3</c:v>
                </c:pt>
                <c:pt idx="1">
                  <c:v>7</c:v>
                </c:pt>
                <c:pt idx="2">
                  <c:v>8</c:v>
                </c:pt>
                <c:pt idx="3">
                  <c:v>7</c:v>
                </c:pt>
              </c:numCache>
            </c:numRef>
          </c:val>
          <c:extLst>
            <c:ext xmlns:c16="http://schemas.microsoft.com/office/drawing/2014/chart" uri="{C3380CC4-5D6E-409C-BE32-E72D297353CC}">
              <c16:uniqueId val="{00000008-8671-684D-9B51-34CFE15D51E9}"/>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baseline="0">
                <a:solidFill>
                  <a:schemeClr val="dk1">
                    <a:lumMod val="75000"/>
                    <a:lumOff val="2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r>
              <a:rPr lang="en-US" sz="1100" b="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 OF DONATIONS MADE ON GENDER</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Sheet3!$B$1</c:f>
              <c:strCache>
                <c:ptCount val="1"/>
                <c:pt idx="0">
                  <c:v># OF DONATIONS MADE</c:v>
                </c:pt>
              </c:strCache>
            </c:strRef>
          </c:tx>
          <c:dPt>
            <c:idx val="0"/>
            <c:bubble3D val="0"/>
            <c:spPr>
              <a:solidFill>
                <a:schemeClr val="bg1">
                  <a:lumMod val="85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6289-544E-810E-B2C19533434A}"/>
              </c:ext>
            </c:extLst>
          </c:dPt>
          <c:dPt>
            <c:idx val="1"/>
            <c:bubble3D val="0"/>
            <c:spPr>
              <a:solidFill>
                <a:srgbClr val="0070C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6289-544E-810E-B2C19533434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solidFill>
                    <a:latin typeface="Microsoft GothicNeo" panose="020B0500000101010101" pitchFamily="34" charset="-127"/>
                    <a:ea typeface="Microsoft GothicNeo" panose="020B0500000101010101" pitchFamily="34" charset="-127"/>
                    <a:cs typeface="Microsoft GothicNeo" panose="020B0500000101010101" pitchFamily="34" charset="-127"/>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Sheet3!$A$2:$A$3</c:f>
              <c:strCache>
                <c:ptCount val="2"/>
                <c:pt idx="0">
                  <c:v>M</c:v>
                </c:pt>
                <c:pt idx="1">
                  <c:v>F</c:v>
                </c:pt>
              </c:strCache>
            </c:strRef>
          </c:cat>
          <c:val>
            <c:numRef>
              <c:f>Sheet3!$B$2:$B$3</c:f>
              <c:numCache>
                <c:formatCode>General</c:formatCode>
                <c:ptCount val="2"/>
                <c:pt idx="0">
                  <c:v>19</c:v>
                </c:pt>
                <c:pt idx="1">
                  <c:v>13</c:v>
                </c:pt>
              </c:numCache>
            </c:numRef>
          </c:val>
          <c:extLst>
            <c:ext xmlns:c16="http://schemas.microsoft.com/office/drawing/2014/chart" uri="{C3380CC4-5D6E-409C-BE32-E72D297353CC}">
              <c16:uniqueId val="{00000004-6289-544E-810E-B2C19533434A}"/>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7043744531933511"/>
          <c:y val="0.46238772236803732"/>
          <c:w val="0.15456255468066493"/>
          <c:h val="0.1914515893846602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75088-C419-474E-8B05-FC9758134A5D}" type="doc">
      <dgm:prSet loTypeId="urn:microsoft.com/office/officeart/2005/8/layout/radial6" loCatId="" qsTypeId="urn:microsoft.com/office/officeart/2005/8/quickstyle/simple4" qsCatId="simple" csTypeId="urn:microsoft.com/office/officeart/2005/8/colors/accent2_2" csCatId="accent2" phldr="1"/>
      <dgm:spPr/>
      <dgm:t>
        <a:bodyPr/>
        <a:lstStyle/>
        <a:p>
          <a:endParaRPr lang="en-US"/>
        </a:p>
      </dgm:t>
    </dgm:pt>
    <dgm:pt modelId="{D5626EC9-4610-9A46-8CD4-A06079356941}">
      <dgm:prSet phldrT="[Text]" custT="1"/>
      <dgm:spPr>
        <a:solidFill>
          <a:srgbClr val="0070C0"/>
        </a:solidFill>
      </dgm:spPr>
      <dgm:t>
        <a:bodyPr/>
        <a:lstStyle/>
        <a:p>
          <a:r>
            <a:rPr lang="en-US" sz="1800" dirty="0">
              <a:latin typeface="Microsoft GothicNeo" panose="020B0500000101010101" pitchFamily="34" charset="-127"/>
              <a:ea typeface="Microsoft GothicNeo" panose="020B0500000101010101" pitchFamily="34" charset="-127"/>
              <a:cs typeface="Microsoft GothicNeo" panose="020B0500000101010101" pitchFamily="34" charset="-127"/>
            </a:rPr>
            <a:t>Security Privileges</a:t>
          </a:r>
        </a:p>
      </dgm:t>
    </dgm:pt>
    <dgm:pt modelId="{74D8B96D-567D-7D46-9B7D-954AEBC13A67}" type="parTrans" cxnId="{ADB42BE2-8519-C54F-A786-3C3FF07E8F44}">
      <dgm:prSet/>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CA1A1849-894C-2745-890F-E3BAD8C481CE}" type="sibTrans" cxnId="{ADB42BE2-8519-C54F-A786-3C3FF07E8F44}">
      <dgm:prSet/>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D4628EC6-D9AC-D343-9E07-172EEA14743C}">
      <dgm:prSet phldrT="[Text]"/>
      <dgm:spPr>
        <a:solidFill>
          <a:srgbClr val="0070C0"/>
        </a:solidFill>
      </dgm:spPr>
      <dgm:t>
        <a:bodyPr/>
        <a:lstStyle/>
        <a:p>
          <a:r>
            <a:rPr lang="en-US" dirty="0">
              <a:latin typeface="Microsoft GothicNeo" panose="020B0500000101010101" pitchFamily="34" charset="-127"/>
              <a:ea typeface="Microsoft GothicNeo" panose="020B0500000101010101" pitchFamily="34" charset="-127"/>
              <a:cs typeface="Microsoft GothicNeo" panose="020B0500000101010101" pitchFamily="34" charset="-127"/>
            </a:rPr>
            <a:t>User Account Management</a:t>
          </a:r>
        </a:p>
      </dgm:t>
    </dgm:pt>
    <dgm:pt modelId="{98E1F736-5B52-B047-8FB5-BB739288F6E7}" type="parTrans" cxnId="{C8D8B863-B177-C34B-8ACC-2C530DEFEFE5}">
      <dgm:prSet/>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D6221115-5D3B-0946-81CB-9019F45ECE48}" type="sibTrans" cxnId="{C8D8B863-B177-C34B-8ACC-2C530DEFEFE5}">
      <dgm:prSet/>
      <dgm:spPr>
        <a:solidFill>
          <a:schemeClr val="bg1">
            <a:lumMod val="85000"/>
          </a:schemeClr>
        </a:solidFill>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2619E74B-AF22-D045-94A8-2FC6AA57A901}">
      <dgm:prSet phldrT="[Text]"/>
      <dgm:spPr>
        <a:solidFill>
          <a:srgbClr val="0070C0"/>
        </a:solidFill>
      </dgm:spPr>
      <dgm:t>
        <a:bodyPr/>
        <a:lstStyle/>
        <a:p>
          <a:r>
            <a:rPr lang="en-US" dirty="0">
              <a:latin typeface="Microsoft GothicNeo" panose="020B0500000101010101" pitchFamily="34" charset="-127"/>
              <a:ea typeface="Microsoft GothicNeo" panose="020B0500000101010101" pitchFamily="34" charset="-127"/>
              <a:cs typeface="Microsoft GothicNeo" panose="020B0500000101010101" pitchFamily="34" charset="-127"/>
            </a:rPr>
            <a:t>Access Control</a:t>
          </a:r>
        </a:p>
      </dgm:t>
    </dgm:pt>
    <dgm:pt modelId="{D46CB141-7578-494B-A3A2-7876B50A3A8D}" type="parTrans" cxnId="{BC2FB6C8-0482-FA42-A153-3C88783BA38C}">
      <dgm:prSet/>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D5D70468-5A46-9E44-96F7-3C0936EF8EC4}" type="sibTrans" cxnId="{BC2FB6C8-0482-FA42-A153-3C88783BA38C}">
      <dgm:prSet/>
      <dgm:spPr>
        <a:solidFill>
          <a:schemeClr val="bg1">
            <a:lumMod val="85000"/>
          </a:schemeClr>
        </a:solidFill>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8E0097FB-9384-4745-9418-6F7ABDCEC2AD}">
      <dgm:prSet phldrT="[Text]"/>
      <dgm:spPr>
        <a:solidFill>
          <a:srgbClr val="0070C0"/>
        </a:solidFill>
      </dgm:spPr>
      <dgm:t>
        <a:bodyPr/>
        <a:lstStyle/>
        <a:p>
          <a:r>
            <a:rPr lang="en-US" dirty="0">
              <a:latin typeface="Microsoft GothicNeo" panose="020B0500000101010101" pitchFamily="34" charset="-127"/>
              <a:ea typeface="Microsoft GothicNeo" panose="020B0500000101010101" pitchFamily="34" charset="-127"/>
              <a:cs typeface="Microsoft GothicNeo" panose="020B0500000101010101" pitchFamily="34" charset="-127"/>
            </a:rPr>
            <a:t>MySQL Enterprise Firewall</a:t>
          </a:r>
        </a:p>
      </dgm:t>
    </dgm:pt>
    <dgm:pt modelId="{F9834A8D-4586-174F-B701-BABC8E9D8657}" type="parTrans" cxnId="{671BF56A-F5C2-074E-9257-C19A841E0DAB}">
      <dgm:prSet/>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56A7013A-DA50-AA48-9604-7AEB67DB640C}" type="sibTrans" cxnId="{671BF56A-F5C2-074E-9257-C19A841E0DAB}">
      <dgm:prSet/>
      <dgm:spPr>
        <a:solidFill>
          <a:schemeClr val="bg1">
            <a:lumMod val="85000"/>
          </a:schemeClr>
        </a:solidFill>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035DC2AD-7B1E-9342-A1C6-4CCB74FE93D0}">
      <dgm:prSet phldrT="[Text]"/>
      <dgm:spPr/>
      <dgm:t>
        <a:bodyPr/>
        <a:lstStyle/>
        <a:p>
          <a:endParaRPr lang="en-US" dirty="0">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54B72D9F-AA4D-334D-92AA-0CBD5BD3BC24}" type="parTrans" cxnId="{49675B41-1CDC-194D-87CE-5496704E3B21}">
      <dgm:prSet/>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B2AE875F-B727-0644-A956-E91E655D366F}" type="sibTrans" cxnId="{49675B41-1CDC-194D-87CE-5496704E3B21}">
      <dgm:prSet/>
      <dgm:spPr/>
      <dgm:t>
        <a:bodyPr/>
        <a:lstStyle/>
        <a:p>
          <a:endParaRPr lang="en-US">
            <a:latin typeface="Microsoft GothicNeo" panose="020B0500000101010101" pitchFamily="34" charset="-127"/>
            <a:ea typeface="Microsoft GothicNeo" panose="020B0500000101010101" pitchFamily="34" charset="-127"/>
            <a:cs typeface="Microsoft GothicNeo" panose="020B0500000101010101" pitchFamily="34" charset="-127"/>
          </a:endParaRPr>
        </a:p>
      </dgm:t>
    </dgm:pt>
    <dgm:pt modelId="{2E5CD4AD-EAE1-0648-BBCA-37AFFF624229}" type="pres">
      <dgm:prSet presAssocID="{E1575088-C419-474E-8B05-FC9758134A5D}" presName="Name0" presStyleCnt="0">
        <dgm:presLayoutVars>
          <dgm:chMax val="1"/>
          <dgm:dir/>
          <dgm:animLvl val="ctr"/>
          <dgm:resizeHandles val="exact"/>
        </dgm:presLayoutVars>
      </dgm:prSet>
      <dgm:spPr/>
    </dgm:pt>
    <dgm:pt modelId="{0550189E-2954-5143-B1C5-3536F94F1C1E}" type="pres">
      <dgm:prSet presAssocID="{D5626EC9-4610-9A46-8CD4-A06079356941}" presName="centerShape" presStyleLbl="node0" presStyleIdx="0" presStyleCnt="1"/>
      <dgm:spPr/>
    </dgm:pt>
    <dgm:pt modelId="{952AB0B1-5296-3D47-B6F9-84380A0B1A2F}" type="pres">
      <dgm:prSet presAssocID="{D4628EC6-D9AC-D343-9E07-172EEA14743C}" presName="node" presStyleLbl="node1" presStyleIdx="0" presStyleCnt="3">
        <dgm:presLayoutVars>
          <dgm:bulletEnabled val="1"/>
        </dgm:presLayoutVars>
      </dgm:prSet>
      <dgm:spPr/>
    </dgm:pt>
    <dgm:pt modelId="{6D9940FF-9224-EA4A-B40A-0BBCCCCB1655}" type="pres">
      <dgm:prSet presAssocID="{D4628EC6-D9AC-D343-9E07-172EEA14743C}" presName="dummy" presStyleCnt="0"/>
      <dgm:spPr/>
    </dgm:pt>
    <dgm:pt modelId="{8010D964-398A-DE42-AA5D-452CF6E70FDB}" type="pres">
      <dgm:prSet presAssocID="{D6221115-5D3B-0946-81CB-9019F45ECE48}" presName="sibTrans" presStyleLbl="sibTrans2D1" presStyleIdx="0" presStyleCnt="3"/>
      <dgm:spPr/>
    </dgm:pt>
    <dgm:pt modelId="{CF24E3C4-29D5-C74F-AF9F-F2FABF07154B}" type="pres">
      <dgm:prSet presAssocID="{2619E74B-AF22-D045-94A8-2FC6AA57A901}" presName="node" presStyleLbl="node1" presStyleIdx="1" presStyleCnt="3">
        <dgm:presLayoutVars>
          <dgm:bulletEnabled val="1"/>
        </dgm:presLayoutVars>
      </dgm:prSet>
      <dgm:spPr/>
    </dgm:pt>
    <dgm:pt modelId="{315558A5-9E28-1449-BB6F-02DC4BA2FCC9}" type="pres">
      <dgm:prSet presAssocID="{2619E74B-AF22-D045-94A8-2FC6AA57A901}" presName="dummy" presStyleCnt="0"/>
      <dgm:spPr/>
    </dgm:pt>
    <dgm:pt modelId="{C397FAB9-2EB3-A942-8598-21ED706D234E}" type="pres">
      <dgm:prSet presAssocID="{D5D70468-5A46-9E44-96F7-3C0936EF8EC4}" presName="sibTrans" presStyleLbl="sibTrans2D1" presStyleIdx="1" presStyleCnt="3"/>
      <dgm:spPr/>
    </dgm:pt>
    <dgm:pt modelId="{EAC93A35-DD48-674A-9B4A-DDC89BC66608}" type="pres">
      <dgm:prSet presAssocID="{8E0097FB-9384-4745-9418-6F7ABDCEC2AD}" presName="node" presStyleLbl="node1" presStyleIdx="2" presStyleCnt="3">
        <dgm:presLayoutVars>
          <dgm:bulletEnabled val="1"/>
        </dgm:presLayoutVars>
      </dgm:prSet>
      <dgm:spPr/>
    </dgm:pt>
    <dgm:pt modelId="{4FB1AEEE-6B7A-9C43-9671-B802249BE887}" type="pres">
      <dgm:prSet presAssocID="{8E0097FB-9384-4745-9418-6F7ABDCEC2AD}" presName="dummy" presStyleCnt="0"/>
      <dgm:spPr/>
    </dgm:pt>
    <dgm:pt modelId="{F6CBF523-3408-704C-90DE-21819234441A}" type="pres">
      <dgm:prSet presAssocID="{56A7013A-DA50-AA48-9604-7AEB67DB640C}" presName="sibTrans" presStyleLbl="sibTrans2D1" presStyleIdx="2" presStyleCnt="3"/>
      <dgm:spPr/>
    </dgm:pt>
  </dgm:ptLst>
  <dgm:cxnLst>
    <dgm:cxn modelId="{23E1D10E-AD26-B643-B86D-53CF3321448A}" type="presOf" srcId="{D4628EC6-D9AC-D343-9E07-172EEA14743C}" destId="{952AB0B1-5296-3D47-B6F9-84380A0B1A2F}" srcOrd="0" destOrd="0" presId="urn:microsoft.com/office/officeart/2005/8/layout/radial6"/>
    <dgm:cxn modelId="{7C768D1B-FD08-E042-BDAC-D12AD641E800}" type="presOf" srcId="{56A7013A-DA50-AA48-9604-7AEB67DB640C}" destId="{F6CBF523-3408-704C-90DE-21819234441A}" srcOrd="0" destOrd="0" presId="urn:microsoft.com/office/officeart/2005/8/layout/radial6"/>
    <dgm:cxn modelId="{764E4C2A-7671-A04D-AE91-E44141BC6EBF}" type="presOf" srcId="{8E0097FB-9384-4745-9418-6F7ABDCEC2AD}" destId="{EAC93A35-DD48-674A-9B4A-DDC89BC66608}" srcOrd="0" destOrd="0" presId="urn:microsoft.com/office/officeart/2005/8/layout/radial6"/>
    <dgm:cxn modelId="{49675B41-1CDC-194D-87CE-5496704E3B21}" srcId="{E1575088-C419-474E-8B05-FC9758134A5D}" destId="{035DC2AD-7B1E-9342-A1C6-4CCB74FE93D0}" srcOrd="1" destOrd="0" parTransId="{54B72D9F-AA4D-334D-92AA-0CBD5BD3BC24}" sibTransId="{B2AE875F-B727-0644-A956-E91E655D366F}"/>
    <dgm:cxn modelId="{C8D8B863-B177-C34B-8ACC-2C530DEFEFE5}" srcId="{D5626EC9-4610-9A46-8CD4-A06079356941}" destId="{D4628EC6-D9AC-D343-9E07-172EEA14743C}" srcOrd="0" destOrd="0" parTransId="{98E1F736-5B52-B047-8FB5-BB739288F6E7}" sibTransId="{D6221115-5D3B-0946-81CB-9019F45ECE48}"/>
    <dgm:cxn modelId="{671BF56A-F5C2-074E-9257-C19A841E0DAB}" srcId="{D5626EC9-4610-9A46-8CD4-A06079356941}" destId="{8E0097FB-9384-4745-9418-6F7ABDCEC2AD}" srcOrd="2" destOrd="0" parTransId="{F9834A8D-4586-174F-B701-BABC8E9D8657}" sibTransId="{56A7013A-DA50-AA48-9604-7AEB67DB640C}"/>
    <dgm:cxn modelId="{73736784-FD65-1144-BDB1-86BE7219AA5E}" type="presOf" srcId="{D6221115-5D3B-0946-81CB-9019F45ECE48}" destId="{8010D964-398A-DE42-AA5D-452CF6E70FDB}" srcOrd="0" destOrd="0" presId="urn:microsoft.com/office/officeart/2005/8/layout/radial6"/>
    <dgm:cxn modelId="{12595AA3-8166-EB4D-BC5F-1B47259F2EAE}" type="presOf" srcId="{D5D70468-5A46-9E44-96F7-3C0936EF8EC4}" destId="{C397FAB9-2EB3-A942-8598-21ED706D234E}" srcOrd="0" destOrd="0" presId="urn:microsoft.com/office/officeart/2005/8/layout/radial6"/>
    <dgm:cxn modelId="{59C4D3C4-4561-5849-B087-09ADA127533A}" type="presOf" srcId="{E1575088-C419-474E-8B05-FC9758134A5D}" destId="{2E5CD4AD-EAE1-0648-BBCA-37AFFF624229}" srcOrd="0" destOrd="0" presId="urn:microsoft.com/office/officeart/2005/8/layout/radial6"/>
    <dgm:cxn modelId="{BC2FB6C8-0482-FA42-A153-3C88783BA38C}" srcId="{D5626EC9-4610-9A46-8CD4-A06079356941}" destId="{2619E74B-AF22-D045-94A8-2FC6AA57A901}" srcOrd="1" destOrd="0" parTransId="{D46CB141-7578-494B-A3A2-7876B50A3A8D}" sibTransId="{D5D70468-5A46-9E44-96F7-3C0936EF8EC4}"/>
    <dgm:cxn modelId="{ADB42BE2-8519-C54F-A786-3C3FF07E8F44}" srcId="{E1575088-C419-474E-8B05-FC9758134A5D}" destId="{D5626EC9-4610-9A46-8CD4-A06079356941}" srcOrd="0" destOrd="0" parTransId="{74D8B96D-567D-7D46-9B7D-954AEBC13A67}" sibTransId="{CA1A1849-894C-2745-890F-E3BAD8C481CE}"/>
    <dgm:cxn modelId="{54D1E8E4-F161-0D42-B4A5-AA04F816D2A1}" type="presOf" srcId="{D5626EC9-4610-9A46-8CD4-A06079356941}" destId="{0550189E-2954-5143-B1C5-3536F94F1C1E}" srcOrd="0" destOrd="0" presId="urn:microsoft.com/office/officeart/2005/8/layout/radial6"/>
    <dgm:cxn modelId="{1E42DFEC-62FF-724C-96B3-2E5BD9F289BB}" type="presOf" srcId="{2619E74B-AF22-D045-94A8-2FC6AA57A901}" destId="{CF24E3C4-29D5-C74F-AF9F-F2FABF07154B}" srcOrd="0" destOrd="0" presId="urn:microsoft.com/office/officeart/2005/8/layout/radial6"/>
    <dgm:cxn modelId="{701CB034-BB62-3D40-A469-0D2F015D00E1}" type="presParOf" srcId="{2E5CD4AD-EAE1-0648-BBCA-37AFFF624229}" destId="{0550189E-2954-5143-B1C5-3536F94F1C1E}" srcOrd="0" destOrd="0" presId="urn:microsoft.com/office/officeart/2005/8/layout/radial6"/>
    <dgm:cxn modelId="{A2821729-82E6-3F44-B78E-AD2B6E5F5CE8}" type="presParOf" srcId="{2E5CD4AD-EAE1-0648-BBCA-37AFFF624229}" destId="{952AB0B1-5296-3D47-B6F9-84380A0B1A2F}" srcOrd="1" destOrd="0" presId="urn:microsoft.com/office/officeart/2005/8/layout/radial6"/>
    <dgm:cxn modelId="{EA9D8F82-EA0A-A945-A6DF-5D785BE102D7}" type="presParOf" srcId="{2E5CD4AD-EAE1-0648-BBCA-37AFFF624229}" destId="{6D9940FF-9224-EA4A-B40A-0BBCCCCB1655}" srcOrd="2" destOrd="0" presId="urn:microsoft.com/office/officeart/2005/8/layout/radial6"/>
    <dgm:cxn modelId="{EAF28176-6830-164D-A8F3-2D2148CC067E}" type="presParOf" srcId="{2E5CD4AD-EAE1-0648-BBCA-37AFFF624229}" destId="{8010D964-398A-DE42-AA5D-452CF6E70FDB}" srcOrd="3" destOrd="0" presId="urn:microsoft.com/office/officeart/2005/8/layout/radial6"/>
    <dgm:cxn modelId="{0C9839B4-9233-9C47-A8F5-9FB213FB4043}" type="presParOf" srcId="{2E5CD4AD-EAE1-0648-BBCA-37AFFF624229}" destId="{CF24E3C4-29D5-C74F-AF9F-F2FABF07154B}" srcOrd="4" destOrd="0" presId="urn:microsoft.com/office/officeart/2005/8/layout/radial6"/>
    <dgm:cxn modelId="{877EFC9F-2466-874A-AA81-DEFA808401FD}" type="presParOf" srcId="{2E5CD4AD-EAE1-0648-BBCA-37AFFF624229}" destId="{315558A5-9E28-1449-BB6F-02DC4BA2FCC9}" srcOrd="5" destOrd="0" presId="urn:microsoft.com/office/officeart/2005/8/layout/radial6"/>
    <dgm:cxn modelId="{B3B0EA84-BB3D-C14E-9F49-E3AF30156BBD}" type="presParOf" srcId="{2E5CD4AD-EAE1-0648-BBCA-37AFFF624229}" destId="{C397FAB9-2EB3-A942-8598-21ED706D234E}" srcOrd="6" destOrd="0" presId="urn:microsoft.com/office/officeart/2005/8/layout/radial6"/>
    <dgm:cxn modelId="{106826FE-7342-6646-ADE0-05D6450F0A5E}" type="presParOf" srcId="{2E5CD4AD-EAE1-0648-BBCA-37AFFF624229}" destId="{EAC93A35-DD48-674A-9B4A-DDC89BC66608}" srcOrd="7" destOrd="0" presId="urn:microsoft.com/office/officeart/2005/8/layout/radial6"/>
    <dgm:cxn modelId="{87144434-C5D6-B34D-8E67-274B339CA3D3}" type="presParOf" srcId="{2E5CD4AD-EAE1-0648-BBCA-37AFFF624229}" destId="{4FB1AEEE-6B7A-9C43-9671-B802249BE887}" srcOrd="8" destOrd="0" presId="urn:microsoft.com/office/officeart/2005/8/layout/radial6"/>
    <dgm:cxn modelId="{167C90DF-9EEA-FE48-81AC-41810D1DEE53}" type="presParOf" srcId="{2E5CD4AD-EAE1-0648-BBCA-37AFFF624229}" destId="{F6CBF523-3408-704C-90DE-21819234441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BF523-3408-704C-90DE-21819234441A}">
      <dsp:nvSpPr>
        <dsp:cNvPr id="0" name=""/>
        <dsp:cNvSpPr/>
      </dsp:nvSpPr>
      <dsp:spPr>
        <a:xfrm>
          <a:off x="1787539" y="599291"/>
          <a:ext cx="4006821" cy="4006821"/>
        </a:xfrm>
        <a:prstGeom prst="blockArc">
          <a:avLst>
            <a:gd name="adj1" fmla="val 9000000"/>
            <a:gd name="adj2" fmla="val 16200000"/>
            <a:gd name="adj3" fmla="val 4638"/>
          </a:avLst>
        </a:prstGeom>
        <a:solidFill>
          <a:schemeClr val="bg1">
            <a:lumMod val="85000"/>
          </a:schemeClr>
        </a:solidFill>
        <a:ln>
          <a:noFill/>
        </a:ln>
        <a:effectLst/>
      </dsp:spPr>
      <dsp:style>
        <a:lnRef idx="0">
          <a:scrgbClr r="0" g="0" b="0"/>
        </a:lnRef>
        <a:fillRef idx="3">
          <a:scrgbClr r="0" g="0" b="0"/>
        </a:fillRef>
        <a:effectRef idx="2">
          <a:scrgbClr r="0" g="0" b="0"/>
        </a:effectRef>
        <a:fontRef idx="minor">
          <a:schemeClr val="lt1"/>
        </a:fontRef>
      </dsp:style>
    </dsp:sp>
    <dsp:sp modelId="{C397FAB9-2EB3-A942-8598-21ED706D234E}">
      <dsp:nvSpPr>
        <dsp:cNvPr id="0" name=""/>
        <dsp:cNvSpPr/>
      </dsp:nvSpPr>
      <dsp:spPr>
        <a:xfrm>
          <a:off x="1787539" y="599291"/>
          <a:ext cx="4006821" cy="4006821"/>
        </a:xfrm>
        <a:prstGeom prst="blockArc">
          <a:avLst>
            <a:gd name="adj1" fmla="val 1800000"/>
            <a:gd name="adj2" fmla="val 9000000"/>
            <a:gd name="adj3" fmla="val 4638"/>
          </a:avLst>
        </a:prstGeom>
        <a:solidFill>
          <a:schemeClr val="bg1">
            <a:lumMod val="85000"/>
          </a:schemeClr>
        </a:solidFill>
        <a:ln>
          <a:noFill/>
        </a:ln>
        <a:effectLst/>
      </dsp:spPr>
      <dsp:style>
        <a:lnRef idx="0">
          <a:scrgbClr r="0" g="0" b="0"/>
        </a:lnRef>
        <a:fillRef idx="3">
          <a:scrgbClr r="0" g="0" b="0"/>
        </a:fillRef>
        <a:effectRef idx="2">
          <a:scrgbClr r="0" g="0" b="0"/>
        </a:effectRef>
        <a:fontRef idx="minor">
          <a:schemeClr val="lt1"/>
        </a:fontRef>
      </dsp:style>
    </dsp:sp>
    <dsp:sp modelId="{8010D964-398A-DE42-AA5D-452CF6E70FDB}">
      <dsp:nvSpPr>
        <dsp:cNvPr id="0" name=""/>
        <dsp:cNvSpPr/>
      </dsp:nvSpPr>
      <dsp:spPr>
        <a:xfrm>
          <a:off x="1787539" y="599291"/>
          <a:ext cx="4006821" cy="4006821"/>
        </a:xfrm>
        <a:prstGeom prst="blockArc">
          <a:avLst>
            <a:gd name="adj1" fmla="val 16200000"/>
            <a:gd name="adj2" fmla="val 1800000"/>
            <a:gd name="adj3" fmla="val 4638"/>
          </a:avLst>
        </a:prstGeom>
        <a:solidFill>
          <a:schemeClr val="bg1">
            <a:lumMod val="85000"/>
          </a:schemeClr>
        </a:solidFill>
        <a:ln>
          <a:noFill/>
        </a:ln>
        <a:effectLst/>
      </dsp:spPr>
      <dsp:style>
        <a:lnRef idx="0">
          <a:scrgbClr r="0" g="0" b="0"/>
        </a:lnRef>
        <a:fillRef idx="3">
          <a:scrgbClr r="0" g="0" b="0"/>
        </a:fillRef>
        <a:effectRef idx="2">
          <a:scrgbClr r="0" g="0" b="0"/>
        </a:effectRef>
        <a:fontRef idx="minor">
          <a:schemeClr val="lt1"/>
        </a:fontRef>
      </dsp:style>
    </dsp:sp>
    <dsp:sp modelId="{0550189E-2954-5143-B1C5-3536F94F1C1E}">
      <dsp:nvSpPr>
        <dsp:cNvPr id="0" name=""/>
        <dsp:cNvSpPr/>
      </dsp:nvSpPr>
      <dsp:spPr>
        <a:xfrm>
          <a:off x="2869127" y="1680879"/>
          <a:ext cx="1843645" cy="1843645"/>
        </a:xfrm>
        <a:prstGeom prst="ellipse">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icrosoft GothicNeo" panose="020B0500000101010101" pitchFamily="34" charset="-127"/>
              <a:ea typeface="Microsoft GothicNeo" panose="020B0500000101010101" pitchFamily="34" charset="-127"/>
              <a:cs typeface="Microsoft GothicNeo" panose="020B0500000101010101" pitchFamily="34" charset="-127"/>
            </a:rPr>
            <a:t>Security Privileges</a:t>
          </a:r>
        </a:p>
      </dsp:txBody>
      <dsp:txXfrm>
        <a:off x="3139123" y="1950875"/>
        <a:ext cx="1303653" cy="1303653"/>
      </dsp:txXfrm>
    </dsp:sp>
    <dsp:sp modelId="{952AB0B1-5296-3D47-B6F9-84380A0B1A2F}">
      <dsp:nvSpPr>
        <dsp:cNvPr id="0" name=""/>
        <dsp:cNvSpPr/>
      </dsp:nvSpPr>
      <dsp:spPr>
        <a:xfrm>
          <a:off x="3145674" y="475"/>
          <a:ext cx="1290551" cy="1290551"/>
        </a:xfrm>
        <a:prstGeom prst="ellipse">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Microsoft GothicNeo" panose="020B0500000101010101" pitchFamily="34" charset="-127"/>
              <a:ea typeface="Microsoft GothicNeo" panose="020B0500000101010101" pitchFamily="34" charset="-127"/>
              <a:cs typeface="Microsoft GothicNeo" panose="020B0500000101010101" pitchFamily="34" charset="-127"/>
            </a:rPr>
            <a:t>User Account Management</a:t>
          </a:r>
        </a:p>
      </dsp:txBody>
      <dsp:txXfrm>
        <a:off x="3334671" y="189472"/>
        <a:ext cx="912557" cy="912557"/>
      </dsp:txXfrm>
    </dsp:sp>
    <dsp:sp modelId="{CF24E3C4-29D5-C74F-AF9F-F2FABF07154B}">
      <dsp:nvSpPr>
        <dsp:cNvPr id="0" name=""/>
        <dsp:cNvSpPr/>
      </dsp:nvSpPr>
      <dsp:spPr>
        <a:xfrm>
          <a:off x="4840443" y="2935901"/>
          <a:ext cx="1290551" cy="1290551"/>
        </a:xfrm>
        <a:prstGeom prst="ellipse">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Microsoft GothicNeo" panose="020B0500000101010101" pitchFamily="34" charset="-127"/>
              <a:ea typeface="Microsoft GothicNeo" panose="020B0500000101010101" pitchFamily="34" charset="-127"/>
              <a:cs typeface="Microsoft GothicNeo" panose="020B0500000101010101" pitchFamily="34" charset="-127"/>
            </a:rPr>
            <a:t>Access Control</a:t>
          </a:r>
        </a:p>
      </dsp:txBody>
      <dsp:txXfrm>
        <a:off x="5029440" y="3124898"/>
        <a:ext cx="912557" cy="912557"/>
      </dsp:txXfrm>
    </dsp:sp>
    <dsp:sp modelId="{EAC93A35-DD48-674A-9B4A-DDC89BC66608}">
      <dsp:nvSpPr>
        <dsp:cNvPr id="0" name=""/>
        <dsp:cNvSpPr/>
      </dsp:nvSpPr>
      <dsp:spPr>
        <a:xfrm>
          <a:off x="1450904" y="2935901"/>
          <a:ext cx="1290551" cy="1290551"/>
        </a:xfrm>
        <a:prstGeom prst="ellipse">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Microsoft GothicNeo" panose="020B0500000101010101" pitchFamily="34" charset="-127"/>
              <a:ea typeface="Microsoft GothicNeo" panose="020B0500000101010101" pitchFamily="34" charset="-127"/>
              <a:cs typeface="Microsoft GothicNeo" panose="020B0500000101010101" pitchFamily="34" charset="-127"/>
            </a:rPr>
            <a:t>MySQL Enterprise Firewall</a:t>
          </a:r>
        </a:p>
      </dsp:txBody>
      <dsp:txXfrm>
        <a:off x="1639901" y="3124898"/>
        <a:ext cx="912557" cy="91255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C5A40-B058-3E45-95E3-74E5820B89D5}"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B17DA-4855-664B-8715-853459E6288D}" type="slidenum">
              <a:rPr lang="en-US" smtClean="0"/>
              <a:t>‹#›</a:t>
            </a:fld>
            <a:endParaRPr lang="en-US"/>
          </a:p>
        </p:txBody>
      </p:sp>
    </p:spTree>
    <p:extLst>
      <p:ext uri="{BB962C8B-B14F-4D97-AF65-F5344CB8AC3E}">
        <p14:creationId xmlns:p14="http://schemas.microsoft.com/office/powerpoint/2010/main" val="372432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E7017ACE-A858-7F44-98D4-ED3E960FB57F}" type="datetime1">
              <a:rPr lang="en-US" smtClean="0"/>
              <a:t>12/7/2020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r>
              <a:rPr lang="en-US"/>
              <a:t>Give Plasma Give Life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66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0E849314-3E8E-C74D-AD7A-6AC30AF8F93C}" type="datetime1">
              <a:rPr lang="en-US" smtClean="0"/>
              <a:t>12/7/2020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r>
              <a:rPr lang="en-US"/>
              <a:t>Give Plasma Give Life</a:t>
            </a:r>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70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BBEF1E57-5F2B-BF46-BE28-DE422DE57191}" type="datetime1">
              <a:rPr lang="en-US" smtClean="0"/>
              <a:t>12/7/2020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r>
              <a:rPr lang="en-US"/>
              <a:t>Give Plasma Give Life</a:t>
            </a:r>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0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7E491AA1-D9A1-AA4F-ACD3-414166B06B18}" type="datetime1">
              <a:rPr lang="en-US" smtClean="0"/>
              <a:t>12/7/2020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Give Plasma Give Life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28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852238-3977-3D4D-BC0A-AD62D89598AA}" type="datetime1">
              <a:rPr lang="en-US" smtClean="0"/>
              <a:t>12/7/2020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r>
              <a:rPr lang="en-US"/>
              <a:t>Give Plasma Give Life</a:t>
            </a:r>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6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A5B225A8-38D2-EC4D-8B31-CC20791FE4A9}" type="datetime1">
              <a:rPr lang="en-US" smtClean="0"/>
              <a:t>12/7/2020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r>
              <a:rPr lang="en-US"/>
              <a:t>Give Plasma Give Life</a:t>
            </a:r>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5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3EE3AD2C-DB7C-6041-A7F8-7A75CFFA77B0}" type="datetime1">
              <a:rPr lang="en-US" smtClean="0"/>
              <a:t>12/7/2020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Give Plasma Give Life</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18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B207E76C-A942-4F46-8910-6B8807310E68}" type="datetime1">
              <a:rPr lang="en-US" smtClean="0"/>
              <a:t>12/7/2020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a:t>Give Plasma Give Life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11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9C500CC2-C7A7-C94F-B4A2-690DA26723C9}" type="datetime1">
              <a:rPr lang="en-US" smtClean="0"/>
              <a:t>12/7/2020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a:t>Give Plasma Give Life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99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E42C201A-0A71-AB41-A44B-DF34E73DC0B4}" type="datetime1">
              <a:rPr lang="en-US" smtClean="0"/>
              <a:t>12/7/2020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a:t>Give Plasma Give Life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89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55A8E85F-F393-1547-B772-B6DD36C62763}" type="datetime1">
              <a:rPr lang="en-US" smtClean="0"/>
              <a:t>12/7/2020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a:t>Give Plasma Give Life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47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019E0E8-C244-B842-8D12-35CBCA8C814B}" type="datetime1">
              <a:rPr lang="en-US" smtClean="0"/>
              <a:t>12/7/2020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a:t>Give Plasma Give Life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311671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www.mysql.com/products/enterprise/firewall.html" TargetMode="External"/><Relationship Id="rId7" Type="http://schemas.openxmlformats.org/officeDocument/2006/relationships/package" Target="../embeddings/Microsoft_Word_Document.docx"/><Relationship Id="rId2" Type="http://schemas.openxmlformats.org/officeDocument/2006/relationships/hyperlink" Target="https://www.bloodassurance.org/about-plasma-donation" TargetMode="External"/><Relationship Id="rId1" Type="http://schemas.openxmlformats.org/officeDocument/2006/relationships/slideLayout" Target="../slideLayouts/slideLayout7.xml"/><Relationship Id="rId6" Type="http://schemas.openxmlformats.org/officeDocument/2006/relationships/hyperlink" Target="https://www.fda.gov/media/141479/download#:~:text=The%20blood%20from%20people%20who,causes%20COVID%2D19" TargetMode="External"/><Relationship Id="rId5" Type="http://schemas.openxmlformats.org/officeDocument/2006/relationships/hyperlink" Target="https://dev.mysql.com/doc/refman/8.0/en/security.html" TargetMode="External"/><Relationship Id="rId4" Type="http://schemas.openxmlformats.org/officeDocument/2006/relationships/hyperlink" Target="https://www.mysqltutorial.org/mysql-roles/" TargetMode="External"/><Relationship Id="rId9" Type="http://schemas.openxmlformats.org/officeDocument/2006/relationships/package" Target="../embeddings/Microsoft_Word_Document1.docx"/></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 name="Picture 3">
            <a:extLst>
              <a:ext uri="{FF2B5EF4-FFF2-40B4-BE49-F238E27FC236}">
                <a16:creationId xmlns:a16="http://schemas.microsoft.com/office/drawing/2014/main" id="{63830E98-81D1-4ABB-99D6-14FFCD2D9194}"/>
              </a:ext>
            </a:extLst>
          </p:cNvPr>
          <p:cNvPicPr>
            <a:picLocks noChangeAspect="1"/>
          </p:cNvPicPr>
          <p:nvPr/>
        </p:nvPicPr>
        <p:blipFill rotWithShape="1">
          <a:blip r:embed="rId2"/>
          <a:srcRect b="25000"/>
          <a:stretch/>
        </p:blipFill>
        <p:spPr>
          <a:xfrm>
            <a:off x="20" y="-22"/>
            <a:ext cx="12191977" cy="6858022"/>
          </a:xfrm>
          <a:prstGeom prst="rect">
            <a:avLst/>
          </a:prstGeom>
        </p:spPr>
      </p:pic>
      <p:sp>
        <p:nvSpPr>
          <p:cNvPr id="45" name="Rectangle 4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9980" y="730553"/>
            <a:ext cx="5292872" cy="2524213"/>
          </a:xfrm>
        </p:spPr>
        <p:txBody>
          <a:bodyPr anchor="t">
            <a:normAutofit fontScale="90000"/>
          </a:bodyPr>
          <a:lstStyle/>
          <a:p>
            <a:r>
              <a:rPr lang="en-US" sz="3600" b="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 Donor </a:t>
            </a:r>
            <a:r>
              <a:rPr lang="en-US" sz="3600" b="0"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ManagemenT</a:t>
            </a:r>
            <a:r>
              <a:rPr lang="en-US" sz="3600" b="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US" sz="3600" b="0"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SystEM</a:t>
            </a:r>
            <a:br>
              <a:rPr lang="en-US" sz="3600" b="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br>
            <a:br>
              <a:rPr lang="en-US" sz="3600" b="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br>
            <a:r>
              <a:rPr lang="en-US" sz="2000" b="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COVID-19 Patients</a:t>
            </a:r>
            <a:br>
              <a:rPr lang="en-US" sz="3600" b="0" dirty="0">
                <a:latin typeface="Microsoft GothicNeo" panose="020B0500000101010101" pitchFamily="34" charset="-127"/>
                <a:ea typeface="Microsoft GothicNeo" panose="020B0500000101010101" pitchFamily="34" charset="-127"/>
                <a:cs typeface="Microsoft GothicNeo" panose="020B0500000101010101" pitchFamily="34" charset="-127"/>
              </a:rPr>
            </a:br>
            <a:br>
              <a:rPr lang="en-US" sz="3600" b="0" dirty="0">
                <a:latin typeface="Microsoft GothicNeo" panose="020B0500000101010101" pitchFamily="34" charset="-127"/>
                <a:ea typeface="Microsoft GothicNeo" panose="020B0500000101010101" pitchFamily="34" charset="-127"/>
                <a:cs typeface="Microsoft GothicNeo" panose="020B0500000101010101" pitchFamily="34" charset="-127"/>
              </a:rPr>
            </a:br>
            <a:endParaRPr lang="en-US" sz="3600" b="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7" name="Rectangle 4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41">
            <a:extLst>
              <a:ext uri="{FF2B5EF4-FFF2-40B4-BE49-F238E27FC236}">
                <a16:creationId xmlns:a16="http://schemas.microsoft.com/office/drawing/2014/main" id="{8E4EAF26-DAD7-4FE0-B691-A0D397BB4E9C}"/>
              </a:ext>
            </a:extLst>
          </p:cNvPr>
          <p:cNvSpPr>
            <a:spLocks noGrp="1"/>
          </p:cNvSpPr>
          <p:nvPr>
            <p:ph type="subTitle" idx="1"/>
          </p:nvPr>
        </p:nvSpPr>
        <p:spPr>
          <a:xfrm>
            <a:off x="40030" y="4179602"/>
            <a:ext cx="5355766" cy="754666"/>
          </a:xfrm>
        </p:spPr>
        <p:txBody>
          <a:bodyPr vert="horz" lIns="91440" tIns="45720" rIns="91440" bIns="45720" rtlCol="0" anchor="t">
            <a:normAutofit/>
          </a:bodyPr>
          <a:lstStyle/>
          <a:p>
            <a:r>
              <a:rPr lang="en-US" sz="1400"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Presented By:</a:t>
            </a:r>
          </a:p>
          <a:p>
            <a:r>
              <a:rPr lang="en-US" sz="1400" b="1"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Swathi </a:t>
            </a:r>
            <a:r>
              <a:rPr lang="en-US" sz="1400" b="1" dirty="0" err="1">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Badicole</a:t>
            </a:r>
            <a:r>
              <a:rPr lang="en-US" sz="1400" b="1"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US" sz="1400" b="1" dirty="0" err="1">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RamyaSree</a:t>
            </a:r>
            <a:r>
              <a:rPr lang="en-US" sz="1400" b="1"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US" sz="1400" b="1" dirty="0" err="1">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Modadugu</a:t>
            </a:r>
            <a:r>
              <a:rPr lang="en-US" sz="1400" b="1"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US" sz="1400" b="1" dirty="0" err="1">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Smita</a:t>
            </a:r>
            <a:r>
              <a:rPr lang="en-US" sz="1400" b="1"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Kulkarni</a:t>
            </a:r>
          </a:p>
          <a:p>
            <a:endParaRPr lang="en-US" sz="1400"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sz="1400" dirty="0">
              <a:solidFill>
                <a:schemeClr val="bg1">
                  <a:lumMod val="9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 name="Footer Placeholder 2">
            <a:extLst>
              <a:ext uri="{FF2B5EF4-FFF2-40B4-BE49-F238E27FC236}">
                <a16:creationId xmlns:a16="http://schemas.microsoft.com/office/drawing/2014/main" id="{A01A9B85-74A7-BE4E-AEC3-16784CE60A60}"/>
              </a:ext>
            </a:extLst>
          </p:cNvPr>
          <p:cNvSpPr>
            <a:spLocks noGrp="1"/>
          </p:cNvSpPr>
          <p:nvPr>
            <p:ph type="ftr" sz="quarter" idx="11"/>
          </p:nvPr>
        </p:nvSpPr>
        <p:spPr/>
        <p:txBody>
          <a:bodyPr/>
          <a:lstStyle/>
          <a:p>
            <a:r>
              <a:rPr lang="en-US" sz="2400" b="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Give Plasma Give Life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D4EC-7957-4351-A58C-73E49C396F61}"/>
              </a:ext>
            </a:extLst>
          </p:cNvPr>
          <p:cNvSpPr>
            <a:spLocks noGrp="1"/>
          </p:cNvSpPr>
          <p:nvPr>
            <p:ph type="title"/>
          </p:nvPr>
        </p:nvSpPr>
        <p:spPr>
          <a:xfrm>
            <a:off x="4085412" y="12152"/>
            <a:ext cx="4021173" cy="432896"/>
          </a:xfrm>
        </p:spPr>
        <p:txBody>
          <a:bodyPr>
            <a:noAutofit/>
          </a:bodyPr>
          <a:lstStyle/>
          <a:p>
            <a:pPr algn="ctr"/>
            <a:r>
              <a:rPr lang="en-US" sz="36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Relationship Table</a:t>
            </a:r>
          </a:p>
        </p:txBody>
      </p:sp>
      <p:graphicFrame>
        <p:nvGraphicFramePr>
          <p:cNvPr id="5" name="Content Placeholder 4">
            <a:extLst>
              <a:ext uri="{FF2B5EF4-FFF2-40B4-BE49-F238E27FC236}">
                <a16:creationId xmlns:a16="http://schemas.microsoft.com/office/drawing/2014/main" id="{D26DCC98-44AE-4BF6-81E5-FD57F7DDD479}"/>
              </a:ext>
            </a:extLst>
          </p:cNvPr>
          <p:cNvGraphicFramePr>
            <a:graphicFrameLocks noGrp="1"/>
          </p:cNvGraphicFramePr>
          <p:nvPr>
            <p:ph idx="1"/>
            <p:extLst>
              <p:ext uri="{D42A27DB-BD31-4B8C-83A1-F6EECF244321}">
                <p14:modId xmlns:p14="http://schemas.microsoft.com/office/powerpoint/2010/main" val="3679556108"/>
              </p:ext>
            </p:extLst>
          </p:nvPr>
        </p:nvGraphicFramePr>
        <p:xfrm>
          <a:off x="0" y="955064"/>
          <a:ext cx="12191999" cy="5447936"/>
        </p:xfrm>
        <a:graphic>
          <a:graphicData uri="http://schemas.openxmlformats.org/drawingml/2006/table">
            <a:tbl>
              <a:tblPr/>
              <a:tblGrid>
                <a:gridCol w="3657601">
                  <a:extLst>
                    <a:ext uri="{9D8B030D-6E8A-4147-A177-3AD203B41FA5}">
                      <a16:colId xmlns:a16="http://schemas.microsoft.com/office/drawing/2014/main" val="3116819943"/>
                    </a:ext>
                  </a:extLst>
                </a:gridCol>
                <a:gridCol w="2461846">
                  <a:extLst>
                    <a:ext uri="{9D8B030D-6E8A-4147-A177-3AD203B41FA5}">
                      <a16:colId xmlns:a16="http://schemas.microsoft.com/office/drawing/2014/main" val="1713640855"/>
                    </a:ext>
                  </a:extLst>
                </a:gridCol>
                <a:gridCol w="2485290">
                  <a:extLst>
                    <a:ext uri="{9D8B030D-6E8A-4147-A177-3AD203B41FA5}">
                      <a16:colId xmlns:a16="http://schemas.microsoft.com/office/drawing/2014/main" val="1202680349"/>
                    </a:ext>
                  </a:extLst>
                </a:gridCol>
                <a:gridCol w="3587262">
                  <a:extLst>
                    <a:ext uri="{9D8B030D-6E8A-4147-A177-3AD203B41FA5}">
                      <a16:colId xmlns:a16="http://schemas.microsoft.com/office/drawing/2014/main" val="1700402572"/>
                    </a:ext>
                  </a:extLst>
                </a:gridCol>
              </a:tblGrid>
              <a:tr h="245513">
                <a:tc>
                  <a:txBody>
                    <a:bodyPr/>
                    <a:lstStyle/>
                    <a:p>
                      <a:pPr algn="ctr" rtl="0" fontAlgn="t">
                        <a:spcBef>
                          <a:spcPts val="1000"/>
                        </a:spcBef>
                        <a:spcAft>
                          <a:spcPts val="0"/>
                        </a:spcAft>
                      </a:pPr>
                      <a:r>
                        <a:rPr lang="en-US" sz="1400" b="0" i="0" u="none" strike="noStrike"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ENTITY</a:t>
                      </a:r>
                      <a:endParaRPr lang="en-US" sz="1400"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400" b="0" i="0" u="none" strike="noStrike"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RELATIONSHIP</a:t>
                      </a:r>
                      <a:endParaRPr lang="en-US" sz="1400"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400" b="0" i="0" u="none" strike="noStrike"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CONNECTIVITY</a:t>
                      </a:r>
                      <a:endParaRPr lang="en-US" sz="1400"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400" b="0" i="0" u="none" strike="noStrike"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ENTITY</a:t>
                      </a:r>
                      <a:endParaRPr lang="en-US" sz="1400"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4238989258"/>
                  </a:ext>
                </a:extLst>
              </a:tr>
              <a:tr h="245513">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admits</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1381435102"/>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has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ROOM</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4087416722"/>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employs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DOCTOR</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3092409085"/>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pays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BILLING</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2697922833"/>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receives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PLASMA_TRANS</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2360521286"/>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PLASMA_AVAILABILITY</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is used for</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PLASMA_TRANS</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749704815"/>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DONOR</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donates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DONATION</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1612463161"/>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DONOR</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belongs to</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BLOOD GROUP</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1867953627"/>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belongs to</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BLOOD GROUP</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4064703985"/>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is admitted to</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ROOM</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3303656910"/>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treated by</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DOCTOR</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3206575463"/>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BILLING</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includes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PLASMA_TRANS</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4094061925"/>
                  </a:ext>
                </a:extLst>
              </a:tr>
              <a:tr h="245513">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DOCTOR</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treats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2425022340"/>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DONATION</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received by</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DONOR</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2477775989"/>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admitted to</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692424464"/>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BLOOD GROUP</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includes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2357892541"/>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BLOOD GROUP</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includes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DONOR</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3560082855"/>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PLASMA_BANK</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has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PLASMA_AVAILABILITY</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3852168399"/>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DONATION</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has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1:1</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PLASMA_AVAILABILITY</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4120554153"/>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PLASMA_BANK</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has</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DONATION</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4151476635"/>
                  </a:ext>
                </a:extLst>
              </a:tr>
              <a:tr h="245513">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PLASMA_TRANSFUSION</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received by</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1:M</a:t>
                      </a:r>
                      <a:endParaRPr lang="en-US" sz="12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i="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2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47527" marR="47527" marT="31684" marB="31684">
                    <a:lnL w="6350" cap="flat" cmpd="sng" algn="ctr">
                      <a:solidFill>
                        <a:srgbClr val="B4C6E7"/>
                      </a:solidFill>
                      <a:prstDash val="solid"/>
                      <a:round/>
                      <a:headEnd type="none" w="med" len="med"/>
                      <a:tailEnd type="none" w="med" len="med"/>
                    </a:lnL>
                    <a:lnR w="6350" cap="flat" cmpd="sng" algn="ctr">
                      <a:solidFill>
                        <a:srgbClr val="B4C6E7"/>
                      </a:solidFill>
                      <a:prstDash val="solid"/>
                      <a:round/>
                      <a:headEnd type="none" w="med" len="med"/>
                      <a:tailEnd type="none" w="med" len="med"/>
                    </a:lnR>
                    <a:lnT w="6350" cap="flat" cmpd="sng" algn="ctr">
                      <a:solidFill>
                        <a:srgbClr val="B4C6E7"/>
                      </a:solidFill>
                      <a:prstDash val="solid"/>
                      <a:round/>
                      <a:headEnd type="none" w="med" len="med"/>
                      <a:tailEnd type="none" w="med" len="med"/>
                    </a:lnT>
                    <a:lnB w="6350" cap="flat" cmpd="sng" algn="ctr">
                      <a:solidFill>
                        <a:srgbClr val="B4C6E7"/>
                      </a:solidFill>
                      <a:prstDash val="solid"/>
                      <a:round/>
                      <a:headEnd type="none" w="med" len="med"/>
                      <a:tailEnd type="none" w="med" len="med"/>
                    </a:lnB>
                    <a:solidFill>
                      <a:schemeClr val="bg1"/>
                    </a:solidFill>
                  </a:tcPr>
                </a:tc>
                <a:extLst>
                  <a:ext uri="{0D108BD9-81ED-4DB2-BD59-A6C34878D82A}">
                    <a16:rowId xmlns:a16="http://schemas.microsoft.com/office/drawing/2014/main" val="2405418836"/>
                  </a:ext>
                </a:extLst>
              </a:tr>
            </a:tbl>
          </a:graphicData>
        </a:graphic>
      </p:graphicFrame>
      <p:sp>
        <p:nvSpPr>
          <p:cNvPr id="6" name="Rectangle 1">
            <a:extLst>
              <a:ext uri="{FF2B5EF4-FFF2-40B4-BE49-F238E27FC236}">
                <a16:creationId xmlns:a16="http://schemas.microsoft.com/office/drawing/2014/main" id="{E3D5DCF0-4D4B-4D74-850E-EFB11C7E12A1}"/>
              </a:ext>
            </a:extLst>
          </p:cNvPr>
          <p:cNvSpPr>
            <a:spLocks noChangeArrowheads="1"/>
          </p:cNvSpPr>
          <p:nvPr/>
        </p:nvSpPr>
        <p:spPr bwMode="auto">
          <a:xfrm>
            <a:off x="-10414143" y="-233065"/>
            <a:ext cx="2679514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2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5843-50AD-CA4C-933B-FEEDB49C4561}"/>
              </a:ext>
            </a:extLst>
          </p:cNvPr>
          <p:cNvSpPr>
            <a:spLocks noGrp="1"/>
          </p:cNvSpPr>
          <p:nvPr>
            <p:ph type="title"/>
          </p:nvPr>
        </p:nvSpPr>
        <p:spPr>
          <a:xfrm>
            <a:off x="1578042" y="590062"/>
            <a:ext cx="5673657" cy="2838938"/>
          </a:xfrm>
        </p:spPr>
        <p:txBody>
          <a:bodyPr vert="horz" lIns="91440" tIns="45720" rIns="91440" bIns="45720" rtlCol="0" anchor="b">
            <a:normAutofit/>
          </a:bodyPr>
          <a:lstStyle/>
          <a:p>
            <a:r>
              <a:rPr lang="en-US" sz="4800" b="1" i="0" kern="1200" cap="all" baseline="0" dirty="0">
                <a:solidFill>
                  <a:srgbClr val="002060"/>
                </a:solidFill>
                <a:latin typeface="Microsoft GothicNeo" panose="020B0500000101010101" pitchFamily="34" charset="-127"/>
                <a:ea typeface="Microsoft GothicNeo" panose="020B0500000101010101" pitchFamily="34" charset="-127"/>
                <a:cs typeface="Microsoft GothicNeo" panose="020B0500000101010101" pitchFamily="34" charset="-127"/>
              </a:rPr>
              <a:t>ENTITY RELATIONSHIP DIAGRAM</a:t>
            </a:r>
          </a:p>
        </p:txBody>
      </p:sp>
      <p:sp>
        <p:nvSpPr>
          <p:cNvPr id="4" name="Footer Placeholder 3">
            <a:extLst>
              <a:ext uri="{FF2B5EF4-FFF2-40B4-BE49-F238E27FC236}">
                <a16:creationId xmlns:a16="http://schemas.microsoft.com/office/drawing/2014/main" id="{E1D969D7-45BC-5746-84CE-4BA9F78676C1}"/>
              </a:ext>
            </a:extLst>
          </p:cNvPr>
          <p:cNvSpPr>
            <a:spLocks noGrp="1"/>
          </p:cNvSpPr>
          <p:nvPr>
            <p:ph type="ftr" sz="quarter" idx="11"/>
          </p:nvPr>
        </p:nvSpPr>
        <p:spPr>
          <a:xfrm rot="16200000">
            <a:off x="-759310" y="4995679"/>
            <a:ext cx="3346084" cy="365125"/>
          </a:xfrm>
        </p:spPr>
        <p:txBody>
          <a:bodyPr vert="horz" lIns="91440" tIns="45720" rIns="91440" bIns="45720" rtlCol="0" anchor="ctr">
            <a:normAutofit/>
          </a:bodyPr>
          <a:lstStyle/>
          <a:p>
            <a:pPr>
              <a:spcAft>
                <a:spcPts val="600"/>
              </a:spcAft>
            </a:pPr>
            <a:r>
              <a:rPr lang="en-US" b="1" i="0" kern="1200" cap="all" spc="100" baseline="0" dirty="0">
                <a:solidFill>
                  <a:schemeClr val="accent2">
                    <a:lumMod val="40000"/>
                    <a:lumOff val="60000"/>
                  </a:schemeClr>
                </a:solidFill>
                <a:latin typeface="+mn-lt"/>
                <a:ea typeface="+mn-ea"/>
                <a:cs typeface="+mn-cs"/>
              </a:rPr>
              <a:t>Give Plasma Give Life</a:t>
            </a:r>
          </a:p>
        </p:txBody>
      </p:sp>
      <p:pic>
        <p:nvPicPr>
          <p:cNvPr id="6" name="Picture 5">
            <a:extLst>
              <a:ext uri="{FF2B5EF4-FFF2-40B4-BE49-F238E27FC236}">
                <a16:creationId xmlns:a16="http://schemas.microsoft.com/office/drawing/2014/main" id="{BD41DA59-0EF8-4A37-B5C7-0C4C59D25A0C}"/>
              </a:ext>
            </a:extLst>
          </p:cNvPr>
          <p:cNvPicPr>
            <a:picLocks noChangeAspect="1"/>
          </p:cNvPicPr>
          <p:nvPr/>
        </p:nvPicPr>
        <p:blipFill rotWithShape="1">
          <a:blip r:embed="rId2"/>
          <a:srcRect l="41608" r="-2"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425162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27EE-C539-4DFA-BC81-A357571B4707}"/>
              </a:ext>
            </a:extLst>
          </p:cNvPr>
          <p:cNvSpPr>
            <a:spLocks noGrp="1"/>
          </p:cNvSpPr>
          <p:nvPr>
            <p:ph type="title"/>
          </p:nvPr>
        </p:nvSpPr>
        <p:spPr>
          <a:xfrm>
            <a:off x="5050158" y="136525"/>
            <a:ext cx="656705" cy="315912"/>
          </a:xfrm>
        </p:spPr>
        <p:txBody>
          <a:bodyPr>
            <a:normAutofit fontScale="90000"/>
          </a:bodyPr>
          <a:lstStyle/>
          <a:p>
            <a:r>
              <a:rPr lang="en-US" sz="2000" dirty="0">
                <a:solidFill>
                  <a:schemeClr val="accent2">
                    <a:lumMod val="50000"/>
                  </a:schemeClr>
                </a:solidFill>
              </a:rPr>
              <a:t>ERD</a:t>
            </a:r>
          </a:p>
        </p:txBody>
      </p:sp>
      <p:sp>
        <p:nvSpPr>
          <p:cNvPr id="4" name="Footer Placeholder 3">
            <a:extLst>
              <a:ext uri="{FF2B5EF4-FFF2-40B4-BE49-F238E27FC236}">
                <a16:creationId xmlns:a16="http://schemas.microsoft.com/office/drawing/2014/main" id="{98C5326B-0E5B-4F28-B7E1-AA583AECAC41}"/>
              </a:ext>
            </a:extLst>
          </p:cNvPr>
          <p:cNvSpPr>
            <a:spLocks noGrp="1"/>
          </p:cNvSpPr>
          <p:nvPr>
            <p:ph type="ftr" sz="quarter" idx="11"/>
          </p:nvPr>
        </p:nvSpPr>
        <p:spPr/>
        <p:txBody>
          <a:bodyPr/>
          <a:lstStyle/>
          <a:p>
            <a:r>
              <a:rPr lang="en-US"/>
              <a:t>Give Plasma Give Life</a:t>
            </a:r>
          </a:p>
        </p:txBody>
      </p:sp>
      <p:pic>
        <p:nvPicPr>
          <p:cNvPr id="4102" name="Picture 6" descr="Diagram, schematic&#10;&#10;Description automatically generated">
            <a:extLst>
              <a:ext uri="{FF2B5EF4-FFF2-40B4-BE49-F238E27FC236}">
                <a16:creationId xmlns:a16="http://schemas.microsoft.com/office/drawing/2014/main" id="{D453ED8D-68E5-BA4E-9EC8-F85042D9E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8" y="0"/>
            <a:ext cx="583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6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25843-50AD-CA4C-933B-FEEDB49C4561}"/>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4800" b="1" i="0" kern="1200" cap="all" baseline="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NORMALIZATION</a:t>
            </a:r>
          </a:p>
        </p:txBody>
      </p:sp>
      <p:sp>
        <p:nvSpPr>
          <p:cNvPr id="4" name="Footer Placeholder 3">
            <a:extLst>
              <a:ext uri="{FF2B5EF4-FFF2-40B4-BE49-F238E27FC236}">
                <a16:creationId xmlns:a16="http://schemas.microsoft.com/office/drawing/2014/main" id="{E1D969D7-45BC-5746-84CE-4BA9F78676C1}"/>
              </a:ext>
            </a:extLst>
          </p:cNvPr>
          <p:cNvSpPr>
            <a:spLocks noGrp="1"/>
          </p:cNvSpPr>
          <p:nvPr>
            <p:ph type="ftr" sz="quarter" idx="11"/>
          </p:nvPr>
        </p:nvSpPr>
        <p:spPr>
          <a:xfrm rot="16200000">
            <a:off x="-550212" y="1934585"/>
            <a:ext cx="2789529" cy="365125"/>
          </a:xfrm>
        </p:spPr>
        <p:txBody>
          <a:bodyPr vert="horz" lIns="91440" tIns="45720" rIns="91440" bIns="45720" rtlCol="0" anchor="ctr">
            <a:normAutofit/>
          </a:bodyPr>
          <a:lstStyle/>
          <a:p>
            <a:pPr>
              <a:spcAft>
                <a:spcPts val="600"/>
              </a:spcAft>
            </a:pPr>
            <a:r>
              <a:rPr lang="en-US" b="1" i="0" kern="1200" cap="all" spc="100" baseline="0" dirty="0">
                <a:solidFill>
                  <a:schemeClr val="bg1"/>
                </a:solidFill>
                <a:latin typeface="+mn-lt"/>
                <a:ea typeface="+mn-ea"/>
                <a:cs typeface="+mn-cs"/>
              </a:rPr>
              <a:t>Give Plasma Give Life</a:t>
            </a: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11910"/>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D41DA59-0EF8-4A37-B5C7-0C4C59D25A0C}"/>
              </a:ext>
            </a:extLst>
          </p:cNvPr>
          <p:cNvPicPr>
            <a:picLocks noChangeAspect="1"/>
          </p:cNvPicPr>
          <p:nvPr/>
        </p:nvPicPr>
        <p:blipFill rotWithShape="1">
          <a:blip r:embed="rId2"/>
          <a:srcRect l="43750" r="1" b="1"/>
          <a:stretch/>
        </p:blipFill>
        <p:spPr>
          <a:xfrm>
            <a:off x="1366432" y="2530057"/>
            <a:ext cx="3707972" cy="3707972"/>
          </a:xfrm>
          <a:custGeom>
            <a:avLst/>
            <a:gdLst/>
            <a:ahLst/>
            <a:cxnLst/>
            <a:rect l="l" t="t" r="r" b="b"/>
            <a:pathLst>
              <a:path w="1924906" h="1924906">
                <a:moveTo>
                  <a:pt x="962453" y="0"/>
                </a:moveTo>
                <a:cubicBezTo>
                  <a:pt x="1494001" y="0"/>
                  <a:pt x="1924906" y="430905"/>
                  <a:pt x="1924906" y="962453"/>
                </a:cubicBezTo>
                <a:cubicBezTo>
                  <a:pt x="1924906" y="1494001"/>
                  <a:pt x="1494001" y="1924906"/>
                  <a:pt x="962453" y="1924906"/>
                </a:cubicBezTo>
                <a:cubicBezTo>
                  <a:pt x="430905" y="1924906"/>
                  <a:pt x="0" y="1494001"/>
                  <a:pt x="0" y="962453"/>
                </a:cubicBezTo>
                <a:cubicBezTo>
                  <a:pt x="0" y="430905"/>
                  <a:pt x="430905" y="0"/>
                  <a:pt x="962453" y="0"/>
                </a:cubicBezTo>
                <a:close/>
              </a:path>
            </a:pathLst>
          </a:custGeom>
        </p:spPr>
      </p:pic>
      <p:sp>
        <p:nvSpPr>
          <p:cNvPr id="1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8632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4D9251A-9B19-5242-B2E8-018C94F6EA43}"/>
              </a:ext>
            </a:extLst>
          </p:cNvPr>
          <p:cNvSpPr txBox="1">
            <a:spLocks/>
          </p:cNvSpPr>
          <p:nvPr/>
        </p:nvSpPr>
        <p:spPr>
          <a:xfrm>
            <a:off x="656399" y="61942"/>
            <a:ext cx="11325455" cy="5673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lumMod val="50000"/>
                  </a:schemeClr>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DEPENDENCY DIAGRAMS – TABLES IN 3NF AND BCNF</a:t>
            </a:r>
          </a:p>
        </p:txBody>
      </p:sp>
      <p:grpSp>
        <p:nvGrpSpPr>
          <p:cNvPr id="2" name="Group 1">
            <a:extLst>
              <a:ext uri="{FF2B5EF4-FFF2-40B4-BE49-F238E27FC236}">
                <a16:creationId xmlns:a16="http://schemas.microsoft.com/office/drawing/2014/main" id="{5037FA5A-3ADC-2A41-AD93-CA041C53102E}"/>
              </a:ext>
            </a:extLst>
          </p:cNvPr>
          <p:cNvGrpSpPr/>
          <p:nvPr/>
        </p:nvGrpSpPr>
        <p:grpSpPr>
          <a:xfrm>
            <a:off x="1035646" y="601790"/>
            <a:ext cx="9778590" cy="995235"/>
            <a:chOff x="1053872" y="601790"/>
            <a:chExt cx="9778590" cy="995235"/>
          </a:xfrm>
        </p:grpSpPr>
        <p:sp>
          <p:nvSpPr>
            <p:cNvPr id="3" name="Rectangle 2">
              <a:extLst>
                <a:ext uri="{FF2B5EF4-FFF2-40B4-BE49-F238E27FC236}">
                  <a16:creationId xmlns:a16="http://schemas.microsoft.com/office/drawing/2014/main" id="{54F5D482-1BFB-5F48-B096-C6EA4808B8C1}"/>
                </a:ext>
              </a:extLst>
            </p:cNvPr>
            <p:cNvSpPr/>
            <p:nvPr/>
          </p:nvSpPr>
          <p:spPr>
            <a:xfrm>
              <a:off x="1053872" y="601790"/>
              <a:ext cx="751176"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 name="Rounded Rectangle 6">
              <a:extLst>
                <a:ext uri="{FF2B5EF4-FFF2-40B4-BE49-F238E27FC236}">
                  <a16:creationId xmlns:a16="http://schemas.microsoft.com/office/drawing/2014/main" id="{850C27BE-AB01-2A45-B551-630DABA744C2}"/>
                </a:ext>
              </a:extLst>
            </p:cNvPr>
            <p:cNvSpPr/>
            <p:nvPr/>
          </p:nvSpPr>
          <p:spPr>
            <a:xfrm>
              <a:off x="1053872" y="1203325"/>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3" name="Rounded Rectangle 12">
              <a:extLst>
                <a:ext uri="{FF2B5EF4-FFF2-40B4-BE49-F238E27FC236}">
                  <a16:creationId xmlns:a16="http://schemas.microsoft.com/office/drawing/2014/main" id="{38CB4920-9020-5E45-9E1E-08E46DAADFCA}"/>
                </a:ext>
              </a:extLst>
            </p:cNvPr>
            <p:cNvSpPr/>
            <p:nvPr/>
          </p:nvSpPr>
          <p:spPr>
            <a:xfrm>
              <a:off x="214607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 name="Rounded Rectangle 13">
              <a:extLst>
                <a:ext uri="{FF2B5EF4-FFF2-40B4-BE49-F238E27FC236}">
                  <a16:creationId xmlns:a16="http://schemas.microsoft.com/office/drawing/2014/main" id="{B45DAA56-9DE1-574D-8820-1D392908487B}"/>
                </a:ext>
              </a:extLst>
            </p:cNvPr>
            <p:cNvSpPr/>
            <p:nvPr/>
          </p:nvSpPr>
          <p:spPr>
            <a:xfrm>
              <a:off x="323827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Hospital_Email</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5" name="Rounded Rectangle 14">
              <a:extLst>
                <a:ext uri="{FF2B5EF4-FFF2-40B4-BE49-F238E27FC236}">
                  <a16:creationId xmlns:a16="http://schemas.microsoft.com/office/drawing/2014/main" id="{9082D0A1-26FF-8740-85BD-C6C590925DE9}"/>
                </a:ext>
              </a:extLst>
            </p:cNvPr>
            <p:cNvSpPr/>
            <p:nvPr/>
          </p:nvSpPr>
          <p:spPr>
            <a:xfrm>
              <a:off x="433047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Hospital_City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6" name="Rounded Rectangle 15">
              <a:extLst>
                <a:ext uri="{FF2B5EF4-FFF2-40B4-BE49-F238E27FC236}">
                  <a16:creationId xmlns:a16="http://schemas.microsoft.com/office/drawing/2014/main" id="{D4EB22E0-06E4-4A49-9F07-FC8BF00140FC}"/>
                </a:ext>
              </a:extLst>
            </p:cNvPr>
            <p:cNvSpPr/>
            <p:nvPr/>
          </p:nvSpPr>
          <p:spPr>
            <a:xfrm>
              <a:off x="974026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Hospital_Website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7" name="Rounded Rectangle 16">
              <a:extLst>
                <a:ext uri="{FF2B5EF4-FFF2-40B4-BE49-F238E27FC236}">
                  <a16:creationId xmlns:a16="http://schemas.microsoft.com/office/drawing/2014/main" id="{7F924171-C006-7848-86B2-93BF88F2010C}"/>
                </a:ext>
              </a:extLst>
            </p:cNvPr>
            <p:cNvSpPr/>
            <p:nvPr/>
          </p:nvSpPr>
          <p:spPr>
            <a:xfrm>
              <a:off x="866513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Hospital_Contact</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8" name="Rounded Rectangle 17">
              <a:extLst>
                <a:ext uri="{FF2B5EF4-FFF2-40B4-BE49-F238E27FC236}">
                  <a16:creationId xmlns:a16="http://schemas.microsoft.com/office/drawing/2014/main" id="{57F59CC4-D11A-2B4A-B16C-327312D9B8CE}"/>
                </a:ext>
              </a:extLst>
            </p:cNvPr>
            <p:cNvSpPr/>
            <p:nvPr/>
          </p:nvSpPr>
          <p:spPr>
            <a:xfrm>
              <a:off x="5414137"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Hospital_Country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9" name="Rounded Rectangle 18">
              <a:extLst>
                <a:ext uri="{FF2B5EF4-FFF2-40B4-BE49-F238E27FC236}">
                  <a16:creationId xmlns:a16="http://schemas.microsoft.com/office/drawing/2014/main" id="{1D80F9AB-43A2-E64D-A909-E897E83E08FA}"/>
                </a:ext>
              </a:extLst>
            </p:cNvPr>
            <p:cNvSpPr/>
            <p:nvPr/>
          </p:nvSpPr>
          <p:spPr>
            <a:xfrm>
              <a:off x="649780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Hospital_State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20" name="Rounded Rectangle 19">
              <a:extLst>
                <a:ext uri="{FF2B5EF4-FFF2-40B4-BE49-F238E27FC236}">
                  <a16:creationId xmlns:a16="http://schemas.microsoft.com/office/drawing/2014/main" id="{873059F9-E75A-E046-B25C-7EF146C3A618}"/>
                </a:ext>
              </a:extLst>
            </p:cNvPr>
            <p:cNvSpPr/>
            <p:nvPr/>
          </p:nvSpPr>
          <p:spPr>
            <a:xfrm>
              <a:off x="759000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Hospital_Zipcode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9" name="Elbow Connector 8">
              <a:extLst>
                <a:ext uri="{FF2B5EF4-FFF2-40B4-BE49-F238E27FC236}">
                  <a16:creationId xmlns:a16="http://schemas.microsoft.com/office/drawing/2014/main" id="{175AF327-78CB-1C40-A682-71935806A9B0}"/>
                </a:ext>
              </a:extLst>
            </p:cNvPr>
            <p:cNvCxnSpPr>
              <a:stCxn id="7" idx="0"/>
              <a:endCxn id="13" idx="0"/>
            </p:cNvCxnSpPr>
            <p:nvPr/>
          </p:nvCxnSpPr>
          <p:spPr>
            <a:xfrm rot="5400000" flipH="1" flipV="1">
              <a:off x="2146072" y="65722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Elbow Connector 10">
              <a:extLst>
                <a:ext uri="{FF2B5EF4-FFF2-40B4-BE49-F238E27FC236}">
                  <a16:creationId xmlns:a16="http://schemas.microsoft.com/office/drawing/2014/main" id="{9A483585-327D-2A4E-A237-5DF51D5ADBBE}"/>
                </a:ext>
              </a:extLst>
            </p:cNvPr>
            <p:cNvCxnSpPr>
              <a:stCxn id="13" idx="0"/>
              <a:endCxn id="14" idx="0"/>
            </p:cNvCxnSpPr>
            <p:nvPr/>
          </p:nvCxnSpPr>
          <p:spPr>
            <a:xfrm rot="5400000" flipH="1" flipV="1">
              <a:off x="3238272" y="65722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Elbow Connector 21">
              <a:extLst>
                <a:ext uri="{FF2B5EF4-FFF2-40B4-BE49-F238E27FC236}">
                  <a16:creationId xmlns:a16="http://schemas.microsoft.com/office/drawing/2014/main" id="{D9AFFA6D-FDD1-0243-8B87-6083C395CC23}"/>
                </a:ext>
              </a:extLst>
            </p:cNvPr>
            <p:cNvCxnSpPr>
              <a:stCxn id="14" idx="0"/>
              <a:endCxn id="15" idx="0"/>
            </p:cNvCxnSpPr>
            <p:nvPr/>
          </p:nvCxnSpPr>
          <p:spPr>
            <a:xfrm rot="5400000" flipH="1" flipV="1">
              <a:off x="4330472" y="65722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Elbow Connector 23">
              <a:extLst>
                <a:ext uri="{FF2B5EF4-FFF2-40B4-BE49-F238E27FC236}">
                  <a16:creationId xmlns:a16="http://schemas.microsoft.com/office/drawing/2014/main" id="{24F0B3BE-0C97-004C-AB2D-0522806CA684}"/>
                </a:ext>
              </a:extLst>
            </p:cNvPr>
            <p:cNvCxnSpPr>
              <a:stCxn id="15" idx="0"/>
              <a:endCxn id="18" idx="0"/>
            </p:cNvCxnSpPr>
            <p:nvPr/>
          </p:nvCxnSpPr>
          <p:spPr>
            <a:xfrm rot="5400000" flipH="1" flipV="1">
              <a:off x="5418404" y="661493"/>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Elbow Connector 25">
              <a:extLst>
                <a:ext uri="{FF2B5EF4-FFF2-40B4-BE49-F238E27FC236}">
                  <a16:creationId xmlns:a16="http://schemas.microsoft.com/office/drawing/2014/main" id="{1C4961A3-3083-4144-B623-7E64ADA1456B}"/>
                </a:ext>
              </a:extLst>
            </p:cNvPr>
            <p:cNvCxnSpPr>
              <a:stCxn id="18" idx="0"/>
              <a:endCxn id="19" idx="0"/>
            </p:cNvCxnSpPr>
            <p:nvPr/>
          </p:nvCxnSpPr>
          <p:spPr>
            <a:xfrm rot="5400000" flipH="1" flipV="1">
              <a:off x="6502069" y="661493"/>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Elbow Connector 27">
              <a:extLst>
                <a:ext uri="{FF2B5EF4-FFF2-40B4-BE49-F238E27FC236}">
                  <a16:creationId xmlns:a16="http://schemas.microsoft.com/office/drawing/2014/main" id="{EBA83717-1E29-3448-899B-38E27FD9EEFB}"/>
                </a:ext>
              </a:extLst>
            </p:cNvPr>
            <p:cNvCxnSpPr>
              <a:stCxn id="19" idx="0"/>
              <a:endCxn id="20" idx="0"/>
            </p:cNvCxnSpPr>
            <p:nvPr/>
          </p:nvCxnSpPr>
          <p:spPr>
            <a:xfrm rot="5400000" flipH="1" flipV="1">
              <a:off x="7590002" y="65722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Elbow Connector 29">
              <a:extLst>
                <a:ext uri="{FF2B5EF4-FFF2-40B4-BE49-F238E27FC236}">
                  <a16:creationId xmlns:a16="http://schemas.microsoft.com/office/drawing/2014/main" id="{72AC7F2E-CEEF-014B-9EEF-2B86C27A12C8}"/>
                </a:ext>
              </a:extLst>
            </p:cNvPr>
            <p:cNvCxnSpPr>
              <a:stCxn id="20" idx="0"/>
              <a:endCxn id="17" idx="0"/>
            </p:cNvCxnSpPr>
            <p:nvPr/>
          </p:nvCxnSpPr>
          <p:spPr>
            <a:xfrm rot="5400000" flipH="1" flipV="1">
              <a:off x="8673667" y="665760"/>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2" name="Elbow Connector 31">
              <a:extLst>
                <a:ext uri="{FF2B5EF4-FFF2-40B4-BE49-F238E27FC236}">
                  <a16:creationId xmlns:a16="http://schemas.microsoft.com/office/drawing/2014/main" id="{89B710A6-BC19-914C-90BA-E85A6ED949D0}"/>
                </a:ext>
              </a:extLst>
            </p:cNvPr>
            <p:cNvCxnSpPr>
              <a:stCxn id="17" idx="0"/>
              <a:endCxn id="16" idx="0"/>
            </p:cNvCxnSpPr>
            <p:nvPr/>
          </p:nvCxnSpPr>
          <p:spPr>
            <a:xfrm rot="5400000" flipH="1" flipV="1">
              <a:off x="9748797" y="665760"/>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4" name="Group 3">
            <a:extLst>
              <a:ext uri="{FF2B5EF4-FFF2-40B4-BE49-F238E27FC236}">
                <a16:creationId xmlns:a16="http://schemas.microsoft.com/office/drawing/2014/main" id="{AE87943D-8D4C-194A-BF6E-486866D9C35A}"/>
              </a:ext>
            </a:extLst>
          </p:cNvPr>
          <p:cNvGrpSpPr/>
          <p:nvPr/>
        </p:nvGrpSpPr>
        <p:grpSpPr>
          <a:xfrm>
            <a:off x="1035646" y="1978055"/>
            <a:ext cx="9778590" cy="876706"/>
            <a:chOff x="1036905" y="1821111"/>
            <a:chExt cx="9778590" cy="876706"/>
          </a:xfrm>
        </p:grpSpPr>
        <p:sp>
          <p:nvSpPr>
            <p:cNvPr id="37" name="Rounded Rectangle 36">
              <a:extLst>
                <a:ext uri="{FF2B5EF4-FFF2-40B4-BE49-F238E27FC236}">
                  <a16:creationId xmlns:a16="http://schemas.microsoft.com/office/drawing/2014/main" id="{4F40FE98-C639-E24E-BE4E-B517774848C4}"/>
                </a:ext>
              </a:extLst>
            </p:cNvPr>
            <p:cNvSpPr/>
            <p:nvPr/>
          </p:nvSpPr>
          <p:spPr>
            <a:xfrm>
              <a:off x="1036905" y="2304117"/>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8" name="Rounded Rectangle 37">
              <a:extLst>
                <a:ext uri="{FF2B5EF4-FFF2-40B4-BE49-F238E27FC236}">
                  <a16:creationId xmlns:a16="http://schemas.microsoft.com/office/drawing/2014/main" id="{AA092CC6-5CD4-5B4C-B396-01A37937DE60}"/>
                </a:ext>
              </a:extLst>
            </p:cNvPr>
            <p:cNvSpPr/>
            <p:nvPr/>
          </p:nvSpPr>
          <p:spPr>
            <a:xfrm>
              <a:off x="212910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9" name="Rounded Rectangle 38">
              <a:extLst>
                <a:ext uri="{FF2B5EF4-FFF2-40B4-BE49-F238E27FC236}">
                  <a16:creationId xmlns:a16="http://schemas.microsoft.com/office/drawing/2014/main" id="{6403DD87-325A-E341-8764-1BFB59C4109C}"/>
                </a:ext>
              </a:extLst>
            </p:cNvPr>
            <p:cNvSpPr/>
            <p:nvPr/>
          </p:nvSpPr>
          <p:spPr>
            <a:xfrm>
              <a:off x="322130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PBank_Email</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0" name="Rounded Rectangle 39">
              <a:extLst>
                <a:ext uri="{FF2B5EF4-FFF2-40B4-BE49-F238E27FC236}">
                  <a16:creationId xmlns:a16="http://schemas.microsoft.com/office/drawing/2014/main" id="{01F015A7-3193-D44E-B392-0F1C0785929C}"/>
                </a:ext>
              </a:extLst>
            </p:cNvPr>
            <p:cNvSpPr/>
            <p:nvPr/>
          </p:nvSpPr>
          <p:spPr>
            <a:xfrm>
              <a:off x="431350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PBank_City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1" name="Rounded Rectangle 40">
              <a:extLst>
                <a:ext uri="{FF2B5EF4-FFF2-40B4-BE49-F238E27FC236}">
                  <a16:creationId xmlns:a16="http://schemas.microsoft.com/office/drawing/2014/main" id="{9C3594B0-F759-8444-BAAC-754F31AD4B8E}"/>
                </a:ext>
              </a:extLst>
            </p:cNvPr>
            <p:cNvSpPr/>
            <p:nvPr/>
          </p:nvSpPr>
          <p:spPr>
            <a:xfrm>
              <a:off x="972329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PBank_Website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2" name="Rounded Rectangle 41">
              <a:extLst>
                <a:ext uri="{FF2B5EF4-FFF2-40B4-BE49-F238E27FC236}">
                  <a16:creationId xmlns:a16="http://schemas.microsoft.com/office/drawing/2014/main" id="{97657DE3-1D40-B046-8F62-F30B8516241E}"/>
                </a:ext>
              </a:extLst>
            </p:cNvPr>
            <p:cNvSpPr/>
            <p:nvPr/>
          </p:nvSpPr>
          <p:spPr>
            <a:xfrm>
              <a:off x="864816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PBank_Contact</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3" name="Rounded Rectangle 42">
              <a:extLst>
                <a:ext uri="{FF2B5EF4-FFF2-40B4-BE49-F238E27FC236}">
                  <a16:creationId xmlns:a16="http://schemas.microsoft.com/office/drawing/2014/main" id="{610DC2D4-8641-6040-8DAC-0634E74A8A69}"/>
                </a:ext>
              </a:extLst>
            </p:cNvPr>
            <p:cNvSpPr/>
            <p:nvPr/>
          </p:nvSpPr>
          <p:spPr>
            <a:xfrm>
              <a:off x="5397170"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PBank_Country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4" name="Rounded Rectangle 43">
              <a:extLst>
                <a:ext uri="{FF2B5EF4-FFF2-40B4-BE49-F238E27FC236}">
                  <a16:creationId xmlns:a16="http://schemas.microsoft.com/office/drawing/2014/main" id="{09999BD6-B022-BF45-A864-D9B15108662B}"/>
                </a:ext>
              </a:extLst>
            </p:cNvPr>
            <p:cNvSpPr/>
            <p:nvPr/>
          </p:nvSpPr>
          <p:spPr>
            <a:xfrm>
              <a:off x="648083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PBankl_State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5" name="Rounded Rectangle 44">
              <a:extLst>
                <a:ext uri="{FF2B5EF4-FFF2-40B4-BE49-F238E27FC236}">
                  <a16:creationId xmlns:a16="http://schemas.microsoft.com/office/drawing/2014/main" id="{253EAD55-01A3-504B-858A-BC1D6F64EC41}"/>
                </a:ext>
              </a:extLst>
            </p:cNvPr>
            <p:cNvSpPr/>
            <p:nvPr/>
          </p:nvSpPr>
          <p:spPr>
            <a:xfrm>
              <a:off x="757303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PBank_Zipcode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46" name="Elbow Connector 45">
              <a:extLst>
                <a:ext uri="{FF2B5EF4-FFF2-40B4-BE49-F238E27FC236}">
                  <a16:creationId xmlns:a16="http://schemas.microsoft.com/office/drawing/2014/main" id="{984D054F-68F3-8D43-9B9A-787296BE9F9C}"/>
                </a:ext>
              </a:extLst>
            </p:cNvPr>
            <p:cNvCxnSpPr>
              <a:stCxn id="37" idx="0"/>
              <a:endCxn id="38" idx="0"/>
            </p:cNvCxnSpPr>
            <p:nvPr/>
          </p:nvCxnSpPr>
          <p:spPr>
            <a:xfrm rot="5400000" flipH="1" flipV="1">
              <a:off x="2129105" y="175801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47" name="Elbow Connector 46">
              <a:extLst>
                <a:ext uri="{FF2B5EF4-FFF2-40B4-BE49-F238E27FC236}">
                  <a16:creationId xmlns:a16="http://schemas.microsoft.com/office/drawing/2014/main" id="{1940ACA4-3800-9544-A0F5-30DE3E490D42}"/>
                </a:ext>
              </a:extLst>
            </p:cNvPr>
            <p:cNvCxnSpPr>
              <a:stCxn id="38" idx="0"/>
              <a:endCxn id="39" idx="0"/>
            </p:cNvCxnSpPr>
            <p:nvPr/>
          </p:nvCxnSpPr>
          <p:spPr>
            <a:xfrm rot="5400000" flipH="1" flipV="1">
              <a:off x="3221305" y="175801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a:extLst>
                <a:ext uri="{FF2B5EF4-FFF2-40B4-BE49-F238E27FC236}">
                  <a16:creationId xmlns:a16="http://schemas.microsoft.com/office/drawing/2014/main" id="{E58A6E8A-C974-B34E-A02E-CC5528D6658D}"/>
                </a:ext>
              </a:extLst>
            </p:cNvPr>
            <p:cNvCxnSpPr>
              <a:stCxn id="39" idx="0"/>
              <a:endCxn id="40" idx="0"/>
            </p:cNvCxnSpPr>
            <p:nvPr/>
          </p:nvCxnSpPr>
          <p:spPr>
            <a:xfrm rot="5400000" flipH="1" flipV="1">
              <a:off x="4313505" y="175801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Elbow Connector 48">
              <a:extLst>
                <a:ext uri="{FF2B5EF4-FFF2-40B4-BE49-F238E27FC236}">
                  <a16:creationId xmlns:a16="http://schemas.microsoft.com/office/drawing/2014/main" id="{44CB5325-20D4-764F-AE85-7773B297B07F}"/>
                </a:ext>
              </a:extLst>
            </p:cNvPr>
            <p:cNvCxnSpPr>
              <a:stCxn id="40" idx="0"/>
              <a:endCxn id="43" idx="0"/>
            </p:cNvCxnSpPr>
            <p:nvPr/>
          </p:nvCxnSpPr>
          <p:spPr>
            <a:xfrm rot="5400000" flipH="1" flipV="1">
              <a:off x="5401437" y="1762285"/>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Elbow Connector 49">
              <a:extLst>
                <a:ext uri="{FF2B5EF4-FFF2-40B4-BE49-F238E27FC236}">
                  <a16:creationId xmlns:a16="http://schemas.microsoft.com/office/drawing/2014/main" id="{67D9CEBD-F46E-0041-AF62-1A31E6F70FF2}"/>
                </a:ext>
              </a:extLst>
            </p:cNvPr>
            <p:cNvCxnSpPr>
              <a:stCxn id="43" idx="0"/>
              <a:endCxn id="44" idx="0"/>
            </p:cNvCxnSpPr>
            <p:nvPr/>
          </p:nvCxnSpPr>
          <p:spPr>
            <a:xfrm rot="5400000" flipH="1" flipV="1">
              <a:off x="6485102" y="1762285"/>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Elbow Connector 50">
              <a:extLst>
                <a:ext uri="{FF2B5EF4-FFF2-40B4-BE49-F238E27FC236}">
                  <a16:creationId xmlns:a16="http://schemas.microsoft.com/office/drawing/2014/main" id="{A95BE673-E131-AF46-BC31-1DE2DB6C8A9F}"/>
                </a:ext>
              </a:extLst>
            </p:cNvPr>
            <p:cNvCxnSpPr>
              <a:stCxn id="44" idx="0"/>
              <a:endCxn id="45" idx="0"/>
            </p:cNvCxnSpPr>
            <p:nvPr/>
          </p:nvCxnSpPr>
          <p:spPr>
            <a:xfrm rot="5400000" flipH="1" flipV="1">
              <a:off x="7573035" y="175801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Elbow Connector 51">
              <a:extLst>
                <a:ext uri="{FF2B5EF4-FFF2-40B4-BE49-F238E27FC236}">
                  <a16:creationId xmlns:a16="http://schemas.microsoft.com/office/drawing/2014/main" id="{195EF918-76FB-B34F-853B-94384600B511}"/>
                </a:ext>
              </a:extLst>
            </p:cNvPr>
            <p:cNvCxnSpPr>
              <a:stCxn id="45" idx="0"/>
              <a:endCxn id="42" idx="0"/>
            </p:cNvCxnSpPr>
            <p:nvPr/>
          </p:nvCxnSpPr>
          <p:spPr>
            <a:xfrm rot="5400000" flipH="1" flipV="1">
              <a:off x="8656700" y="1766552"/>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3" name="Elbow Connector 52">
              <a:extLst>
                <a:ext uri="{FF2B5EF4-FFF2-40B4-BE49-F238E27FC236}">
                  <a16:creationId xmlns:a16="http://schemas.microsoft.com/office/drawing/2014/main" id="{6630D52F-B013-BC4B-8F04-0FC35649C081}"/>
                </a:ext>
              </a:extLst>
            </p:cNvPr>
            <p:cNvCxnSpPr>
              <a:stCxn id="42" idx="0"/>
              <a:endCxn id="41" idx="0"/>
            </p:cNvCxnSpPr>
            <p:nvPr/>
          </p:nvCxnSpPr>
          <p:spPr>
            <a:xfrm rot="5400000" flipH="1" flipV="1">
              <a:off x="9731830" y="1766552"/>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92" name="Rectangle 91">
              <a:extLst>
                <a:ext uri="{FF2B5EF4-FFF2-40B4-BE49-F238E27FC236}">
                  <a16:creationId xmlns:a16="http://schemas.microsoft.com/office/drawing/2014/main" id="{3CFE6734-940E-7848-85AF-C6E39B8EC17D}"/>
                </a:ext>
              </a:extLst>
            </p:cNvPr>
            <p:cNvSpPr/>
            <p:nvPr/>
          </p:nvSpPr>
          <p:spPr>
            <a:xfrm>
              <a:off x="1036905" y="1821111"/>
              <a:ext cx="1003527"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 Bank</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grpSp>
      <p:grpSp>
        <p:nvGrpSpPr>
          <p:cNvPr id="10" name="Group 9">
            <a:extLst>
              <a:ext uri="{FF2B5EF4-FFF2-40B4-BE49-F238E27FC236}">
                <a16:creationId xmlns:a16="http://schemas.microsoft.com/office/drawing/2014/main" id="{0B3385C3-2F92-3340-899F-640969D4934D}"/>
              </a:ext>
            </a:extLst>
          </p:cNvPr>
          <p:cNvGrpSpPr/>
          <p:nvPr/>
        </p:nvGrpSpPr>
        <p:grpSpPr>
          <a:xfrm>
            <a:off x="1035646" y="3235791"/>
            <a:ext cx="9778590" cy="1987662"/>
            <a:chOff x="1017420" y="3251695"/>
            <a:chExt cx="9778590" cy="1987662"/>
          </a:xfrm>
        </p:grpSpPr>
        <p:sp>
          <p:nvSpPr>
            <p:cNvPr id="54" name="Rounded Rectangle 53">
              <a:extLst>
                <a:ext uri="{FF2B5EF4-FFF2-40B4-BE49-F238E27FC236}">
                  <a16:creationId xmlns:a16="http://schemas.microsoft.com/office/drawing/2014/main" id="{A8EC21D4-F0C9-D04A-8254-5EFE9941F491}"/>
                </a:ext>
              </a:extLst>
            </p:cNvPr>
            <p:cNvSpPr/>
            <p:nvPr/>
          </p:nvSpPr>
          <p:spPr>
            <a:xfrm>
              <a:off x="1017420" y="3792259"/>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5" name="Rounded Rectangle 54">
              <a:extLst>
                <a:ext uri="{FF2B5EF4-FFF2-40B4-BE49-F238E27FC236}">
                  <a16:creationId xmlns:a16="http://schemas.microsoft.com/office/drawing/2014/main" id="{83083960-F1EA-F140-A1FA-530474F8B7AD}"/>
                </a:ext>
              </a:extLst>
            </p:cNvPr>
            <p:cNvSpPr/>
            <p:nvPr/>
          </p:nvSpPr>
          <p:spPr>
            <a:xfrm>
              <a:off x="2109620"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Patient_Fname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6" name="Rounded Rectangle 55">
              <a:extLst>
                <a:ext uri="{FF2B5EF4-FFF2-40B4-BE49-F238E27FC236}">
                  <a16:creationId xmlns:a16="http://schemas.microsoft.com/office/drawing/2014/main" id="{31233F57-40B3-CE44-A9FC-AD023F3B4032}"/>
                </a:ext>
              </a:extLst>
            </p:cNvPr>
            <p:cNvSpPr/>
            <p:nvPr/>
          </p:nvSpPr>
          <p:spPr>
            <a:xfrm>
              <a:off x="3201820"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Patient_Lname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7" name="Rounded Rectangle 56">
              <a:extLst>
                <a:ext uri="{FF2B5EF4-FFF2-40B4-BE49-F238E27FC236}">
                  <a16:creationId xmlns:a16="http://schemas.microsoft.com/office/drawing/2014/main" id="{C601AFC8-09C8-4C42-84F1-1C720CDE5A04}"/>
                </a:ext>
              </a:extLst>
            </p:cNvPr>
            <p:cNvSpPr/>
            <p:nvPr/>
          </p:nvSpPr>
          <p:spPr>
            <a:xfrm>
              <a:off x="4294020"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Patient_City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8" name="Rounded Rectangle 57">
              <a:extLst>
                <a:ext uri="{FF2B5EF4-FFF2-40B4-BE49-F238E27FC236}">
                  <a16:creationId xmlns:a16="http://schemas.microsoft.com/office/drawing/2014/main" id="{EEE293C0-2E55-A64D-A9CD-2924A50D1AA6}"/>
                </a:ext>
              </a:extLst>
            </p:cNvPr>
            <p:cNvSpPr/>
            <p:nvPr/>
          </p:nvSpPr>
          <p:spPr>
            <a:xfrm>
              <a:off x="9703810"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Patient_Gender</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9" name="Rounded Rectangle 58">
              <a:extLst>
                <a:ext uri="{FF2B5EF4-FFF2-40B4-BE49-F238E27FC236}">
                  <a16:creationId xmlns:a16="http://schemas.microsoft.com/office/drawing/2014/main" id="{7BE709FC-E4A0-8D40-8790-0094815C2E67}"/>
                </a:ext>
              </a:extLst>
            </p:cNvPr>
            <p:cNvSpPr/>
            <p:nvPr/>
          </p:nvSpPr>
          <p:spPr>
            <a:xfrm>
              <a:off x="8628680"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Patient_Contact</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0" name="Rounded Rectangle 59">
              <a:extLst>
                <a:ext uri="{FF2B5EF4-FFF2-40B4-BE49-F238E27FC236}">
                  <a16:creationId xmlns:a16="http://schemas.microsoft.com/office/drawing/2014/main" id="{B7937FE0-5B9A-A144-A36B-910FE1B28382}"/>
                </a:ext>
              </a:extLst>
            </p:cNvPr>
            <p:cNvSpPr/>
            <p:nvPr/>
          </p:nvSpPr>
          <p:spPr>
            <a:xfrm>
              <a:off x="5377685"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Patient_Country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1" name="Rounded Rectangle 60">
              <a:extLst>
                <a:ext uri="{FF2B5EF4-FFF2-40B4-BE49-F238E27FC236}">
                  <a16:creationId xmlns:a16="http://schemas.microsoft.com/office/drawing/2014/main" id="{69EC5580-FFB2-974E-89D3-B40325218881}"/>
                </a:ext>
              </a:extLst>
            </p:cNvPr>
            <p:cNvSpPr/>
            <p:nvPr/>
          </p:nvSpPr>
          <p:spPr>
            <a:xfrm>
              <a:off x="6461350"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Patient_State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2" name="Rounded Rectangle 61">
              <a:extLst>
                <a:ext uri="{FF2B5EF4-FFF2-40B4-BE49-F238E27FC236}">
                  <a16:creationId xmlns:a16="http://schemas.microsoft.com/office/drawing/2014/main" id="{B2AE3BD9-6833-7441-A94B-0FBEB6239D29}"/>
                </a:ext>
              </a:extLst>
            </p:cNvPr>
            <p:cNvSpPr/>
            <p:nvPr/>
          </p:nvSpPr>
          <p:spPr>
            <a:xfrm>
              <a:off x="7553550" y="3792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Patient_Zipcode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63" name="Elbow Connector 62">
              <a:extLst>
                <a:ext uri="{FF2B5EF4-FFF2-40B4-BE49-F238E27FC236}">
                  <a16:creationId xmlns:a16="http://schemas.microsoft.com/office/drawing/2014/main" id="{C595C41F-B307-EB4D-B37E-F5B86D68AB24}"/>
                </a:ext>
              </a:extLst>
            </p:cNvPr>
            <p:cNvCxnSpPr>
              <a:stCxn id="54" idx="0"/>
              <a:endCxn id="55" idx="0"/>
            </p:cNvCxnSpPr>
            <p:nvPr/>
          </p:nvCxnSpPr>
          <p:spPr>
            <a:xfrm rot="5400000" flipH="1" flipV="1">
              <a:off x="2109620" y="3246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4" name="Elbow Connector 63">
              <a:extLst>
                <a:ext uri="{FF2B5EF4-FFF2-40B4-BE49-F238E27FC236}">
                  <a16:creationId xmlns:a16="http://schemas.microsoft.com/office/drawing/2014/main" id="{6F270AC8-7EA0-FA48-8373-B1DA2C1B6D74}"/>
                </a:ext>
              </a:extLst>
            </p:cNvPr>
            <p:cNvCxnSpPr>
              <a:stCxn id="55" idx="0"/>
              <a:endCxn id="56" idx="0"/>
            </p:cNvCxnSpPr>
            <p:nvPr/>
          </p:nvCxnSpPr>
          <p:spPr>
            <a:xfrm rot="5400000" flipH="1" flipV="1">
              <a:off x="3201820" y="3246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5" name="Elbow Connector 64">
              <a:extLst>
                <a:ext uri="{FF2B5EF4-FFF2-40B4-BE49-F238E27FC236}">
                  <a16:creationId xmlns:a16="http://schemas.microsoft.com/office/drawing/2014/main" id="{878AFA01-17AE-A94A-95B5-0C97638199F0}"/>
                </a:ext>
              </a:extLst>
            </p:cNvPr>
            <p:cNvCxnSpPr>
              <a:stCxn id="56" idx="0"/>
              <a:endCxn id="57" idx="0"/>
            </p:cNvCxnSpPr>
            <p:nvPr/>
          </p:nvCxnSpPr>
          <p:spPr>
            <a:xfrm rot="5400000" flipH="1" flipV="1">
              <a:off x="4294020" y="3246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6" name="Elbow Connector 65">
              <a:extLst>
                <a:ext uri="{FF2B5EF4-FFF2-40B4-BE49-F238E27FC236}">
                  <a16:creationId xmlns:a16="http://schemas.microsoft.com/office/drawing/2014/main" id="{85F47D2D-103B-254A-B083-2AD0A7532CFF}"/>
                </a:ext>
              </a:extLst>
            </p:cNvPr>
            <p:cNvCxnSpPr>
              <a:stCxn id="57" idx="0"/>
              <a:endCxn id="60" idx="0"/>
            </p:cNvCxnSpPr>
            <p:nvPr/>
          </p:nvCxnSpPr>
          <p:spPr>
            <a:xfrm rot="5400000" flipH="1" flipV="1">
              <a:off x="5381952" y="3250427"/>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7" name="Elbow Connector 66">
              <a:extLst>
                <a:ext uri="{FF2B5EF4-FFF2-40B4-BE49-F238E27FC236}">
                  <a16:creationId xmlns:a16="http://schemas.microsoft.com/office/drawing/2014/main" id="{32C963F4-EAE6-EC4A-9448-1D720308F455}"/>
                </a:ext>
              </a:extLst>
            </p:cNvPr>
            <p:cNvCxnSpPr>
              <a:stCxn id="60" idx="0"/>
              <a:endCxn id="61" idx="0"/>
            </p:cNvCxnSpPr>
            <p:nvPr/>
          </p:nvCxnSpPr>
          <p:spPr>
            <a:xfrm rot="5400000" flipH="1" flipV="1">
              <a:off x="6465617" y="3250427"/>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8" name="Elbow Connector 67">
              <a:extLst>
                <a:ext uri="{FF2B5EF4-FFF2-40B4-BE49-F238E27FC236}">
                  <a16:creationId xmlns:a16="http://schemas.microsoft.com/office/drawing/2014/main" id="{32B23B9C-046A-494C-8F63-9941688DF72B}"/>
                </a:ext>
              </a:extLst>
            </p:cNvPr>
            <p:cNvCxnSpPr>
              <a:stCxn id="61" idx="0"/>
              <a:endCxn id="62" idx="0"/>
            </p:cNvCxnSpPr>
            <p:nvPr/>
          </p:nvCxnSpPr>
          <p:spPr>
            <a:xfrm rot="5400000" flipH="1" flipV="1">
              <a:off x="7553550" y="3246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9" name="Elbow Connector 68">
              <a:extLst>
                <a:ext uri="{FF2B5EF4-FFF2-40B4-BE49-F238E27FC236}">
                  <a16:creationId xmlns:a16="http://schemas.microsoft.com/office/drawing/2014/main" id="{31276746-6638-D24D-A2FD-B2184544FE0B}"/>
                </a:ext>
              </a:extLst>
            </p:cNvPr>
            <p:cNvCxnSpPr>
              <a:stCxn id="62" idx="0"/>
              <a:endCxn id="59" idx="0"/>
            </p:cNvCxnSpPr>
            <p:nvPr/>
          </p:nvCxnSpPr>
          <p:spPr>
            <a:xfrm rot="5400000" flipH="1" flipV="1">
              <a:off x="8637215" y="3254694"/>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0" name="Elbow Connector 69">
              <a:extLst>
                <a:ext uri="{FF2B5EF4-FFF2-40B4-BE49-F238E27FC236}">
                  <a16:creationId xmlns:a16="http://schemas.microsoft.com/office/drawing/2014/main" id="{1AB2E9D5-EA52-8141-8CB3-2194995E659B}"/>
                </a:ext>
              </a:extLst>
            </p:cNvPr>
            <p:cNvCxnSpPr>
              <a:cxnSpLocks/>
              <a:stCxn id="59" idx="0"/>
              <a:endCxn id="58" idx="0"/>
            </p:cNvCxnSpPr>
            <p:nvPr/>
          </p:nvCxnSpPr>
          <p:spPr>
            <a:xfrm rot="5400000" flipH="1" flipV="1">
              <a:off x="9712345" y="3254694"/>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71" name="Rounded Rectangle 70">
              <a:extLst>
                <a:ext uri="{FF2B5EF4-FFF2-40B4-BE49-F238E27FC236}">
                  <a16:creationId xmlns:a16="http://schemas.microsoft.com/office/drawing/2014/main" id="{A8D734E8-DD0B-F041-9655-CA5B0BDD56B5}"/>
                </a:ext>
              </a:extLst>
            </p:cNvPr>
            <p:cNvSpPr/>
            <p:nvPr/>
          </p:nvSpPr>
          <p:spPr>
            <a:xfrm>
              <a:off x="1017420"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Patient_DOB</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2" name="Rounded Rectangle 71">
              <a:extLst>
                <a:ext uri="{FF2B5EF4-FFF2-40B4-BE49-F238E27FC236}">
                  <a16:creationId xmlns:a16="http://schemas.microsoft.com/office/drawing/2014/main" id="{FF0E24AD-833F-FE4D-877E-90FA6F3AC0AE}"/>
                </a:ext>
              </a:extLst>
            </p:cNvPr>
            <p:cNvSpPr/>
            <p:nvPr/>
          </p:nvSpPr>
          <p:spPr>
            <a:xfrm>
              <a:off x="2109620"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Patient_Weight</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3" name="Rounded Rectangle 72">
              <a:extLst>
                <a:ext uri="{FF2B5EF4-FFF2-40B4-BE49-F238E27FC236}">
                  <a16:creationId xmlns:a16="http://schemas.microsoft.com/office/drawing/2014/main" id="{6446D330-D194-114C-815C-69A6D6AF7D3E}"/>
                </a:ext>
              </a:extLst>
            </p:cNvPr>
            <p:cNvSpPr/>
            <p:nvPr/>
          </p:nvSpPr>
          <p:spPr>
            <a:xfrm>
              <a:off x="3201820"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Blood_Group_ID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4" name="Rounded Rectangle 73">
              <a:extLst>
                <a:ext uri="{FF2B5EF4-FFF2-40B4-BE49-F238E27FC236}">
                  <a16:creationId xmlns:a16="http://schemas.microsoft.com/office/drawing/2014/main" id="{397B9504-D09C-944A-8C91-6EDFDEE5DD5F}"/>
                </a:ext>
              </a:extLst>
            </p:cNvPr>
            <p:cNvSpPr/>
            <p:nvPr/>
          </p:nvSpPr>
          <p:spPr>
            <a:xfrm>
              <a:off x="4294020"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Patient_Hmb</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6" name="Rounded Rectangle 75">
              <a:extLst>
                <a:ext uri="{FF2B5EF4-FFF2-40B4-BE49-F238E27FC236}">
                  <a16:creationId xmlns:a16="http://schemas.microsoft.com/office/drawing/2014/main" id="{D5EA75AF-EDCA-5440-8C45-4C249BDF8C69}"/>
                </a:ext>
              </a:extLst>
            </p:cNvPr>
            <p:cNvSpPr/>
            <p:nvPr/>
          </p:nvSpPr>
          <p:spPr>
            <a:xfrm>
              <a:off x="8628680"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Room_ID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7" name="Rounded Rectangle 76">
              <a:extLst>
                <a:ext uri="{FF2B5EF4-FFF2-40B4-BE49-F238E27FC236}">
                  <a16:creationId xmlns:a16="http://schemas.microsoft.com/office/drawing/2014/main" id="{0F224071-8336-D248-8ACF-9B1D535EA9A2}"/>
                </a:ext>
              </a:extLst>
            </p:cNvPr>
            <p:cNvSpPr/>
            <p:nvPr/>
          </p:nvSpPr>
          <p:spPr>
            <a:xfrm>
              <a:off x="5377685"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Patient_Bld_PH</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8" name="Rounded Rectangle 77">
              <a:extLst>
                <a:ext uri="{FF2B5EF4-FFF2-40B4-BE49-F238E27FC236}">
                  <a16:creationId xmlns:a16="http://schemas.microsoft.com/office/drawing/2014/main" id="{7670CADC-F91D-2647-9070-CCDE213CE0E2}"/>
                </a:ext>
              </a:extLst>
            </p:cNvPr>
            <p:cNvSpPr/>
            <p:nvPr/>
          </p:nvSpPr>
          <p:spPr>
            <a:xfrm>
              <a:off x="6461350"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9" name="Rounded Rectangle 78">
              <a:extLst>
                <a:ext uri="{FF2B5EF4-FFF2-40B4-BE49-F238E27FC236}">
                  <a16:creationId xmlns:a16="http://schemas.microsoft.com/office/drawing/2014/main" id="{65240664-119F-7D41-AB61-56337C8D0826}"/>
                </a:ext>
              </a:extLst>
            </p:cNvPr>
            <p:cNvSpPr/>
            <p:nvPr/>
          </p:nvSpPr>
          <p:spPr>
            <a:xfrm>
              <a:off x="7553550" y="484565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80" name="Elbow Connector 79">
              <a:extLst>
                <a:ext uri="{FF2B5EF4-FFF2-40B4-BE49-F238E27FC236}">
                  <a16:creationId xmlns:a16="http://schemas.microsoft.com/office/drawing/2014/main" id="{125EF80F-B3FE-A345-8754-9C14FA08AD6C}"/>
                </a:ext>
              </a:extLst>
            </p:cNvPr>
            <p:cNvCxnSpPr>
              <a:stCxn id="71" idx="0"/>
              <a:endCxn id="72" idx="0"/>
            </p:cNvCxnSpPr>
            <p:nvPr/>
          </p:nvCxnSpPr>
          <p:spPr>
            <a:xfrm rot="5400000" flipH="1" flipV="1">
              <a:off x="2109620" y="429955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1" name="Elbow Connector 80">
              <a:extLst>
                <a:ext uri="{FF2B5EF4-FFF2-40B4-BE49-F238E27FC236}">
                  <a16:creationId xmlns:a16="http://schemas.microsoft.com/office/drawing/2014/main" id="{421CAAC4-1B5D-B948-972C-116BB2B75B14}"/>
                </a:ext>
              </a:extLst>
            </p:cNvPr>
            <p:cNvCxnSpPr>
              <a:stCxn id="72" idx="0"/>
              <a:endCxn id="73" idx="0"/>
            </p:cNvCxnSpPr>
            <p:nvPr/>
          </p:nvCxnSpPr>
          <p:spPr>
            <a:xfrm rot="5400000" flipH="1" flipV="1">
              <a:off x="3201820" y="429955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2" name="Elbow Connector 81">
              <a:extLst>
                <a:ext uri="{FF2B5EF4-FFF2-40B4-BE49-F238E27FC236}">
                  <a16:creationId xmlns:a16="http://schemas.microsoft.com/office/drawing/2014/main" id="{B6920A7C-C32A-D34E-B8E2-DC484CF382FF}"/>
                </a:ext>
              </a:extLst>
            </p:cNvPr>
            <p:cNvCxnSpPr>
              <a:stCxn id="73" idx="0"/>
              <a:endCxn id="74" idx="0"/>
            </p:cNvCxnSpPr>
            <p:nvPr/>
          </p:nvCxnSpPr>
          <p:spPr>
            <a:xfrm rot="5400000" flipH="1" flipV="1">
              <a:off x="4294020" y="429955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3" name="Elbow Connector 82">
              <a:extLst>
                <a:ext uri="{FF2B5EF4-FFF2-40B4-BE49-F238E27FC236}">
                  <a16:creationId xmlns:a16="http://schemas.microsoft.com/office/drawing/2014/main" id="{FD21A33F-C19F-BA46-A9EB-EA02D1DBE612}"/>
                </a:ext>
              </a:extLst>
            </p:cNvPr>
            <p:cNvCxnSpPr>
              <a:stCxn id="74" idx="0"/>
              <a:endCxn id="77" idx="0"/>
            </p:cNvCxnSpPr>
            <p:nvPr/>
          </p:nvCxnSpPr>
          <p:spPr>
            <a:xfrm rot="5400000" flipH="1" flipV="1">
              <a:off x="5381952" y="4303825"/>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4" name="Elbow Connector 83">
              <a:extLst>
                <a:ext uri="{FF2B5EF4-FFF2-40B4-BE49-F238E27FC236}">
                  <a16:creationId xmlns:a16="http://schemas.microsoft.com/office/drawing/2014/main" id="{626C10B8-0A51-704F-BDC8-374E8FDB19F0}"/>
                </a:ext>
              </a:extLst>
            </p:cNvPr>
            <p:cNvCxnSpPr>
              <a:stCxn id="77" idx="0"/>
              <a:endCxn id="78" idx="0"/>
            </p:cNvCxnSpPr>
            <p:nvPr/>
          </p:nvCxnSpPr>
          <p:spPr>
            <a:xfrm rot="5400000" flipH="1" flipV="1">
              <a:off x="6465617" y="4303825"/>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5" name="Elbow Connector 84">
              <a:extLst>
                <a:ext uri="{FF2B5EF4-FFF2-40B4-BE49-F238E27FC236}">
                  <a16:creationId xmlns:a16="http://schemas.microsoft.com/office/drawing/2014/main" id="{69271EF2-E07C-4C4D-98AD-7C0EE87F8F7F}"/>
                </a:ext>
              </a:extLst>
            </p:cNvPr>
            <p:cNvCxnSpPr>
              <a:stCxn id="78" idx="0"/>
              <a:endCxn id="79" idx="0"/>
            </p:cNvCxnSpPr>
            <p:nvPr/>
          </p:nvCxnSpPr>
          <p:spPr>
            <a:xfrm rot="5400000" flipH="1" flipV="1">
              <a:off x="7553550" y="429955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6" name="Elbow Connector 85">
              <a:extLst>
                <a:ext uri="{FF2B5EF4-FFF2-40B4-BE49-F238E27FC236}">
                  <a16:creationId xmlns:a16="http://schemas.microsoft.com/office/drawing/2014/main" id="{3E9DA1E4-A670-B047-A0C3-42264EBC0296}"/>
                </a:ext>
              </a:extLst>
            </p:cNvPr>
            <p:cNvCxnSpPr>
              <a:stCxn id="79" idx="0"/>
              <a:endCxn id="76" idx="0"/>
            </p:cNvCxnSpPr>
            <p:nvPr/>
          </p:nvCxnSpPr>
          <p:spPr>
            <a:xfrm rot="5400000" flipH="1" flipV="1">
              <a:off x="8637215" y="4308092"/>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4" name="Elbow Connector 33">
              <a:extLst>
                <a:ext uri="{FF2B5EF4-FFF2-40B4-BE49-F238E27FC236}">
                  <a16:creationId xmlns:a16="http://schemas.microsoft.com/office/drawing/2014/main" id="{9DA6EF69-C9F0-1A49-87EF-43EDA012B26B}"/>
                </a:ext>
              </a:extLst>
            </p:cNvPr>
            <p:cNvCxnSpPr>
              <a:cxnSpLocks/>
              <a:stCxn id="58" idx="3"/>
              <a:endCxn id="71" idx="1"/>
            </p:cNvCxnSpPr>
            <p:nvPr/>
          </p:nvCxnSpPr>
          <p:spPr>
            <a:xfrm flipH="1">
              <a:off x="1017420" y="3989109"/>
              <a:ext cx="9778590" cy="1053398"/>
            </a:xfrm>
            <a:prstGeom prst="bentConnector5">
              <a:avLst>
                <a:gd name="adj1" fmla="val -2338"/>
                <a:gd name="adj2" fmla="val 50000"/>
                <a:gd name="adj3" fmla="val 102338"/>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93" name="Rectangle 92">
              <a:extLst>
                <a:ext uri="{FF2B5EF4-FFF2-40B4-BE49-F238E27FC236}">
                  <a16:creationId xmlns:a16="http://schemas.microsoft.com/office/drawing/2014/main" id="{8AE7B841-ED86-6943-A31B-0F9272BABA5B}"/>
                </a:ext>
              </a:extLst>
            </p:cNvPr>
            <p:cNvSpPr/>
            <p:nvPr/>
          </p:nvSpPr>
          <p:spPr>
            <a:xfrm>
              <a:off x="1041172" y="3251695"/>
              <a:ext cx="751176"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grpSp>
      <p:grpSp>
        <p:nvGrpSpPr>
          <p:cNvPr id="6" name="Group 5">
            <a:extLst>
              <a:ext uri="{FF2B5EF4-FFF2-40B4-BE49-F238E27FC236}">
                <a16:creationId xmlns:a16="http://schemas.microsoft.com/office/drawing/2014/main" id="{DE822789-B2D9-E343-99A7-FAEEAFE8A443}"/>
              </a:ext>
            </a:extLst>
          </p:cNvPr>
          <p:cNvGrpSpPr/>
          <p:nvPr/>
        </p:nvGrpSpPr>
        <p:grpSpPr>
          <a:xfrm>
            <a:off x="1035646" y="5604482"/>
            <a:ext cx="5452465" cy="973391"/>
            <a:chOff x="1017420" y="5419286"/>
            <a:chExt cx="5452465" cy="1010089"/>
          </a:xfrm>
        </p:grpSpPr>
        <p:sp>
          <p:nvSpPr>
            <p:cNvPr id="95" name="Rectangle 94">
              <a:extLst>
                <a:ext uri="{FF2B5EF4-FFF2-40B4-BE49-F238E27FC236}">
                  <a16:creationId xmlns:a16="http://schemas.microsoft.com/office/drawing/2014/main" id="{72615725-9F50-6C4F-AF8C-7E0748FD9951}"/>
                </a:ext>
              </a:extLst>
            </p:cNvPr>
            <p:cNvSpPr/>
            <p:nvPr/>
          </p:nvSpPr>
          <p:spPr>
            <a:xfrm>
              <a:off x="1041172" y="5419286"/>
              <a:ext cx="1473428"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6" name="Rounded Rectangle 95">
              <a:extLst>
                <a:ext uri="{FF2B5EF4-FFF2-40B4-BE49-F238E27FC236}">
                  <a16:creationId xmlns:a16="http://schemas.microsoft.com/office/drawing/2014/main" id="{FD690F1C-A9AF-AC42-A27D-78A5D7BFE981}"/>
                </a:ext>
              </a:extLst>
            </p:cNvPr>
            <p:cNvSpPr/>
            <p:nvPr/>
          </p:nvSpPr>
          <p:spPr>
            <a:xfrm>
              <a:off x="1017420" y="6035675"/>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7" name="Rounded Rectangle 96">
              <a:extLst>
                <a:ext uri="{FF2B5EF4-FFF2-40B4-BE49-F238E27FC236}">
                  <a16:creationId xmlns:a16="http://schemas.microsoft.com/office/drawing/2014/main" id="{38F57BFC-D2F5-114C-AFAC-77A394DE1BF9}"/>
                </a:ext>
              </a:extLst>
            </p:cNvPr>
            <p:cNvSpPr/>
            <p:nvPr/>
          </p:nvSpPr>
          <p:spPr>
            <a:xfrm>
              <a:off x="2109620" y="6035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Doctor_FName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8" name="Rounded Rectangle 97">
              <a:extLst>
                <a:ext uri="{FF2B5EF4-FFF2-40B4-BE49-F238E27FC236}">
                  <a16:creationId xmlns:a16="http://schemas.microsoft.com/office/drawing/2014/main" id="{2CEA3CF2-9ECD-574E-A38A-627E9B33DE75}"/>
                </a:ext>
              </a:extLst>
            </p:cNvPr>
            <p:cNvSpPr/>
            <p:nvPr/>
          </p:nvSpPr>
          <p:spPr>
            <a:xfrm>
              <a:off x="3201820" y="6035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Doctor_Email</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9" name="Rounded Rectangle 98">
              <a:extLst>
                <a:ext uri="{FF2B5EF4-FFF2-40B4-BE49-F238E27FC236}">
                  <a16:creationId xmlns:a16="http://schemas.microsoft.com/office/drawing/2014/main" id="{4FBF3826-5C5A-F540-A686-3A08174961B2}"/>
                </a:ext>
              </a:extLst>
            </p:cNvPr>
            <p:cNvSpPr/>
            <p:nvPr/>
          </p:nvSpPr>
          <p:spPr>
            <a:xfrm>
              <a:off x="4294020" y="6035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Doctor_LName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00" name="Rounded Rectangle 99">
              <a:extLst>
                <a:ext uri="{FF2B5EF4-FFF2-40B4-BE49-F238E27FC236}">
                  <a16:creationId xmlns:a16="http://schemas.microsoft.com/office/drawing/2014/main" id="{C08EE912-0FB4-5840-8E5B-B5C6135C6286}"/>
                </a:ext>
              </a:extLst>
            </p:cNvPr>
            <p:cNvSpPr/>
            <p:nvPr/>
          </p:nvSpPr>
          <p:spPr>
            <a:xfrm>
              <a:off x="5377685" y="6035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101" name="Elbow Connector 100">
              <a:extLst>
                <a:ext uri="{FF2B5EF4-FFF2-40B4-BE49-F238E27FC236}">
                  <a16:creationId xmlns:a16="http://schemas.microsoft.com/office/drawing/2014/main" id="{C9C04D30-D58A-7B46-A23F-62E29669195A}"/>
                </a:ext>
              </a:extLst>
            </p:cNvPr>
            <p:cNvCxnSpPr>
              <a:stCxn id="96" idx="0"/>
              <a:endCxn id="97" idx="0"/>
            </p:cNvCxnSpPr>
            <p:nvPr/>
          </p:nvCxnSpPr>
          <p:spPr>
            <a:xfrm rot="5400000" flipH="1" flipV="1">
              <a:off x="2109620" y="5489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02" name="Elbow Connector 101">
              <a:extLst>
                <a:ext uri="{FF2B5EF4-FFF2-40B4-BE49-F238E27FC236}">
                  <a16:creationId xmlns:a16="http://schemas.microsoft.com/office/drawing/2014/main" id="{31E3B058-CCEB-444C-AFFB-9347B8FDE003}"/>
                </a:ext>
              </a:extLst>
            </p:cNvPr>
            <p:cNvCxnSpPr>
              <a:stCxn id="97" idx="0"/>
              <a:endCxn id="98" idx="0"/>
            </p:cNvCxnSpPr>
            <p:nvPr/>
          </p:nvCxnSpPr>
          <p:spPr>
            <a:xfrm rot="5400000" flipH="1" flipV="1">
              <a:off x="3201820" y="5489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03" name="Elbow Connector 102">
              <a:extLst>
                <a:ext uri="{FF2B5EF4-FFF2-40B4-BE49-F238E27FC236}">
                  <a16:creationId xmlns:a16="http://schemas.microsoft.com/office/drawing/2014/main" id="{6C7235F5-3B6D-5847-A5ED-7AD9C363C87A}"/>
                </a:ext>
              </a:extLst>
            </p:cNvPr>
            <p:cNvCxnSpPr>
              <a:stCxn id="98" idx="0"/>
              <a:endCxn id="99" idx="0"/>
            </p:cNvCxnSpPr>
            <p:nvPr/>
          </p:nvCxnSpPr>
          <p:spPr>
            <a:xfrm rot="5400000" flipH="1" flipV="1">
              <a:off x="4294020" y="5489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Elbow Connector 103">
              <a:extLst>
                <a:ext uri="{FF2B5EF4-FFF2-40B4-BE49-F238E27FC236}">
                  <a16:creationId xmlns:a16="http://schemas.microsoft.com/office/drawing/2014/main" id="{0996FF9B-66AB-2E46-8106-C3BC6D834D5E}"/>
                </a:ext>
              </a:extLst>
            </p:cNvPr>
            <p:cNvCxnSpPr>
              <a:stCxn id="99" idx="0"/>
              <a:endCxn id="100" idx="0"/>
            </p:cNvCxnSpPr>
            <p:nvPr/>
          </p:nvCxnSpPr>
          <p:spPr>
            <a:xfrm rot="5400000" flipH="1" flipV="1">
              <a:off x="5381952" y="5493843"/>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89" name="Group 88">
            <a:extLst>
              <a:ext uri="{FF2B5EF4-FFF2-40B4-BE49-F238E27FC236}">
                <a16:creationId xmlns:a16="http://schemas.microsoft.com/office/drawing/2014/main" id="{3ACBA418-9434-A345-B53A-79377289A82F}"/>
              </a:ext>
            </a:extLst>
          </p:cNvPr>
          <p:cNvGrpSpPr/>
          <p:nvPr/>
        </p:nvGrpSpPr>
        <p:grpSpPr>
          <a:xfrm>
            <a:off x="6822084" y="5569404"/>
            <a:ext cx="4360265" cy="1010089"/>
            <a:chOff x="1030120" y="5038286"/>
            <a:chExt cx="4360265" cy="1010089"/>
          </a:xfrm>
        </p:grpSpPr>
        <p:sp>
          <p:nvSpPr>
            <p:cNvPr id="90" name="Rectangle 89">
              <a:extLst>
                <a:ext uri="{FF2B5EF4-FFF2-40B4-BE49-F238E27FC236}">
                  <a16:creationId xmlns:a16="http://schemas.microsoft.com/office/drawing/2014/main" id="{853A3D14-230C-E347-8E10-A5947EDE99CD}"/>
                </a:ext>
              </a:extLst>
            </p:cNvPr>
            <p:cNvSpPr/>
            <p:nvPr/>
          </p:nvSpPr>
          <p:spPr>
            <a:xfrm>
              <a:off x="1053872" y="5038286"/>
              <a:ext cx="1473428"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1" name="Rounded Rectangle 90">
              <a:extLst>
                <a:ext uri="{FF2B5EF4-FFF2-40B4-BE49-F238E27FC236}">
                  <a16:creationId xmlns:a16="http://schemas.microsoft.com/office/drawing/2014/main" id="{B9A2B5E2-2C70-D545-A490-4EA0B80B9B5C}"/>
                </a:ext>
              </a:extLst>
            </p:cNvPr>
            <p:cNvSpPr/>
            <p:nvPr/>
          </p:nvSpPr>
          <p:spPr>
            <a:xfrm>
              <a:off x="1030120" y="5654675"/>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4" name="Rounded Rectangle 93">
              <a:extLst>
                <a:ext uri="{FF2B5EF4-FFF2-40B4-BE49-F238E27FC236}">
                  <a16:creationId xmlns:a16="http://schemas.microsoft.com/office/drawing/2014/main" id="{0C17961C-9FC6-5A49-95EB-6780DC4513BC}"/>
                </a:ext>
              </a:extLst>
            </p:cNvPr>
            <p:cNvSpPr/>
            <p:nvPr/>
          </p:nvSpPr>
          <p:spPr>
            <a:xfrm>
              <a:off x="2122320" y="5654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Donation_Date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05" name="Rounded Rectangle 104">
              <a:extLst>
                <a:ext uri="{FF2B5EF4-FFF2-40B4-BE49-F238E27FC236}">
                  <a16:creationId xmlns:a16="http://schemas.microsoft.com/office/drawing/2014/main" id="{A2E36484-F91A-404A-92B0-ECB6EC2CD9CB}"/>
                </a:ext>
              </a:extLst>
            </p:cNvPr>
            <p:cNvSpPr/>
            <p:nvPr/>
          </p:nvSpPr>
          <p:spPr>
            <a:xfrm>
              <a:off x="3214520" y="5654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06" name="Rounded Rectangle 105">
              <a:extLst>
                <a:ext uri="{FF2B5EF4-FFF2-40B4-BE49-F238E27FC236}">
                  <a16:creationId xmlns:a16="http://schemas.microsoft.com/office/drawing/2014/main" id="{37157431-0209-3B42-AD1B-692119A3C236}"/>
                </a:ext>
              </a:extLst>
            </p:cNvPr>
            <p:cNvSpPr/>
            <p:nvPr/>
          </p:nvSpPr>
          <p:spPr>
            <a:xfrm>
              <a:off x="4298185" y="5648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107" name="Elbow Connector 106">
              <a:extLst>
                <a:ext uri="{FF2B5EF4-FFF2-40B4-BE49-F238E27FC236}">
                  <a16:creationId xmlns:a16="http://schemas.microsoft.com/office/drawing/2014/main" id="{8F0FB61C-56F4-8A49-99A9-714D259F5F09}"/>
                </a:ext>
              </a:extLst>
            </p:cNvPr>
            <p:cNvCxnSpPr>
              <a:stCxn id="91" idx="0"/>
              <a:endCxn id="94" idx="0"/>
            </p:cNvCxnSpPr>
            <p:nvPr/>
          </p:nvCxnSpPr>
          <p:spPr>
            <a:xfrm rot="5400000" flipH="1" flipV="1">
              <a:off x="21223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08" name="Elbow Connector 107">
              <a:extLst>
                <a:ext uri="{FF2B5EF4-FFF2-40B4-BE49-F238E27FC236}">
                  <a16:creationId xmlns:a16="http://schemas.microsoft.com/office/drawing/2014/main" id="{D20682AD-CFB4-FA43-9DAF-FC70FCDC7DA9}"/>
                </a:ext>
              </a:extLst>
            </p:cNvPr>
            <p:cNvCxnSpPr>
              <a:stCxn id="94" idx="0"/>
              <a:endCxn id="105" idx="0"/>
            </p:cNvCxnSpPr>
            <p:nvPr/>
          </p:nvCxnSpPr>
          <p:spPr>
            <a:xfrm rot="5400000" flipH="1" flipV="1">
              <a:off x="32145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09" name="Elbow Connector 108">
              <a:extLst>
                <a:ext uri="{FF2B5EF4-FFF2-40B4-BE49-F238E27FC236}">
                  <a16:creationId xmlns:a16="http://schemas.microsoft.com/office/drawing/2014/main" id="{E01741E7-66BF-2C46-9D90-051A513B85C1}"/>
                </a:ext>
              </a:extLst>
            </p:cNvPr>
            <p:cNvCxnSpPr>
              <a:cxnSpLocks/>
              <a:stCxn id="105" idx="0"/>
            </p:cNvCxnSpPr>
            <p:nvPr/>
          </p:nvCxnSpPr>
          <p:spPr>
            <a:xfrm rot="5400000" flipH="1" flipV="1">
              <a:off x="43067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6886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2" name="Group 111">
            <a:extLst>
              <a:ext uri="{FF2B5EF4-FFF2-40B4-BE49-F238E27FC236}">
                <a16:creationId xmlns:a16="http://schemas.microsoft.com/office/drawing/2014/main" id="{2735FE7B-4EB0-A54A-B45C-8F6D88F86AFC}"/>
              </a:ext>
            </a:extLst>
          </p:cNvPr>
          <p:cNvGrpSpPr/>
          <p:nvPr/>
        </p:nvGrpSpPr>
        <p:grpSpPr>
          <a:xfrm>
            <a:off x="1036905" y="1821111"/>
            <a:ext cx="4368800" cy="876706"/>
            <a:chOff x="1036905" y="1821111"/>
            <a:chExt cx="4368800" cy="876706"/>
          </a:xfrm>
        </p:grpSpPr>
        <p:sp>
          <p:nvSpPr>
            <p:cNvPr id="37" name="Rounded Rectangle 36">
              <a:extLst>
                <a:ext uri="{FF2B5EF4-FFF2-40B4-BE49-F238E27FC236}">
                  <a16:creationId xmlns:a16="http://schemas.microsoft.com/office/drawing/2014/main" id="{4F40FE98-C639-E24E-BE4E-B517774848C4}"/>
                </a:ext>
              </a:extLst>
            </p:cNvPr>
            <p:cNvSpPr/>
            <p:nvPr/>
          </p:nvSpPr>
          <p:spPr>
            <a:xfrm>
              <a:off x="1036905" y="2304117"/>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Plasma_Trans_ID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8" name="Rounded Rectangle 37">
              <a:extLst>
                <a:ext uri="{FF2B5EF4-FFF2-40B4-BE49-F238E27FC236}">
                  <a16:creationId xmlns:a16="http://schemas.microsoft.com/office/drawing/2014/main" id="{AA092CC6-5CD4-5B4C-B396-01A37937DE60}"/>
                </a:ext>
              </a:extLst>
            </p:cNvPr>
            <p:cNvSpPr/>
            <p:nvPr/>
          </p:nvSpPr>
          <p:spPr>
            <a:xfrm>
              <a:off x="212910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Plasma_Trans_Date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9" name="Rounded Rectangle 38">
              <a:extLst>
                <a:ext uri="{FF2B5EF4-FFF2-40B4-BE49-F238E27FC236}">
                  <a16:creationId xmlns:a16="http://schemas.microsoft.com/office/drawing/2014/main" id="{6403DD87-325A-E341-8764-1BFB59C4109C}"/>
                </a:ext>
              </a:extLst>
            </p:cNvPr>
            <p:cNvSpPr/>
            <p:nvPr/>
          </p:nvSpPr>
          <p:spPr>
            <a:xfrm>
              <a:off x="322130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0" name="Rounded Rectangle 39">
              <a:extLst>
                <a:ext uri="{FF2B5EF4-FFF2-40B4-BE49-F238E27FC236}">
                  <a16:creationId xmlns:a16="http://schemas.microsoft.com/office/drawing/2014/main" id="{01F015A7-3193-D44E-B392-0F1C0785929C}"/>
                </a:ext>
              </a:extLst>
            </p:cNvPr>
            <p:cNvSpPr/>
            <p:nvPr/>
          </p:nvSpPr>
          <p:spPr>
            <a:xfrm>
              <a:off x="4313505" y="2304117"/>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P_Avail_ID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46" name="Elbow Connector 45">
              <a:extLst>
                <a:ext uri="{FF2B5EF4-FFF2-40B4-BE49-F238E27FC236}">
                  <a16:creationId xmlns:a16="http://schemas.microsoft.com/office/drawing/2014/main" id="{984D054F-68F3-8D43-9B9A-787296BE9F9C}"/>
                </a:ext>
              </a:extLst>
            </p:cNvPr>
            <p:cNvCxnSpPr>
              <a:stCxn id="37" idx="0"/>
              <a:endCxn id="38" idx="0"/>
            </p:cNvCxnSpPr>
            <p:nvPr/>
          </p:nvCxnSpPr>
          <p:spPr>
            <a:xfrm rot="5400000" flipH="1" flipV="1">
              <a:off x="2129105" y="175801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47" name="Elbow Connector 46">
              <a:extLst>
                <a:ext uri="{FF2B5EF4-FFF2-40B4-BE49-F238E27FC236}">
                  <a16:creationId xmlns:a16="http://schemas.microsoft.com/office/drawing/2014/main" id="{1940ACA4-3800-9544-A0F5-30DE3E490D42}"/>
                </a:ext>
              </a:extLst>
            </p:cNvPr>
            <p:cNvCxnSpPr>
              <a:stCxn id="38" idx="0"/>
              <a:endCxn id="39" idx="0"/>
            </p:cNvCxnSpPr>
            <p:nvPr/>
          </p:nvCxnSpPr>
          <p:spPr>
            <a:xfrm rot="5400000" flipH="1" flipV="1">
              <a:off x="3221305" y="175801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a:extLst>
                <a:ext uri="{FF2B5EF4-FFF2-40B4-BE49-F238E27FC236}">
                  <a16:creationId xmlns:a16="http://schemas.microsoft.com/office/drawing/2014/main" id="{E58A6E8A-C974-B34E-A02E-CC5528D6658D}"/>
                </a:ext>
              </a:extLst>
            </p:cNvPr>
            <p:cNvCxnSpPr>
              <a:stCxn id="39" idx="0"/>
              <a:endCxn id="40" idx="0"/>
            </p:cNvCxnSpPr>
            <p:nvPr/>
          </p:nvCxnSpPr>
          <p:spPr>
            <a:xfrm rot="5400000" flipH="1" flipV="1">
              <a:off x="4313505" y="1758017"/>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92" name="Rectangle 91">
              <a:extLst>
                <a:ext uri="{FF2B5EF4-FFF2-40B4-BE49-F238E27FC236}">
                  <a16:creationId xmlns:a16="http://schemas.microsoft.com/office/drawing/2014/main" id="{3CFE6734-940E-7848-85AF-C6E39B8EC17D}"/>
                </a:ext>
              </a:extLst>
            </p:cNvPr>
            <p:cNvSpPr/>
            <p:nvPr/>
          </p:nvSpPr>
          <p:spPr>
            <a:xfrm>
              <a:off x="1036905" y="1821111"/>
              <a:ext cx="1363395"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 Transfusion</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grpSp>
      <p:grpSp>
        <p:nvGrpSpPr>
          <p:cNvPr id="111" name="Group 110">
            <a:extLst>
              <a:ext uri="{FF2B5EF4-FFF2-40B4-BE49-F238E27FC236}">
                <a16:creationId xmlns:a16="http://schemas.microsoft.com/office/drawing/2014/main" id="{FF132709-2D1D-3E43-B38A-01753683E0A2}"/>
              </a:ext>
            </a:extLst>
          </p:cNvPr>
          <p:cNvGrpSpPr/>
          <p:nvPr/>
        </p:nvGrpSpPr>
        <p:grpSpPr>
          <a:xfrm>
            <a:off x="1030120" y="2870695"/>
            <a:ext cx="9778590" cy="1982013"/>
            <a:chOff x="1030120" y="2870695"/>
            <a:chExt cx="9778590" cy="1982013"/>
          </a:xfrm>
        </p:grpSpPr>
        <p:sp>
          <p:nvSpPr>
            <p:cNvPr id="54" name="Rounded Rectangle 53">
              <a:extLst>
                <a:ext uri="{FF2B5EF4-FFF2-40B4-BE49-F238E27FC236}">
                  <a16:creationId xmlns:a16="http://schemas.microsoft.com/office/drawing/2014/main" id="{A8EC21D4-F0C9-D04A-8254-5EFE9941F491}"/>
                </a:ext>
              </a:extLst>
            </p:cNvPr>
            <p:cNvSpPr/>
            <p:nvPr/>
          </p:nvSpPr>
          <p:spPr>
            <a:xfrm>
              <a:off x="1030120" y="3411259"/>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5" name="Rounded Rectangle 54">
              <a:extLst>
                <a:ext uri="{FF2B5EF4-FFF2-40B4-BE49-F238E27FC236}">
                  <a16:creationId xmlns:a16="http://schemas.microsoft.com/office/drawing/2014/main" id="{83083960-F1EA-F140-A1FA-530474F8B7AD}"/>
                </a:ext>
              </a:extLst>
            </p:cNvPr>
            <p:cNvSpPr/>
            <p:nvPr/>
          </p:nvSpPr>
          <p:spPr>
            <a:xfrm>
              <a:off x="2122320"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Donor_Fname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6" name="Rounded Rectangle 55">
              <a:extLst>
                <a:ext uri="{FF2B5EF4-FFF2-40B4-BE49-F238E27FC236}">
                  <a16:creationId xmlns:a16="http://schemas.microsoft.com/office/drawing/2014/main" id="{31233F57-40B3-CE44-A9FC-AD023F3B4032}"/>
                </a:ext>
              </a:extLst>
            </p:cNvPr>
            <p:cNvSpPr/>
            <p:nvPr/>
          </p:nvSpPr>
          <p:spPr>
            <a:xfrm>
              <a:off x="3214520"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Donor_Lname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7" name="Rounded Rectangle 56">
              <a:extLst>
                <a:ext uri="{FF2B5EF4-FFF2-40B4-BE49-F238E27FC236}">
                  <a16:creationId xmlns:a16="http://schemas.microsoft.com/office/drawing/2014/main" id="{C601AFC8-09C8-4C42-84F1-1C720CDE5A04}"/>
                </a:ext>
              </a:extLst>
            </p:cNvPr>
            <p:cNvSpPr/>
            <p:nvPr/>
          </p:nvSpPr>
          <p:spPr>
            <a:xfrm>
              <a:off x="4306720"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Donor_Gender</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8" name="Rounded Rectangle 57">
              <a:extLst>
                <a:ext uri="{FF2B5EF4-FFF2-40B4-BE49-F238E27FC236}">
                  <a16:creationId xmlns:a16="http://schemas.microsoft.com/office/drawing/2014/main" id="{EEE293C0-2E55-A64D-A9CD-2924A50D1AA6}"/>
                </a:ext>
              </a:extLst>
            </p:cNvPr>
            <p:cNvSpPr/>
            <p:nvPr/>
          </p:nvSpPr>
          <p:spPr>
            <a:xfrm>
              <a:off x="9716510"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Donor_Zipcode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59" name="Rounded Rectangle 58">
              <a:extLst>
                <a:ext uri="{FF2B5EF4-FFF2-40B4-BE49-F238E27FC236}">
                  <a16:creationId xmlns:a16="http://schemas.microsoft.com/office/drawing/2014/main" id="{7BE709FC-E4A0-8D40-8790-0094815C2E67}"/>
                </a:ext>
              </a:extLst>
            </p:cNvPr>
            <p:cNvSpPr/>
            <p:nvPr/>
          </p:nvSpPr>
          <p:spPr>
            <a:xfrm>
              <a:off x="8641380"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Donor_Country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0" name="Rounded Rectangle 59">
              <a:extLst>
                <a:ext uri="{FF2B5EF4-FFF2-40B4-BE49-F238E27FC236}">
                  <a16:creationId xmlns:a16="http://schemas.microsoft.com/office/drawing/2014/main" id="{B7937FE0-5B9A-A144-A36B-910FE1B28382}"/>
                </a:ext>
              </a:extLst>
            </p:cNvPr>
            <p:cNvSpPr/>
            <p:nvPr/>
          </p:nvSpPr>
          <p:spPr>
            <a:xfrm>
              <a:off x="5390385"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Donor_Age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1" name="Rounded Rectangle 60">
              <a:extLst>
                <a:ext uri="{FF2B5EF4-FFF2-40B4-BE49-F238E27FC236}">
                  <a16:creationId xmlns:a16="http://schemas.microsoft.com/office/drawing/2014/main" id="{69EC5580-FFB2-974E-89D3-B40325218881}"/>
                </a:ext>
              </a:extLst>
            </p:cNvPr>
            <p:cNvSpPr/>
            <p:nvPr/>
          </p:nvSpPr>
          <p:spPr>
            <a:xfrm>
              <a:off x="6474050"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Donor_Email</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2" name="Rounded Rectangle 61">
              <a:extLst>
                <a:ext uri="{FF2B5EF4-FFF2-40B4-BE49-F238E27FC236}">
                  <a16:creationId xmlns:a16="http://schemas.microsoft.com/office/drawing/2014/main" id="{B2AE3BD9-6833-7441-A94B-0FBEB6239D29}"/>
                </a:ext>
              </a:extLst>
            </p:cNvPr>
            <p:cNvSpPr/>
            <p:nvPr/>
          </p:nvSpPr>
          <p:spPr>
            <a:xfrm>
              <a:off x="7566250" y="3411259"/>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Blood_Group_ID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63" name="Elbow Connector 62">
              <a:extLst>
                <a:ext uri="{FF2B5EF4-FFF2-40B4-BE49-F238E27FC236}">
                  <a16:creationId xmlns:a16="http://schemas.microsoft.com/office/drawing/2014/main" id="{C595C41F-B307-EB4D-B37E-F5B86D68AB24}"/>
                </a:ext>
              </a:extLst>
            </p:cNvPr>
            <p:cNvCxnSpPr>
              <a:stCxn id="54" idx="0"/>
              <a:endCxn id="55" idx="0"/>
            </p:cNvCxnSpPr>
            <p:nvPr/>
          </p:nvCxnSpPr>
          <p:spPr>
            <a:xfrm rot="5400000" flipH="1" flipV="1">
              <a:off x="2122320" y="2865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4" name="Elbow Connector 63">
              <a:extLst>
                <a:ext uri="{FF2B5EF4-FFF2-40B4-BE49-F238E27FC236}">
                  <a16:creationId xmlns:a16="http://schemas.microsoft.com/office/drawing/2014/main" id="{6F270AC8-7EA0-FA48-8373-B1DA2C1B6D74}"/>
                </a:ext>
              </a:extLst>
            </p:cNvPr>
            <p:cNvCxnSpPr>
              <a:stCxn id="55" idx="0"/>
              <a:endCxn id="56" idx="0"/>
            </p:cNvCxnSpPr>
            <p:nvPr/>
          </p:nvCxnSpPr>
          <p:spPr>
            <a:xfrm rot="5400000" flipH="1" flipV="1">
              <a:off x="3214520" y="2865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5" name="Elbow Connector 64">
              <a:extLst>
                <a:ext uri="{FF2B5EF4-FFF2-40B4-BE49-F238E27FC236}">
                  <a16:creationId xmlns:a16="http://schemas.microsoft.com/office/drawing/2014/main" id="{878AFA01-17AE-A94A-95B5-0C97638199F0}"/>
                </a:ext>
              </a:extLst>
            </p:cNvPr>
            <p:cNvCxnSpPr>
              <a:stCxn id="56" idx="0"/>
              <a:endCxn id="57" idx="0"/>
            </p:cNvCxnSpPr>
            <p:nvPr/>
          </p:nvCxnSpPr>
          <p:spPr>
            <a:xfrm rot="5400000" flipH="1" flipV="1">
              <a:off x="4306720" y="2865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6" name="Elbow Connector 65">
              <a:extLst>
                <a:ext uri="{FF2B5EF4-FFF2-40B4-BE49-F238E27FC236}">
                  <a16:creationId xmlns:a16="http://schemas.microsoft.com/office/drawing/2014/main" id="{85F47D2D-103B-254A-B083-2AD0A7532CFF}"/>
                </a:ext>
              </a:extLst>
            </p:cNvPr>
            <p:cNvCxnSpPr>
              <a:stCxn id="57" idx="0"/>
              <a:endCxn id="60" idx="0"/>
            </p:cNvCxnSpPr>
            <p:nvPr/>
          </p:nvCxnSpPr>
          <p:spPr>
            <a:xfrm rot="5400000" flipH="1" flipV="1">
              <a:off x="5394652" y="2869427"/>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7" name="Elbow Connector 66">
              <a:extLst>
                <a:ext uri="{FF2B5EF4-FFF2-40B4-BE49-F238E27FC236}">
                  <a16:creationId xmlns:a16="http://schemas.microsoft.com/office/drawing/2014/main" id="{32C963F4-EAE6-EC4A-9448-1D720308F455}"/>
                </a:ext>
              </a:extLst>
            </p:cNvPr>
            <p:cNvCxnSpPr>
              <a:stCxn id="60" idx="0"/>
              <a:endCxn id="61" idx="0"/>
            </p:cNvCxnSpPr>
            <p:nvPr/>
          </p:nvCxnSpPr>
          <p:spPr>
            <a:xfrm rot="5400000" flipH="1" flipV="1">
              <a:off x="6478317" y="2869427"/>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8" name="Elbow Connector 67">
              <a:extLst>
                <a:ext uri="{FF2B5EF4-FFF2-40B4-BE49-F238E27FC236}">
                  <a16:creationId xmlns:a16="http://schemas.microsoft.com/office/drawing/2014/main" id="{32B23B9C-046A-494C-8F63-9941688DF72B}"/>
                </a:ext>
              </a:extLst>
            </p:cNvPr>
            <p:cNvCxnSpPr>
              <a:stCxn id="61" idx="0"/>
              <a:endCxn id="62" idx="0"/>
            </p:cNvCxnSpPr>
            <p:nvPr/>
          </p:nvCxnSpPr>
          <p:spPr>
            <a:xfrm rot="5400000" flipH="1" flipV="1">
              <a:off x="7566250" y="2865159"/>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69" name="Elbow Connector 68">
              <a:extLst>
                <a:ext uri="{FF2B5EF4-FFF2-40B4-BE49-F238E27FC236}">
                  <a16:creationId xmlns:a16="http://schemas.microsoft.com/office/drawing/2014/main" id="{31276746-6638-D24D-A2FD-B2184544FE0B}"/>
                </a:ext>
              </a:extLst>
            </p:cNvPr>
            <p:cNvCxnSpPr>
              <a:stCxn id="62" idx="0"/>
              <a:endCxn id="59" idx="0"/>
            </p:cNvCxnSpPr>
            <p:nvPr/>
          </p:nvCxnSpPr>
          <p:spPr>
            <a:xfrm rot="5400000" flipH="1" flipV="1">
              <a:off x="8649915" y="2873694"/>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0" name="Elbow Connector 69">
              <a:extLst>
                <a:ext uri="{FF2B5EF4-FFF2-40B4-BE49-F238E27FC236}">
                  <a16:creationId xmlns:a16="http://schemas.microsoft.com/office/drawing/2014/main" id="{1AB2E9D5-EA52-8141-8CB3-2194995E659B}"/>
                </a:ext>
              </a:extLst>
            </p:cNvPr>
            <p:cNvCxnSpPr>
              <a:cxnSpLocks/>
              <a:stCxn id="59" idx="0"/>
              <a:endCxn id="58" idx="0"/>
            </p:cNvCxnSpPr>
            <p:nvPr/>
          </p:nvCxnSpPr>
          <p:spPr>
            <a:xfrm rot="5400000" flipH="1" flipV="1">
              <a:off x="9725045" y="2873694"/>
              <a:ext cx="12700" cy="107513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71" name="Rounded Rectangle 70">
              <a:extLst>
                <a:ext uri="{FF2B5EF4-FFF2-40B4-BE49-F238E27FC236}">
                  <a16:creationId xmlns:a16="http://schemas.microsoft.com/office/drawing/2014/main" id="{A8D734E8-DD0B-F041-9655-CA5B0BDD56B5}"/>
                </a:ext>
              </a:extLst>
            </p:cNvPr>
            <p:cNvSpPr/>
            <p:nvPr/>
          </p:nvSpPr>
          <p:spPr>
            <a:xfrm>
              <a:off x="1030120" y="4452658"/>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2" name="Rounded Rectangle 71">
              <a:extLst>
                <a:ext uri="{FF2B5EF4-FFF2-40B4-BE49-F238E27FC236}">
                  <a16:creationId xmlns:a16="http://schemas.microsoft.com/office/drawing/2014/main" id="{FF0E24AD-833F-FE4D-877E-90FA6F3AC0AE}"/>
                </a:ext>
              </a:extLst>
            </p:cNvPr>
            <p:cNvSpPr/>
            <p:nvPr/>
          </p:nvSpPr>
          <p:spPr>
            <a:xfrm>
              <a:off x="2122320" y="4459008"/>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Donor_Hmb</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3" name="Rounded Rectangle 72">
              <a:extLst>
                <a:ext uri="{FF2B5EF4-FFF2-40B4-BE49-F238E27FC236}">
                  <a16:creationId xmlns:a16="http://schemas.microsoft.com/office/drawing/2014/main" id="{6446D330-D194-114C-815C-69A6D6AF7D3E}"/>
                </a:ext>
              </a:extLst>
            </p:cNvPr>
            <p:cNvSpPr/>
            <p:nvPr/>
          </p:nvSpPr>
          <p:spPr>
            <a:xfrm>
              <a:off x="3214955" y="4459008"/>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Donor_City</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4" name="Rounded Rectangle 73">
              <a:extLst>
                <a:ext uri="{FF2B5EF4-FFF2-40B4-BE49-F238E27FC236}">
                  <a16:creationId xmlns:a16="http://schemas.microsoft.com/office/drawing/2014/main" id="{397B9504-D09C-944A-8C91-6EDFDEE5DD5F}"/>
                </a:ext>
              </a:extLst>
            </p:cNvPr>
            <p:cNvSpPr/>
            <p:nvPr/>
          </p:nvSpPr>
          <p:spPr>
            <a:xfrm>
              <a:off x="4306842" y="4459008"/>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Donor_State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77" name="Rounded Rectangle 76">
              <a:extLst>
                <a:ext uri="{FF2B5EF4-FFF2-40B4-BE49-F238E27FC236}">
                  <a16:creationId xmlns:a16="http://schemas.microsoft.com/office/drawing/2014/main" id="{0F224071-8336-D248-8ACF-9B1D535EA9A2}"/>
                </a:ext>
              </a:extLst>
            </p:cNvPr>
            <p:cNvSpPr/>
            <p:nvPr/>
          </p:nvSpPr>
          <p:spPr>
            <a:xfrm>
              <a:off x="5411429" y="4459008"/>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Donor_Contact</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80" name="Elbow Connector 79">
              <a:extLst>
                <a:ext uri="{FF2B5EF4-FFF2-40B4-BE49-F238E27FC236}">
                  <a16:creationId xmlns:a16="http://schemas.microsoft.com/office/drawing/2014/main" id="{125EF80F-B3FE-A345-8754-9C14FA08AD6C}"/>
                </a:ext>
              </a:extLst>
            </p:cNvPr>
            <p:cNvCxnSpPr>
              <a:stCxn id="71" idx="0"/>
              <a:endCxn id="72" idx="0"/>
            </p:cNvCxnSpPr>
            <p:nvPr/>
          </p:nvCxnSpPr>
          <p:spPr>
            <a:xfrm rot="16200000" flipH="1">
              <a:off x="2119145" y="3909733"/>
              <a:ext cx="6350" cy="1092200"/>
            </a:xfrm>
            <a:prstGeom prst="bentConnector3">
              <a:avLst>
                <a:gd name="adj1" fmla="val -36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1" name="Elbow Connector 80">
              <a:extLst>
                <a:ext uri="{FF2B5EF4-FFF2-40B4-BE49-F238E27FC236}">
                  <a16:creationId xmlns:a16="http://schemas.microsoft.com/office/drawing/2014/main" id="{421CAAC4-1B5D-B948-972C-116BB2B75B14}"/>
                </a:ext>
              </a:extLst>
            </p:cNvPr>
            <p:cNvCxnSpPr>
              <a:stCxn id="72" idx="0"/>
              <a:endCxn id="73" idx="0"/>
            </p:cNvCxnSpPr>
            <p:nvPr/>
          </p:nvCxnSpPr>
          <p:spPr>
            <a:xfrm rot="5400000" flipH="1" flipV="1">
              <a:off x="3214737" y="3912691"/>
              <a:ext cx="12700" cy="109263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2" name="Elbow Connector 81">
              <a:extLst>
                <a:ext uri="{FF2B5EF4-FFF2-40B4-BE49-F238E27FC236}">
                  <a16:creationId xmlns:a16="http://schemas.microsoft.com/office/drawing/2014/main" id="{B6920A7C-C32A-D34E-B8E2-DC484CF382FF}"/>
                </a:ext>
              </a:extLst>
            </p:cNvPr>
            <p:cNvCxnSpPr>
              <a:stCxn id="73" idx="0"/>
              <a:endCxn id="74" idx="0"/>
            </p:cNvCxnSpPr>
            <p:nvPr/>
          </p:nvCxnSpPr>
          <p:spPr>
            <a:xfrm rot="5400000" flipH="1" flipV="1">
              <a:off x="4306998" y="3913065"/>
              <a:ext cx="12700" cy="1091887"/>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83" name="Elbow Connector 82">
              <a:extLst>
                <a:ext uri="{FF2B5EF4-FFF2-40B4-BE49-F238E27FC236}">
                  <a16:creationId xmlns:a16="http://schemas.microsoft.com/office/drawing/2014/main" id="{FD21A33F-C19F-BA46-A9EB-EA02D1DBE612}"/>
                </a:ext>
              </a:extLst>
            </p:cNvPr>
            <p:cNvCxnSpPr>
              <a:stCxn id="74" idx="0"/>
              <a:endCxn id="77" idx="0"/>
            </p:cNvCxnSpPr>
            <p:nvPr/>
          </p:nvCxnSpPr>
          <p:spPr>
            <a:xfrm rot="5400000" flipH="1" flipV="1">
              <a:off x="5405235" y="3906715"/>
              <a:ext cx="12700" cy="1104587"/>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4" name="Elbow Connector 33">
              <a:extLst>
                <a:ext uri="{FF2B5EF4-FFF2-40B4-BE49-F238E27FC236}">
                  <a16:creationId xmlns:a16="http://schemas.microsoft.com/office/drawing/2014/main" id="{9DA6EF69-C9F0-1A49-87EF-43EDA012B26B}"/>
                </a:ext>
              </a:extLst>
            </p:cNvPr>
            <p:cNvCxnSpPr>
              <a:cxnSpLocks/>
              <a:stCxn id="58" idx="3"/>
              <a:endCxn id="71" idx="1"/>
            </p:cNvCxnSpPr>
            <p:nvPr/>
          </p:nvCxnSpPr>
          <p:spPr>
            <a:xfrm flipH="1">
              <a:off x="1030120" y="3608109"/>
              <a:ext cx="9778590" cy="1041399"/>
            </a:xfrm>
            <a:prstGeom prst="bentConnector5">
              <a:avLst>
                <a:gd name="adj1" fmla="val -2338"/>
                <a:gd name="adj2" fmla="val 50000"/>
                <a:gd name="adj3" fmla="val 102338"/>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93" name="Rectangle 92">
              <a:extLst>
                <a:ext uri="{FF2B5EF4-FFF2-40B4-BE49-F238E27FC236}">
                  <a16:creationId xmlns:a16="http://schemas.microsoft.com/office/drawing/2014/main" id="{8AE7B841-ED86-6943-A31B-0F9272BABA5B}"/>
                </a:ext>
              </a:extLst>
            </p:cNvPr>
            <p:cNvSpPr/>
            <p:nvPr/>
          </p:nvSpPr>
          <p:spPr>
            <a:xfrm>
              <a:off x="1053872" y="2870695"/>
              <a:ext cx="751176"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grpSp>
      <p:grpSp>
        <p:nvGrpSpPr>
          <p:cNvPr id="114" name="Group 113">
            <a:extLst>
              <a:ext uri="{FF2B5EF4-FFF2-40B4-BE49-F238E27FC236}">
                <a16:creationId xmlns:a16="http://schemas.microsoft.com/office/drawing/2014/main" id="{E12200B2-5F36-F640-AAF2-0EEF77B4F6E2}"/>
              </a:ext>
            </a:extLst>
          </p:cNvPr>
          <p:cNvGrpSpPr/>
          <p:nvPr/>
        </p:nvGrpSpPr>
        <p:grpSpPr>
          <a:xfrm>
            <a:off x="6524622" y="1799072"/>
            <a:ext cx="2211116" cy="1010089"/>
            <a:chOff x="1030120" y="5038286"/>
            <a:chExt cx="2211116" cy="1010089"/>
          </a:xfrm>
        </p:grpSpPr>
        <p:sp>
          <p:nvSpPr>
            <p:cNvPr id="95" name="Rectangle 94">
              <a:extLst>
                <a:ext uri="{FF2B5EF4-FFF2-40B4-BE49-F238E27FC236}">
                  <a16:creationId xmlns:a16="http://schemas.microsoft.com/office/drawing/2014/main" id="{72615725-9F50-6C4F-AF8C-7E0748FD9951}"/>
                </a:ext>
              </a:extLst>
            </p:cNvPr>
            <p:cNvSpPr/>
            <p:nvPr/>
          </p:nvSpPr>
          <p:spPr>
            <a:xfrm>
              <a:off x="1053872" y="5038286"/>
              <a:ext cx="1473428"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Blood Group</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6" name="Rounded Rectangle 95">
              <a:extLst>
                <a:ext uri="{FF2B5EF4-FFF2-40B4-BE49-F238E27FC236}">
                  <a16:creationId xmlns:a16="http://schemas.microsoft.com/office/drawing/2014/main" id="{FD690F1C-A9AF-AC42-A27D-78A5D7BFE981}"/>
                </a:ext>
              </a:extLst>
            </p:cNvPr>
            <p:cNvSpPr/>
            <p:nvPr/>
          </p:nvSpPr>
          <p:spPr>
            <a:xfrm>
              <a:off x="1030120" y="5654675"/>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Blood_Group_ID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97" name="Rounded Rectangle 96">
              <a:extLst>
                <a:ext uri="{FF2B5EF4-FFF2-40B4-BE49-F238E27FC236}">
                  <a16:creationId xmlns:a16="http://schemas.microsoft.com/office/drawing/2014/main" id="{38F57BFC-D2F5-114C-AFAC-77A394DE1BF9}"/>
                </a:ext>
              </a:extLst>
            </p:cNvPr>
            <p:cNvSpPr/>
            <p:nvPr/>
          </p:nvSpPr>
          <p:spPr>
            <a:xfrm>
              <a:off x="2122319" y="5654675"/>
              <a:ext cx="1118917"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Blood_Group_Name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101" name="Elbow Connector 100">
              <a:extLst>
                <a:ext uri="{FF2B5EF4-FFF2-40B4-BE49-F238E27FC236}">
                  <a16:creationId xmlns:a16="http://schemas.microsoft.com/office/drawing/2014/main" id="{C9C04D30-D58A-7B46-A23F-62E29669195A}"/>
                </a:ext>
              </a:extLst>
            </p:cNvPr>
            <p:cNvCxnSpPr>
              <a:cxnSpLocks/>
              <a:stCxn id="96" idx="0"/>
              <a:endCxn id="97" idx="0"/>
            </p:cNvCxnSpPr>
            <p:nvPr/>
          </p:nvCxnSpPr>
          <p:spPr>
            <a:xfrm rot="5400000" flipH="1" flipV="1">
              <a:off x="2128999" y="5101896"/>
              <a:ext cx="12700" cy="1105558"/>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13" name="Group 112">
            <a:extLst>
              <a:ext uri="{FF2B5EF4-FFF2-40B4-BE49-F238E27FC236}">
                <a16:creationId xmlns:a16="http://schemas.microsoft.com/office/drawing/2014/main" id="{2F175388-B24F-2F4D-B157-EF80204014E2}"/>
              </a:ext>
            </a:extLst>
          </p:cNvPr>
          <p:cNvGrpSpPr/>
          <p:nvPr/>
        </p:nvGrpSpPr>
        <p:grpSpPr>
          <a:xfrm>
            <a:off x="1053872" y="716396"/>
            <a:ext cx="6536130" cy="880629"/>
            <a:chOff x="1053872" y="716396"/>
            <a:chExt cx="6536130" cy="880629"/>
          </a:xfrm>
        </p:grpSpPr>
        <p:sp>
          <p:nvSpPr>
            <p:cNvPr id="7" name="Rounded Rectangle 6">
              <a:extLst>
                <a:ext uri="{FF2B5EF4-FFF2-40B4-BE49-F238E27FC236}">
                  <a16:creationId xmlns:a16="http://schemas.microsoft.com/office/drawing/2014/main" id="{850C27BE-AB01-2A45-B551-630DABA744C2}"/>
                </a:ext>
              </a:extLst>
            </p:cNvPr>
            <p:cNvSpPr/>
            <p:nvPr/>
          </p:nvSpPr>
          <p:spPr>
            <a:xfrm>
              <a:off x="1053872" y="1203325"/>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3" name="Rounded Rectangle 12">
              <a:extLst>
                <a:ext uri="{FF2B5EF4-FFF2-40B4-BE49-F238E27FC236}">
                  <a16:creationId xmlns:a16="http://schemas.microsoft.com/office/drawing/2014/main" id="{38CB4920-9020-5E45-9E1E-08E46DAADFCA}"/>
                </a:ext>
              </a:extLst>
            </p:cNvPr>
            <p:cNvSpPr/>
            <p:nvPr/>
          </p:nvSpPr>
          <p:spPr>
            <a:xfrm>
              <a:off x="214607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Billing_Price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 name="Rounded Rectangle 13">
              <a:extLst>
                <a:ext uri="{FF2B5EF4-FFF2-40B4-BE49-F238E27FC236}">
                  <a16:creationId xmlns:a16="http://schemas.microsoft.com/office/drawing/2014/main" id="{B45DAA56-9DE1-574D-8820-1D392908487B}"/>
                </a:ext>
              </a:extLst>
            </p:cNvPr>
            <p:cNvSpPr/>
            <p:nvPr/>
          </p:nvSpPr>
          <p:spPr>
            <a:xfrm>
              <a:off x="323827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Billing_Desc</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5" name="Rounded Rectangle 14">
              <a:extLst>
                <a:ext uri="{FF2B5EF4-FFF2-40B4-BE49-F238E27FC236}">
                  <a16:creationId xmlns:a16="http://schemas.microsoft.com/office/drawing/2014/main" id="{9082D0A1-26FF-8740-85BD-C6C590925DE9}"/>
                </a:ext>
              </a:extLst>
            </p:cNvPr>
            <p:cNvSpPr/>
            <p:nvPr/>
          </p:nvSpPr>
          <p:spPr>
            <a:xfrm>
              <a:off x="433047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Billing_Date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8" name="Rounded Rectangle 17">
              <a:extLst>
                <a:ext uri="{FF2B5EF4-FFF2-40B4-BE49-F238E27FC236}">
                  <a16:creationId xmlns:a16="http://schemas.microsoft.com/office/drawing/2014/main" id="{57F59CC4-D11A-2B4A-B16C-327312D9B8CE}"/>
                </a:ext>
              </a:extLst>
            </p:cNvPr>
            <p:cNvSpPr/>
            <p:nvPr/>
          </p:nvSpPr>
          <p:spPr>
            <a:xfrm>
              <a:off x="5414137"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9" name="Rounded Rectangle 18">
              <a:extLst>
                <a:ext uri="{FF2B5EF4-FFF2-40B4-BE49-F238E27FC236}">
                  <a16:creationId xmlns:a16="http://schemas.microsoft.com/office/drawing/2014/main" id="{1D80F9AB-43A2-E64D-A909-E897E83E08FA}"/>
                </a:ext>
              </a:extLst>
            </p:cNvPr>
            <p:cNvSpPr/>
            <p:nvPr/>
          </p:nvSpPr>
          <p:spPr>
            <a:xfrm>
              <a:off x="6497802" y="1203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Plasma_Trans_ID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9" name="Elbow Connector 8">
              <a:extLst>
                <a:ext uri="{FF2B5EF4-FFF2-40B4-BE49-F238E27FC236}">
                  <a16:creationId xmlns:a16="http://schemas.microsoft.com/office/drawing/2014/main" id="{175AF327-78CB-1C40-A682-71935806A9B0}"/>
                </a:ext>
              </a:extLst>
            </p:cNvPr>
            <p:cNvCxnSpPr>
              <a:stCxn id="7" idx="0"/>
              <a:endCxn id="13" idx="0"/>
            </p:cNvCxnSpPr>
            <p:nvPr/>
          </p:nvCxnSpPr>
          <p:spPr>
            <a:xfrm rot="5400000" flipH="1" flipV="1">
              <a:off x="2146072" y="65722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Elbow Connector 10">
              <a:extLst>
                <a:ext uri="{FF2B5EF4-FFF2-40B4-BE49-F238E27FC236}">
                  <a16:creationId xmlns:a16="http://schemas.microsoft.com/office/drawing/2014/main" id="{9A483585-327D-2A4E-A237-5DF51D5ADBBE}"/>
                </a:ext>
              </a:extLst>
            </p:cNvPr>
            <p:cNvCxnSpPr>
              <a:stCxn id="13" idx="0"/>
              <a:endCxn id="14" idx="0"/>
            </p:cNvCxnSpPr>
            <p:nvPr/>
          </p:nvCxnSpPr>
          <p:spPr>
            <a:xfrm rot="5400000" flipH="1" flipV="1">
              <a:off x="3238272" y="65722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2" name="Elbow Connector 21">
              <a:extLst>
                <a:ext uri="{FF2B5EF4-FFF2-40B4-BE49-F238E27FC236}">
                  <a16:creationId xmlns:a16="http://schemas.microsoft.com/office/drawing/2014/main" id="{D9AFFA6D-FDD1-0243-8B87-6083C395CC23}"/>
                </a:ext>
              </a:extLst>
            </p:cNvPr>
            <p:cNvCxnSpPr>
              <a:stCxn id="14" idx="0"/>
              <a:endCxn id="15" idx="0"/>
            </p:cNvCxnSpPr>
            <p:nvPr/>
          </p:nvCxnSpPr>
          <p:spPr>
            <a:xfrm rot="5400000" flipH="1" flipV="1">
              <a:off x="4330472" y="65722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Elbow Connector 23">
              <a:extLst>
                <a:ext uri="{FF2B5EF4-FFF2-40B4-BE49-F238E27FC236}">
                  <a16:creationId xmlns:a16="http://schemas.microsoft.com/office/drawing/2014/main" id="{24F0B3BE-0C97-004C-AB2D-0522806CA684}"/>
                </a:ext>
              </a:extLst>
            </p:cNvPr>
            <p:cNvCxnSpPr>
              <a:stCxn id="15" idx="0"/>
              <a:endCxn id="18" idx="0"/>
            </p:cNvCxnSpPr>
            <p:nvPr/>
          </p:nvCxnSpPr>
          <p:spPr>
            <a:xfrm rot="5400000" flipH="1" flipV="1">
              <a:off x="5418404" y="661493"/>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Elbow Connector 25">
              <a:extLst>
                <a:ext uri="{FF2B5EF4-FFF2-40B4-BE49-F238E27FC236}">
                  <a16:creationId xmlns:a16="http://schemas.microsoft.com/office/drawing/2014/main" id="{1C4961A3-3083-4144-B623-7E64ADA1456B}"/>
                </a:ext>
              </a:extLst>
            </p:cNvPr>
            <p:cNvCxnSpPr>
              <a:stCxn id="18" idx="0"/>
              <a:endCxn id="19" idx="0"/>
            </p:cNvCxnSpPr>
            <p:nvPr/>
          </p:nvCxnSpPr>
          <p:spPr>
            <a:xfrm rot="5400000" flipH="1" flipV="1">
              <a:off x="6502069" y="661493"/>
              <a:ext cx="12700" cy="1083665"/>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115" name="Rectangle 114">
              <a:extLst>
                <a:ext uri="{FF2B5EF4-FFF2-40B4-BE49-F238E27FC236}">
                  <a16:creationId xmlns:a16="http://schemas.microsoft.com/office/drawing/2014/main" id="{F52A6F64-7281-D54C-8B0C-364FE0D2C7B2}"/>
                </a:ext>
              </a:extLst>
            </p:cNvPr>
            <p:cNvSpPr/>
            <p:nvPr/>
          </p:nvSpPr>
          <p:spPr>
            <a:xfrm>
              <a:off x="1053872" y="716396"/>
              <a:ext cx="1363395"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grpSp>
      <p:grpSp>
        <p:nvGrpSpPr>
          <p:cNvPr id="120" name="Group 119">
            <a:extLst>
              <a:ext uri="{FF2B5EF4-FFF2-40B4-BE49-F238E27FC236}">
                <a16:creationId xmlns:a16="http://schemas.microsoft.com/office/drawing/2014/main" id="{E791C182-7828-7649-8B12-948EF85FCFD2}"/>
              </a:ext>
            </a:extLst>
          </p:cNvPr>
          <p:cNvGrpSpPr/>
          <p:nvPr/>
        </p:nvGrpSpPr>
        <p:grpSpPr>
          <a:xfrm>
            <a:off x="1182520" y="5190686"/>
            <a:ext cx="4360265" cy="1010089"/>
            <a:chOff x="1030120" y="5038286"/>
            <a:chExt cx="4360265" cy="1010089"/>
          </a:xfrm>
        </p:grpSpPr>
        <p:sp>
          <p:nvSpPr>
            <p:cNvPr id="121" name="Rectangle 120">
              <a:extLst>
                <a:ext uri="{FF2B5EF4-FFF2-40B4-BE49-F238E27FC236}">
                  <a16:creationId xmlns:a16="http://schemas.microsoft.com/office/drawing/2014/main" id="{56B65F6B-F987-F64F-A56B-E9379A14DD6C}"/>
                </a:ext>
              </a:extLst>
            </p:cNvPr>
            <p:cNvSpPr/>
            <p:nvPr/>
          </p:nvSpPr>
          <p:spPr>
            <a:xfrm>
              <a:off x="1053872" y="5038286"/>
              <a:ext cx="1473428"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Room</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22" name="Rounded Rectangle 121">
              <a:extLst>
                <a:ext uri="{FF2B5EF4-FFF2-40B4-BE49-F238E27FC236}">
                  <a16:creationId xmlns:a16="http://schemas.microsoft.com/office/drawing/2014/main" id="{FB4E88D0-BC41-D14A-A1D4-DD97897D2C0C}"/>
                </a:ext>
              </a:extLst>
            </p:cNvPr>
            <p:cNvSpPr/>
            <p:nvPr/>
          </p:nvSpPr>
          <p:spPr>
            <a:xfrm>
              <a:off x="1030120" y="5654675"/>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Room_ID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23" name="Rounded Rectangle 122">
              <a:extLst>
                <a:ext uri="{FF2B5EF4-FFF2-40B4-BE49-F238E27FC236}">
                  <a16:creationId xmlns:a16="http://schemas.microsoft.com/office/drawing/2014/main" id="{EE16A5D6-3CBE-2C40-A99C-974C389FB75D}"/>
                </a:ext>
              </a:extLst>
            </p:cNvPr>
            <p:cNvSpPr/>
            <p:nvPr/>
          </p:nvSpPr>
          <p:spPr>
            <a:xfrm>
              <a:off x="2122320" y="5654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Room_Type</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24" name="Rounded Rectangle 123">
              <a:extLst>
                <a:ext uri="{FF2B5EF4-FFF2-40B4-BE49-F238E27FC236}">
                  <a16:creationId xmlns:a16="http://schemas.microsoft.com/office/drawing/2014/main" id="{A3C411C5-343E-C741-9830-E594DBFF162B}"/>
                </a:ext>
              </a:extLst>
            </p:cNvPr>
            <p:cNvSpPr/>
            <p:nvPr/>
          </p:nvSpPr>
          <p:spPr>
            <a:xfrm>
              <a:off x="3214520" y="5654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Room_Floor</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25" name="Rounded Rectangle 124">
              <a:extLst>
                <a:ext uri="{FF2B5EF4-FFF2-40B4-BE49-F238E27FC236}">
                  <a16:creationId xmlns:a16="http://schemas.microsoft.com/office/drawing/2014/main" id="{8CFC1B48-0DC0-9B40-A7D6-0094A2BF8D45}"/>
                </a:ext>
              </a:extLst>
            </p:cNvPr>
            <p:cNvSpPr/>
            <p:nvPr/>
          </p:nvSpPr>
          <p:spPr>
            <a:xfrm>
              <a:off x="4298185" y="5648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126" name="Elbow Connector 125">
              <a:extLst>
                <a:ext uri="{FF2B5EF4-FFF2-40B4-BE49-F238E27FC236}">
                  <a16:creationId xmlns:a16="http://schemas.microsoft.com/office/drawing/2014/main" id="{FF1A82FD-D578-CD41-83DD-3ADAEF3520D8}"/>
                </a:ext>
              </a:extLst>
            </p:cNvPr>
            <p:cNvCxnSpPr>
              <a:stCxn id="122" idx="0"/>
              <a:endCxn id="123" idx="0"/>
            </p:cNvCxnSpPr>
            <p:nvPr/>
          </p:nvCxnSpPr>
          <p:spPr>
            <a:xfrm rot="5400000" flipH="1" flipV="1">
              <a:off x="21223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27" name="Elbow Connector 126">
              <a:extLst>
                <a:ext uri="{FF2B5EF4-FFF2-40B4-BE49-F238E27FC236}">
                  <a16:creationId xmlns:a16="http://schemas.microsoft.com/office/drawing/2014/main" id="{8F0AD9C9-A0D7-4444-812A-BFF0AD43AD4E}"/>
                </a:ext>
              </a:extLst>
            </p:cNvPr>
            <p:cNvCxnSpPr>
              <a:stCxn id="123" idx="0"/>
              <a:endCxn id="124" idx="0"/>
            </p:cNvCxnSpPr>
            <p:nvPr/>
          </p:nvCxnSpPr>
          <p:spPr>
            <a:xfrm rot="5400000" flipH="1" flipV="1">
              <a:off x="32145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28" name="Elbow Connector 127">
              <a:extLst>
                <a:ext uri="{FF2B5EF4-FFF2-40B4-BE49-F238E27FC236}">
                  <a16:creationId xmlns:a16="http://schemas.microsoft.com/office/drawing/2014/main" id="{93B7298C-F290-8048-8646-A883777DF1DA}"/>
                </a:ext>
              </a:extLst>
            </p:cNvPr>
            <p:cNvCxnSpPr>
              <a:cxnSpLocks/>
              <a:stCxn id="124" idx="0"/>
            </p:cNvCxnSpPr>
            <p:nvPr/>
          </p:nvCxnSpPr>
          <p:spPr>
            <a:xfrm rot="5400000" flipH="1" flipV="1">
              <a:off x="43067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38" name="Group 137">
            <a:extLst>
              <a:ext uri="{FF2B5EF4-FFF2-40B4-BE49-F238E27FC236}">
                <a16:creationId xmlns:a16="http://schemas.microsoft.com/office/drawing/2014/main" id="{AC509FFD-EE89-5549-A699-D090E2793FC3}"/>
              </a:ext>
            </a:extLst>
          </p:cNvPr>
          <p:cNvGrpSpPr/>
          <p:nvPr/>
        </p:nvGrpSpPr>
        <p:grpSpPr>
          <a:xfrm>
            <a:off x="7007347" y="5204693"/>
            <a:ext cx="4360265" cy="1010089"/>
            <a:chOff x="1030120" y="5038286"/>
            <a:chExt cx="4360265" cy="1010089"/>
          </a:xfrm>
        </p:grpSpPr>
        <p:sp>
          <p:nvSpPr>
            <p:cNvPr id="139" name="Rectangle 138">
              <a:extLst>
                <a:ext uri="{FF2B5EF4-FFF2-40B4-BE49-F238E27FC236}">
                  <a16:creationId xmlns:a16="http://schemas.microsoft.com/office/drawing/2014/main" id="{66C570C3-FFFD-7E4D-AB61-E0F4ABBD7D2A}"/>
                </a:ext>
              </a:extLst>
            </p:cNvPr>
            <p:cNvSpPr/>
            <p:nvPr/>
          </p:nvSpPr>
          <p:spPr>
            <a:xfrm>
              <a:off x="1053872" y="5038286"/>
              <a:ext cx="1473428" cy="246221"/>
            </a:xfrm>
            <a:prstGeom prst="rect">
              <a:avLst/>
            </a:prstGeom>
          </p:spPr>
          <p:txBody>
            <a:bodyPr wrap="square">
              <a:spAutoFit/>
            </a:bodyPr>
            <a:lstStyle/>
            <a:p>
              <a:r>
                <a:rPr lang="en-US" sz="1000" dirty="0">
                  <a:solidFill>
                    <a:srgbClr val="00000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 Availability</a:t>
              </a:r>
              <a:endParaRPr lang="en-US" sz="10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0" name="Rounded Rectangle 139">
              <a:extLst>
                <a:ext uri="{FF2B5EF4-FFF2-40B4-BE49-F238E27FC236}">
                  <a16:creationId xmlns:a16="http://schemas.microsoft.com/office/drawing/2014/main" id="{78A975A7-FD02-6D4C-8134-BBDE25F15CAC}"/>
                </a:ext>
              </a:extLst>
            </p:cNvPr>
            <p:cNvSpPr/>
            <p:nvPr/>
          </p:nvSpPr>
          <p:spPr>
            <a:xfrm>
              <a:off x="1030120" y="5654675"/>
              <a:ext cx="1092200" cy="393700"/>
            </a:xfrm>
            <a:prstGeom prst="roundRect">
              <a:avLst/>
            </a:prstGeom>
            <a:solidFill>
              <a:srgbClr val="0070C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u="sng" dirty="0" err="1">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P_Avail_ID</a:t>
              </a:r>
              <a:endParaRPr lang="en-US" sz="800" u="sng"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1" name="Rounded Rectangle 140">
              <a:extLst>
                <a:ext uri="{FF2B5EF4-FFF2-40B4-BE49-F238E27FC236}">
                  <a16:creationId xmlns:a16="http://schemas.microsoft.com/office/drawing/2014/main" id="{E1F2098A-85EE-8747-A192-7FD5968E4DF3}"/>
                </a:ext>
              </a:extLst>
            </p:cNvPr>
            <p:cNvSpPr/>
            <p:nvPr/>
          </p:nvSpPr>
          <p:spPr>
            <a:xfrm>
              <a:off x="2122320" y="5654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2" name="Rounded Rectangle 141">
              <a:extLst>
                <a:ext uri="{FF2B5EF4-FFF2-40B4-BE49-F238E27FC236}">
                  <a16:creationId xmlns:a16="http://schemas.microsoft.com/office/drawing/2014/main" id="{BDA8E121-3F53-8843-AF70-CF86F796362C}"/>
                </a:ext>
              </a:extLst>
            </p:cNvPr>
            <p:cNvSpPr/>
            <p:nvPr/>
          </p:nvSpPr>
          <p:spPr>
            <a:xfrm>
              <a:off x="3214520" y="565467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Plasma_Avail</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3" name="Rounded Rectangle 142">
              <a:extLst>
                <a:ext uri="{FF2B5EF4-FFF2-40B4-BE49-F238E27FC236}">
                  <a16:creationId xmlns:a16="http://schemas.microsoft.com/office/drawing/2014/main" id="{44B35D0C-3099-1344-B562-59FB0BEECE34}"/>
                </a:ext>
              </a:extLst>
            </p:cNvPr>
            <p:cNvSpPr/>
            <p:nvPr/>
          </p:nvSpPr>
          <p:spPr>
            <a:xfrm>
              <a:off x="4298185" y="5648325"/>
              <a:ext cx="1092200" cy="393700"/>
            </a:xfrm>
            <a:prstGeom prst="round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Donation_ID</a:t>
              </a:r>
              <a:endPar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144" name="Elbow Connector 143">
              <a:extLst>
                <a:ext uri="{FF2B5EF4-FFF2-40B4-BE49-F238E27FC236}">
                  <a16:creationId xmlns:a16="http://schemas.microsoft.com/office/drawing/2014/main" id="{FDD2BA24-B7E3-4A47-8FC0-D2BADF12B583}"/>
                </a:ext>
              </a:extLst>
            </p:cNvPr>
            <p:cNvCxnSpPr>
              <a:stCxn id="140" idx="0"/>
              <a:endCxn id="141" idx="0"/>
            </p:cNvCxnSpPr>
            <p:nvPr/>
          </p:nvCxnSpPr>
          <p:spPr>
            <a:xfrm rot="5400000" flipH="1" flipV="1">
              <a:off x="21223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45" name="Elbow Connector 144">
              <a:extLst>
                <a:ext uri="{FF2B5EF4-FFF2-40B4-BE49-F238E27FC236}">
                  <a16:creationId xmlns:a16="http://schemas.microsoft.com/office/drawing/2014/main" id="{E26AD82C-6B8E-2541-BE0F-F3DC8CB99F41}"/>
                </a:ext>
              </a:extLst>
            </p:cNvPr>
            <p:cNvCxnSpPr>
              <a:stCxn id="141" idx="0"/>
              <a:endCxn id="142" idx="0"/>
            </p:cNvCxnSpPr>
            <p:nvPr/>
          </p:nvCxnSpPr>
          <p:spPr>
            <a:xfrm rot="5400000" flipH="1" flipV="1">
              <a:off x="32145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146" name="Elbow Connector 145">
              <a:extLst>
                <a:ext uri="{FF2B5EF4-FFF2-40B4-BE49-F238E27FC236}">
                  <a16:creationId xmlns:a16="http://schemas.microsoft.com/office/drawing/2014/main" id="{A15FC671-0BF9-5F41-87E5-B6ED163D7E8A}"/>
                </a:ext>
              </a:extLst>
            </p:cNvPr>
            <p:cNvCxnSpPr>
              <a:cxnSpLocks/>
              <a:stCxn id="142" idx="0"/>
            </p:cNvCxnSpPr>
            <p:nvPr/>
          </p:nvCxnSpPr>
          <p:spPr>
            <a:xfrm rot="5400000" flipH="1" flipV="1">
              <a:off x="4306720" y="5108575"/>
              <a:ext cx="12700" cy="1092200"/>
            </a:xfrm>
            <a:prstGeom prst="bentConnector3">
              <a:avLst>
                <a:gd name="adj1" fmla="val 1800000"/>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sp>
        <p:nvSpPr>
          <p:cNvPr id="147" name="Title 1">
            <a:extLst>
              <a:ext uri="{FF2B5EF4-FFF2-40B4-BE49-F238E27FC236}">
                <a16:creationId xmlns:a16="http://schemas.microsoft.com/office/drawing/2014/main" id="{848041C9-5138-9B40-AAEE-A7B6490E604D}"/>
              </a:ext>
            </a:extLst>
          </p:cNvPr>
          <p:cNvSpPr txBox="1">
            <a:spLocks/>
          </p:cNvSpPr>
          <p:nvPr/>
        </p:nvSpPr>
        <p:spPr>
          <a:xfrm>
            <a:off x="656399" y="61942"/>
            <a:ext cx="11325455" cy="5673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lumMod val="50000"/>
                  </a:schemeClr>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DEPENDENCY DIAGRAMS – TABLES IN 3NF AND BCNF</a:t>
            </a:r>
          </a:p>
        </p:txBody>
      </p:sp>
    </p:spTree>
    <p:extLst>
      <p:ext uri="{BB962C8B-B14F-4D97-AF65-F5344CB8AC3E}">
        <p14:creationId xmlns:p14="http://schemas.microsoft.com/office/powerpoint/2010/main" val="83116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D41DA59-0EF8-4A37-B5C7-0C4C59D25A0C}"/>
              </a:ext>
            </a:extLst>
          </p:cNvPr>
          <p:cNvPicPr>
            <a:picLocks noChangeAspect="1"/>
          </p:cNvPicPr>
          <p:nvPr/>
        </p:nvPicPr>
        <p:blipFill rotWithShape="1">
          <a:blip r:embed="rId2"/>
          <a:srcRect/>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825843-50AD-CA4C-933B-FEEDB49C4561}"/>
              </a:ext>
            </a:extLst>
          </p:cNvPr>
          <p:cNvSpPr>
            <a:spLocks noGrp="1"/>
          </p:cNvSpPr>
          <p:nvPr>
            <p:ph type="title"/>
          </p:nvPr>
        </p:nvSpPr>
        <p:spPr>
          <a:xfrm>
            <a:off x="477980" y="1122362"/>
            <a:ext cx="5465611" cy="2802219"/>
          </a:xfrm>
        </p:spPr>
        <p:txBody>
          <a:bodyPr vert="horz" lIns="91440" tIns="45720" rIns="91440" bIns="45720" rtlCol="0" anchor="b">
            <a:normAutofit/>
          </a:bodyPr>
          <a:lstStyle/>
          <a:p>
            <a:r>
              <a:rPr lang="en-US" sz="4800" b="1" i="0" kern="1200" cap="all" baseline="0" dirty="0">
                <a:solidFill>
                  <a:schemeClr val="tx1"/>
                </a:solidFill>
                <a:latin typeface="Microsoft GothicNeo" panose="020B0500000101010101" pitchFamily="34" charset="-127"/>
                <a:ea typeface="Microsoft GothicNeo" panose="020B0500000101010101" pitchFamily="34" charset="-127"/>
                <a:cs typeface="Microsoft GothicNeo" panose="020B0500000101010101" pitchFamily="34" charset="-127"/>
              </a:rPr>
              <a:t>IMPLEMENTATION &amp; LOADING DATA</a:t>
            </a:r>
          </a:p>
        </p:txBody>
      </p:sp>
      <p:sp>
        <p:nvSpPr>
          <p:cNvPr id="4" name="Footer Placeholder 3">
            <a:extLst>
              <a:ext uri="{FF2B5EF4-FFF2-40B4-BE49-F238E27FC236}">
                <a16:creationId xmlns:a16="http://schemas.microsoft.com/office/drawing/2014/main" id="{E1D969D7-45BC-5746-84CE-4BA9F78676C1}"/>
              </a:ext>
            </a:extLst>
          </p:cNvPr>
          <p:cNvSpPr>
            <a:spLocks noGrp="1"/>
          </p:cNvSpPr>
          <p:nvPr>
            <p:ph type="ftr" sz="quarter" idx="11"/>
          </p:nvPr>
        </p:nvSpPr>
        <p:spPr>
          <a:xfrm>
            <a:off x="737778" y="3932893"/>
            <a:ext cx="2809017" cy="365125"/>
          </a:xfrm>
        </p:spPr>
        <p:txBody>
          <a:bodyPr vert="horz" lIns="91440" tIns="45720" rIns="91440" bIns="45720" rtlCol="0" anchor="ctr">
            <a:normAutofit/>
          </a:bodyPr>
          <a:lstStyle/>
          <a:p>
            <a:pPr>
              <a:spcAft>
                <a:spcPts val="600"/>
              </a:spcAft>
            </a:pPr>
            <a:r>
              <a:rPr lang="en-US" b="1" i="0" kern="1200" cap="all" spc="100" baseline="0" dirty="0">
                <a:solidFill>
                  <a:schemeClr val="tx1"/>
                </a:solidFill>
                <a:latin typeface="+mn-lt"/>
                <a:ea typeface="+mn-ea"/>
                <a:cs typeface="+mn-cs"/>
              </a:rPr>
              <a:t>Give Plasma Give Life</a:t>
            </a:r>
          </a:p>
        </p:txBody>
      </p:sp>
    </p:spTree>
    <p:extLst>
      <p:ext uri="{BB962C8B-B14F-4D97-AF65-F5344CB8AC3E}">
        <p14:creationId xmlns:p14="http://schemas.microsoft.com/office/powerpoint/2010/main" val="41281896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1938A-90D7-054A-992D-C934FCE3C292}"/>
              </a:ext>
            </a:extLst>
          </p:cNvPr>
          <p:cNvSpPr txBox="1"/>
          <p:nvPr/>
        </p:nvSpPr>
        <p:spPr>
          <a:xfrm>
            <a:off x="3284252" y="0"/>
            <a:ext cx="57490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Triggers Created</a:t>
            </a:r>
          </a:p>
        </p:txBody>
      </p:sp>
      <p:pic>
        <p:nvPicPr>
          <p:cNvPr id="8" name="Graphic 7" descr="Hold Gesture outline">
            <a:extLst>
              <a:ext uri="{FF2B5EF4-FFF2-40B4-BE49-F238E27FC236}">
                <a16:creationId xmlns:a16="http://schemas.microsoft.com/office/drawing/2014/main" id="{75625CF8-8E6E-FC49-8E19-593639FDD4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82750" y="1313081"/>
            <a:ext cx="914400" cy="914400"/>
          </a:xfrm>
          <a:prstGeom prst="rect">
            <a:avLst/>
          </a:prstGeom>
        </p:spPr>
      </p:pic>
      <p:pic>
        <p:nvPicPr>
          <p:cNvPr id="9" name="Graphic 8" descr="Hold Gesture outline">
            <a:extLst>
              <a:ext uri="{FF2B5EF4-FFF2-40B4-BE49-F238E27FC236}">
                <a16:creationId xmlns:a16="http://schemas.microsoft.com/office/drawing/2014/main" id="{23F5E5D2-0841-E749-BD1E-AB0EF1D5A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1313081"/>
            <a:ext cx="914400" cy="914400"/>
          </a:xfrm>
          <a:prstGeom prst="rect">
            <a:avLst/>
          </a:prstGeom>
        </p:spPr>
      </p:pic>
      <p:pic>
        <p:nvPicPr>
          <p:cNvPr id="10" name="Graphic 9" descr="Hold Gesture outline">
            <a:extLst>
              <a:ext uri="{FF2B5EF4-FFF2-40B4-BE49-F238E27FC236}">
                <a16:creationId xmlns:a16="http://schemas.microsoft.com/office/drawing/2014/main" id="{319DA9A1-CF40-2C41-8768-3204D80D34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94850" y="1313081"/>
            <a:ext cx="914400" cy="914400"/>
          </a:xfrm>
          <a:prstGeom prst="rect">
            <a:avLst/>
          </a:prstGeom>
        </p:spPr>
      </p:pic>
      <p:sp>
        <p:nvSpPr>
          <p:cNvPr id="15" name="TextBox 14">
            <a:extLst>
              <a:ext uri="{FF2B5EF4-FFF2-40B4-BE49-F238E27FC236}">
                <a16:creationId xmlns:a16="http://schemas.microsoft.com/office/drawing/2014/main" id="{F5437E87-2D72-234B-96A8-7CCF682BFA72}"/>
              </a:ext>
            </a:extLst>
          </p:cNvPr>
          <p:cNvSpPr txBox="1"/>
          <p:nvPr/>
        </p:nvSpPr>
        <p:spPr>
          <a:xfrm>
            <a:off x="1193800" y="1044546"/>
            <a:ext cx="1892300" cy="523220"/>
          </a:xfrm>
          <a:prstGeom prst="rect">
            <a:avLst/>
          </a:prstGeom>
          <a:noFill/>
        </p:spPr>
        <p:txBody>
          <a:bodyPr wrap="square" rtlCol="0">
            <a:spAutoFit/>
          </a:bodyPr>
          <a:lstStyle/>
          <a:p>
            <a:r>
              <a:rPr lang="en-US" sz="1400" dirty="0" err="1">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Patient_Plasma_Req</a:t>
            </a:r>
            <a:endParaRPr lang="en-US" sz="14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sz="1400" dirty="0"/>
          </a:p>
        </p:txBody>
      </p:sp>
      <p:sp>
        <p:nvSpPr>
          <p:cNvPr id="17" name="TextBox 16">
            <a:extLst>
              <a:ext uri="{FF2B5EF4-FFF2-40B4-BE49-F238E27FC236}">
                <a16:creationId xmlns:a16="http://schemas.microsoft.com/office/drawing/2014/main" id="{E153458F-1A1D-C642-91E6-970C84959B49}"/>
              </a:ext>
            </a:extLst>
          </p:cNvPr>
          <p:cNvSpPr txBox="1"/>
          <p:nvPr/>
        </p:nvSpPr>
        <p:spPr>
          <a:xfrm>
            <a:off x="5149850" y="1044545"/>
            <a:ext cx="1892300" cy="307777"/>
          </a:xfrm>
          <a:prstGeom prst="rect">
            <a:avLst/>
          </a:prstGeom>
          <a:noFill/>
        </p:spPr>
        <p:txBody>
          <a:bodyPr wrap="square" rtlCol="0">
            <a:spAutoFit/>
          </a:bodyPr>
          <a:lstStyle/>
          <a:p>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Donation_After_Insert</a:t>
            </a:r>
            <a:endParaRPr lang="en-US" sz="1400" b="1" dirty="0">
              <a:solidFill>
                <a:srgbClr val="0070C0"/>
              </a:solidFill>
            </a:endParaRPr>
          </a:p>
        </p:txBody>
      </p:sp>
      <p:sp>
        <p:nvSpPr>
          <p:cNvPr id="18" name="TextBox 17">
            <a:extLst>
              <a:ext uri="{FF2B5EF4-FFF2-40B4-BE49-F238E27FC236}">
                <a16:creationId xmlns:a16="http://schemas.microsoft.com/office/drawing/2014/main" id="{8C12F5F4-8AC2-2E4C-84D5-E24D31C8D310}"/>
              </a:ext>
            </a:extLst>
          </p:cNvPr>
          <p:cNvSpPr txBox="1"/>
          <p:nvPr/>
        </p:nvSpPr>
        <p:spPr>
          <a:xfrm>
            <a:off x="8686800" y="1051363"/>
            <a:ext cx="2730500" cy="307777"/>
          </a:xfrm>
          <a:prstGeom prst="rect">
            <a:avLst/>
          </a:prstGeom>
          <a:noFill/>
        </p:spPr>
        <p:txBody>
          <a:bodyPr wrap="square" rtlCol="0">
            <a:spAutoFit/>
          </a:bodyPr>
          <a:lstStyle/>
          <a:p>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Plasma_Transfusion_After_Insert</a:t>
            </a:r>
            <a:endParaRPr lang="en-US" sz="1400" dirty="0">
              <a:solidFill>
                <a:srgbClr val="0070C0"/>
              </a:solidFill>
            </a:endParaRPr>
          </a:p>
        </p:txBody>
      </p:sp>
      <p:sp>
        <p:nvSpPr>
          <p:cNvPr id="20" name="TextBox 19">
            <a:extLst>
              <a:ext uri="{FF2B5EF4-FFF2-40B4-BE49-F238E27FC236}">
                <a16:creationId xmlns:a16="http://schemas.microsoft.com/office/drawing/2014/main" id="{B841CE2C-81AA-5341-9DFA-CC2AD2118598}"/>
              </a:ext>
            </a:extLst>
          </p:cNvPr>
          <p:cNvSpPr txBox="1"/>
          <p:nvPr/>
        </p:nvSpPr>
        <p:spPr>
          <a:xfrm>
            <a:off x="660400" y="4216400"/>
            <a:ext cx="3149600" cy="2031325"/>
          </a:xfrm>
          <a:prstGeom prst="rect">
            <a:avLst/>
          </a:prstGeom>
          <a:solidFill>
            <a:schemeClr val="bg1"/>
          </a:solidFill>
        </p:spPr>
        <p:txBody>
          <a:bodyPr wrap="square" rtlCol="0">
            <a:spAutoFit/>
          </a:bodyPr>
          <a:lstStyle/>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DROP TRIGGER IF EXISTS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`.`PATIENT_PLASMA_REQ`;</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 $$</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USE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DEFINER = CURRENT_USER TRIGGER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`.`PATIENT_PLASMA_REQ` </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AFTER INSERT ON `PLASMA_TRANSFUSION` FOR EACH ROW</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BEGIN</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UPDATE PATIENT</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SET PLASMA_REQ= 'N'</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WHERE PATIENT_ID=NEW.PATIENT_ID;</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END$$</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 </a:t>
            </a:r>
          </a:p>
        </p:txBody>
      </p:sp>
      <p:sp>
        <p:nvSpPr>
          <p:cNvPr id="21" name="TextBox 20">
            <a:extLst>
              <a:ext uri="{FF2B5EF4-FFF2-40B4-BE49-F238E27FC236}">
                <a16:creationId xmlns:a16="http://schemas.microsoft.com/office/drawing/2014/main" id="{9859AFC9-1040-DE45-A65C-2342D61F3582}"/>
              </a:ext>
            </a:extLst>
          </p:cNvPr>
          <p:cNvSpPr txBox="1"/>
          <p:nvPr/>
        </p:nvSpPr>
        <p:spPr>
          <a:xfrm>
            <a:off x="660400" y="2489199"/>
            <a:ext cx="3149600" cy="1384995"/>
          </a:xfrm>
          <a:prstGeom prst="rect">
            <a:avLst/>
          </a:prstGeom>
          <a:solidFill>
            <a:schemeClr val="bg1"/>
          </a:solidFill>
        </p:spPr>
        <p:txBody>
          <a:bodyPr wrap="square" rtlCol="0">
            <a:spAutoFit/>
          </a:bodyPr>
          <a:lstStyle/>
          <a:p>
            <a:r>
              <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Patient’s table </a:t>
            </a:r>
            <a:r>
              <a:rPr lang="en-US" sz="1200" dirty="0" err="1">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Plasma_Req</a:t>
            </a:r>
            <a:r>
              <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attribute needs to be changed to ‘N’ soon after the Patient receives plasma transfusion. This will ensure the same patient is not considered for next plasma transfusion</a:t>
            </a:r>
          </a:p>
          <a:p>
            <a:endPar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sz="1200" dirty="0">
              <a:ln w="0"/>
              <a:solidFill>
                <a:schemeClr val="tx1">
                  <a:lumMod val="65000"/>
                  <a:lumOff val="35000"/>
                </a:schemeClr>
              </a:solidFill>
              <a:effectLst>
                <a:outerShdw blurRad="38100" dist="19050" dir="2700000" algn="tl" rotWithShape="0">
                  <a:schemeClr val="dk1">
                    <a:alpha val="40000"/>
                  </a:schemeClr>
                </a:outerShdw>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22" name="TextBox 21">
            <a:extLst>
              <a:ext uri="{FF2B5EF4-FFF2-40B4-BE49-F238E27FC236}">
                <a16:creationId xmlns:a16="http://schemas.microsoft.com/office/drawing/2014/main" id="{E99D5C47-F683-8D41-8F81-827E86F0A5EC}"/>
              </a:ext>
            </a:extLst>
          </p:cNvPr>
          <p:cNvSpPr txBox="1"/>
          <p:nvPr/>
        </p:nvSpPr>
        <p:spPr>
          <a:xfrm>
            <a:off x="4521200" y="2489198"/>
            <a:ext cx="3149600" cy="1384995"/>
          </a:xfrm>
          <a:prstGeom prst="rect">
            <a:avLst/>
          </a:prstGeom>
          <a:solidFill>
            <a:schemeClr val="bg1"/>
          </a:solidFill>
        </p:spPr>
        <p:txBody>
          <a:bodyPr wrap="square" rtlCol="0">
            <a:spAutoFit/>
          </a:bodyPr>
          <a:lstStyle/>
          <a:p>
            <a:r>
              <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An Entry in the Donation table needs to make a corresponding entry in </a:t>
            </a:r>
            <a:r>
              <a:rPr lang="en-US" sz="1200" dirty="0" err="1">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Plasma_Availability</a:t>
            </a:r>
            <a:r>
              <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table. This is required as each plasma donation is made available for patients' needs</a:t>
            </a:r>
          </a:p>
          <a:p>
            <a:endPar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a:p>
            <a:endPar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23" name="TextBox 22">
            <a:extLst>
              <a:ext uri="{FF2B5EF4-FFF2-40B4-BE49-F238E27FC236}">
                <a16:creationId xmlns:a16="http://schemas.microsoft.com/office/drawing/2014/main" id="{DEE9C8B3-A780-CE40-B556-A5456A232727}"/>
              </a:ext>
            </a:extLst>
          </p:cNvPr>
          <p:cNvSpPr txBox="1"/>
          <p:nvPr/>
        </p:nvSpPr>
        <p:spPr>
          <a:xfrm>
            <a:off x="8477250" y="2489197"/>
            <a:ext cx="3149600" cy="1384995"/>
          </a:xfrm>
          <a:prstGeom prst="rect">
            <a:avLst/>
          </a:prstGeom>
          <a:solidFill>
            <a:schemeClr val="bg1"/>
          </a:solidFill>
        </p:spPr>
        <p:txBody>
          <a:bodyPr wrap="square" rtlCol="0">
            <a:spAutoFit/>
          </a:bodyPr>
          <a:lstStyle/>
          <a:p>
            <a:r>
              <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 receives plasma, the corresponding record from </a:t>
            </a:r>
            <a:r>
              <a:rPr lang="en-US" sz="1200" dirty="0" err="1">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Plasma_Availability</a:t>
            </a:r>
            <a:r>
              <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table will be deleted. This is required as once the plasma donation is used for plasma transfusion it cannot be used again for another patient</a:t>
            </a:r>
          </a:p>
          <a:p>
            <a:endParaRPr lang="en-US" sz="12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24" name="TextBox 23">
            <a:extLst>
              <a:ext uri="{FF2B5EF4-FFF2-40B4-BE49-F238E27FC236}">
                <a16:creationId xmlns:a16="http://schemas.microsoft.com/office/drawing/2014/main" id="{DDACE31F-A4FB-534F-9864-A3AA72AE252A}"/>
              </a:ext>
            </a:extLst>
          </p:cNvPr>
          <p:cNvSpPr txBox="1"/>
          <p:nvPr/>
        </p:nvSpPr>
        <p:spPr>
          <a:xfrm>
            <a:off x="4521200" y="4216400"/>
            <a:ext cx="3149600" cy="2031325"/>
          </a:xfrm>
          <a:prstGeom prst="rect">
            <a:avLst/>
          </a:prstGeom>
          <a:solidFill>
            <a:schemeClr val="bg1"/>
          </a:solidFill>
        </p:spPr>
        <p:txBody>
          <a:bodyPr wrap="square" rtlCol="0">
            <a:spAutoFit/>
          </a:bodyPr>
          <a:lstStyle/>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DROP TRIGGER IF EXISTS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`.`DONATION_AFTER_INSERT`;</a:t>
            </a:r>
          </a:p>
          <a:p>
            <a:b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b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 $$</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USE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DEFINER = CURRENT_USER TRIGGER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`.`DONATION_AFTER_INSERT` AFTER INSERT ON `DONATION` FOR EACH ROW</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BEGIN</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INSERT INTO PLASMA_AVAILABILITY (PBANK_ID,DONATION_ID,P_AVAIL_STATUS) VALUES (NEW.PBANK_ID, NEW.DONATION_ID,'Y’);</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END$$</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a:t>
            </a:r>
          </a:p>
        </p:txBody>
      </p:sp>
      <p:sp>
        <p:nvSpPr>
          <p:cNvPr id="25" name="TextBox 24">
            <a:extLst>
              <a:ext uri="{FF2B5EF4-FFF2-40B4-BE49-F238E27FC236}">
                <a16:creationId xmlns:a16="http://schemas.microsoft.com/office/drawing/2014/main" id="{47A27073-EC87-1345-B602-7040C8D9C816}"/>
              </a:ext>
            </a:extLst>
          </p:cNvPr>
          <p:cNvSpPr txBox="1"/>
          <p:nvPr/>
        </p:nvSpPr>
        <p:spPr>
          <a:xfrm>
            <a:off x="8477250" y="4216400"/>
            <a:ext cx="3149600" cy="2031325"/>
          </a:xfrm>
          <a:prstGeom prst="rect">
            <a:avLst/>
          </a:prstGeom>
          <a:solidFill>
            <a:schemeClr val="bg1"/>
          </a:solidFill>
        </p:spPr>
        <p:txBody>
          <a:bodyPr wrap="square" rtlCol="0">
            <a:spAutoFit/>
          </a:bodyPr>
          <a:lstStyle/>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DROP TRIGGER IF EXISTS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`.`PLASMA_TRANSFUSION_AFTER_INSERT`;</a:t>
            </a:r>
          </a:p>
          <a:p>
            <a:b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b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 $$</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USE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DEFINER = CURRENT_USER TRIGGER `</a:t>
            </a:r>
            <a:r>
              <a:rPr lang="en-US" sz="9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a:t>
            </a: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`.`PLASMA_TRANSFUSION_AFTER_INSERT` AFTER INSERT ON `PLASMA_TRANSFUSION` FOR EACH ROW</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BEGIN</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UPDATE  PLASMA_AVAILABILITY</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SET P_AVAIL_STATUS='N'</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WHERE P_AVAIL_ID= NEW.P_AVAIL_ID;</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END$$</a:t>
            </a:r>
          </a:p>
          <a:p>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DELIMITER</a:t>
            </a:r>
          </a:p>
        </p:txBody>
      </p:sp>
    </p:spTree>
    <p:extLst>
      <p:ext uri="{BB962C8B-B14F-4D97-AF65-F5344CB8AC3E}">
        <p14:creationId xmlns:p14="http://schemas.microsoft.com/office/powerpoint/2010/main" val="24275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E2C8E6-159D-D34A-B5B0-2255D82D6E7E}"/>
              </a:ext>
            </a:extLst>
          </p:cNvPr>
          <p:cNvSpPr>
            <a:spLocks noGrp="1"/>
          </p:cNvSpPr>
          <p:nvPr>
            <p:ph type="ftr" sz="quarter" idx="11"/>
          </p:nvPr>
        </p:nvSpPr>
        <p:spPr/>
        <p:txBody>
          <a:bodyPr/>
          <a:lstStyle/>
          <a:p>
            <a:r>
              <a:rPr lang="en-US"/>
              <a:t>Give Plasma Give Life</a:t>
            </a:r>
          </a:p>
        </p:txBody>
      </p:sp>
      <p:sp>
        <p:nvSpPr>
          <p:cNvPr id="3" name="TextBox 2">
            <a:extLst>
              <a:ext uri="{FF2B5EF4-FFF2-40B4-BE49-F238E27FC236}">
                <a16:creationId xmlns:a16="http://schemas.microsoft.com/office/drawing/2014/main" id="{BA21938A-90D7-054A-992D-C934FCE3C292}"/>
              </a:ext>
            </a:extLst>
          </p:cNvPr>
          <p:cNvSpPr txBox="1"/>
          <p:nvPr/>
        </p:nvSpPr>
        <p:spPr>
          <a:xfrm>
            <a:off x="3284252" y="15630"/>
            <a:ext cx="57490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Procedures Created</a:t>
            </a:r>
          </a:p>
        </p:txBody>
      </p:sp>
      <p:pic>
        <p:nvPicPr>
          <p:cNvPr id="8" name="Graphic 7" descr="Circles with arrows outline">
            <a:extLst>
              <a:ext uri="{FF2B5EF4-FFF2-40B4-BE49-F238E27FC236}">
                <a16:creationId xmlns:a16="http://schemas.microsoft.com/office/drawing/2014/main" id="{89BE1C85-06AA-DF4B-8C0C-FC55512051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8652" y="971523"/>
            <a:ext cx="652748" cy="652748"/>
          </a:xfrm>
          <a:prstGeom prst="rect">
            <a:avLst/>
          </a:prstGeom>
        </p:spPr>
      </p:pic>
      <p:sp>
        <p:nvSpPr>
          <p:cNvPr id="9" name="TextBox 8">
            <a:extLst>
              <a:ext uri="{FF2B5EF4-FFF2-40B4-BE49-F238E27FC236}">
                <a16:creationId xmlns:a16="http://schemas.microsoft.com/office/drawing/2014/main" id="{9F9D92FB-99B7-7F48-9A92-DECEEC86E112}"/>
              </a:ext>
            </a:extLst>
          </p:cNvPr>
          <p:cNvSpPr txBox="1"/>
          <p:nvPr/>
        </p:nvSpPr>
        <p:spPr>
          <a:xfrm>
            <a:off x="924576" y="671823"/>
            <a:ext cx="2120900" cy="307777"/>
          </a:xfrm>
          <a:prstGeom prst="rect">
            <a:avLst/>
          </a:prstGeom>
          <a:noFill/>
        </p:spPr>
        <p:txBody>
          <a:bodyPr wrap="square" rtlCol="0">
            <a:spAutoFit/>
          </a:bodyPr>
          <a:lstStyle/>
          <a:p>
            <a:pPr algn="ctr"/>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Find_Plasma_Match</a:t>
            </a:r>
            <a:endParaRPr lang="en-US" sz="1400" dirty="0">
              <a:solidFill>
                <a:srgbClr val="0070C0"/>
              </a:solidFill>
            </a:endParaRPr>
          </a:p>
        </p:txBody>
      </p:sp>
      <p:sp>
        <p:nvSpPr>
          <p:cNvPr id="12" name="TextBox 11">
            <a:extLst>
              <a:ext uri="{FF2B5EF4-FFF2-40B4-BE49-F238E27FC236}">
                <a16:creationId xmlns:a16="http://schemas.microsoft.com/office/drawing/2014/main" id="{E6C71E1E-EB7B-714F-9D13-1F6E3D6248E9}"/>
              </a:ext>
            </a:extLst>
          </p:cNvPr>
          <p:cNvSpPr txBox="1"/>
          <p:nvPr/>
        </p:nvSpPr>
        <p:spPr>
          <a:xfrm>
            <a:off x="655352" y="1624271"/>
            <a:ext cx="2997200" cy="900246"/>
          </a:xfrm>
          <a:prstGeom prst="rect">
            <a:avLst/>
          </a:prstGeom>
          <a:solidFill>
            <a:schemeClr val="bg1"/>
          </a:solidFill>
        </p:spPr>
        <p:txBody>
          <a:bodyPr wrap="square" rtlCol="0">
            <a:spAutoFit/>
          </a:bodyPr>
          <a:lstStyle/>
          <a:p>
            <a:r>
              <a:rPr lang="en-US" sz="105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To check for the blood group matching plasma’s, by retrieving the patient blood group and comparing against all the plasma donors and getting their respective donation status if it is available. </a:t>
            </a:r>
            <a:r>
              <a:rPr lang="en-US" sz="1050" dirty="0" err="1">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Patient_id</a:t>
            </a:r>
            <a:r>
              <a:rPr lang="en-US" sz="105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 is the input parameter</a:t>
            </a:r>
            <a:endParaRPr lang="en-US" sz="1050" dirty="0"/>
          </a:p>
        </p:txBody>
      </p:sp>
      <p:sp>
        <p:nvSpPr>
          <p:cNvPr id="16" name="Content Placeholder 2">
            <a:extLst>
              <a:ext uri="{FF2B5EF4-FFF2-40B4-BE49-F238E27FC236}">
                <a16:creationId xmlns:a16="http://schemas.microsoft.com/office/drawing/2014/main" id="{EC73B8DA-E235-A64A-A9D6-6CF107D38DB1}"/>
              </a:ext>
            </a:extLst>
          </p:cNvPr>
          <p:cNvSpPr txBox="1">
            <a:spLocks/>
          </p:cNvSpPr>
          <p:nvPr/>
        </p:nvSpPr>
        <p:spPr>
          <a:xfrm>
            <a:off x="629952" y="2568728"/>
            <a:ext cx="3022600" cy="4289272"/>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DROP PROCEDURE </a:t>
            </a:r>
            <a:r>
              <a:rPr lang="en-US" sz="7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find_plasma_match</a:t>
            </a: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 $$</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PROCEDURE </a:t>
            </a:r>
            <a:r>
              <a:rPr lang="en-US" sz="7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find_plasma_match</a:t>
            </a: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r>
              <a:rPr lang="en-US" sz="7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iN</a:t>
            </a: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PAT_ID INT)</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BEGIN</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SELECT PATIENT_ID, PATIENT_LNAME, PATIENT_CITY,</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BLD_GROUP_NAME AS PATIENT_BLD_GRP,</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PB.PBANK_NAME,DONATION.PBANK_ID,DONOR.DONOR_ID,PBANK_CON</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TACT,PBANK_CITY,DONOR_LNAME, BLD_GROUP_NAME AS</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DONOR_BLD_GRP, DONATION.DONATION_ID, P_AVAIL_STATUS</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FROM PATIENT JOIN BLOOD_GROUP</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PATIENT.BLD_GRP_ID = BLOOD_GROUP.BLD_GRP_ID</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JOIN DONOR</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ON BLOOD_GROUP.BLD_GRP_ID = DONOR.BLD_GRP_ID</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JOIN DONATION</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ON DONOR.DONOR_ID = DONATION.DONOR_ID</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JOIN PLASMA_AVAILABILITY PA</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ON DONATION.DONATION_ID = PA.DONATION_ID</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JOIN PLASMA_BANK PB</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ON PB.PBANK_ID=PA.PBANK_ID</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WHERE P_AVAIL_STATUS = 'Y'</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AND PATIENT.BLD_GRP_ID = DONOR.BLD_GRP_ID</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AND PATIENT_ID = PAT_ID</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AND PATIENT_CITY=PBANK_CITY;</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END $$</a:t>
            </a:r>
          </a:p>
          <a:p>
            <a:pPr marL="0" indent="0">
              <a:spcBef>
                <a:spcPts val="600"/>
              </a:spcBef>
              <a:buFont typeface="Arial" panose="020B0604020202020204" pitchFamily="34" charset="0"/>
              <a:buNone/>
            </a:pPr>
            <a:r>
              <a:rPr lang="en-US" sz="7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a:t>
            </a:r>
            <a:br>
              <a:rPr lang="en-US" sz="700" dirty="0">
                <a:latin typeface="Microsoft GothicNeo" panose="020B0500000101010101" pitchFamily="34" charset="-127"/>
                <a:ea typeface="Microsoft GothicNeo" panose="020B0500000101010101" pitchFamily="34" charset="-127"/>
                <a:cs typeface="Microsoft GothicNeo" panose="020B0500000101010101" pitchFamily="34" charset="-127"/>
              </a:rPr>
            </a:br>
            <a:endParaRPr lang="en-US" sz="70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grpSp>
        <p:nvGrpSpPr>
          <p:cNvPr id="19" name="Group 18">
            <a:extLst>
              <a:ext uri="{FF2B5EF4-FFF2-40B4-BE49-F238E27FC236}">
                <a16:creationId xmlns:a16="http://schemas.microsoft.com/office/drawing/2014/main" id="{AF499E49-2195-5B49-BE06-233A2E175C23}"/>
              </a:ext>
            </a:extLst>
          </p:cNvPr>
          <p:cNvGrpSpPr/>
          <p:nvPr/>
        </p:nvGrpSpPr>
        <p:grpSpPr>
          <a:xfrm>
            <a:off x="4597400" y="674015"/>
            <a:ext cx="7113302" cy="6202943"/>
            <a:chOff x="431800" y="661959"/>
            <a:chExt cx="7113302" cy="6202943"/>
          </a:xfrm>
        </p:grpSpPr>
        <p:pic>
          <p:nvPicPr>
            <p:cNvPr id="7" name="Graphic 6" descr="Circles with arrows outline">
              <a:extLst>
                <a:ext uri="{FF2B5EF4-FFF2-40B4-BE49-F238E27FC236}">
                  <a16:creationId xmlns:a16="http://schemas.microsoft.com/office/drawing/2014/main" id="{5EEC1C6F-A4E8-074E-9B3B-722BCA78E2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2002" y="971523"/>
              <a:ext cx="652748" cy="652748"/>
            </a:xfrm>
            <a:prstGeom prst="rect">
              <a:avLst/>
            </a:prstGeom>
          </p:spPr>
        </p:pic>
        <p:sp>
          <p:nvSpPr>
            <p:cNvPr id="10" name="TextBox 9">
              <a:extLst>
                <a:ext uri="{FF2B5EF4-FFF2-40B4-BE49-F238E27FC236}">
                  <a16:creationId xmlns:a16="http://schemas.microsoft.com/office/drawing/2014/main" id="{462C7626-BA0C-664A-A3A3-250EFAAB111C}"/>
                </a:ext>
              </a:extLst>
            </p:cNvPr>
            <p:cNvSpPr txBox="1"/>
            <p:nvPr/>
          </p:nvSpPr>
          <p:spPr>
            <a:xfrm>
              <a:off x="4778090" y="661959"/>
              <a:ext cx="2295525" cy="307777"/>
            </a:xfrm>
            <a:prstGeom prst="rect">
              <a:avLst/>
            </a:prstGeom>
            <a:noFill/>
          </p:spPr>
          <p:txBody>
            <a:bodyPr wrap="square" rtlCol="0">
              <a:spAutoFit/>
            </a:bodyPr>
            <a:lstStyle/>
            <a:p>
              <a:pPr algn="ctr"/>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Get_overall_patient_details</a:t>
              </a:r>
              <a:endParaRPr lang="en-US" sz="1400" dirty="0">
                <a:solidFill>
                  <a:srgbClr val="0070C0"/>
                </a:solidFill>
              </a:endParaRPr>
            </a:p>
          </p:txBody>
        </p:sp>
        <p:sp>
          <p:nvSpPr>
            <p:cNvPr id="13" name="TextBox 12">
              <a:extLst>
                <a:ext uri="{FF2B5EF4-FFF2-40B4-BE49-F238E27FC236}">
                  <a16:creationId xmlns:a16="http://schemas.microsoft.com/office/drawing/2014/main" id="{85CD6D68-D56C-774F-A063-66C4CCF0AC52}"/>
                </a:ext>
              </a:extLst>
            </p:cNvPr>
            <p:cNvSpPr txBox="1"/>
            <p:nvPr/>
          </p:nvSpPr>
          <p:spPr>
            <a:xfrm>
              <a:off x="4547902" y="1616065"/>
              <a:ext cx="2997200" cy="900246"/>
            </a:xfrm>
            <a:prstGeom prst="rect">
              <a:avLst/>
            </a:prstGeom>
            <a:solidFill>
              <a:schemeClr val="bg1"/>
            </a:solidFill>
          </p:spPr>
          <p:txBody>
            <a:bodyPr wrap="square" rtlCol="0">
              <a:spAutoFit/>
            </a:bodyPr>
            <a:lstStyle/>
            <a:p>
              <a:r>
                <a:rPr lang="en-US" sz="105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Complete patient-related details like name, contact, plasma-transfusion, and corresponding </a:t>
              </a:r>
              <a:r>
                <a:rPr lang="en-US" sz="1050" dirty="0" err="1">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plasma_bank</a:t>
              </a:r>
              <a:r>
                <a:rPr lang="en-US" sz="105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 details can be fetched by, passing </a:t>
              </a:r>
              <a:r>
                <a:rPr lang="en-US" sz="1050" dirty="0" err="1">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patient_id</a:t>
              </a:r>
              <a:r>
                <a:rPr lang="en-US" sz="105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 which can be used while billing or to access them easily</a:t>
              </a:r>
              <a:endParaRPr lang="en-US" sz="1050" dirty="0"/>
            </a:p>
          </p:txBody>
        </p:sp>
        <p:sp>
          <p:nvSpPr>
            <p:cNvPr id="17" name="Content Placeholder 2">
              <a:extLst>
                <a:ext uri="{FF2B5EF4-FFF2-40B4-BE49-F238E27FC236}">
                  <a16:creationId xmlns:a16="http://schemas.microsoft.com/office/drawing/2014/main" id="{5A301707-DDD9-CE43-A5E7-EEA821798BF0}"/>
                </a:ext>
              </a:extLst>
            </p:cNvPr>
            <p:cNvSpPr txBox="1">
              <a:spLocks/>
            </p:cNvSpPr>
            <p:nvPr/>
          </p:nvSpPr>
          <p:spPr>
            <a:xfrm>
              <a:off x="431800" y="2560000"/>
              <a:ext cx="2997200" cy="4304902"/>
            </a:xfrm>
            <a:prstGeom prst="rect">
              <a:avLst/>
            </a:prstGeom>
            <a:solidFill>
              <a:schemeClr val="bg1"/>
            </a:solidFill>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DROP PROCEDURE IF EXISTS </a:t>
              </a:r>
              <a:r>
                <a:rPr lang="en-US" sz="15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get_nearby_plasma_banks</a:t>
              </a: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 $$</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PROCEDURE </a:t>
              </a:r>
              <a:r>
                <a:rPr lang="en-US" sz="15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get_nearby_plasma_banks</a:t>
              </a: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IN PAT_CITY VARCHAR(50)</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BEGIN</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SELECT PLASMA_BANK.PBANK_ID, PBANK_NAME, PBANK_CITY,</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PBANK_ZIPCODE, BLD_GROUP_NAME,</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COUNT(BLD_GROUP_NAME) AS COUNT</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FROM PLASMA_BANK JOIN PLASMA_AVAILABILITY</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PLASMA_BANK.PBANK_ID =</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PLASMA_AVAILABILITY.PBANK_ID</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DONATION</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DONATION.DONATION_ID =</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PLASMA_AVAILABILITY.DONATION_ID</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DONOR</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DONOR.DONOR_ID = DONATION.DONOR_ID</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BLOOD_GROUP</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DONOR.BLD_GRP_ID = BLOOD_GROUP.BLD_GRP_ID</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WHERE P_AVAIL_STATUS = 'Y' AND PBANK_CITY = PAT_CITY</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GROUP BY</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PLASMA_AVAILABILITY.PBANK_ID,DONOR.BLD_GRP_ID;</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END $$</a:t>
              </a:r>
            </a:p>
            <a:p>
              <a:pPr marL="0" indent="0">
                <a:spcBef>
                  <a:spcPts val="600"/>
                </a:spcBef>
                <a:buFont typeface="Arial" panose="020B0604020202020204" pitchFamily="34" charset="0"/>
                <a:buNone/>
              </a:pPr>
              <a:r>
                <a:rPr lang="en-US" sz="15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a:t>
              </a:r>
            </a:p>
          </p:txBody>
        </p:sp>
      </p:grpSp>
      <p:grpSp>
        <p:nvGrpSpPr>
          <p:cNvPr id="20" name="Group 19">
            <a:extLst>
              <a:ext uri="{FF2B5EF4-FFF2-40B4-BE49-F238E27FC236}">
                <a16:creationId xmlns:a16="http://schemas.microsoft.com/office/drawing/2014/main" id="{7F3EBEA1-DDE9-504C-8479-5FA8D3840C5C}"/>
              </a:ext>
            </a:extLst>
          </p:cNvPr>
          <p:cNvGrpSpPr/>
          <p:nvPr/>
        </p:nvGrpSpPr>
        <p:grpSpPr>
          <a:xfrm>
            <a:off x="4597400" y="677590"/>
            <a:ext cx="7112000" cy="6164780"/>
            <a:chOff x="8440452" y="661960"/>
            <a:chExt cx="7112000" cy="6164780"/>
          </a:xfrm>
        </p:grpSpPr>
        <p:pic>
          <p:nvPicPr>
            <p:cNvPr id="6" name="Graphic 5" descr="Circles with arrows outline">
              <a:extLst>
                <a:ext uri="{FF2B5EF4-FFF2-40B4-BE49-F238E27FC236}">
                  <a16:creationId xmlns:a16="http://schemas.microsoft.com/office/drawing/2014/main" id="{5F13F1FA-BC96-9948-810A-644E880077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5352" y="971523"/>
              <a:ext cx="652748" cy="652748"/>
            </a:xfrm>
            <a:prstGeom prst="rect">
              <a:avLst/>
            </a:prstGeom>
          </p:spPr>
        </p:pic>
        <p:sp>
          <p:nvSpPr>
            <p:cNvPr id="11" name="TextBox 10">
              <a:extLst>
                <a:ext uri="{FF2B5EF4-FFF2-40B4-BE49-F238E27FC236}">
                  <a16:creationId xmlns:a16="http://schemas.microsoft.com/office/drawing/2014/main" id="{14346EE6-B008-384D-A25C-39678F8A8DE8}"/>
                </a:ext>
              </a:extLst>
            </p:cNvPr>
            <p:cNvSpPr txBox="1"/>
            <p:nvPr/>
          </p:nvSpPr>
          <p:spPr>
            <a:xfrm>
              <a:off x="8567452" y="661960"/>
              <a:ext cx="2870200" cy="307777"/>
            </a:xfrm>
            <a:prstGeom prst="rect">
              <a:avLst/>
            </a:prstGeom>
            <a:noFill/>
          </p:spPr>
          <p:txBody>
            <a:bodyPr wrap="square" rtlCol="0">
              <a:spAutoFit/>
            </a:bodyPr>
            <a:lstStyle/>
            <a:p>
              <a:pPr algn="ctr"/>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Get_nearby_plasma_banks</a:t>
              </a:r>
              <a:endParaRPr lang="en-US" sz="1400" dirty="0">
                <a:solidFill>
                  <a:srgbClr val="0070C0"/>
                </a:solidFill>
              </a:endParaRPr>
            </a:p>
          </p:txBody>
        </p:sp>
        <p:sp>
          <p:nvSpPr>
            <p:cNvPr id="14" name="TextBox 13">
              <a:extLst>
                <a:ext uri="{FF2B5EF4-FFF2-40B4-BE49-F238E27FC236}">
                  <a16:creationId xmlns:a16="http://schemas.microsoft.com/office/drawing/2014/main" id="{6E298B63-312E-F84A-AE87-88D0C16F8D2D}"/>
                </a:ext>
              </a:extLst>
            </p:cNvPr>
            <p:cNvSpPr txBox="1"/>
            <p:nvPr/>
          </p:nvSpPr>
          <p:spPr>
            <a:xfrm>
              <a:off x="8440452" y="1616065"/>
              <a:ext cx="2997200" cy="900246"/>
            </a:xfrm>
            <a:prstGeom prst="rect">
              <a:avLst/>
            </a:prstGeom>
            <a:solidFill>
              <a:schemeClr val="bg1"/>
            </a:solidFill>
          </p:spPr>
          <p:txBody>
            <a:bodyPr wrap="square" rtlCol="0">
              <a:spAutoFit/>
            </a:bodyPr>
            <a:lstStyle/>
            <a:p>
              <a:r>
                <a:rPr lang="en-US" sz="105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To find the plasma banks available in nearby proximity from the patient city by passing the patient city as input parameter</a:t>
              </a:r>
            </a:p>
            <a:p>
              <a:endParaRPr lang="en-US" sz="105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050" dirty="0"/>
            </a:p>
          </p:txBody>
        </p:sp>
        <p:sp>
          <p:nvSpPr>
            <p:cNvPr id="18" name="Content Placeholder 2">
              <a:extLst>
                <a:ext uri="{FF2B5EF4-FFF2-40B4-BE49-F238E27FC236}">
                  <a16:creationId xmlns:a16="http://schemas.microsoft.com/office/drawing/2014/main" id="{4B4DC5CB-70F7-6042-BD27-035F0610C882}"/>
                </a:ext>
              </a:extLst>
            </p:cNvPr>
            <p:cNvSpPr txBox="1">
              <a:spLocks/>
            </p:cNvSpPr>
            <p:nvPr/>
          </p:nvSpPr>
          <p:spPr>
            <a:xfrm>
              <a:off x="12555252" y="2537468"/>
              <a:ext cx="2997200" cy="4289272"/>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DROP PROCEDURE </a:t>
              </a:r>
              <a:r>
                <a:rPr lang="en-US" sz="8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get_overall_patient_details</a:t>
              </a: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pPr marL="0" indent="0">
                <a:spcBef>
                  <a:spcPts val="600"/>
                </a:spcBef>
                <a:buNone/>
              </a:pPr>
              <a:b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b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 $$</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PROCEDURE </a:t>
              </a:r>
              <a:r>
                <a:rPr lang="en-US" sz="8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get_overall_patient_details</a:t>
              </a: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IN PAT_ID INT</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BEGIN</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SELECT PATIENT.PATIENT_ID, CONCAT(PATIENT_FNAME,</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PATIENT_LNAME) AS FULL_NAME, PATIENT_CONTACT,</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HOSPITAL_ID PLASMA_TRANS_ID, </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PBANK_ID, DATE(PLASMA_TRANS_DATE) AS TRANS_DATE,</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ROOM_ID, BILLING_PRICE, BILL_PAID</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FROM PATIENT JOIN PLASMA_TRANSFUSION</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PATIENT.PATIENT_ID =</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PLASMA_TRANSFUSION.PATIENT_ID</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PLASMA_AVAILABILITY</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PLASMA_TRANSFUSION.P_AVAIL_ID =</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PLASMA_AVAILABILITY.P_AVAIL_ID</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BILLING B</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PATIENT.PATIENT_ID = B.PATIENT_ID</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WHERE PATIENT.PATIENT_ID = PAT_ID;</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END $$</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DELIMITER</a:t>
              </a:r>
            </a:p>
            <a:p>
              <a:pPr marL="0" indent="0">
                <a:spcBef>
                  <a:spcPts val="600"/>
                </a:spcBef>
                <a:buNone/>
              </a:pPr>
              <a:r>
                <a:rPr lang="en-US" sz="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a:t>
              </a:r>
            </a:p>
          </p:txBody>
        </p:sp>
      </p:grpSp>
    </p:spTree>
    <p:extLst>
      <p:ext uri="{BB962C8B-B14F-4D97-AF65-F5344CB8AC3E}">
        <p14:creationId xmlns:p14="http://schemas.microsoft.com/office/powerpoint/2010/main" val="175028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A93D8-EC1F-C341-8492-02365D3D8891}"/>
              </a:ext>
            </a:extLst>
          </p:cNvPr>
          <p:cNvSpPr txBox="1"/>
          <p:nvPr/>
        </p:nvSpPr>
        <p:spPr>
          <a:xfrm>
            <a:off x="152400" y="754130"/>
            <a:ext cx="5943599" cy="723275"/>
          </a:xfrm>
          <a:prstGeom prst="rect">
            <a:avLst/>
          </a:prstGeom>
          <a:solidFill>
            <a:schemeClr val="bg1"/>
          </a:solidFill>
        </p:spPr>
        <p:txBody>
          <a:bodyPr wrap="square" rtlCol="0">
            <a:spAutoFit/>
          </a:bodyPr>
          <a:lstStyle/>
          <a:p>
            <a:r>
              <a:rPr lang="en-US" sz="10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Scenario: Procedure to match the right plasma for a patient</a:t>
            </a:r>
          </a:p>
          <a:p>
            <a:r>
              <a:rPr lang="en-US" sz="1000" dirty="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 Names Karen Smart admitted in a Los Angeles hospital needs a plasma. </a:t>
            </a:r>
          </a:p>
          <a:p>
            <a:r>
              <a:rPr lang="en-US" sz="1000" dirty="0" err="1">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Find_plasma_match</a:t>
            </a:r>
            <a:r>
              <a:rPr lang="en-US" sz="1000" dirty="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procedure can be used by passing the patient id to retrieve all the available matching plasmas.</a:t>
            </a:r>
          </a:p>
        </p:txBody>
      </p:sp>
      <p:sp>
        <p:nvSpPr>
          <p:cNvPr id="5" name="TextBox 4">
            <a:extLst>
              <a:ext uri="{FF2B5EF4-FFF2-40B4-BE49-F238E27FC236}">
                <a16:creationId xmlns:a16="http://schemas.microsoft.com/office/drawing/2014/main" id="{5C7DCE70-A303-C24E-90BB-5A801272D6AB}"/>
              </a:ext>
            </a:extLst>
          </p:cNvPr>
          <p:cNvSpPr txBox="1"/>
          <p:nvPr/>
        </p:nvSpPr>
        <p:spPr>
          <a:xfrm>
            <a:off x="152400" y="1463864"/>
            <a:ext cx="647699" cy="246221"/>
          </a:xfrm>
          <a:prstGeom prst="rect">
            <a:avLst/>
          </a:prstGeom>
          <a:noFill/>
        </p:spPr>
        <p:txBody>
          <a:bodyPr wrap="square" rtlCol="0">
            <a:spAutoFit/>
          </a:bodyPr>
          <a:lstStyle>
            <a:defPPr>
              <a:defRPr lang="en-US"/>
            </a:defPPr>
            <a:lvl1pPr>
              <a:defRPr sz="140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lvl1pPr>
          </a:lstStyle>
          <a:p>
            <a:r>
              <a:rPr lang="en-US" sz="1000" dirty="0">
                <a:solidFill>
                  <a:srgbClr val="0070C0"/>
                </a:solidFill>
              </a:rPr>
              <a:t>Output</a:t>
            </a:r>
          </a:p>
        </p:txBody>
      </p:sp>
      <p:pic>
        <p:nvPicPr>
          <p:cNvPr id="9" name="Picture 2">
            <a:extLst>
              <a:ext uri="{FF2B5EF4-FFF2-40B4-BE49-F238E27FC236}">
                <a16:creationId xmlns:a16="http://schemas.microsoft.com/office/drawing/2014/main" id="{07A634CD-7840-4F4E-A927-16E9476BB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 y="5156032"/>
            <a:ext cx="5765799" cy="15915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6DB8CC4-C301-994F-A9D1-54E2792450A4}"/>
              </a:ext>
            </a:extLst>
          </p:cNvPr>
          <p:cNvSpPr txBox="1"/>
          <p:nvPr/>
        </p:nvSpPr>
        <p:spPr>
          <a:xfrm>
            <a:off x="177800" y="4163740"/>
            <a:ext cx="5765800" cy="707886"/>
          </a:xfrm>
          <a:prstGeom prst="rect">
            <a:avLst/>
          </a:prstGeom>
          <a:solidFill>
            <a:schemeClr val="bg1"/>
          </a:solidFill>
        </p:spPr>
        <p:txBody>
          <a:bodyPr wrap="square" rtlCol="0">
            <a:spAutoFit/>
          </a:bodyPr>
          <a:lstStyle/>
          <a:p>
            <a:r>
              <a:rPr lang="en-US" sz="10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Scenario: Procedure to get nearby plasma banks</a:t>
            </a:r>
          </a:p>
          <a:p>
            <a:r>
              <a:rPr lang="en-US" sz="1000" dirty="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Few patients in Houston hospital needs plasma transfusion immediately. Following procedure </a:t>
            </a:r>
            <a:r>
              <a:rPr lang="en-US" sz="1000" dirty="0" err="1">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Get_nearby_plasma_banks</a:t>
            </a:r>
            <a:r>
              <a:rPr lang="en-US" sz="1000" dirty="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can be used to check the details of all plasma availability in nearby plasma banks.</a:t>
            </a:r>
          </a:p>
        </p:txBody>
      </p:sp>
      <p:sp>
        <p:nvSpPr>
          <p:cNvPr id="15" name="TextBox 14">
            <a:extLst>
              <a:ext uri="{FF2B5EF4-FFF2-40B4-BE49-F238E27FC236}">
                <a16:creationId xmlns:a16="http://schemas.microsoft.com/office/drawing/2014/main" id="{2557DF14-262D-6B43-A890-F7CF8FD8848B}"/>
              </a:ext>
            </a:extLst>
          </p:cNvPr>
          <p:cNvSpPr txBox="1"/>
          <p:nvPr/>
        </p:nvSpPr>
        <p:spPr>
          <a:xfrm>
            <a:off x="6235698" y="4185881"/>
            <a:ext cx="5586020" cy="707886"/>
          </a:xfrm>
          <a:prstGeom prst="rect">
            <a:avLst/>
          </a:prstGeom>
          <a:solidFill>
            <a:schemeClr val="bg1"/>
          </a:solidFill>
        </p:spPr>
        <p:txBody>
          <a:bodyPr wrap="square" rtlCol="0">
            <a:spAutoFit/>
          </a:bodyPr>
          <a:lstStyle/>
          <a:p>
            <a:r>
              <a:rPr lang="en-US" sz="10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Scenario: Procedure to get overall patient details</a:t>
            </a:r>
          </a:p>
          <a:p>
            <a:r>
              <a:rPr lang="en-US" sz="1000" dirty="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 Named Peter Piper wants to know if his Billing is closed</a:t>
            </a:r>
          </a:p>
          <a:p>
            <a:r>
              <a:rPr lang="en-US" sz="1000" dirty="0" err="1">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Get_overall_patient_details</a:t>
            </a:r>
            <a:r>
              <a:rPr lang="en-US" sz="1000" dirty="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 procedure can be used to check if patient’s payment is done.</a:t>
            </a:r>
          </a:p>
          <a:p>
            <a:endParaRPr lang="en-US" sz="1000" dirty="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6" name="TextBox 15">
            <a:extLst>
              <a:ext uri="{FF2B5EF4-FFF2-40B4-BE49-F238E27FC236}">
                <a16:creationId xmlns:a16="http://schemas.microsoft.com/office/drawing/2014/main" id="{A7D510B1-8301-8A49-8B5D-FB5946E67BDF}"/>
              </a:ext>
            </a:extLst>
          </p:cNvPr>
          <p:cNvSpPr txBox="1"/>
          <p:nvPr/>
        </p:nvSpPr>
        <p:spPr>
          <a:xfrm>
            <a:off x="6235699" y="4938430"/>
            <a:ext cx="647699" cy="246221"/>
          </a:xfrm>
          <a:prstGeom prst="rect">
            <a:avLst/>
          </a:prstGeom>
          <a:noFill/>
        </p:spPr>
        <p:txBody>
          <a:bodyPr wrap="square" rtlCol="0">
            <a:spAutoFit/>
          </a:bodyPr>
          <a:lstStyle>
            <a:defPPr>
              <a:defRPr lang="en-US"/>
            </a:defPPr>
            <a:lvl1pPr>
              <a:defRPr sz="140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lvl1pPr>
          </a:lstStyle>
          <a:p>
            <a:r>
              <a:rPr lang="en-US" sz="1000" dirty="0">
                <a:solidFill>
                  <a:srgbClr val="0070C0"/>
                </a:solidFill>
              </a:rPr>
              <a:t>Output</a:t>
            </a:r>
          </a:p>
        </p:txBody>
      </p:sp>
      <p:pic>
        <p:nvPicPr>
          <p:cNvPr id="17" name="Picture 2">
            <a:extLst>
              <a:ext uri="{FF2B5EF4-FFF2-40B4-BE49-F238E27FC236}">
                <a16:creationId xmlns:a16="http://schemas.microsoft.com/office/drawing/2014/main" id="{A7064591-44EA-304E-8924-2C9FC0CA6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698" y="5156032"/>
            <a:ext cx="5586019" cy="17019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2A6705A-B7B0-E64D-8738-820CF4EA4634}"/>
              </a:ext>
            </a:extLst>
          </p:cNvPr>
          <p:cNvSpPr txBox="1"/>
          <p:nvPr/>
        </p:nvSpPr>
        <p:spPr>
          <a:xfrm>
            <a:off x="2584450" y="-10492"/>
            <a:ext cx="7023100" cy="646331"/>
          </a:xfrm>
          <a:prstGeom prst="rect">
            <a:avLst/>
          </a:prstGeom>
          <a:noFill/>
        </p:spPr>
        <p:txBody>
          <a:bodyPr wrap="square" rtlCol="0">
            <a:spAutoFit/>
          </a:bodyPr>
          <a:lstStyle/>
          <a:p>
            <a:pPr algn="ctr"/>
            <a:r>
              <a:rPr lang="en-US" sz="36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Scenarios &amp; Output of Procedures</a:t>
            </a:r>
          </a:p>
        </p:txBody>
      </p:sp>
      <p:pic>
        <p:nvPicPr>
          <p:cNvPr id="19" name="Picture 18">
            <a:extLst>
              <a:ext uri="{FF2B5EF4-FFF2-40B4-BE49-F238E27FC236}">
                <a16:creationId xmlns:a16="http://schemas.microsoft.com/office/drawing/2014/main" id="{FB3C0D15-B397-CB45-B7BA-F55447420692}"/>
              </a:ext>
            </a:extLst>
          </p:cNvPr>
          <p:cNvPicPr>
            <a:picLocks noChangeAspect="1"/>
          </p:cNvPicPr>
          <p:nvPr/>
        </p:nvPicPr>
        <p:blipFill>
          <a:blip r:embed="rId4"/>
          <a:stretch>
            <a:fillRect/>
          </a:stretch>
        </p:blipFill>
        <p:spPr>
          <a:xfrm>
            <a:off x="152400" y="1701968"/>
            <a:ext cx="11811000" cy="2285362"/>
          </a:xfrm>
          <a:prstGeom prst="rect">
            <a:avLst/>
          </a:prstGeom>
        </p:spPr>
      </p:pic>
      <p:sp>
        <p:nvSpPr>
          <p:cNvPr id="21" name="TextBox 20">
            <a:extLst>
              <a:ext uri="{FF2B5EF4-FFF2-40B4-BE49-F238E27FC236}">
                <a16:creationId xmlns:a16="http://schemas.microsoft.com/office/drawing/2014/main" id="{146198A0-253E-9B40-9ADF-41F6625621A3}"/>
              </a:ext>
            </a:extLst>
          </p:cNvPr>
          <p:cNvSpPr txBox="1"/>
          <p:nvPr/>
        </p:nvSpPr>
        <p:spPr>
          <a:xfrm>
            <a:off x="152400" y="4913564"/>
            <a:ext cx="647699" cy="246221"/>
          </a:xfrm>
          <a:prstGeom prst="rect">
            <a:avLst/>
          </a:prstGeom>
          <a:noFill/>
        </p:spPr>
        <p:txBody>
          <a:bodyPr wrap="square" rtlCol="0">
            <a:spAutoFit/>
          </a:bodyPr>
          <a:lstStyle>
            <a:defPPr>
              <a:defRPr lang="en-US"/>
            </a:defPPr>
            <a:lvl1pPr>
              <a:defRPr sz="1400">
                <a:solidFill>
                  <a:schemeClr val="tx1">
                    <a:lumMod val="65000"/>
                    <a:lumOff val="35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defRPr>
            </a:lvl1pPr>
          </a:lstStyle>
          <a:p>
            <a:r>
              <a:rPr lang="en-US" sz="1000" dirty="0">
                <a:solidFill>
                  <a:srgbClr val="0070C0"/>
                </a:solidFill>
              </a:rPr>
              <a:t>Output</a:t>
            </a:r>
          </a:p>
        </p:txBody>
      </p:sp>
    </p:spTree>
    <p:extLst>
      <p:ext uri="{BB962C8B-B14F-4D97-AF65-F5344CB8AC3E}">
        <p14:creationId xmlns:p14="http://schemas.microsoft.com/office/powerpoint/2010/main" val="136919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FC7935-225C-4545-9EC0-D9FD42707779}"/>
              </a:ext>
            </a:extLst>
          </p:cNvPr>
          <p:cNvSpPr txBox="1"/>
          <p:nvPr/>
        </p:nvSpPr>
        <p:spPr>
          <a:xfrm>
            <a:off x="4145510" y="136525"/>
            <a:ext cx="47851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What we aim to do?</a:t>
            </a:r>
          </a:p>
        </p:txBody>
      </p:sp>
      <p:cxnSp>
        <p:nvCxnSpPr>
          <p:cNvPr id="15" name="Straight Connector 14">
            <a:extLst>
              <a:ext uri="{FF2B5EF4-FFF2-40B4-BE49-F238E27FC236}">
                <a16:creationId xmlns:a16="http://schemas.microsoft.com/office/drawing/2014/main" id="{0DFBF96E-F0EA-5F4B-A0CB-F68C56EAA193}"/>
              </a:ext>
            </a:extLst>
          </p:cNvPr>
          <p:cNvCxnSpPr/>
          <p:nvPr/>
        </p:nvCxnSpPr>
        <p:spPr>
          <a:xfrm>
            <a:off x="822960" y="2484120"/>
            <a:ext cx="1083564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545BC9F-5691-B24F-AB45-9ADA3C33E699}"/>
              </a:ext>
            </a:extLst>
          </p:cNvPr>
          <p:cNvCxnSpPr/>
          <p:nvPr/>
        </p:nvCxnSpPr>
        <p:spPr>
          <a:xfrm>
            <a:off x="822960" y="4587240"/>
            <a:ext cx="10835640"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7" name="Graphic 16" descr="Brainstorm">
            <a:extLst>
              <a:ext uri="{FF2B5EF4-FFF2-40B4-BE49-F238E27FC236}">
                <a16:creationId xmlns:a16="http://schemas.microsoft.com/office/drawing/2014/main" id="{F508DB6B-0363-EF4D-8CF7-F6B2FD028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3560" y="1180753"/>
            <a:ext cx="914400" cy="914400"/>
          </a:xfrm>
          <a:prstGeom prst="rect">
            <a:avLst/>
          </a:prstGeom>
        </p:spPr>
      </p:pic>
      <p:sp>
        <p:nvSpPr>
          <p:cNvPr id="18" name="TextBox 17">
            <a:extLst>
              <a:ext uri="{FF2B5EF4-FFF2-40B4-BE49-F238E27FC236}">
                <a16:creationId xmlns:a16="http://schemas.microsoft.com/office/drawing/2014/main" id="{3CBA913B-FDC4-664C-98D7-38D7182BAC5C}"/>
              </a:ext>
            </a:extLst>
          </p:cNvPr>
          <p:cNvSpPr txBox="1"/>
          <p:nvPr/>
        </p:nvSpPr>
        <p:spPr>
          <a:xfrm>
            <a:off x="3032874" y="1180753"/>
            <a:ext cx="7208405" cy="923330"/>
          </a:xfrm>
          <a:prstGeom prst="rect">
            <a:avLst/>
          </a:prstGeom>
          <a:solidFill>
            <a:schemeClr val="bg1"/>
          </a:solidFill>
        </p:spPr>
        <p:txBody>
          <a:bodyPr wrap="square" rtlCol="0">
            <a:spAutoFit/>
          </a:bodyPr>
          <a:lstStyle/>
          <a:p>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Under critical conditions, because of poor data management of donors &amp; COVID patients, can lead to unnecessary delays which thereby impacts the patient’s recovery</a:t>
            </a:r>
            <a:endParaRPr lang="en-US" dirty="0">
              <a:solidFill>
                <a:schemeClr val="bg1">
                  <a:lumMod val="50000"/>
                </a:schemeClr>
              </a:solidFill>
            </a:endParaRPr>
          </a:p>
        </p:txBody>
      </p:sp>
      <p:sp>
        <p:nvSpPr>
          <p:cNvPr id="19" name="TextBox 18">
            <a:extLst>
              <a:ext uri="{FF2B5EF4-FFF2-40B4-BE49-F238E27FC236}">
                <a16:creationId xmlns:a16="http://schemas.microsoft.com/office/drawing/2014/main" id="{22135959-2395-2B47-A027-CC81A4E5E47D}"/>
              </a:ext>
            </a:extLst>
          </p:cNvPr>
          <p:cNvSpPr txBox="1"/>
          <p:nvPr/>
        </p:nvSpPr>
        <p:spPr>
          <a:xfrm>
            <a:off x="1066800" y="904776"/>
            <a:ext cx="461665" cy="1388369"/>
          </a:xfrm>
          <a:prstGeom prst="rect">
            <a:avLst/>
          </a:prstGeom>
          <a:solidFill>
            <a:schemeClr val="bg1"/>
          </a:solidFill>
        </p:spPr>
        <p:txBody>
          <a:bodyPr vert="vert270" wrap="square" rtlCol="0">
            <a:spAutoFit/>
          </a:bodyPr>
          <a:lstStyle/>
          <a:p>
            <a:pPr algn="ctr"/>
            <a:r>
              <a:rPr lang="en-US"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CHALLENGE</a:t>
            </a:r>
          </a:p>
        </p:txBody>
      </p:sp>
      <p:sp>
        <p:nvSpPr>
          <p:cNvPr id="35" name="TextBox 34">
            <a:extLst>
              <a:ext uri="{FF2B5EF4-FFF2-40B4-BE49-F238E27FC236}">
                <a16:creationId xmlns:a16="http://schemas.microsoft.com/office/drawing/2014/main" id="{ECD9C5A4-4DCA-894C-BAA6-BDFE57AF2B2B}"/>
              </a:ext>
            </a:extLst>
          </p:cNvPr>
          <p:cNvSpPr txBox="1"/>
          <p:nvPr/>
        </p:nvSpPr>
        <p:spPr>
          <a:xfrm>
            <a:off x="1066800" y="2841496"/>
            <a:ext cx="461665" cy="1388369"/>
          </a:xfrm>
          <a:prstGeom prst="rect">
            <a:avLst/>
          </a:prstGeom>
          <a:solidFill>
            <a:schemeClr val="bg1"/>
          </a:solidFill>
        </p:spPr>
        <p:txBody>
          <a:bodyPr vert="vert270" wrap="square" rtlCol="0">
            <a:spAutoFit/>
          </a:bodyPr>
          <a:lstStyle/>
          <a:p>
            <a:pPr algn="ctr"/>
            <a:r>
              <a:rPr lang="en-US"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PROPOSAL</a:t>
            </a:r>
          </a:p>
        </p:txBody>
      </p:sp>
      <p:pic>
        <p:nvPicPr>
          <p:cNvPr id="21" name="Graphic 20" descr="Puzzle pieces">
            <a:extLst>
              <a:ext uri="{FF2B5EF4-FFF2-40B4-BE49-F238E27FC236}">
                <a16:creationId xmlns:a16="http://schemas.microsoft.com/office/drawing/2014/main" id="{17C52E49-BD49-0945-8C84-5B79F97B07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3560" y="2971800"/>
            <a:ext cx="914400" cy="914400"/>
          </a:xfrm>
          <a:prstGeom prst="rect">
            <a:avLst/>
          </a:prstGeom>
        </p:spPr>
      </p:pic>
      <p:sp>
        <p:nvSpPr>
          <p:cNvPr id="22" name="TextBox 21">
            <a:extLst>
              <a:ext uri="{FF2B5EF4-FFF2-40B4-BE49-F238E27FC236}">
                <a16:creationId xmlns:a16="http://schemas.microsoft.com/office/drawing/2014/main" id="{A1E67A4C-F07C-EB46-8B4D-E25F76C0629F}"/>
              </a:ext>
            </a:extLst>
          </p:cNvPr>
          <p:cNvSpPr txBox="1"/>
          <p:nvPr/>
        </p:nvSpPr>
        <p:spPr>
          <a:xfrm>
            <a:off x="3109017" y="3028023"/>
            <a:ext cx="7132263" cy="923330"/>
          </a:xfrm>
          <a:prstGeom prst="rect">
            <a:avLst/>
          </a:prstGeom>
          <a:solidFill>
            <a:schemeClr val="bg1"/>
          </a:solidFill>
        </p:spPr>
        <p:txBody>
          <a:bodyPr wrap="square" rtlCol="0">
            <a:spAutoFit/>
          </a:bodyPr>
          <a:lstStyle>
            <a:defPPr>
              <a:defRPr lang="en-US"/>
            </a:defPPr>
            <a:lvl1pPr>
              <a:defRPr>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defRPr>
            </a:lvl1pPr>
          </a:lstStyle>
          <a:p>
            <a:r>
              <a:rPr lang="en-US" dirty="0"/>
              <a:t>We are aiming to design and implement an automated system that will alleviate this problem of handling COVID patients’ data in a hospital and plasma donor information</a:t>
            </a:r>
          </a:p>
        </p:txBody>
      </p:sp>
      <p:sp>
        <p:nvSpPr>
          <p:cNvPr id="41" name="TextBox 40">
            <a:extLst>
              <a:ext uri="{FF2B5EF4-FFF2-40B4-BE49-F238E27FC236}">
                <a16:creationId xmlns:a16="http://schemas.microsoft.com/office/drawing/2014/main" id="{B7C06C9B-D44A-9444-A440-F4C2E1E58D8E}"/>
              </a:ext>
            </a:extLst>
          </p:cNvPr>
          <p:cNvSpPr txBox="1"/>
          <p:nvPr/>
        </p:nvSpPr>
        <p:spPr>
          <a:xfrm>
            <a:off x="1066799" y="5051296"/>
            <a:ext cx="461665" cy="1388369"/>
          </a:xfrm>
          <a:prstGeom prst="rect">
            <a:avLst/>
          </a:prstGeom>
          <a:solidFill>
            <a:schemeClr val="bg1"/>
          </a:solidFill>
        </p:spPr>
        <p:txBody>
          <a:bodyPr vert="vert270" wrap="square" rtlCol="0">
            <a:spAutoFit/>
          </a:bodyPr>
          <a:lstStyle/>
          <a:p>
            <a:pPr algn="ctr"/>
            <a:r>
              <a:rPr lang="en-US"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SOLUTION</a:t>
            </a:r>
          </a:p>
        </p:txBody>
      </p:sp>
      <p:pic>
        <p:nvPicPr>
          <p:cNvPr id="43" name="Graphic 42" descr="Connections">
            <a:extLst>
              <a:ext uri="{FF2B5EF4-FFF2-40B4-BE49-F238E27FC236}">
                <a16:creationId xmlns:a16="http://schemas.microsoft.com/office/drawing/2014/main" id="{E10AB863-FA03-A440-AEC0-192BFB2D74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3560" y="5288281"/>
            <a:ext cx="914400" cy="914400"/>
          </a:xfrm>
          <a:prstGeom prst="rect">
            <a:avLst/>
          </a:prstGeom>
        </p:spPr>
      </p:pic>
      <p:sp>
        <p:nvSpPr>
          <p:cNvPr id="44" name="Rectangle 43">
            <a:extLst>
              <a:ext uri="{FF2B5EF4-FFF2-40B4-BE49-F238E27FC236}">
                <a16:creationId xmlns:a16="http://schemas.microsoft.com/office/drawing/2014/main" id="{1F5C527E-D3E5-2C4F-A0F5-ADE0826C1549}"/>
              </a:ext>
            </a:extLst>
          </p:cNvPr>
          <p:cNvSpPr/>
          <p:nvPr/>
        </p:nvSpPr>
        <p:spPr>
          <a:xfrm>
            <a:off x="3192779" y="5145315"/>
            <a:ext cx="7048501" cy="923330"/>
          </a:xfrm>
          <a:prstGeom prst="rect">
            <a:avLst/>
          </a:prstGeom>
          <a:solidFill>
            <a:schemeClr val="bg1"/>
          </a:solidFill>
        </p:spPr>
        <p:txBody>
          <a:bodyPr wrap="square" rtlCol="0">
            <a:spAutoFit/>
          </a:bodyPr>
          <a:lstStyle/>
          <a:p>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Our database will felicitate accurate and quick data thereby matching the right plasma donor to the COVID patient. Our proposed database will help in connecting hospitals and plasma banks</a:t>
            </a:r>
          </a:p>
        </p:txBody>
      </p:sp>
    </p:spTree>
    <p:extLst>
      <p:ext uri="{BB962C8B-B14F-4D97-AF65-F5344CB8AC3E}">
        <p14:creationId xmlns:p14="http://schemas.microsoft.com/office/powerpoint/2010/main" val="37328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1938A-90D7-054A-992D-C934FCE3C292}"/>
              </a:ext>
            </a:extLst>
          </p:cNvPr>
          <p:cNvSpPr txBox="1"/>
          <p:nvPr/>
        </p:nvSpPr>
        <p:spPr>
          <a:xfrm>
            <a:off x="3284252" y="15630"/>
            <a:ext cx="57490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Views Created</a:t>
            </a:r>
          </a:p>
        </p:txBody>
      </p:sp>
      <p:sp>
        <p:nvSpPr>
          <p:cNvPr id="9" name="TextBox 8">
            <a:extLst>
              <a:ext uri="{FF2B5EF4-FFF2-40B4-BE49-F238E27FC236}">
                <a16:creationId xmlns:a16="http://schemas.microsoft.com/office/drawing/2014/main" id="{9F9D92FB-99B7-7F48-9A92-DECEEC86E112}"/>
              </a:ext>
            </a:extLst>
          </p:cNvPr>
          <p:cNvSpPr txBox="1"/>
          <p:nvPr/>
        </p:nvSpPr>
        <p:spPr>
          <a:xfrm>
            <a:off x="1637582" y="711398"/>
            <a:ext cx="2120900" cy="307777"/>
          </a:xfrm>
          <a:prstGeom prst="rect">
            <a:avLst/>
          </a:prstGeom>
          <a:noFill/>
        </p:spPr>
        <p:txBody>
          <a:bodyPr wrap="square" rtlCol="0">
            <a:spAutoFit/>
          </a:bodyPr>
          <a:lstStyle/>
          <a:p>
            <a:pPr algn="ctr"/>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Patients_Per_City</a:t>
            </a:r>
            <a:endParaRPr lang="en-US" sz="1400" dirty="0">
              <a:solidFill>
                <a:srgbClr val="0070C0"/>
              </a:solidFill>
            </a:endParaRPr>
          </a:p>
        </p:txBody>
      </p:sp>
      <p:sp>
        <p:nvSpPr>
          <p:cNvPr id="11" name="TextBox 10">
            <a:extLst>
              <a:ext uri="{FF2B5EF4-FFF2-40B4-BE49-F238E27FC236}">
                <a16:creationId xmlns:a16="http://schemas.microsoft.com/office/drawing/2014/main" id="{14346EE6-B008-384D-A25C-39678F8A8DE8}"/>
              </a:ext>
            </a:extLst>
          </p:cNvPr>
          <p:cNvSpPr txBox="1"/>
          <p:nvPr/>
        </p:nvSpPr>
        <p:spPr>
          <a:xfrm>
            <a:off x="7684218" y="711398"/>
            <a:ext cx="2870200" cy="307777"/>
          </a:xfrm>
          <a:prstGeom prst="rect">
            <a:avLst/>
          </a:prstGeom>
          <a:noFill/>
        </p:spPr>
        <p:txBody>
          <a:bodyPr wrap="square" rtlCol="0">
            <a:spAutoFit/>
          </a:bodyPr>
          <a:lstStyle/>
          <a:p>
            <a:pPr algn="ctr"/>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No_of_Transfusions</a:t>
            </a:r>
            <a:endParaRPr lang="en-US" sz="1400" dirty="0">
              <a:solidFill>
                <a:srgbClr val="0070C0"/>
              </a:solidFill>
            </a:endParaRPr>
          </a:p>
        </p:txBody>
      </p:sp>
      <p:sp>
        <p:nvSpPr>
          <p:cNvPr id="12" name="TextBox 11">
            <a:extLst>
              <a:ext uri="{FF2B5EF4-FFF2-40B4-BE49-F238E27FC236}">
                <a16:creationId xmlns:a16="http://schemas.microsoft.com/office/drawing/2014/main" id="{E6C71E1E-EB7B-714F-9D13-1F6E3D6248E9}"/>
              </a:ext>
            </a:extLst>
          </p:cNvPr>
          <p:cNvSpPr txBox="1"/>
          <p:nvPr/>
        </p:nvSpPr>
        <p:spPr>
          <a:xfrm>
            <a:off x="198152" y="1550074"/>
            <a:ext cx="5631148" cy="461665"/>
          </a:xfrm>
          <a:prstGeom prst="rect">
            <a:avLst/>
          </a:prstGeom>
          <a:solidFill>
            <a:schemeClr val="bg1"/>
          </a:solidFill>
        </p:spPr>
        <p:txBody>
          <a:bodyPr wrap="square" rtlCol="0">
            <a:spAutoFit/>
          </a:bodyPr>
          <a:lstStyle/>
          <a:p>
            <a:r>
              <a:rPr lang="en-US" sz="12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Provides the number of patients getting admitted in each city that require plasma, this would be helpful to identify highly impacted cities.</a:t>
            </a:r>
            <a:endParaRPr lang="en-US" sz="1200" dirty="0"/>
          </a:p>
        </p:txBody>
      </p:sp>
      <p:sp>
        <p:nvSpPr>
          <p:cNvPr id="14" name="TextBox 13">
            <a:extLst>
              <a:ext uri="{FF2B5EF4-FFF2-40B4-BE49-F238E27FC236}">
                <a16:creationId xmlns:a16="http://schemas.microsoft.com/office/drawing/2014/main" id="{6E298B63-312E-F84A-AE87-88D0C16F8D2D}"/>
              </a:ext>
            </a:extLst>
          </p:cNvPr>
          <p:cNvSpPr txBox="1"/>
          <p:nvPr/>
        </p:nvSpPr>
        <p:spPr>
          <a:xfrm>
            <a:off x="6244788" y="1550074"/>
            <a:ext cx="5749060" cy="461665"/>
          </a:xfrm>
          <a:prstGeom prst="rect">
            <a:avLst/>
          </a:prstGeom>
          <a:solidFill>
            <a:schemeClr val="bg1"/>
          </a:solidFill>
        </p:spPr>
        <p:txBody>
          <a:bodyPr wrap="square" rtlCol="0">
            <a:spAutoFit/>
          </a:bodyPr>
          <a:lstStyle/>
          <a:p>
            <a:r>
              <a:rPr lang="en-US" sz="1200" b="1"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H</a:t>
            </a:r>
            <a:r>
              <a:rPr lang="en-US" sz="12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elpful to get the overview of transfusions that happened with each plasma bank with respective transfusion dates</a:t>
            </a:r>
          </a:p>
        </p:txBody>
      </p:sp>
      <p:sp>
        <p:nvSpPr>
          <p:cNvPr id="16" name="Content Placeholder 2">
            <a:extLst>
              <a:ext uri="{FF2B5EF4-FFF2-40B4-BE49-F238E27FC236}">
                <a16:creationId xmlns:a16="http://schemas.microsoft.com/office/drawing/2014/main" id="{EC73B8DA-E235-A64A-A9D6-6CF107D38DB1}"/>
              </a:ext>
            </a:extLst>
          </p:cNvPr>
          <p:cNvSpPr txBox="1">
            <a:spLocks/>
          </p:cNvSpPr>
          <p:nvPr/>
        </p:nvSpPr>
        <p:spPr>
          <a:xfrm>
            <a:off x="198152" y="2107359"/>
            <a:ext cx="5631148" cy="1447800"/>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VIEW PATIENTS_PER_CITY AS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SELECT PATIENT_CITY, COUNT(</a:t>
            </a:r>
            <a:r>
              <a:rPr lang="en-US" sz="1000" dirty="0" err="1">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patient_id</a:t>
            </a: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AS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NO_OF_PATIENTS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FROM PATIENT</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group by PATIENT_CITY </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ORDER BY NO_OF_PATIENTS DESC;</a:t>
            </a:r>
          </a:p>
          <a:p>
            <a:pPr marL="0" indent="0">
              <a:spcBef>
                <a:spcPts val="600"/>
              </a:spcBef>
              <a:buNone/>
            </a:pPr>
            <a:b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br>
            <a:endPar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18" name="Content Placeholder 2">
            <a:extLst>
              <a:ext uri="{FF2B5EF4-FFF2-40B4-BE49-F238E27FC236}">
                <a16:creationId xmlns:a16="http://schemas.microsoft.com/office/drawing/2014/main" id="{4B4DC5CB-70F7-6042-BD27-035F0610C882}"/>
              </a:ext>
            </a:extLst>
          </p:cNvPr>
          <p:cNvSpPr txBox="1">
            <a:spLocks/>
          </p:cNvSpPr>
          <p:nvPr/>
        </p:nvSpPr>
        <p:spPr>
          <a:xfrm>
            <a:off x="6244788" y="2107359"/>
            <a:ext cx="5749060" cy="1447800"/>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VIEW NO_OF_TRANSFUSIONS AS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SELECT DATE(PLASMA_TRANS_DATE) AS DATE, PBANK_ID,</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COUNT(PLASMA_TRANS_ID) AS COUNT_PER_BANK</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FROM PLASMA_TRANSFUSION JOIN PLASMA_AVAILABILITY</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PLASMA_TRANSFUSION.P_AVAIL_ID =</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PLASMA_AVAILABILITY.P_AVAIL_ID</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GROUP BY PLASMA_TRANS_DATE, PBANK_ID;</a:t>
            </a:r>
          </a:p>
          <a:p>
            <a:pPr marL="0" marR="0" indent="0">
              <a:spcBef>
                <a:spcPts val="0"/>
              </a:spcBef>
              <a:spcAft>
                <a:spcPts val="0"/>
              </a:spcAft>
              <a:buNone/>
            </a:pPr>
            <a:r>
              <a:rPr lang="en-US" sz="9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 </a:t>
            </a:r>
          </a:p>
        </p:txBody>
      </p:sp>
      <p:pic>
        <p:nvPicPr>
          <p:cNvPr id="19" name="Graphic 18" descr="Binoculars outline">
            <a:extLst>
              <a:ext uri="{FF2B5EF4-FFF2-40B4-BE49-F238E27FC236}">
                <a16:creationId xmlns:a16="http://schemas.microsoft.com/office/drawing/2014/main" id="{F4E37432-3F37-FF4D-83F3-50747230BD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3082" y="1049859"/>
            <a:ext cx="469900" cy="469900"/>
          </a:xfrm>
          <a:prstGeom prst="rect">
            <a:avLst/>
          </a:prstGeom>
        </p:spPr>
      </p:pic>
      <p:pic>
        <p:nvPicPr>
          <p:cNvPr id="21" name="Graphic 20" descr="Binoculars outline">
            <a:extLst>
              <a:ext uri="{FF2B5EF4-FFF2-40B4-BE49-F238E27FC236}">
                <a16:creationId xmlns:a16="http://schemas.microsoft.com/office/drawing/2014/main" id="{0973B153-E2EE-AD46-940F-EBE7B53F35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4368" y="1049674"/>
            <a:ext cx="469900" cy="469900"/>
          </a:xfrm>
          <a:prstGeom prst="rect">
            <a:avLst/>
          </a:prstGeom>
        </p:spPr>
      </p:pic>
      <p:pic>
        <p:nvPicPr>
          <p:cNvPr id="26" name="Picture 25">
            <a:extLst>
              <a:ext uri="{FF2B5EF4-FFF2-40B4-BE49-F238E27FC236}">
                <a16:creationId xmlns:a16="http://schemas.microsoft.com/office/drawing/2014/main" id="{1D61048E-560E-D54C-92F8-C8847F2CFAA9}"/>
              </a:ext>
            </a:extLst>
          </p:cNvPr>
          <p:cNvPicPr>
            <a:picLocks noChangeAspect="1"/>
          </p:cNvPicPr>
          <p:nvPr/>
        </p:nvPicPr>
        <p:blipFill>
          <a:blip r:embed="rId4"/>
          <a:stretch>
            <a:fillRect/>
          </a:stretch>
        </p:blipFill>
        <p:spPr>
          <a:xfrm>
            <a:off x="7429500" y="3650779"/>
            <a:ext cx="3022600" cy="3191591"/>
          </a:xfrm>
          <a:prstGeom prst="rect">
            <a:avLst/>
          </a:prstGeom>
        </p:spPr>
      </p:pic>
      <p:pic>
        <p:nvPicPr>
          <p:cNvPr id="6" name="Picture 5">
            <a:extLst>
              <a:ext uri="{FF2B5EF4-FFF2-40B4-BE49-F238E27FC236}">
                <a16:creationId xmlns:a16="http://schemas.microsoft.com/office/drawing/2014/main" id="{3F121260-1C91-41B5-95BA-57B182FF93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985" y="3555159"/>
            <a:ext cx="3554526" cy="3191591"/>
          </a:xfrm>
          <a:prstGeom prst="rect">
            <a:avLst/>
          </a:prstGeom>
        </p:spPr>
      </p:pic>
    </p:spTree>
    <p:extLst>
      <p:ext uri="{BB962C8B-B14F-4D97-AF65-F5344CB8AC3E}">
        <p14:creationId xmlns:p14="http://schemas.microsoft.com/office/powerpoint/2010/main" val="4022523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1938A-90D7-054A-992D-C934FCE3C292}"/>
              </a:ext>
            </a:extLst>
          </p:cNvPr>
          <p:cNvSpPr txBox="1"/>
          <p:nvPr/>
        </p:nvSpPr>
        <p:spPr>
          <a:xfrm>
            <a:off x="3284252" y="15630"/>
            <a:ext cx="57490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Views Created</a:t>
            </a:r>
          </a:p>
        </p:txBody>
      </p:sp>
      <p:sp>
        <p:nvSpPr>
          <p:cNvPr id="10" name="TextBox 9">
            <a:extLst>
              <a:ext uri="{FF2B5EF4-FFF2-40B4-BE49-F238E27FC236}">
                <a16:creationId xmlns:a16="http://schemas.microsoft.com/office/drawing/2014/main" id="{462C7626-BA0C-664A-A3A3-250EFAAB111C}"/>
              </a:ext>
            </a:extLst>
          </p:cNvPr>
          <p:cNvSpPr txBox="1"/>
          <p:nvPr/>
        </p:nvSpPr>
        <p:spPr>
          <a:xfrm>
            <a:off x="4778090" y="661959"/>
            <a:ext cx="2295525" cy="307777"/>
          </a:xfrm>
          <a:prstGeom prst="rect">
            <a:avLst/>
          </a:prstGeom>
          <a:noFill/>
        </p:spPr>
        <p:txBody>
          <a:bodyPr wrap="square" rtlCol="0">
            <a:spAutoFit/>
          </a:bodyPr>
          <a:lstStyle/>
          <a:p>
            <a:pPr algn="ctr"/>
            <a:r>
              <a:rPr lang="en-US" sz="1400" b="1" dirty="0" err="1">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LA_Available_Plasma</a:t>
            </a:r>
            <a:endParaRPr lang="en-US" sz="1400" b="1"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p:txBody>
      </p:sp>
      <p:sp>
        <p:nvSpPr>
          <p:cNvPr id="13" name="TextBox 12">
            <a:extLst>
              <a:ext uri="{FF2B5EF4-FFF2-40B4-BE49-F238E27FC236}">
                <a16:creationId xmlns:a16="http://schemas.microsoft.com/office/drawing/2014/main" id="{85CD6D68-D56C-774F-A063-66C4CCF0AC52}"/>
              </a:ext>
            </a:extLst>
          </p:cNvPr>
          <p:cNvSpPr txBox="1"/>
          <p:nvPr/>
        </p:nvSpPr>
        <p:spPr>
          <a:xfrm>
            <a:off x="457200" y="1616065"/>
            <a:ext cx="11226800" cy="461665"/>
          </a:xfrm>
          <a:prstGeom prst="rect">
            <a:avLst/>
          </a:prstGeom>
          <a:solidFill>
            <a:schemeClr val="bg1"/>
          </a:solidFill>
        </p:spPr>
        <p:txBody>
          <a:bodyPr wrap="square" rtlCol="0">
            <a:spAutoFit/>
          </a:bodyPr>
          <a:lstStyle/>
          <a:p>
            <a:r>
              <a:rPr lang="en-US" sz="12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Helpful to check the availability of the number of plasma’s that are available for transfusion immediately at Los Angeles as the city has a greater number of patients as per current data</a:t>
            </a:r>
            <a:endParaRPr lang="en-US" sz="1200" dirty="0"/>
          </a:p>
        </p:txBody>
      </p:sp>
      <p:sp>
        <p:nvSpPr>
          <p:cNvPr id="17" name="Content Placeholder 2">
            <a:extLst>
              <a:ext uri="{FF2B5EF4-FFF2-40B4-BE49-F238E27FC236}">
                <a16:creationId xmlns:a16="http://schemas.microsoft.com/office/drawing/2014/main" id="{5A301707-DDD9-CE43-A5E7-EEA821798BF0}"/>
              </a:ext>
            </a:extLst>
          </p:cNvPr>
          <p:cNvSpPr txBox="1">
            <a:spLocks/>
          </p:cNvSpPr>
          <p:nvPr/>
        </p:nvSpPr>
        <p:spPr>
          <a:xfrm>
            <a:off x="457200" y="2110743"/>
            <a:ext cx="11226800" cy="2702556"/>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CREATE VIEW LA_AVAILABLE_PLASMAS AS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SELECT PLASMA_BANK.PBANK_ID, PBANK_NAME,, PBANK_CONTACT, PBANK_CITY, PBANK_ZIPCODE, BLD_GROUP_NAME, count(BLD_GROUP_NAME) AS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COUNT, P_AVAIL_STATUS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FROM BLOOD_GROUP JOIN DONOR</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 BLOOD_GROUP.BLD_GRP_ID = DONOR.BLD_GRP_ID</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DONATION ON DONOR.DONOR_ID = DONATION.DONOR_ID</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PLASMA_AVAILABILITY ON DONATION.DONATION_ID = PLASMA_AVAILABILITY.DONATION_ID </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JOIN PLASMA_BANK ON DONATION.PBANK_ID = PLASMA_BANK.PBANK_ID WHERE P_AVAIL_STATUS = ‘Y’ </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AND PBANK_CITY = 'Los Angeles'</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GROUP BY PBANK_CITY,BLD_GROUP_NAME</a:t>
            </a:r>
          </a:p>
          <a:p>
            <a:pPr marL="0" marR="0" indent="0">
              <a:spcBef>
                <a:spcPts val="600"/>
              </a:spcBef>
              <a:spcAft>
                <a:spcPts val="0"/>
              </a:spcAft>
              <a:buNone/>
            </a:pPr>
            <a:r>
              <a:rPr lang="en-US" sz="10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ORDER BY PLASMA_BANK.PBANK_ID;</a:t>
            </a:r>
          </a:p>
        </p:txBody>
      </p:sp>
      <p:pic>
        <p:nvPicPr>
          <p:cNvPr id="20" name="Graphic 19" descr="Binoculars outline">
            <a:extLst>
              <a:ext uri="{FF2B5EF4-FFF2-40B4-BE49-F238E27FC236}">
                <a16:creationId xmlns:a16="http://schemas.microsoft.com/office/drawing/2014/main" id="{9E39072B-DDD4-5341-A02B-0AAEF1BF1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552" y="1066985"/>
            <a:ext cx="469900" cy="469900"/>
          </a:xfrm>
          <a:prstGeom prst="rect">
            <a:avLst/>
          </a:prstGeom>
        </p:spPr>
      </p:pic>
      <p:pic>
        <p:nvPicPr>
          <p:cNvPr id="5" name="Picture 4">
            <a:extLst>
              <a:ext uri="{FF2B5EF4-FFF2-40B4-BE49-F238E27FC236}">
                <a16:creationId xmlns:a16="http://schemas.microsoft.com/office/drawing/2014/main" id="{5AD2F5AA-A9AD-9748-A8DC-88FF7C55CCE6}"/>
              </a:ext>
            </a:extLst>
          </p:cNvPr>
          <p:cNvPicPr>
            <a:picLocks noChangeAspect="1"/>
          </p:cNvPicPr>
          <p:nvPr/>
        </p:nvPicPr>
        <p:blipFill>
          <a:blip r:embed="rId4"/>
          <a:stretch>
            <a:fillRect/>
          </a:stretch>
        </p:blipFill>
        <p:spPr>
          <a:xfrm>
            <a:off x="457200" y="4846312"/>
            <a:ext cx="11226800" cy="1447800"/>
          </a:xfrm>
          <a:prstGeom prst="rect">
            <a:avLst/>
          </a:prstGeom>
        </p:spPr>
      </p:pic>
    </p:spTree>
    <p:extLst>
      <p:ext uri="{BB962C8B-B14F-4D97-AF65-F5344CB8AC3E}">
        <p14:creationId xmlns:p14="http://schemas.microsoft.com/office/powerpoint/2010/main" val="95173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25843-50AD-CA4C-933B-FEEDB49C4561}"/>
              </a:ext>
            </a:extLst>
          </p:cNvPr>
          <p:cNvSpPr>
            <a:spLocks noGrp="1"/>
          </p:cNvSpPr>
          <p:nvPr>
            <p:ph type="title"/>
          </p:nvPr>
        </p:nvSpPr>
        <p:spPr>
          <a:xfrm>
            <a:off x="1578043" y="2295928"/>
            <a:ext cx="5309140" cy="1133072"/>
          </a:xfrm>
        </p:spPr>
        <p:txBody>
          <a:bodyPr vert="horz" lIns="91440" tIns="45720" rIns="91440" bIns="45720" rtlCol="0" anchor="b">
            <a:normAutofit/>
          </a:bodyPr>
          <a:lstStyle/>
          <a:p>
            <a:r>
              <a:rPr lang="en-US" sz="4800" b="1" i="0" kern="1200" cap="all" baseline="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REPORTS</a:t>
            </a:r>
          </a:p>
        </p:txBody>
      </p:sp>
      <p:sp>
        <p:nvSpPr>
          <p:cNvPr id="4" name="Footer Placeholder 3">
            <a:extLst>
              <a:ext uri="{FF2B5EF4-FFF2-40B4-BE49-F238E27FC236}">
                <a16:creationId xmlns:a16="http://schemas.microsoft.com/office/drawing/2014/main" id="{E1D969D7-45BC-5746-84CE-4BA9F78676C1}"/>
              </a:ext>
            </a:extLst>
          </p:cNvPr>
          <p:cNvSpPr>
            <a:spLocks noGrp="1"/>
          </p:cNvSpPr>
          <p:nvPr>
            <p:ph type="ftr" sz="quarter" idx="11"/>
          </p:nvPr>
        </p:nvSpPr>
        <p:spPr>
          <a:xfrm rot="16200000">
            <a:off x="-366293" y="2046263"/>
            <a:ext cx="3346084" cy="365125"/>
          </a:xfrm>
        </p:spPr>
        <p:txBody>
          <a:bodyPr vert="horz" lIns="91440" tIns="45720" rIns="91440" bIns="45720" rtlCol="0" anchor="ctr">
            <a:normAutofit/>
          </a:bodyPr>
          <a:lstStyle/>
          <a:p>
            <a:pPr>
              <a:spcAft>
                <a:spcPts val="600"/>
              </a:spcAft>
            </a:pPr>
            <a:r>
              <a:rPr lang="en-US" b="1" i="0" kern="1200" cap="all" spc="100" baseline="0" dirty="0">
                <a:solidFill>
                  <a:schemeClr val="bg1"/>
                </a:solidFill>
                <a:latin typeface="+mn-lt"/>
                <a:ea typeface="+mn-ea"/>
                <a:cs typeface="+mn-cs"/>
              </a:rPr>
              <a:t>Give Plasma Give Life</a:t>
            </a: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D41DA59-0EF8-4A37-B5C7-0C4C59D25A0C}"/>
              </a:ext>
            </a:extLst>
          </p:cNvPr>
          <p:cNvPicPr>
            <a:picLocks noChangeAspect="1"/>
          </p:cNvPicPr>
          <p:nvPr/>
        </p:nvPicPr>
        <p:blipFill rotWithShape="1">
          <a:blip r:embed="rId2"/>
          <a:srcRect l="41608" r="-2" b="-2"/>
          <a:stretch/>
        </p:blipFill>
        <p:spPr>
          <a:xfrm>
            <a:off x="7654411" y="2393616"/>
            <a:ext cx="4038624" cy="3890416"/>
          </a:xfrm>
          <a:prstGeom prst="rect">
            <a:avLst/>
          </a:prstGeom>
        </p:spPr>
      </p:pic>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137102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7064599-D1E1-F345-974C-EA1FBF657FF5}"/>
              </a:ext>
            </a:extLst>
          </p:cNvPr>
          <p:cNvGraphicFramePr>
            <a:graphicFrameLocks/>
          </p:cNvGraphicFramePr>
          <p:nvPr>
            <p:extLst>
              <p:ext uri="{D42A27DB-BD31-4B8C-83A1-F6EECF244321}">
                <p14:modId xmlns:p14="http://schemas.microsoft.com/office/powerpoint/2010/main" val="1613488361"/>
              </p:ext>
            </p:extLst>
          </p:nvPr>
        </p:nvGraphicFramePr>
        <p:xfrm>
          <a:off x="1117600" y="1206500"/>
          <a:ext cx="4699000" cy="3327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9481EBE-AF0D-1D4E-BB53-C588FE1CDC51}"/>
              </a:ext>
            </a:extLst>
          </p:cNvPr>
          <p:cNvGraphicFramePr>
            <a:graphicFrameLocks/>
          </p:cNvGraphicFramePr>
          <p:nvPr>
            <p:extLst>
              <p:ext uri="{D42A27DB-BD31-4B8C-83A1-F6EECF244321}">
                <p14:modId xmlns:p14="http://schemas.microsoft.com/office/powerpoint/2010/main" val="203218153"/>
              </p:ext>
            </p:extLst>
          </p:nvPr>
        </p:nvGraphicFramePr>
        <p:xfrm>
          <a:off x="6375402" y="1206500"/>
          <a:ext cx="4699000" cy="33274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11CD3C3-C98C-294D-B823-77286DA0531A}"/>
              </a:ext>
            </a:extLst>
          </p:cNvPr>
          <p:cNvSpPr txBox="1"/>
          <p:nvPr/>
        </p:nvSpPr>
        <p:spPr>
          <a:xfrm>
            <a:off x="3133332" y="57589"/>
            <a:ext cx="57490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Reports Part I</a:t>
            </a:r>
          </a:p>
        </p:txBody>
      </p:sp>
    </p:spTree>
    <p:extLst>
      <p:ext uri="{BB962C8B-B14F-4D97-AF65-F5344CB8AC3E}">
        <p14:creationId xmlns:p14="http://schemas.microsoft.com/office/powerpoint/2010/main" val="276887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3821E9-9743-E947-9C8E-A69D3BEF7D5E}"/>
              </a:ext>
            </a:extLst>
          </p:cNvPr>
          <p:cNvGraphicFramePr>
            <a:graphicFrameLocks/>
          </p:cNvGraphicFramePr>
          <p:nvPr>
            <p:extLst>
              <p:ext uri="{D42A27DB-BD31-4B8C-83A1-F6EECF244321}">
                <p14:modId xmlns:p14="http://schemas.microsoft.com/office/powerpoint/2010/main" val="1476310150"/>
              </p:ext>
            </p:extLst>
          </p:nvPr>
        </p:nvGraphicFramePr>
        <p:xfrm>
          <a:off x="1278467"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F923E22-296B-3E41-B9C8-147A9CF56888}"/>
              </a:ext>
            </a:extLst>
          </p:cNvPr>
          <p:cNvGraphicFramePr>
            <a:graphicFrameLocks/>
          </p:cNvGraphicFramePr>
          <p:nvPr>
            <p:extLst>
              <p:ext uri="{D42A27DB-BD31-4B8C-83A1-F6EECF244321}">
                <p14:modId xmlns:p14="http://schemas.microsoft.com/office/powerpoint/2010/main" val="2833454772"/>
              </p:ext>
            </p:extLst>
          </p:nvPr>
        </p:nvGraphicFramePr>
        <p:xfrm>
          <a:off x="6341533" y="685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E03FB83-F34B-8B47-B77B-FB902821FDC9}"/>
              </a:ext>
            </a:extLst>
          </p:cNvPr>
          <p:cNvGraphicFramePr>
            <a:graphicFrameLocks/>
          </p:cNvGraphicFramePr>
          <p:nvPr>
            <p:extLst>
              <p:ext uri="{D42A27DB-BD31-4B8C-83A1-F6EECF244321}">
                <p14:modId xmlns:p14="http://schemas.microsoft.com/office/powerpoint/2010/main" val="3730730539"/>
              </p:ext>
            </p:extLst>
          </p:nvPr>
        </p:nvGraphicFramePr>
        <p:xfrm>
          <a:off x="6341533" y="3795712"/>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7D304704-DD3A-5F41-86AB-14937B369C86}"/>
              </a:ext>
            </a:extLst>
          </p:cNvPr>
          <p:cNvGraphicFramePr>
            <a:graphicFrameLocks/>
          </p:cNvGraphicFramePr>
          <p:nvPr>
            <p:extLst>
              <p:ext uri="{D42A27DB-BD31-4B8C-83A1-F6EECF244321}">
                <p14:modId xmlns:p14="http://schemas.microsoft.com/office/powerpoint/2010/main" val="3622799232"/>
              </p:ext>
            </p:extLst>
          </p:nvPr>
        </p:nvGraphicFramePr>
        <p:xfrm>
          <a:off x="1278467" y="3795712"/>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376DA7D4-69A9-9C48-B2B6-AEB9B754E6FC}"/>
              </a:ext>
            </a:extLst>
          </p:cNvPr>
          <p:cNvSpPr txBox="1"/>
          <p:nvPr/>
        </p:nvSpPr>
        <p:spPr>
          <a:xfrm>
            <a:off x="3133332" y="6789"/>
            <a:ext cx="57490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Reports Part II</a:t>
            </a:r>
          </a:p>
        </p:txBody>
      </p:sp>
    </p:spTree>
    <p:extLst>
      <p:ext uri="{BB962C8B-B14F-4D97-AF65-F5344CB8AC3E}">
        <p14:creationId xmlns:p14="http://schemas.microsoft.com/office/powerpoint/2010/main" val="2602009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05E71BB-99F8-6544-9AA6-7D42DD5D1437}"/>
              </a:ext>
            </a:extLst>
          </p:cNvPr>
          <p:cNvSpPr txBox="1">
            <a:spLocks/>
          </p:cNvSpPr>
          <p:nvPr/>
        </p:nvSpPr>
        <p:spPr>
          <a:xfrm>
            <a:off x="4235104" y="136525"/>
            <a:ext cx="4477096" cy="62409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accent2">
                    <a:lumMod val="50000"/>
                  </a:schemeClr>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Security Checks</a:t>
            </a:r>
          </a:p>
        </p:txBody>
      </p:sp>
      <p:graphicFrame>
        <p:nvGraphicFramePr>
          <p:cNvPr id="10" name="Diagram 9">
            <a:extLst>
              <a:ext uri="{FF2B5EF4-FFF2-40B4-BE49-F238E27FC236}">
                <a16:creationId xmlns:a16="http://schemas.microsoft.com/office/drawing/2014/main" id="{FC307D4E-88EB-624D-B010-903857ABAC41}"/>
              </a:ext>
            </a:extLst>
          </p:cNvPr>
          <p:cNvGraphicFramePr/>
          <p:nvPr>
            <p:extLst>
              <p:ext uri="{D42A27DB-BD31-4B8C-83A1-F6EECF244321}">
                <p14:modId xmlns:p14="http://schemas.microsoft.com/office/powerpoint/2010/main" val="370365857"/>
              </p:ext>
            </p:extLst>
          </p:nvPr>
        </p:nvGraphicFramePr>
        <p:xfrm>
          <a:off x="2216150" y="1967114"/>
          <a:ext cx="7581900" cy="4865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82912467-4EA3-0E41-9E4F-254F5A241E75}"/>
              </a:ext>
            </a:extLst>
          </p:cNvPr>
          <p:cNvSpPr txBox="1"/>
          <p:nvPr/>
        </p:nvSpPr>
        <p:spPr>
          <a:xfrm>
            <a:off x="1752600" y="1869709"/>
            <a:ext cx="3352800" cy="553998"/>
          </a:xfrm>
          <a:prstGeom prst="rect">
            <a:avLst/>
          </a:prstGeom>
          <a:solidFill>
            <a:schemeClr val="bg1"/>
          </a:solidFill>
        </p:spPr>
        <p:txBody>
          <a:bodyPr wrap="square" rtlCol="0">
            <a:spAutoFit/>
          </a:bodyPr>
          <a:lstStyle/>
          <a:p>
            <a:pPr lvl="0" fontAlgn="base"/>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Hospital user will not have written access to plasma bank related tables and will not be able to access donor personal information.</a:t>
            </a:r>
          </a:p>
        </p:txBody>
      </p:sp>
      <p:sp>
        <p:nvSpPr>
          <p:cNvPr id="12" name="TextBox 11">
            <a:extLst>
              <a:ext uri="{FF2B5EF4-FFF2-40B4-BE49-F238E27FC236}">
                <a16:creationId xmlns:a16="http://schemas.microsoft.com/office/drawing/2014/main" id="{578499C2-F720-4643-8A88-23F25DC8F9E7}"/>
              </a:ext>
            </a:extLst>
          </p:cNvPr>
          <p:cNvSpPr txBox="1"/>
          <p:nvPr/>
        </p:nvSpPr>
        <p:spPr>
          <a:xfrm>
            <a:off x="8429625" y="4407277"/>
            <a:ext cx="3352800" cy="707886"/>
          </a:xfrm>
          <a:prstGeom prst="rect">
            <a:avLst/>
          </a:prstGeom>
          <a:solidFill>
            <a:schemeClr val="bg1"/>
          </a:solidFill>
        </p:spPr>
        <p:txBody>
          <a:bodyPr wrap="square" rtlCol="0">
            <a:spAutoFit/>
          </a:bodyPr>
          <a:lstStyle/>
          <a:p>
            <a:pPr lvl="0" fontAlgn="base"/>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We will be restricting physical and remote access. We will monitor and remove inactive users; password management would be essential.</a:t>
            </a:r>
          </a:p>
          <a:p>
            <a:pPr marL="171450" lvl="0" indent="-171450" fontAlgn="base">
              <a:buFont typeface="Arial" panose="020B0604020202020204" pitchFamily="34" charset="0"/>
              <a:buChar char="•"/>
            </a:pPr>
            <a:endPar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p:txBody>
      </p:sp>
      <p:sp>
        <p:nvSpPr>
          <p:cNvPr id="13" name="TextBox 12">
            <a:extLst>
              <a:ext uri="{FF2B5EF4-FFF2-40B4-BE49-F238E27FC236}">
                <a16:creationId xmlns:a16="http://schemas.microsoft.com/office/drawing/2014/main" id="{11B28833-ED01-FC4A-8B2A-B53691E7D167}"/>
              </a:ext>
            </a:extLst>
          </p:cNvPr>
          <p:cNvSpPr txBox="1"/>
          <p:nvPr/>
        </p:nvSpPr>
        <p:spPr>
          <a:xfrm>
            <a:off x="307975" y="4407277"/>
            <a:ext cx="3352800" cy="707886"/>
          </a:xfrm>
          <a:prstGeom prst="rect">
            <a:avLst/>
          </a:prstGeom>
          <a:solidFill>
            <a:schemeClr val="bg1"/>
          </a:solidFill>
        </p:spPr>
        <p:txBody>
          <a:bodyPr wrap="square" rtlCol="0">
            <a:spAutoFit/>
          </a:bodyPr>
          <a:lstStyle/>
          <a:p>
            <a:pPr fontAlgn="base"/>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This will be used to block database attacks such as an SQL Injection and will guard against cyber security threats by providing real-time protection against database specific attacks</a:t>
            </a:r>
          </a:p>
        </p:txBody>
      </p:sp>
      <p:sp>
        <p:nvSpPr>
          <p:cNvPr id="14" name="TextBox 13">
            <a:extLst>
              <a:ext uri="{FF2B5EF4-FFF2-40B4-BE49-F238E27FC236}">
                <a16:creationId xmlns:a16="http://schemas.microsoft.com/office/drawing/2014/main" id="{29E5D542-8F25-034D-92A1-E686ADFB499E}"/>
              </a:ext>
            </a:extLst>
          </p:cNvPr>
          <p:cNvSpPr txBox="1"/>
          <p:nvPr/>
        </p:nvSpPr>
        <p:spPr>
          <a:xfrm>
            <a:off x="7086600" y="1887095"/>
            <a:ext cx="3352800" cy="553998"/>
          </a:xfrm>
          <a:prstGeom prst="rect">
            <a:avLst/>
          </a:prstGeom>
          <a:solidFill>
            <a:schemeClr val="bg1"/>
          </a:solidFill>
        </p:spPr>
        <p:txBody>
          <a:bodyPr wrap="square" rtlCol="0">
            <a:spAutoFit/>
          </a:bodyPr>
          <a:lstStyle/>
          <a:p>
            <a:pPr lvl="0" fontAlgn="base"/>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Similarly, plasma bank user will not have access to patient’s personal information and will only have read permissions on Hospital tables.</a:t>
            </a:r>
          </a:p>
        </p:txBody>
      </p:sp>
      <p:sp>
        <p:nvSpPr>
          <p:cNvPr id="15" name="TextBox 14">
            <a:extLst>
              <a:ext uri="{FF2B5EF4-FFF2-40B4-BE49-F238E27FC236}">
                <a16:creationId xmlns:a16="http://schemas.microsoft.com/office/drawing/2014/main" id="{92A4EBB9-CFC9-334D-8376-C70447D57EE5}"/>
              </a:ext>
            </a:extLst>
          </p:cNvPr>
          <p:cNvSpPr txBox="1"/>
          <p:nvPr/>
        </p:nvSpPr>
        <p:spPr>
          <a:xfrm>
            <a:off x="4419600" y="798210"/>
            <a:ext cx="3352800" cy="553998"/>
          </a:xfrm>
          <a:prstGeom prst="rect">
            <a:avLst/>
          </a:prstGeom>
          <a:solidFill>
            <a:schemeClr val="bg1"/>
          </a:solidFill>
        </p:spPr>
        <p:txBody>
          <a:bodyPr wrap="square" rtlCol="0">
            <a:spAutoFit/>
          </a:bodyPr>
          <a:lstStyle/>
          <a:p>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Each user can be a part of the following four roles that are created for PDMS.: </a:t>
            </a:r>
            <a:r>
              <a:rPr lang="en-US" sz="1000" dirty="0" err="1">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pdms_read</a:t>
            </a:r>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 </a:t>
            </a:r>
            <a:r>
              <a:rPr lang="en-US" sz="1000" dirty="0" err="1">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pdms_write</a:t>
            </a:r>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 </a:t>
            </a:r>
            <a:r>
              <a:rPr lang="en-US" sz="1000" dirty="0" err="1">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pdms_hospital</a:t>
            </a:r>
            <a:r>
              <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 </a:t>
            </a:r>
            <a:r>
              <a:rPr lang="en-US" sz="1000" dirty="0" err="1">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pdms_plasmabank</a:t>
            </a:r>
            <a:endParaRPr lang="en-US" sz="10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p:txBody>
      </p:sp>
    </p:spTree>
    <p:extLst>
      <p:ext uri="{BB962C8B-B14F-4D97-AF65-F5344CB8AC3E}">
        <p14:creationId xmlns:p14="http://schemas.microsoft.com/office/powerpoint/2010/main" val="2780341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FC7935-225C-4545-9EC0-D9FD42707779}"/>
              </a:ext>
            </a:extLst>
          </p:cNvPr>
          <p:cNvSpPr txBox="1"/>
          <p:nvPr/>
        </p:nvSpPr>
        <p:spPr>
          <a:xfrm>
            <a:off x="3284252" y="15630"/>
            <a:ext cx="57490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Project References &amp; Links</a:t>
            </a:r>
          </a:p>
        </p:txBody>
      </p:sp>
      <p:sp>
        <p:nvSpPr>
          <p:cNvPr id="3" name="TextBox 2">
            <a:extLst>
              <a:ext uri="{FF2B5EF4-FFF2-40B4-BE49-F238E27FC236}">
                <a16:creationId xmlns:a16="http://schemas.microsoft.com/office/drawing/2014/main" id="{3C57940F-56E9-2F44-AEDB-10BD9895669B}"/>
              </a:ext>
            </a:extLst>
          </p:cNvPr>
          <p:cNvSpPr txBox="1"/>
          <p:nvPr/>
        </p:nvSpPr>
        <p:spPr>
          <a:xfrm>
            <a:off x="1516412" y="2516426"/>
            <a:ext cx="7561685" cy="861774"/>
          </a:xfrm>
          <a:prstGeom prst="rect">
            <a:avLst/>
          </a:prstGeom>
          <a:noFill/>
        </p:spPr>
        <p:txBody>
          <a:bodyPr wrap="none" rtlCol="0">
            <a:spAutoFit/>
          </a:bodyPr>
          <a:lstStyle/>
          <a:p>
            <a:r>
              <a:rPr lang="en-US" sz="1000" u="sng" dirty="0">
                <a:solidFill>
                  <a:srgbClr val="0070C0"/>
                </a:solidFill>
                <a:hlinkClick r:id="rId2">
                  <a:extLst>
                    <a:ext uri="{A12FA001-AC4F-418D-AE19-62706E023703}">
                      <ahyp:hlinkClr xmlns:ahyp="http://schemas.microsoft.com/office/drawing/2018/hyperlinkcolor" val="tx"/>
                    </a:ext>
                  </a:extLst>
                </a:hlinkClick>
              </a:rPr>
              <a:t>https://www.bloodassurance.org/about-plasma-donation</a:t>
            </a:r>
            <a:endParaRPr lang="en-US" sz="1000" dirty="0">
              <a:solidFill>
                <a:srgbClr val="0070C0"/>
              </a:solidFill>
            </a:endParaRPr>
          </a:p>
          <a:p>
            <a:r>
              <a:rPr lang="en-US" sz="1000" u="sng" dirty="0">
                <a:solidFill>
                  <a:srgbClr val="0070C0"/>
                </a:solidFill>
                <a:hlinkClick r:id="rId3">
                  <a:extLst>
                    <a:ext uri="{A12FA001-AC4F-418D-AE19-62706E023703}">
                      <ahyp:hlinkClr xmlns:ahyp="http://schemas.microsoft.com/office/drawing/2018/hyperlinkcolor" val="tx"/>
                    </a:ext>
                  </a:extLst>
                </a:hlinkClick>
              </a:rPr>
              <a:t>https://www.mysql.com/products/enterprise/firewall.html</a:t>
            </a:r>
            <a:endParaRPr lang="en-US" sz="1000" dirty="0">
              <a:solidFill>
                <a:srgbClr val="0070C0"/>
              </a:solidFill>
            </a:endParaRPr>
          </a:p>
          <a:p>
            <a:r>
              <a:rPr lang="en-US" sz="1000" u="sng" dirty="0">
                <a:solidFill>
                  <a:srgbClr val="0070C0"/>
                </a:solidFill>
                <a:hlinkClick r:id="rId4">
                  <a:extLst>
                    <a:ext uri="{A12FA001-AC4F-418D-AE19-62706E023703}">
                      <ahyp:hlinkClr xmlns:ahyp="http://schemas.microsoft.com/office/drawing/2018/hyperlinkcolor" val="tx"/>
                    </a:ext>
                  </a:extLst>
                </a:hlinkClick>
              </a:rPr>
              <a:t>https://www.mysqltutorial.org/mysql-roles/</a:t>
            </a:r>
            <a:endParaRPr lang="en-US" sz="1000" dirty="0">
              <a:solidFill>
                <a:srgbClr val="0070C0"/>
              </a:solidFill>
            </a:endParaRPr>
          </a:p>
          <a:p>
            <a:r>
              <a:rPr lang="en-US" sz="1000" u="sng" dirty="0">
                <a:solidFill>
                  <a:srgbClr val="0070C0"/>
                </a:solidFill>
                <a:hlinkClick r:id="rId5">
                  <a:extLst>
                    <a:ext uri="{A12FA001-AC4F-418D-AE19-62706E023703}">
                      <ahyp:hlinkClr xmlns:ahyp="http://schemas.microsoft.com/office/drawing/2018/hyperlinkcolor" val="tx"/>
                    </a:ext>
                  </a:extLst>
                </a:hlinkClick>
              </a:rPr>
              <a:t>https://dev.mysql.com/doc/refman/8.0/en/security.html</a:t>
            </a:r>
            <a:endParaRPr lang="en-US" sz="1000" dirty="0">
              <a:solidFill>
                <a:srgbClr val="0070C0"/>
              </a:solidFill>
            </a:endParaRPr>
          </a:p>
          <a:p>
            <a:r>
              <a:rPr lang="en-US" sz="1000" u="sng" dirty="0">
                <a:solidFill>
                  <a:srgbClr val="0070C0"/>
                </a:solidFill>
                <a:hlinkClick r:id="rId6">
                  <a:extLst>
                    <a:ext uri="{A12FA001-AC4F-418D-AE19-62706E023703}">
                      <ahyp:hlinkClr xmlns:ahyp="http://schemas.microsoft.com/office/drawing/2018/hyperlinkcolor" val="tx"/>
                    </a:ext>
                  </a:extLst>
                </a:hlinkClick>
              </a:rPr>
              <a:t>https://www.fda.gov/media/141479/download#:~:text=The%20blood%20from%20people%20who,causes%20COVID%2D19</a:t>
            </a:r>
            <a:r>
              <a:rPr lang="en-US" sz="1000" dirty="0">
                <a:solidFill>
                  <a:srgbClr val="0070C0"/>
                </a:solidFill>
              </a:rPr>
              <a:t>.</a:t>
            </a:r>
          </a:p>
        </p:txBody>
      </p:sp>
      <p:sp>
        <p:nvSpPr>
          <p:cNvPr id="7" name="TextBox 6">
            <a:extLst>
              <a:ext uri="{FF2B5EF4-FFF2-40B4-BE49-F238E27FC236}">
                <a16:creationId xmlns:a16="http://schemas.microsoft.com/office/drawing/2014/main" id="{30811BFB-AC4A-0A4E-807E-2FD0EAFF3090}"/>
              </a:ext>
            </a:extLst>
          </p:cNvPr>
          <p:cNvSpPr txBox="1"/>
          <p:nvPr/>
        </p:nvSpPr>
        <p:spPr>
          <a:xfrm>
            <a:off x="2805982" y="1035195"/>
            <a:ext cx="1537419" cy="323165"/>
          </a:xfrm>
          <a:prstGeom prst="rect">
            <a:avLst/>
          </a:prstGeom>
          <a:solidFill>
            <a:schemeClr val="bg1"/>
          </a:solidFill>
        </p:spPr>
        <p:txBody>
          <a:bodyPr wrap="square" rtlCol="0">
            <a:spAutoFit/>
          </a:bodyPr>
          <a:lstStyle/>
          <a:p>
            <a:pPr lvl="0" fontAlgn="base"/>
            <a:r>
              <a:rPr lang="en-US" sz="15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Project Report</a:t>
            </a:r>
          </a:p>
        </p:txBody>
      </p:sp>
      <p:sp>
        <p:nvSpPr>
          <p:cNvPr id="8" name="TextBox 7">
            <a:extLst>
              <a:ext uri="{FF2B5EF4-FFF2-40B4-BE49-F238E27FC236}">
                <a16:creationId xmlns:a16="http://schemas.microsoft.com/office/drawing/2014/main" id="{D4DAC99B-0E99-334B-9414-C18089E410A4}"/>
              </a:ext>
            </a:extLst>
          </p:cNvPr>
          <p:cNvSpPr txBox="1"/>
          <p:nvPr/>
        </p:nvSpPr>
        <p:spPr>
          <a:xfrm>
            <a:off x="6934200" y="1035195"/>
            <a:ext cx="2324100" cy="323165"/>
          </a:xfrm>
          <a:prstGeom prst="rect">
            <a:avLst/>
          </a:prstGeom>
          <a:solidFill>
            <a:schemeClr val="bg1"/>
          </a:solidFill>
        </p:spPr>
        <p:txBody>
          <a:bodyPr wrap="square" rtlCol="0">
            <a:spAutoFit/>
          </a:bodyPr>
          <a:lstStyle/>
          <a:p>
            <a:pPr lvl="0" fontAlgn="base"/>
            <a:r>
              <a:rPr lang="en-US" sz="1500"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PDMS SQL Data Load File</a:t>
            </a:r>
          </a:p>
        </p:txBody>
      </p:sp>
      <p:graphicFrame>
        <p:nvGraphicFramePr>
          <p:cNvPr id="13" name="Object 12">
            <a:extLst>
              <a:ext uri="{FF2B5EF4-FFF2-40B4-BE49-F238E27FC236}">
                <a16:creationId xmlns:a16="http://schemas.microsoft.com/office/drawing/2014/main" id="{E474FA00-FD0D-AC48-B99E-6665D2A51D53}"/>
              </a:ext>
            </a:extLst>
          </p:cNvPr>
          <p:cNvGraphicFramePr>
            <a:graphicFrameLocks noChangeAspect="1"/>
          </p:cNvGraphicFramePr>
          <p:nvPr>
            <p:extLst>
              <p:ext uri="{D42A27DB-BD31-4B8C-83A1-F6EECF244321}">
                <p14:modId xmlns:p14="http://schemas.microsoft.com/office/powerpoint/2010/main" val="159387517"/>
              </p:ext>
            </p:extLst>
          </p:nvPr>
        </p:nvGraphicFramePr>
        <p:xfrm>
          <a:off x="5257801" y="1068181"/>
          <a:ext cx="1396999" cy="861774"/>
        </p:xfrm>
        <a:graphic>
          <a:graphicData uri="http://schemas.openxmlformats.org/presentationml/2006/ole">
            <mc:AlternateContent xmlns:mc="http://schemas.openxmlformats.org/markup-compatibility/2006">
              <mc:Choice xmlns:v="urn:schemas-microsoft-com:vml" Requires="v">
                <p:oleObj name="Document" showAsIcon="1" r:id="rId7" imgW="965200" imgH="609600" progId="Word.Document.12">
                  <p:embed/>
                </p:oleObj>
              </mc:Choice>
              <mc:Fallback>
                <p:oleObj name="Document" showAsIcon="1" r:id="rId7" imgW="965200" imgH="609600" progId="Word.Document.12">
                  <p:embed/>
                  <p:pic>
                    <p:nvPicPr>
                      <p:cNvPr id="0" name=""/>
                      <p:cNvPicPr/>
                      <p:nvPr/>
                    </p:nvPicPr>
                    <p:blipFill>
                      <a:blip r:embed="rId8"/>
                      <a:stretch>
                        <a:fillRect/>
                      </a:stretch>
                    </p:blipFill>
                    <p:spPr>
                      <a:xfrm>
                        <a:off x="5257801" y="1068181"/>
                        <a:ext cx="1396999" cy="861774"/>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9C923BAA-9EE5-4446-AE7D-EBC25038ED7A}"/>
              </a:ext>
            </a:extLst>
          </p:cNvPr>
          <p:cNvGraphicFramePr>
            <a:graphicFrameLocks noChangeAspect="1"/>
          </p:cNvGraphicFramePr>
          <p:nvPr>
            <p:extLst>
              <p:ext uri="{D42A27DB-BD31-4B8C-83A1-F6EECF244321}">
                <p14:modId xmlns:p14="http://schemas.microsoft.com/office/powerpoint/2010/main" val="971214145"/>
              </p:ext>
            </p:extLst>
          </p:nvPr>
        </p:nvGraphicFramePr>
        <p:xfrm>
          <a:off x="1257300" y="1068180"/>
          <a:ext cx="1269282" cy="861773"/>
        </p:xfrm>
        <a:graphic>
          <a:graphicData uri="http://schemas.openxmlformats.org/presentationml/2006/ole">
            <mc:AlternateContent xmlns:mc="http://schemas.openxmlformats.org/markup-compatibility/2006">
              <mc:Choice xmlns:v="urn:schemas-microsoft-com:vml" Requires="v">
                <p:oleObj name="Document" showAsIcon="1" r:id="rId9" imgW="965200" imgH="609600" progId="Word.Document.12">
                  <p:embed/>
                </p:oleObj>
              </mc:Choice>
              <mc:Fallback>
                <p:oleObj name="Document" showAsIcon="1" r:id="rId9" imgW="965200" imgH="609600" progId="Word.Document.12">
                  <p:embed/>
                  <p:pic>
                    <p:nvPicPr>
                      <p:cNvPr id="0" name=""/>
                      <p:cNvPicPr/>
                      <p:nvPr/>
                    </p:nvPicPr>
                    <p:blipFill>
                      <a:blip r:embed="rId8"/>
                      <a:stretch>
                        <a:fillRect/>
                      </a:stretch>
                    </p:blipFill>
                    <p:spPr>
                      <a:xfrm>
                        <a:off x="1257300" y="1068180"/>
                        <a:ext cx="1269282" cy="861773"/>
                      </a:xfrm>
                      <a:prstGeom prst="rect">
                        <a:avLst/>
                      </a:prstGeom>
                    </p:spPr>
                  </p:pic>
                </p:oleObj>
              </mc:Fallback>
            </mc:AlternateContent>
          </a:graphicData>
        </a:graphic>
      </p:graphicFrame>
    </p:spTree>
    <p:extLst>
      <p:ext uri="{BB962C8B-B14F-4D97-AF65-F5344CB8AC3E}">
        <p14:creationId xmlns:p14="http://schemas.microsoft.com/office/powerpoint/2010/main" val="3232577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25843-50AD-CA4C-933B-FEEDB49C4561}"/>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4800" b="1" i="0" kern="1200" cap="all" baseline="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THANK YOU</a:t>
            </a:r>
          </a:p>
        </p:txBody>
      </p:sp>
      <p:pic>
        <p:nvPicPr>
          <p:cNvPr id="6" name="Picture 5">
            <a:extLst>
              <a:ext uri="{FF2B5EF4-FFF2-40B4-BE49-F238E27FC236}">
                <a16:creationId xmlns:a16="http://schemas.microsoft.com/office/drawing/2014/main" id="{BD41DA59-0EF8-4A37-B5C7-0C4C59D25A0C}"/>
              </a:ext>
            </a:extLst>
          </p:cNvPr>
          <p:cNvPicPr>
            <a:picLocks noChangeAspect="1"/>
          </p:cNvPicPr>
          <p:nvPr/>
        </p:nvPicPr>
        <p:blipFill rotWithShape="1">
          <a:blip r:embed="rId2">
            <a:duotone>
              <a:schemeClr val="accent2">
                <a:shade val="45000"/>
                <a:satMod val="135000"/>
              </a:schemeClr>
              <a:prstClr val="white"/>
            </a:duotone>
            <a:alphaModFix amt="51000"/>
          </a:blip>
          <a:srcRect l="43183" r="1576"/>
          <a:stretch/>
        </p:blipFill>
        <p:spPr>
          <a:xfrm>
            <a:off x="5457027" y="10"/>
            <a:ext cx="6734973" cy="6857990"/>
          </a:xfrm>
          <a:prstGeom prst="rect">
            <a:avLst/>
          </a:prstGeom>
        </p:spPr>
      </p:pic>
      <p:sp>
        <p:nvSpPr>
          <p:cNvPr id="4" name="Footer Placeholder 3">
            <a:extLst>
              <a:ext uri="{FF2B5EF4-FFF2-40B4-BE49-F238E27FC236}">
                <a16:creationId xmlns:a16="http://schemas.microsoft.com/office/drawing/2014/main" id="{E1D969D7-45BC-5746-84CE-4BA9F78676C1}"/>
              </a:ext>
            </a:extLst>
          </p:cNvPr>
          <p:cNvSpPr>
            <a:spLocks noGrp="1"/>
          </p:cNvSpPr>
          <p:nvPr>
            <p:ph type="ftr" sz="quarter" idx="11"/>
          </p:nvPr>
        </p:nvSpPr>
        <p:spPr>
          <a:xfrm>
            <a:off x="1029059" y="5002821"/>
            <a:ext cx="3644538" cy="365125"/>
          </a:xfrm>
        </p:spPr>
        <p:txBody>
          <a:bodyPr vert="horz" lIns="91440" tIns="45720" rIns="91440" bIns="45720" rtlCol="0" anchor="ctr">
            <a:normAutofit/>
          </a:bodyPr>
          <a:lstStyle/>
          <a:p>
            <a:pPr>
              <a:spcAft>
                <a:spcPts val="600"/>
              </a:spcAft>
            </a:pPr>
            <a:r>
              <a:rPr lang="en-US" b="1" i="0" kern="1200" cap="all" spc="100" baseline="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Give Plasma Give Life</a:t>
            </a:r>
          </a:p>
        </p:txBody>
      </p:sp>
      <p:sp>
        <p:nvSpPr>
          <p:cNvPr id="1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93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FC7935-225C-4545-9EC0-D9FD42707779}"/>
              </a:ext>
            </a:extLst>
          </p:cNvPr>
          <p:cNvSpPr txBox="1"/>
          <p:nvPr/>
        </p:nvSpPr>
        <p:spPr>
          <a:xfrm>
            <a:off x="4099790" y="91251"/>
            <a:ext cx="44955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How will we solve it?</a:t>
            </a:r>
          </a:p>
        </p:txBody>
      </p:sp>
      <p:pic>
        <p:nvPicPr>
          <p:cNvPr id="5" name="Graphic 4" descr="Medical">
            <a:extLst>
              <a:ext uri="{FF2B5EF4-FFF2-40B4-BE49-F238E27FC236}">
                <a16:creationId xmlns:a16="http://schemas.microsoft.com/office/drawing/2014/main" id="{1126835A-1519-AE45-B881-D8B0C6D653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3279" y="1295400"/>
            <a:ext cx="914400" cy="914400"/>
          </a:xfrm>
          <a:prstGeom prst="rect">
            <a:avLst/>
          </a:prstGeom>
        </p:spPr>
      </p:pic>
      <p:pic>
        <p:nvPicPr>
          <p:cNvPr id="9" name="Graphic 8" descr="Hospital">
            <a:extLst>
              <a:ext uri="{FF2B5EF4-FFF2-40B4-BE49-F238E27FC236}">
                <a16:creationId xmlns:a16="http://schemas.microsoft.com/office/drawing/2014/main" id="{78DCDA8D-CC8F-7643-ABCE-831AE6319E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98799" y="1173480"/>
            <a:ext cx="914400" cy="914400"/>
          </a:xfrm>
          <a:prstGeom prst="rect">
            <a:avLst/>
          </a:prstGeom>
        </p:spPr>
      </p:pic>
      <p:pic>
        <p:nvPicPr>
          <p:cNvPr id="13" name="Graphic 12" descr="Database">
            <a:extLst>
              <a:ext uri="{FF2B5EF4-FFF2-40B4-BE49-F238E27FC236}">
                <a16:creationId xmlns:a16="http://schemas.microsoft.com/office/drawing/2014/main" id="{34021ABB-8403-8A45-8812-2223C6F042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5239" y="1295400"/>
            <a:ext cx="914400" cy="914400"/>
          </a:xfrm>
          <a:prstGeom prst="rect">
            <a:avLst/>
          </a:prstGeom>
        </p:spPr>
      </p:pic>
      <p:cxnSp>
        <p:nvCxnSpPr>
          <p:cNvPr id="25" name="Straight Connector 24">
            <a:extLst>
              <a:ext uri="{FF2B5EF4-FFF2-40B4-BE49-F238E27FC236}">
                <a16:creationId xmlns:a16="http://schemas.microsoft.com/office/drawing/2014/main" id="{05AC2E7B-283A-DD43-9501-43AD0664738A}"/>
              </a:ext>
            </a:extLst>
          </p:cNvPr>
          <p:cNvCxnSpPr/>
          <p:nvPr/>
        </p:nvCxnSpPr>
        <p:spPr>
          <a:xfrm>
            <a:off x="4145510" y="1173480"/>
            <a:ext cx="0" cy="518287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50E659C-D9FF-B648-991A-CAA90075B0F8}"/>
              </a:ext>
            </a:extLst>
          </p:cNvPr>
          <p:cNvCxnSpPr/>
          <p:nvPr/>
        </p:nvCxnSpPr>
        <p:spPr>
          <a:xfrm>
            <a:off x="8397470" y="1173480"/>
            <a:ext cx="0" cy="518287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729FD25C-E024-B54B-AF88-7C50E8087152}"/>
              </a:ext>
            </a:extLst>
          </p:cNvPr>
          <p:cNvSpPr txBox="1"/>
          <p:nvPr/>
        </p:nvSpPr>
        <p:spPr>
          <a:xfrm>
            <a:off x="960119" y="2575560"/>
            <a:ext cx="3078475" cy="1754326"/>
          </a:xfrm>
          <a:prstGeom prst="rect">
            <a:avLst/>
          </a:prstGeom>
          <a:solidFill>
            <a:schemeClr val="bg1"/>
          </a:solidFill>
        </p:spPr>
        <p:txBody>
          <a:bodyPr wrap="square" rtlCol="0">
            <a:spAutoFit/>
          </a:bodyPr>
          <a:lstStyle/>
          <a:p>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Hospitals treating COVID-19 patients records and shares the details with our company, which in turn saves this information securely in our databases</a:t>
            </a:r>
          </a:p>
        </p:txBody>
      </p:sp>
      <p:sp>
        <p:nvSpPr>
          <p:cNvPr id="28" name="TextBox 27">
            <a:extLst>
              <a:ext uri="{FF2B5EF4-FFF2-40B4-BE49-F238E27FC236}">
                <a16:creationId xmlns:a16="http://schemas.microsoft.com/office/drawing/2014/main" id="{C912C399-862E-774E-9D7C-C86EE6DE5C3E}"/>
              </a:ext>
            </a:extLst>
          </p:cNvPr>
          <p:cNvSpPr txBox="1"/>
          <p:nvPr/>
        </p:nvSpPr>
        <p:spPr>
          <a:xfrm>
            <a:off x="8641541" y="2551837"/>
            <a:ext cx="2989437" cy="1754326"/>
          </a:xfrm>
          <a:prstGeom prst="rect">
            <a:avLst/>
          </a:prstGeom>
          <a:solidFill>
            <a:schemeClr val="bg1"/>
          </a:solidFill>
        </p:spPr>
        <p:txBody>
          <a:bodyPr wrap="square" rtlCol="0">
            <a:spAutoFit/>
          </a:bodyPr>
          <a:lstStyle/>
          <a:p>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Plasma banks collect the plasma from eligible donors and shares this information to our company and this is stored securely in our databases</a:t>
            </a:r>
          </a:p>
        </p:txBody>
      </p:sp>
      <p:sp>
        <p:nvSpPr>
          <p:cNvPr id="29" name="TextBox 28">
            <a:extLst>
              <a:ext uri="{FF2B5EF4-FFF2-40B4-BE49-F238E27FC236}">
                <a16:creationId xmlns:a16="http://schemas.microsoft.com/office/drawing/2014/main" id="{7347AA99-56BE-F643-B1D6-F8EDD9A76E35}"/>
              </a:ext>
            </a:extLst>
          </p:cNvPr>
          <p:cNvSpPr txBox="1"/>
          <p:nvPr/>
        </p:nvSpPr>
        <p:spPr>
          <a:xfrm>
            <a:off x="4776772" y="2575560"/>
            <a:ext cx="2989437" cy="2308324"/>
          </a:xfrm>
          <a:prstGeom prst="rect">
            <a:avLst/>
          </a:prstGeom>
          <a:solidFill>
            <a:schemeClr val="bg1"/>
          </a:solidFill>
        </p:spPr>
        <p:txBody>
          <a:bodyPr wrap="square" rtlCol="0">
            <a:spAutoFit/>
          </a:bodyPr>
          <a:lstStyle/>
          <a:p>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With our secure database system, we try to connect the right plasma donors to the patients and store this information in our database which can be accessed by both hospitals and plasma banks </a:t>
            </a:r>
          </a:p>
        </p:txBody>
      </p:sp>
      <p:sp>
        <p:nvSpPr>
          <p:cNvPr id="30" name="TextBox 29">
            <a:extLst>
              <a:ext uri="{FF2B5EF4-FFF2-40B4-BE49-F238E27FC236}">
                <a16:creationId xmlns:a16="http://schemas.microsoft.com/office/drawing/2014/main" id="{72DDBC2A-9891-A841-931B-9F35E42F9145}"/>
              </a:ext>
            </a:extLst>
          </p:cNvPr>
          <p:cNvSpPr txBox="1"/>
          <p:nvPr/>
        </p:nvSpPr>
        <p:spPr>
          <a:xfrm>
            <a:off x="1278729" y="782856"/>
            <a:ext cx="1679262" cy="369332"/>
          </a:xfrm>
          <a:prstGeom prst="rect">
            <a:avLst/>
          </a:prstGeom>
          <a:solidFill>
            <a:schemeClr val="bg1"/>
          </a:solidFill>
        </p:spPr>
        <p:txBody>
          <a:bodyPr wrap="square" rtlCol="0">
            <a:spAutoFit/>
          </a:bodyPr>
          <a:lstStyle/>
          <a:p>
            <a:pPr algn="ctr"/>
            <a:r>
              <a:rPr lang="en-US"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HOSPITALS</a:t>
            </a:r>
          </a:p>
        </p:txBody>
      </p:sp>
      <p:sp>
        <p:nvSpPr>
          <p:cNvPr id="31" name="TextBox 30">
            <a:extLst>
              <a:ext uri="{FF2B5EF4-FFF2-40B4-BE49-F238E27FC236}">
                <a16:creationId xmlns:a16="http://schemas.microsoft.com/office/drawing/2014/main" id="{44ABFAC8-F6A4-E745-82E7-1816F70D5289}"/>
              </a:ext>
            </a:extLst>
          </p:cNvPr>
          <p:cNvSpPr txBox="1"/>
          <p:nvPr/>
        </p:nvSpPr>
        <p:spPr>
          <a:xfrm>
            <a:off x="5272069" y="804148"/>
            <a:ext cx="2191972" cy="369332"/>
          </a:xfrm>
          <a:prstGeom prst="rect">
            <a:avLst/>
          </a:prstGeom>
          <a:solidFill>
            <a:schemeClr val="bg1"/>
          </a:solidFill>
        </p:spPr>
        <p:txBody>
          <a:bodyPr wrap="square" rtlCol="0">
            <a:spAutoFit/>
          </a:bodyPr>
          <a:lstStyle/>
          <a:p>
            <a:pPr algn="ctr"/>
            <a:r>
              <a:rPr lang="en-US"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COVID-19 PDMS</a:t>
            </a:r>
          </a:p>
        </p:txBody>
      </p:sp>
      <p:sp>
        <p:nvSpPr>
          <p:cNvPr id="32" name="TextBox 31">
            <a:extLst>
              <a:ext uri="{FF2B5EF4-FFF2-40B4-BE49-F238E27FC236}">
                <a16:creationId xmlns:a16="http://schemas.microsoft.com/office/drawing/2014/main" id="{25CCBA31-1E1D-944D-B74F-1E60953116BB}"/>
              </a:ext>
            </a:extLst>
          </p:cNvPr>
          <p:cNvSpPr txBox="1"/>
          <p:nvPr/>
        </p:nvSpPr>
        <p:spPr>
          <a:xfrm>
            <a:off x="9009429" y="791399"/>
            <a:ext cx="2191971" cy="369332"/>
          </a:xfrm>
          <a:prstGeom prst="rect">
            <a:avLst/>
          </a:prstGeom>
          <a:solidFill>
            <a:schemeClr val="bg1"/>
          </a:solidFill>
        </p:spPr>
        <p:txBody>
          <a:bodyPr wrap="square" rtlCol="0">
            <a:spAutoFit/>
          </a:bodyPr>
          <a:lstStyle/>
          <a:p>
            <a:pPr algn="ctr"/>
            <a:r>
              <a:rPr lang="en-US"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 BANKS</a:t>
            </a:r>
          </a:p>
        </p:txBody>
      </p:sp>
    </p:spTree>
    <p:extLst>
      <p:ext uri="{BB962C8B-B14F-4D97-AF65-F5344CB8AC3E}">
        <p14:creationId xmlns:p14="http://schemas.microsoft.com/office/powerpoint/2010/main" val="215443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FC7935-225C-4545-9EC0-D9FD42707779}"/>
              </a:ext>
            </a:extLst>
          </p:cNvPr>
          <p:cNvSpPr txBox="1"/>
          <p:nvPr/>
        </p:nvSpPr>
        <p:spPr>
          <a:xfrm>
            <a:off x="2695698" y="0"/>
            <a:ext cx="64483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Plasma Donor Eligibility Criteria</a:t>
            </a:r>
          </a:p>
        </p:txBody>
      </p:sp>
      <p:sp>
        <p:nvSpPr>
          <p:cNvPr id="30" name="TextBox 29">
            <a:extLst>
              <a:ext uri="{FF2B5EF4-FFF2-40B4-BE49-F238E27FC236}">
                <a16:creationId xmlns:a16="http://schemas.microsoft.com/office/drawing/2014/main" id="{6E9E0833-2AA1-D84A-8449-2AD4054A72C9}"/>
              </a:ext>
            </a:extLst>
          </p:cNvPr>
          <p:cNvSpPr txBox="1"/>
          <p:nvPr/>
        </p:nvSpPr>
        <p:spPr>
          <a:xfrm>
            <a:off x="997528" y="996142"/>
            <a:ext cx="10937174" cy="646331"/>
          </a:xfrm>
          <a:prstGeom prst="rect">
            <a:avLst/>
          </a:prstGeom>
          <a:solidFill>
            <a:schemeClr val="bg1"/>
          </a:solidFill>
        </p:spPr>
        <p:txBody>
          <a:bodyPr wrap="square" rtlCol="0">
            <a:spAutoFit/>
          </a:bodyPr>
          <a:lstStyle/>
          <a:p>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Verification on plasma donor eligibility is done by our company before the data is recorded to our PDMS securely. This ensures, the plasma that is received by the patient to be 100% beneficial.</a:t>
            </a:r>
          </a:p>
        </p:txBody>
      </p:sp>
      <p:sp>
        <p:nvSpPr>
          <p:cNvPr id="31" name="TextBox 30">
            <a:extLst>
              <a:ext uri="{FF2B5EF4-FFF2-40B4-BE49-F238E27FC236}">
                <a16:creationId xmlns:a16="http://schemas.microsoft.com/office/drawing/2014/main" id="{7B131505-58DD-4340-A431-DBE4C90AD6FD}"/>
              </a:ext>
            </a:extLst>
          </p:cNvPr>
          <p:cNvSpPr txBox="1"/>
          <p:nvPr/>
        </p:nvSpPr>
        <p:spPr>
          <a:xfrm>
            <a:off x="997528" y="2110444"/>
            <a:ext cx="7030191" cy="2862322"/>
          </a:xfrm>
          <a:prstGeom prst="rect">
            <a:avLst/>
          </a:prstGeom>
          <a:solidFill>
            <a:schemeClr val="bg1"/>
          </a:solidFill>
        </p:spPr>
        <p:txBody>
          <a:bodyPr wrap="square" rtlCol="0">
            <a:spAutoFit/>
          </a:bodyPr>
          <a:lstStyle/>
          <a:p>
            <a:pPr marL="285750" lvl="0" indent="-285750" fontAlgn="base">
              <a:buFont typeface="Arial" panose="020B0604020202020204" pitchFamily="34" charset="0"/>
              <a:buChar char="•"/>
            </a:pPr>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Donors should be 18 years and older and weigh at least 120 lbs.</a:t>
            </a:r>
          </a:p>
          <a:p>
            <a:pPr marL="285750" lvl="0" indent="-285750" fontAlgn="base">
              <a:buFont typeface="Arial" panose="020B0604020202020204" pitchFamily="34" charset="0"/>
              <a:buChar char="•"/>
            </a:pPr>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Overall good health</a:t>
            </a:r>
          </a:p>
          <a:p>
            <a:pPr marL="285750" lvl="0" indent="-285750" fontAlgn="base">
              <a:buFont typeface="Arial" panose="020B0604020202020204" pitchFamily="34" charset="0"/>
              <a:buChar char="•"/>
            </a:pPr>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Potential donors must have had documented SARS-Cov2 infection or swab positivity</a:t>
            </a:r>
          </a:p>
          <a:p>
            <a:pPr marL="285750" lvl="0" indent="-285750" fontAlgn="base">
              <a:buFont typeface="Arial" panose="020B0604020202020204" pitchFamily="34" charset="0"/>
              <a:buChar char="•"/>
            </a:pPr>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Donor should be symptom-free for at least 14 days before  the donation date</a:t>
            </a:r>
          </a:p>
          <a:p>
            <a:pPr marL="285750" lvl="0" indent="-285750" fontAlgn="base">
              <a:buFont typeface="Arial" panose="020B0604020202020204" pitchFamily="34" charset="0"/>
              <a:buChar char="•"/>
            </a:pPr>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Should meet standard blood donor eligibility requirements</a:t>
            </a:r>
          </a:p>
          <a:p>
            <a:pPr marL="285750" lvl="0" indent="-285750" fontAlgn="base">
              <a:buFont typeface="Arial" panose="020B0604020202020204" pitchFamily="34" charset="0"/>
              <a:buChar char="•"/>
            </a:pPr>
            <a:r>
              <a:rPr lang="en-US" dirty="0">
                <a:solidFill>
                  <a:schemeClr val="bg1">
                    <a:lumMod val="50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Individuals who themselves were treated with plasma for their own Covid-19 illness are not allowed to donate blood samples including plasma for 3 months</a:t>
            </a:r>
          </a:p>
        </p:txBody>
      </p:sp>
    </p:spTree>
    <p:extLst>
      <p:ext uri="{BB962C8B-B14F-4D97-AF65-F5344CB8AC3E}">
        <p14:creationId xmlns:p14="http://schemas.microsoft.com/office/powerpoint/2010/main" val="22015519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FC7935-225C-4545-9EC0-D9FD42707779}"/>
              </a:ext>
            </a:extLst>
          </p:cNvPr>
          <p:cNvSpPr txBox="1"/>
          <p:nvPr/>
        </p:nvSpPr>
        <p:spPr>
          <a:xfrm>
            <a:off x="4092055" y="0"/>
            <a:ext cx="40078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0070C0"/>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Project Milestones</a:t>
            </a:r>
          </a:p>
        </p:txBody>
      </p:sp>
      <p:pic>
        <p:nvPicPr>
          <p:cNvPr id="15" name="Graphic 14" descr="Books on shelf">
            <a:extLst>
              <a:ext uri="{FF2B5EF4-FFF2-40B4-BE49-F238E27FC236}">
                <a16:creationId xmlns:a16="http://schemas.microsoft.com/office/drawing/2014/main" id="{EB37B753-7155-B94B-8FE8-817269292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016" y="2418068"/>
            <a:ext cx="521970" cy="521970"/>
          </a:xfrm>
          <a:prstGeom prst="rect">
            <a:avLst/>
          </a:prstGeom>
        </p:spPr>
      </p:pic>
      <p:pic>
        <p:nvPicPr>
          <p:cNvPr id="17" name="Graphic 16" descr="Blueprint">
            <a:extLst>
              <a:ext uri="{FF2B5EF4-FFF2-40B4-BE49-F238E27FC236}">
                <a16:creationId xmlns:a16="http://schemas.microsoft.com/office/drawing/2014/main" id="{ACC423DA-EE80-694F-895D-76C2E23384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8820" y="2405843"/>
            <a:ext cx="521970" cy="521970"/>
          </a:xfrm>
          <a:prstGeom prst="rect">
            <a:avLst/>
          </a:prstGeom>
        </p:spPr>
      </p:pic>
      <p:pic>
        <p:nvPicPr>
          <p:cNvPr id="19" name="Graphic 18" descr="Tools">
            <a:extLst>
              <a:ext uri="{FF2B5EF4-FFF2-40B4-BE49-F238E27FC236}">
                <a16:creationId xmlns:a16="http://schemas.microsoft.com/office/drawing/2014/main" id="{F8497C15-425C-BF4A-AAE1-8F2ED9162F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812" y="2432026"/>
            <a:ext cx="521970" cy="521970"/>
          </a:xfrm>
          <a:prstGeom prst="rect">
            <a:avLst/>
          </a:prstGeom>
        </p:spPr>
      </p:pic>
      <p:pic>
        <p:nvPicPr>
          <p:cNvPr id="21" name="Graphic 20" descr="Checklist">
            <a:extLst>
              <a:ext uri="{FF2B5EF4-FFF2-40B4-BE49-F238E27FC236}">
                <a16:creationId xmlns:a16="http://schemas.microsoft.com/office/drawing/2014/main" id="{DCF519C8-3CB8-DE41-BE41-833EAF50AF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4805" y="2432026"/>
            <a:ext cx="521970" cy="521970"/>
          </a:xfrm>
          <a:prstGeom prst="rect">
            <a:avLst/>
          </a:prstGeom>
        </p:spPr>
      </p:pic>
      <p:cxnSp>
        <p:nvCxnSpPr>
          <p:cNvPr id="45" name="Straight Connector 44">
            <a:extLst>
              <a:ext uri="{FF2B5EF4-FFF2-40B4-BE49-F238E27FC236}">
                <a16:creationId xmlns:a16="http://schemas.microsoft.com/office/drawing/2014/main" id="{242E75C4-CD6B-5648-942A-3639496A9765}"/>
              </a:ext>
            </a:extLst>
          </p:cNvPr>
          <p:cNvCxnSpPr>
            <a:cxnSpLocks/>
            <a:stCxn id="46" idx="2"/>
            <a:endCxn id="60" idx="6"/>
          </p:cNvCxnSpPr>
          <p:nvPr/>
        </p:nvCxnSpPr>
        <p:spPr>
          <a:xfrm flipV="1">
            <a:off x="986790" y="2220263"/>
            <a:ext cx="9797486" cy="35257"/>
          </a:xfrm>
          <a:prstGeom prst="line">
            <a:avLst/>
          </a:prstGeom>
          <a:ln w="9525" cap="flat" cmpd="sng" algn="ctr">
            <a:solidFill>
              <a:schemeClr val="bg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Oval 45">
            <a:extLst>
              <a:ext uri="{FF2B5EF4-FFF2-40B4-BE49-F238E27FC236}">
                <a16:creationId xmlns:a16="http://schemas.microsoft.com/office/drawing/2014/main" id="{487B3200-3BFE-B44B-8857-71E2ECD9867D}"/>
              </a:ext>
            </a:extLst>
          </p:cNvPr>
          <p:cNvSpPr/>
          <p:nvPr/>
        </p:nvSpPr>
        <p:spPr>
          <a:xfrm>
            <a:off x="986790" y="2118360"/>
            <a:ext cx="260985" cy="27432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4047E3E-6A97-F840-8C9C-B43AA0C48324}"/>
              </a:ext>
            </a:extLst>
          </p:cNvPr>
          <p:cNvSpPr/>
          <p:nvPr/>
        </p:nvSpPr>
        <p:spPr>
          <a:xfrm>
            <a:off x="3389312" y="2113113"/>
            <a:ext cx="260985" cy="27432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2367A6F-F711-3E42-A50B-3B00BFC044C0}"/>
              </a:ext>
            </a:extLst>
          </p:cNvPr>
          <p:cNvSpPr/>
          <p:nvPr/>
        </p:nvSpPr>
        <p:spPr>
          <a:xfrm>
            <a:off x="5767305" y="2113113"/>
            <a:ext cx="260985" cy="27432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432A330-4E27-6844-A16E-0DC30BBEE1D3}"/>
              </a:ext>
            </a:extLst>
          </p:cNvPr>
          <p:cNvSpPr/>
          <p:nvPr/>
        </p:nvSpPr>
        <p:spPr>
          <a:xfrm>
            <a:off x="8145298" y="2113113"/>
            <a:ext cx="260985" cy="27432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4744A8F-CBE4-794B-A4AA-6117066EAC97}"/>
              </a:ext>
            </a:extLst>
          </p:cNvPr>
          <p:cNvSpPr txBox="1"/>
          <p:nvPr/>
        </p:nvSpPr>
        <p:spPr>
          <a:xfrm>
            <a:off x="895350" y="1838341"/>
            <a:ext cx="1101090" cy="261610"/>
          </a:xfrm>
          <a:prstGeom prst="rect">
            <a:avLst/>
          </a:prstGeom>
          <a:noFill/>
        </p:spPr>
        <p:txBody>
          <a:bodyPr wrap="square" rtlCol="0">
            <a:spAutoFit/>
          </a:bodyPr>
          <a:lstStyle/>
          <a:p>
            <a:r>
              <a:rPr lang="en-US" sz="11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1-Nov-2020 </a:t>
            </a:r>
          </a:p>
        </p:txBody>
      </p:sp>
      <p:sp>
        <p:nvSpPr>
          <p:cNvPr id="51" name="TextBox 50">
            <a:extLst>
              <a:ext uri="{FF2B5EF4-FFF2-40B4-BE49-F238E27FC236}">
                <a16:creationId xmlns:a16="http://schemas.microsoft.com/office/drawing/2014/main" id="{0B0562D4-B1DF-164E-A5D5-9A252810037C}"/>
              </a:ext>
            </a:extLst>
          </p:cNvPr>
          <p:cNvSpPr txBox="1"/>
          <p:nvPr/>
        </p:nvSpPr>
        <p:spPr>
          <a:xfrm>
            <a:off x="3389312" y="1830877"/>
            <a:ext cx="1101090" cy="261610"/>
          </a:xfrm>
          <a:prstGeom prst="rect">
            <a:avLst/>
          </a:prstGeom>
          <a:noFill/>
        </p:spPr>
        <p:txBody>
          <a:bodyPr wrap="square" rtlCol="0">
            <a:spAutoFit/>
          </a:bodyPr>
          <a:lstStyle/>
          <a:p>
            <a:r>
              <a:rPr lang="en-US" sz="11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16-Nov-2020 </a:t>
            </a:r>
          </a:p>
        </p:txBody>
      </p:sp>
      <p:sp>
        <p:nvSpPr>
          <p:cNvPr id="52" name="TextBox 51">
            <a:extLst>
              <a:ext uri="{FF2B5EF4-FFF2-40B4-BE49-F238E27FC236}">
                <a16:creationId xmlns:a16="http://schemas.microsoft.com/office/drawing/2014/main" id="{3726D238-443E-D447-BA62-4280702AE45D}"/>
              </a:ext>
            </a:extLst>
          </p:cNvPr>
          <p:cNvSpPr txBox="1"/>
          <p:nvPr/>
        </p:nvSpPr>
        <p:spPr>
          <a:xfrm>
            <a:off x="5761115" y="1826740"/>
            <a:ext cx="1101090" cy="261610"/>
          </a:xfrm>
          <a:prstGeom prst="rect">
            <a:avLst/>
          </a:prstGeom>
          <a:noFill/>
        </p:spPr>
        <p:txBody>
          <a:bodyPr wrap="square" rtlCol="0">
            <a:spAutoFit/>
          </a:bodyPr>
          <a:lstStyle/>
          <a:p>
            <a:r>
              <a:rPr lang="en-US" sz="11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23-Nov-2020 </a:t>
            </a:r>
          </a:p>
        </p:txBody>
      </p:sp>
      <p:sp>
        <p:nvSpPr>
          <p:cNvPr id="53" name="TextBox 52">
            <a:extLst>
              <a:ext uri="{FF2B5EF4-FFF2-40B4-BE49-F238E27FC236}">
                <a16:creationId xmlns:a16="http://schemas.microsoft.com/office/drawing/2014/main" id="{B21CE60B-9878-BA45-BA2A-CA50D9969C89}"/>
              </a:ext>
            </a:extLst>
          </p:cNvPr>
          <p:cNvSpPr txBox="1"/>
          <p:nvPr/>
        </p:nvSpPr>
        <p:spPr>
          <a:xfrm>
            <a:off x="8119583" y="1826740"/>
            <a:ext cx="1101090" cy="261610"/>
          </a:xfrm>
          <a:prstGeom prst="rect">
            <a:avLst/>
          </a:prstGeom>
          <a:noFill/>
        </p:spPr>
        <p:txBody>
          <a:bodyPr wrap="square" rtlCol="0">
            <a:spAutoFit/>
          </a:bodyPr>
          <a:lstStyle/>
          <a:p>
            <a:r>
              <a:rPr lang="en-US" sz="11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30-Nov-2020 </a:t>
            </a:r>
          </a:p>
        </p:txBody>
      </p:sp>
      <p:sp>
        <p:nvSpPr>
          <p:cNvPr id="54" name="TextBox 53">
            <a:extLst>
              <a:ext uri="{FF2B5EF4-FFF2-40B4-BE49-F238E27FC236}">
                <a16:creationId xmlns:a16="http://schemas.microsoft.com/office/drawing/2014/main" id="{3CAE22CC-BA28-EA42-A111-D6530064F450}"/>
              </a:ext>
            </a:extLst>
          </p:cNvPr>
          <p:cNvSpPr txBox="1"/>
          <p:nvPr/>
        </p:nvSpPr>
        <p:spPr>
          <a:xfrm>
            <a:off x="895350" y="1308767"/>
            <a:ext cx="1920240" cy="523220"/>
          </a:xfrm>
          <a:prstGeom prst="rect">
            <a:avLst/>
          </a:prstGeom>
          <a:noFill/>
        </p:spPr>
        <p:txBody>
          <a:bodyPr wrap="square" rtlCol="0">
            <a:spAutoFit/>
          </a:bodyPr>
          <a:lstStyle/>
          <a:p>
            <a:r>
              <a:rPr lang="en-US" sz="14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Database Initial Study</a:t>
            </a:r>
          </a:p>
        </p:txBody>
      </p:sp>
      <p:sp>
        <p:nvSpPr>
          <p:cNvPr id="56" name="TextBox 55">
            <a:extLst>
              <a:ext uri="{FF2B5EF4-FFF2-40B4-BE49-F238E27FC236}">
                <a16:creationId xmlns:a16="http://schemas.microsoft.com/office/drawing/2014/main" id="{B0501523-2E25-C04D-9AC0-7218075C0A50}"/>
              </a:ext>
            </a:extLst>
          </p:cNvPr>
          <p:cNvSpPr txBox="1"/>
          <p:nvPr/>
        </p:nvSpPr>
        <p:spPr>
          <a:xfrm>
            <a:off x="3389312" y="1303520"/>
            <a:ext cx="1920240" cy="523220"/>
          </a:xfrm>
          <a:prstGeom prst="rect">
            <a:avLst/>
          </a:prstGeom>
          <a:noFill/>
        </p:spPr>
        <p:txBody>
          <a:bodyPr wrap="square" rtlCol="0">
            <a:spAutoFit/>
          </a:bodyPr>
          <a:lstStyle/>
          <a:p>
            <a:r>
              <a:rPr lang="en-US" sz="14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Database </a:t>
            </a:r>
          </a:p>
          <a:p>
            <a:r>
              <a:rPr lang="en-US" sz="14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Design</a:t>
            </a:r>
          </a:p>
        </p:txBody>
      </p:sp>
      <p:sp>
        <p:nvSpPr>
          <p:cNvPr id="57" name="TextBox 56">
            <a:extLst>
              <a:ext uri="{FF2B5EF4-FFF2-40B4-BE49-F238E27FC236}">
                <a16:creationId xmlns:a16="http://schemas.microsoft.com/office/drawing/2014/main" id="{A51ED473-3E0E-4247-890C-6E24CB827CB1}"/>
              </a:ext>
            </a:extLst>
          </p:cNvPr>
          <p:cNvSpPr txBox="1"/>
          <p:nvPr/>
        </p:nvSpPr>
        <p:spPr>
          <a:xfrm>
            <a:off x="5761115" y="1303520"/>
            <a:ext cx="1920240" cy="523220"/>
          </a:xfrm>
          <a:prstGeom prst="rect">
            <a:avLst/>
          </a:prstGeom>
          <a:noFill/>
        </p:spPr>
        <p:txBody>
          <a:bodyPr wrap="square" rtlCol="0">
            <a:spAutoFit/>
          </a:bodyPr>
          <a:lstStyle/>
          <a:p>
            <a:r>
              <a:rPr lang="en-US" sz="14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Implementation &amp; Loading</a:t>
            </a:r>
          </a:p>
        </p:txBody>
      </p:sp>
      <p:sp>
        <p:nvSpPr>
          <p:cNvPr id="58" name="TextBox 57">
            <a:extLst>
              <a:ext uri="{FF2B5EF4-FFF2-40B4-BE49-F238E27FC236}">
                <a16:creationId xmlns:a16="http://schemas.microsoft.com/office/drawing/2014/main" id="{2E3BE2DE-93E0-E54C-B021-FD2201017903}"/>
              </a:ext>
            </a:extLst>
          </p:cNvPr>
          <p:cNvSpPr txBox="1"/>
          <p:nvPr/>
        </p:nvSpPr>
        <p:spPr>
          <a:xfrm>
            <a:off x="8099945" y="1290982"/>
            <a:ext cx="1741170" cy="523220"/>
          </a:xfrm>
          <a:prstGeom prst="rect">
            <a:avLst/>
          </a:prstGeom>
          <a:noFill/>
        </p:spPr>
        <p:txBody>
          <a:bodyPr wrap="square" rtlCol="0">
            <a:spAutoFit/>
          </a:bodyPr>
          <a:lstStyle/>
          <a:p>
            <a:r>
              <a:rPr lang="en-US" sz="14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Testing &amp; Evaluation</a:t>
            </a:r>
          </a:p>
        </p:txBody>
      </p:sp>
      <p:sp>
        <p:nvSpPr>
          <p:cNvPr id="59" name="TextBox 58">
            <a:extLst>
              <a:ext uri="{FF2B5EF4-FFF2-40B4-BE49-F238E27FC236}">
                <a16:creationId xmlns:a16="http://schemas.microsoft.com/office/drawing/2014/main" id="{833D994B-00FD-9A49-8A68-A9058AE0B8AD}"/>
              </a:ext>
            </a:extLst>
          </p:cNvPr>
          <p:cNvSpPr txBox="1"/>
          <p:nvPr/>
        </p:nvSpPr>
        <p:spPr>
          <a:xfrm>
            <a:off x="895350" y="3139440"/>
            <a:ext cx="2122170" cy="1200329"/>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Analyze situation </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Define problems &amp; Constraints</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Define Objectives, Scope, Boundaries</a:t>
            </a: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p:txBody>
      </p:sp>
      <p:sp>
        <p:nvSpPr>
          <p:cNvPr id="60" name="Oval 59">
            <a:extLst>
              <a:ext uri="{FF2B5EF4-FFF2-40B4-BE49-F238E27FC236}">
                <a16:creationId xmlns:a16="http://schemas.microsoft.com/office/drawing/2014/main" id="{4C88567F-27E6-5B4C-ADD3-6441E34C35DB}"/>
              </a:ext>
            </a:extLst>
          </p:cNvPr>
          <p:cNvSpPr/>
          <p:nvPr/>
        </p:nvSpPr>
        <p:spPr>
          <a:xfrm>
            <a:off x="10523291" y="2083103"/>
            <a:ext cx="260985" cy="274320"/>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CF09422-263A-E545-B495-ACFFD7DE5C4A}"/>
              </a:ext>
            </a:extLst>
          </p:cNvPr>
          <p:cNvSpPr txBox="1"/>
          <p:nvPr/>
        </p:nvSpPr>
        <p:spPr>
          <a:xfrm>
            <a:off x="10471748" y="1808955"/>
            <a:ext cx="1101090" cy="261610"/>
          </a:xfrm>
          <a:prstGeom prst="rect">
            <a:avLst/>
          </a:prstGeom>
          <a:noFill/>
        </p:spPr>
        <p:txBody>
          <a:bodyPr wrap="square" rtlCol="0">
            <a:spAutoFit/>
          </a:bodyPr>
          <a:lstStyle/>
          <a:p>
            <a:r>
              <a:rPr lang="en-US" sz="1100" dirty="0">
                <a:solidFill>
                  <a:schemeClr val="bg1">
                    <a:lumMod val="50000"/>
                  </a:schemeClr>
                </a:solidFill>
                <a:latin typeface="Microsoft GothicNeo" panose="020B0500000101010101" pitchFamily="34" charset="-127"/>
                <a:ea typeface="Microsoft GothicNeo" panose="020B0500000101010101" pitchFamily="34" charset="-127"/>
                <a:cs typeface="Microsoft GothicNeo" panose="020B0500000101010101" pitchFamily="34" charset="-127"/>
              </a:rPr>
              <a:t>07-Dec-2020 </a:t>
            </a:r>
          </a:p>
        </p:txBody>
      </p:sp>
      <p:sp>
        <p:nvSpPr>
          <p:cNvPr id="65" name="TextBox 64">
            <a:extLst>
              <a:ext uri="{FF2B5EF4-FFF2-40B4-BE49-F238E27FC236}">
                <a16:creationId xmlns:a16="http://schemas.microsoft.com/office/drawing/2014/main" id="{BDE34896-A23A-A147-B857-EF0C08C1E52B}"/>
              </a:ext>
            </a:extLst>
          </p:cNvPr>
          <p:cNvSpPr txBox="1"/>
          <p:nvPr/>
        </p:nvSpPr>
        <p:spPr>
          <a:xfrm>
            <a:off x="10471748" y="1303520"/>
            <a:ext cx="1583092" cy="523220"/>
          </a:xfrm>
          <a:prstGeom prst="rect">
            <a:avLst/>
          </a:prstGeom>
          <a:noFill/>
        </p:spPr>
        <p:txBody>
          <a:bodyPr wrap="square" rtlCol="0">
            <a:spAutoFit/>
          </a:bodyPr>
          <a:lstStyle/>
          <a:p>
            <a:r>
              <a:rPr lang="en-US" sz="14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Final Presentation</a:t>
            </a:r>
          </a:p>
        </p:txBody>
      </p:sp>
      <p:sp>
        <p:nvSpPr>
          <p:cNvPr id="66" name="TextBox 65">
            <a:extLst>
              <a:ext uri="{FF2B5EF4-FFF2-40B4-BE49-F238E27FC236}">
                <a16:creationId xmlns:a16="http://schemas.microsoft.com/office/drawing/2014/main" id="{F6898A38-571A-4B41-BE3F-1F159EFD6A6D}"/>
              </a:ext>
            </a:extLst>
          </p:cNvPr>
          <p:cNvSpPr txBox="1"/>
          <p:nvPr/>
        </p:nvSpPr>
        <p:spPr>
          <a:xfrm>
            <a:off x="3244532" y="3103543"/>
            <a:ext cx="2122170" cy="1200329"/>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Business Rules</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Relationship mapping</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Identify attributes</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Create conceptual Design</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DBMS selection</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Logical &amp; Physical Design</a:t>
            </a:r>
          </a:p>
        </p:txBody>
      </p:sp>
      <p:sp>
        <p:nvSpPr>
          <p:cNvPr id="67" name="TextBox 66">
            <a:extLst>
              <a:ext uri="{FF2B5EF4-FFF2-40B4-BE49-F238E27FC236}">
                <a16:creationId xmlns:a16="http://schemas.microsoft.com/office/drawing/2014/main" id="{46F23C8C-4BE4-AF46-9DA3-69D22D2C6442}"/>
              </a:ext>
            </a:extLst>
          </p:cNvPr>
          <p:cNvSpPr txBox="1"/>
          <p:nvPr/>
        </p:nvSpPr>
        <p:spPr>
          <a:xfrm>
            <a:off x="5636812" y="3103543"/>
            <a:ext cx="2122170" cy="1200329"/>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DBMS Installation</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Schema Creation</a:t>
            </a:r>
          </a:p>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Data Load</a:t>
            </a:r>
          </a:p>
          <a:p>
            <a:pPr marL="171450" indent="-171450">
              <a:buFont typeface="Arial" panose="020B0604020202020204" pitchFamily="34" charset="0"/>
              <a:buChar char="•"/>
            </a:pPr>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p:txBody>
      </p:sp>
      <p:sp>
        <p:nvSpPr>
          <p:cNvPr id="68" name="TextBox 67">
            <a:extLst>
              <a:ext uri="{FF2B5EF4-FFF2-40B4-BE49-F238E27FC236}">
                <a16:creationId xmlns:a16="http://schemas.microsoft.com/office/drawing/2014/main" id="{12BC85F3-7F20-E546-B723-33BC0CD60800}"/>
              </a:ext>
            </a:extLst>
          </p:cNvPr>
          <p:cNvSpPr txBox="1"/>
          <p:nvPr/>
        </p:nvSpPr>
        <p:spPr>
          <a:xfrm>
            <a:off x="8029092" y="3089856"/>
            <a:ext cx="2122170" cy="1200329"/>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Testing &amp; Evaluation</a:t>
            </a:r>
          </a:p>
          <a:p>
            <a:pPr marL="171450" indent="-171450">
              <a:buFont typeface="Arial" panose="020B0604020202020204" pitchFamily="34" charset="0"/>
              <a:buChar char="•"/>
            </a:pPr>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pPr marL="171450" indent="-171450">
              <a:buFont typeface="Arial" panose="020B0604020202020204" pitchFamily="34" charset="0"/>
              <a:buChar char="•"/>
            </a:pPr>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p:txBody>
      </p:sp>
      <p:pic>
        <p:nvPicPr>
          <p:cNvPr id="72" name="Graphic 71" descr="Flag">
            <a:extLst>
              <a:ext uri="{FF2B5EF4-FFF2-40B4-BE49-F238E27FC236}">
                <a16:creationId xmlns:a16="http://schemas.microsoft.com/office/drawing/2014/main" id="{A0216419-FE87-C14E-A8C5-07FC1D3C11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91608" y="2418068"/>
            <a:ext cx="542931" cy="542931"/>
          </a:xfrm>
          <a:prstGeom prst="rect">
            <a:avLst/>
          </a:prstGeom>
        </p:spPr>
      </p:pic>
      <p:sp>
        <p:nvSpPr>
          <p:cNvPr id="73" name="TextBox 72">
            <a:extLst>
              <a:ext uri="{FF2B5EF4-FFF2-40B4-BE49-F238E27FC236}">
                <a16:creationId xmlns:a16="http://schemas.microsoft.com/office/drawing/2014/main" id="{A8B46E1B-7276-AA49-B3C3-A720AA02F1B9}"/>
              </a:ext>
            </a:extLst>
          </p:cNvPr>
          <p:cNvSpPr txBox="1"/>
          <p:nvPr/>
        </p:nvSpPr>
        <p:spPr>
          <a:xfrm>
            <a:off x="10391608" y="3089855"/>
            <a:ext cx="1800392" cy="1200329"/>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rPr>
              <a:t>Final Demo &amp; Presentation</a:t>
            </a: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a:p>
            <a:endParaRPr lang="en-US" sz="1200" dirty="0">
              <a:solidFill>
                <a:schemeClr val="bg1">
                  <a:lumMod val="65000"/>
                </a:schemeClr>
              </a:solidFill>
              <a:latin typeface="Microsoft GothicNeo Light" panose="020B0500000101010101" pitchFamily="34" charset="-127"/>
              <a:ea typeface="Microsoft GothicNeo Light" panose="020B0500000101010101" pitchFamily="34" charset="-127"/>
              <a:cs typeface="Microsoft GothicNeo Light" panose="020B0500000101010101" pitchFamily="34" charset="-127"/>
            </a:endParaRPr>
          </a:p>
        </p:txBody>
      </p:sp>
    </p:spTree>
    <p:extLst>
      <p:ext uri="{BB962C8B-B14F-4D97-AF65-F5344CB8AC3E}">
        <p14:creationId xmlns:p14="http://schemas.microsoft.com/office/powerpoint/2010/main" val="296348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alpha val="7000"/>
          </a:schemeClr>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25843-50AD-CA4C-933B-FEEDB49C4561}"/>
              </a:ext>
            </a:extLst>
          </p:cNvPr>
          <p:cNvSpPr>
            <a:spLocks noGrp="1"/>
          </p:cNvSpPr>
          <p:nvPr>
            <p:ph type="title"/>
          </p:nvPr>
        </p:nvSpPr>
        <p:spPr>
          <a:xfrm>
            <a:off x="1578042" y="590062"/>
            <a:ext cx="5970589" cy="2838938"/>
          </a:xfrm>
        </p:spPr>
        <p:txBody>
          <a:bodyPr vert="horz" lIns="91440" tIns="45720" rIns="91440" bIns="45720" rtlCol="0" anchor="b">
            <a:normAutofit/>
          </a:bodyPr>
          <a:lstStyle/>
          <a:p>
            <a:r>
              <a:rPr lang="en-US" sz="4800" b="1" i="0" kern="1200" cap="all" baseline="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Database design &amp; modeling</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Footer Placeholder 3">
            <a:extLst>
              <a:ext uri="{FF2B5EF4-FFF2-40B4-BE49-F238E27FC236}">
                <a16:creationId xmlns:a16="http://schemas.microsoft.com/office/drawing/2014/main" id="{E1D969D7-45BC-5746-84CE-4BA9F78676C1}"/>
              </a:ext>
            </a:extLst>
          </p:cNvPr>
          <p:cNvSpPr>
            <a:spLocks noGrp="1"/>
          </p:cNvSpPr>
          <p:nvPr>
            <p:ph type="ftr" sz="quarter" idx="11"/>
          </p:nvPr>
        </p:nvSpPr>
        <p:spPr>
          <a:xfrm rot="16200000">
            <a:off x="-366081" y="2126263"/>
            <a:ext cx="3346084" cy="365125"/>
          </a:xfrm>
        </p:spPr>
        <p:txBody>
          <a:bodyPr vert="horz" lIns="91440" tIns="45720" rIns="91440" bIns="45720" rtlCol="0" anchor="ctr">
            <a:normAutofit/>
          </a:bodyPr>
          <a:lstStyle/>
          <a:p>
            <a:pPr>
              <a:spcAft>
                <a:spcPts val="600"/>
              </a:spcAft>
            </a:pPr>
            <a:r>
              <a:rPr lang="en-US" b="1" i="0" kern="1200" cap="all" spc="100" baseline="0">
                <a:solidFill>
                  <a:schemeClr val="bg1"/>
                </a:solidFill>
                <a:latin typeface="+mn-lt"/>
                <a:ea typeface="+mn-ea"/>
                <a:cs typeface="+mn-cs"/>
              </a:rPr>
              <a:t>Give Plasma Give Life</a:t>
            </a: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1" name="Graphic 30">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33" name="Graphic 32">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35" name="Graphic 34">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6" name="Picture 5">
            <a:extLst>
              <a:ext uri="{FF2B5EF4-FFF2-40B4-BE49-F238E27FC236}">
                <a16:creationId xmlns:a16="http://schemas.microsoft.com/office/drawing/2014/main" id="{BD41DA59-0EF8-4A37-B5C7-0C4C59D25A0C}"/>
              </a:ext>
            </a:extLst>
          </p:cNvPr>
          <p:cNvPicPr>
            <a:picLocks noChangeAspect="1"/>
          </p:cNvPicPr>
          <p:nvPr/>
        </p:nvPicPr>
        <p:blipFill rotWithShape="1">
          <a:blip r:embed="rId8"/>
          <a:srcRect l="41608" r="-2"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404375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5589-A921-4AE6-B6F9-F22431EC204F}"/>
              </a:ext>
            </a:extLst>
          </p:cNvPr>
          <p:cNvSpPr>
            <a:spLocks noGrp="1"/>
          </p:cNvSpPr>
          <p:nvPr>
            <p:ph type="title"/>
          </p:nvPr>
        </p:nvSpPr>
        <p:spPr>
          <a:xfrm>
            <a:off x="4125409" y="0"/>
            <a:ext cx="3301303" cy="682440"/>
          </a:xfrm>
        </p:spPr>
        <p:txBody>
          <a:bodyPr>
            <a:noAutofit/>
          </a:bodyPr>
          <a:lstStyle/>
          <a:p>
            <a:r>
              <a:rPr lang="en-US" sz="36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Business Rules</a:t>
            </a:r>
          </a:p>
        </p:txBody>
      </p:sp>
      <p:pic>
        <p:nvPicPr>
          <p:cNvPr id="7" name="Graphic 6" descr="Clipboard Checked outline">
            <a:extLst>
              <a:ext uri="{FF2B5EF4-FFF2-40B4-BE49-F238E27FC236}">
                <a16:creationId xmlns:a16="http://schemas.microsoft.com/office/drawing/2014/main" id="{C751999D-1730-E146-849F-E67E4770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6902" y="0"/>
            <a:ext cx="579619" cy="579619"/>
          </a:xfrm>
          <a:prstGeom prst="rect">
            <a:avLst/>
          </a:prstGeom>
        </p:spPr>
      </p:pic>
      <p:grpSp>
        <p:nvGrpSpPr>
          <p:cNvPr id="146" name="Group 145">
            <a:extLst>
              <a:ext uri="{FF2B5EF4-FFF2-40B4-BE49-F238E27FC236}">
                <a16:creationId xmlns:a16="http://schemas.microsoft.com/office/drawing/2014/main" id="{CAA31418-FA2E-764F-B71B-DCDF36F99686}"/>
              </a:ext>
            </a:extLst>
          </p:cNvPr>
          <p:cNvGrpSpPr/>
          <p:nvPr/>
        </p:nvGrpSpPr>
        <p:grpSpPr>
          <a:xfrm>
            <a:off x="8637981" y="671776"/>
            <a:ext cx="2666624" cy="461665"/>
            <a:chOff x="8637981" y="665336"/>
            <a:chExt cx="2666624" cy="461665"/>
          </a:xfrm>
        </p:grpSpPr>
        <p:sp>
          <p:nvSpPr>
            <p:cNvPr id="57" name="Oval 56">
              <a:extLst>
                <a:ext uri="{FF2B5EF4-FFF2-40B4-BE49-F238E27FC236}">
                  <a16:creationId xmlns:a16="http://schemas.microsoft.com/office/drawing/2014/main" id="{62B9FA76-2FDD-9845-9BEB-6F283DD05509}"/>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58" name="TextBox 57">
              <a:extLst>
                <a:ext uri="{FF2B5EF4-FFF2-40B4-BE49-F238E27FC236}">
                  <a16:creationId xmlns:a16="http://schemas.microsoft.com/office/drawing/2014/main" id="{E0E67072-705A-224A-BC3C-A0CF87F3D972}"/>
                </a:ext>
              </a:extLst>
            </p:cNvPr>
            <p:cNvSpPr txBox="1"/>
            <p:nvPr/>
          </p:nvSpPr>
          <p:spPr>
            <a:xfrm>
              <a:off x="8831861" y="665336"/>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Plasma transfusion can have multiple Billing</a:t>
              </a:r>
            </a:p>
          </p:txBody>
        </p:sp>
      </p:grpSp>
      <p:grpSp>
        <p:nvGrpSpPr>
          <p:cNvPr id="144" name="Group 143">
            <a:extLst>
              <a:ext uri="{FF2B5EF4-FFF2-40B4-BE49-F238E27FC236}">
                <a16:creationId xmlns:a16="http://schemas.microsoft.com/office/drawing/2014/main" id="{99145003-2B0C-3243-9482-A4750536B024}"/>
              </a:ext>
            </a:extLst>
          </p:cNvPr>
          <p:cNvGrpSpPr/>
          <p:nvPr/>
        </p:nvGrpSpPr>
        <p:grpSpPr>
          <a:xfrm>
            <a:off x="887395" y="671776"/>
            <a:ext cx="2666624" cy="461665"/>
            <a:chOff x="887395" y="677087"/>
            <a:chExt cx="2666624" cy="461665"/>
          </a:xfrm>
        </p:grpSpPr>
        <p:sp>
          <p:nvSpPr>
            <p:cNvPr id="93" name="Oval 92">
              <a:extLst>
                <a:ext uri="{FF2B5EF4-FFF2-40B4-BE49-F238E27FC236}">
                  <a16:creationId xmlns:a16="http://schemas.microsoft.com/office/drawing/2014/main" id="{092D01BC-A8D0-F74E-8B0A-B80029E21CA3}"/>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94" name="TextBox 93">
              <a:extLst>
                <a:ext uri="{FF2B5EF4-FFF2-40B4-BE49-F238E27FC236}">
                  <a16:creationId xmlns:a16="http://schemas.microsoft.com/office/drawing/2014/main" id="{22A11000-80C0-944A-AFBB-CE4F4DEE734F}"/>
                </a:ext>
              </a:extLst>
            </p:cNvPr>
            <p:cNvSpPr txBox="1"/>
            <p:nvPr/>
          </p:nvSpPr>
          <p:spPr>
            <a:xfrm>
              <a:off x="1081275" y="677087"/>
              <a:ext cx="2472744" cy="461665"/>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One COVID patient belongs to one hospital</a:t>
              </a:r>
            </a:p>
          </p:txBody>
        </p:sp>
      </p:grpSp>
      <p:grpSp>
        <p:nvGrpSpPr>
          <p:cNvPr id="145" name="Group 144">
            <a:extLst>
              <a:ext uri="{FF2B5EF4-FFF2-40B4-BE49-F238E27FC236}">
                <a16:creationId xmlns:a16="http://schemas.microsoft.com/office/drawing/2014/main" id="{1A993E93-EF9A-8946-9D22-3147C7F39ADE}"/>
              </a:ext>
            </a:extLst>
          </p:cNvPr>
          <p:cNvGrpSpPr/>
          <p:nvPr/>
        </p:nvGrpSpPr>
        <p:grpSpPr>
          <a:xfrm>
            <a:off x="4762688" y="671776"/>
            <a:ext cx="2666624" cy="276999"/>
            <a:chOff x="4762688" y="678215"/>
            <a:chExt cx="2666624" cy="276999"/>
          </a:xfrm>
        </p:grpSpPr>
        <p:sp>
          <p:nvSpPr>
            <p:cNvPr id="99" name="Oval 98">
              <a:extLst>
                <a:ext uri="{FF2B5EF4-FFF2-40B4-BE49-F238E27FC236}">
                  <a16:creationId xmlns:a16="http://schemas.microsoft.com/office/drawing/2014/main" id="{A4E04949-E177-034A-88C2-DF4F28656F29}"/>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100" name="TextBox 99">
              <a:extLst>
                <a:ext uri="{FF2B5EF4-FFF2-40B4-BE49-F238E27FC236}">
                  <a16:creationId xmlns:a16="http://schemas.microsoft.com/office/drawing/2014/main" id="{D11906A7-F6F0-434F-9E28-FC4D8D217C91}"/>
                </a:ext>
              </a:extLst>
            </p:cNvPr>
            <p:cNvSpPr txBox="1"/>
            <p:nvPr/>
          </p:nvSpPr>
          <p:spPr>
            <a:xfrm>
              <a:off x="4956568" y="678215"/>
              <a:ext cx="2472744" cy="276999"/>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hospital has many rooms</a:t>
              </a:r>
            </a:p>
          </p:txBody>
        </p:sp>
      </p:grpSp>
      <p:grpSp>
        <p:nvGrpSpPr>
          <p:cNvPr id="210" name="Group 209">
            <a:extLst>
              <a:ext uri="{FF2B5EF4-FFF2-40B4-BE49-F238E27FC236}">
                <a16:creationId xmlns:a16="http://schemas.microsoft.com/office/drawing/2014/main" id="{2A5052A0-A277-F542-981A-8115D10021FA}"/>
              </a:ext>
            </a:extLst>
          </p:cNvPr>
          <p:cNvGrpSpPr/>
          <p:nvPr/>
        </p:nvGrpSpPr>
        <p:grpSpPr>
          <a:xfrm>
            <a:off x="8637981" y="1343552"/>
            <a:ext cx="2666624" cy="461665"/>
            <a:chOff x="8637981" y="665336"/>
            <a:chExt cx="2666624" cy="461665"/>
          </a:xfrm>
        </p:grpSpPr>
        <p:sp>
          <p:nvSpPr>
            <p:cNvPr id="211" name="Oval 210">
              <a:extLst>
                <a:ext uri="{FF2B5EF4-FFF2-40B4-BE49-F238E27FC236}">
                  <a16:creationId xmlns:a16="http://schemas.microsoft.com/office/drawing/2014/main" id="{A5D20F7A-C57A-8446-8C6D-EC2A7BBB0551}"/>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12" name="TextBox 211">
              <a:extLst>
                <a:ext uri="{FF2B5EF4-FFF2-40B4-BE49-F238E27FC236}">
                  <a16:creationId xmlns:a16="http://schemas.microsoft.com/office/drawing/2014/main" id="{EE368B0A-AE6C-0044-BD9E-6A2275432C98}"/>
                </a:ext>
              </a:extLst>
            </p:cNvPr>
            <p:cNvSpPr txBox="1"/>
            <p:nvPr/>
          </p:nvSpPr>
          <p:spPr>
            <a:xfrm>
              <a:off x="8831861" y="665336"/>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Billing is related to one plasma transfusion</a:t>
              </a:r>
            </a:p>
          </p:txBody>
        </p:sp>
      </p:grpSp>
      <p:grpSp>
        <p:nvGrpSpPr>
          <p:cNvPr id="213" name="Group 212">
            <a:extLst>
              <a:ext uri="{FF2B5EF4-FFF2-40B4-BE49-F238E27FC236}">
                <a16:creationId xmlns:a16="http://schemas.microsoft.com/office/drawing/2014/main" id="{280078B3-CFAB-3045-B0EE-43FB376C4F37}"/>
              </a:ext>
            </a:extLst>
          </p:cNvPr>
          <p:cNvGrpSpPr/>
          <p:nvPr/>
        </p:nvGrpSpPr>
        <p:grpSpPr>
          <a:xfrm>
            <a:off x="887395" y="1343552"/>
            <a:ext cx="2666624" cy="461665"/>
            <a:chOff x="887395" y="677087"/>
            <a:chExt cx="2666624" cy="461665"/>
          </a:xfrm>
        </p:grpSpPr>
        <p:sp>
          <p:nvSpPr>
            <p:cNvPr id="214" name="Oval 213">
              <a:extLst>
                <a:ext uri="{FF2B5EF4-FFF2-40B4-BE49-F238E27FC236}">
                  <a16:creationId xmlns:a16="http://schemas.microsoft.com/office/drawing/2014/main" id="{FC3CFF0C-AD80-CB47-A97C-9B6BFC52DAD3}"/>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15" name="TextBox 214">
              <a:extLst>
                <a:ext uri="{FF2B5EF4-FFF2-40B4-BE49-F238E27FC236}">
                  <a16:creationId xmlns:a16="http://schemas.microsoft.com/office/drawing/2014/main" id="{D5024F9E-EAE5-0A42-9B71-6C7A4AB31605}"/>
                </a:ext>
              </a:extLst>
            </p:cNvPr>
            <p:cNvSpPr txBox="1"/>
            <p:nvPr/>
          </p:nvSpPr>
          <p:spPr>
            <a:xfrm>
              <a:off x="1081275" y="677087"/>
              <a:ext cx="2472744" cy="461665"/>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One hospital can have many COVID patients</a:t>
              </a:r>
            </a:p>
          </p:txBody>
        </p:sp>
      </p:grpSp>
      <p:grpSp>
        <p:nvGrpSpPr>
          <p:cNvPr id="216" name="Group 215">
            <a:extLst>
              <a:ext uri="{FF2B5EF4-FFF2-40B4-BE49-F238E27FC236}">
                <a16:creationId xmlns:a16="http://schemas.microsoft.com/office/drawing/2014/main" id="{4708CC14-F3EA-DC49-A921-1F52DF6EEA5E}"/>
              </a:ext>
            </a:extLst>
          </p:cNvPr>
          <p:cNvGrpSpPr/>
          <p:nvPr/>
        </p:nvGrpSpPr>
        <p:grpSpPr>
          <a:xfrm>
            <a:off x="4762688" y="1343552"/>
            <a:ext cx="2666624" cy="276999"/>
            <a:chOff x="4762688" y="678215"/>
            <a:chExt cx="2666624" cy="276999"/>
          </a:xfrm>
        </p:grpSpPr>
        <p:sp>
          <p:nvSpPr>
            <p:cNvPr id="217" name="Oval 216">
              <a:extLst>
                <a:ext uri="{FF2B5EF4-FFF2-40B4-BE49-F238E27FC236}">
                  <a16:creationId xmlns:a16="http://schemas.microsoft.com/office/drawing/2014/main" id="{B877D72C-C49C-9F43-8B05-5CB19E3D11FE}"/>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18" name="TextBox 217">
              <a:extLst>
                <a:ext uri="{FF2B5EF4-FFF2-40B4-BE49-F238E27FC236}">
                  <a16:creationId xmlns:a16="http://schemas.microsoft.com/office/drawing/2014/main" id="{5C8479C2-EAFB-4340-99BB-506C429F5906}"/>
                </a:ext>
              </a:extLst>
            </p:cNvPr>
            <p:cNvSpPr txBox="1"/>
            <p:nvPr/>
          </p:nvSpPr>
          <p:spPr>
            <a:xfrm>
              <a:off x="4956568" y="678215"/>
              <a:ext cx="2472744" cy="276999"/>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room belongs to one hospital</a:t>
              </a:r>
            </a:p>
          </p:txBody>
        </p:sp>
      </p:grpSp>
      <p:grpSp>
        <p:nvGrpSpPr>
          <p:cNvPr id="219" name="Group 218">
            <a:extLst>
              <a:ext uri="{FF2B5EF4-FFF2-40B4-BE49-F238E27FC236}">
                <a16:creationId xmlns:a16="http://schemas.microsoft.com/office/drawing/2014/main" id="{FEA70C2E-4C28-6B4F-BA0A-88214A7AEE82}"/>
              </a:ext>
            </a:extLst>
          </p:cNvPr>
          <p:cNvGrpSpPr/>
          <p:nvPr/>
        </p:nvGrpSpPr>
        <p:grpSpPr>
          <a:xfrm>
            <a:off x="8637981" y="2091614"/>
            <a:ext cx="2666624" cy="461665"/>
            <a:chOff x="8637981" y="665336"/>
            <a:chExt cx="2666624" cy="461665"/>
          </a:xfrm>
        </p:grpSpPr>
        <p:sp>
          <p:nvSpPr>
            <p:cNvPr id="220" name="Oval 219">
              <a:extLst>
                <a:ext uri="{FF2B5EF4-FFF2-40B4-BE49-F238E27FC236}">
                  <a16:creationId xmlns:a16="http://schemas.microsoft.com/office/drawing/2014/main" id="{6FA24CB4-CC9A-6B4C-BF6B-CECE95DADC25}"/>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21" name="TextBox 220">
              <a:extLst>
                <a:ext uri="{FF2B5EF4-FFF2-40B4-BE49-F238E27FC236}">
                  <a16:creationId xmlns:a16="http://schemas.microsoft.com/office/drawing/2014/main" id="{6C2F0A17-9EA4-D049-A2AD-DC14C5EA0F38}"/>
                </a:ext>
              </a:extLst>
            </p:cNvPr>
            <p:cNvSpPr txBox="1"/>
            <p:nvPr/>
          </p:nvSpPr>
          <p:spPr>
            <a:xfrm>
              <a:off x="8831861" y="665336"/>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donor can do the plasma donation multiple times</a:t>
              </a:r>
            </a:p>
          </p:txBody>
        </p:sp>
      </p:grpSp>
      <p:grpSp>
        <p:nvGrpSpPr>
          <p:cNvPr id="222" name="Group 221">
            <a:extLst>
              <a:ext uri="{FF2B5EF4-FFF2-40B4-BE49-F238E27FC236}">
                <a16:creationId xmlns:a16="http://schemas.microsoft.com/office/drawing/2014/main" id="{70A86609-FB51-7E4C-9166-127549F33D38}"/>
              </a:ext>
            </a:extLst>
          </p:cNvPr>
          <p:cNvGrpSpPr/>
          <p:nvPr/>
        </p:nvGrpSpPr>
        <p:grpSpPr>
          <a:xfrm>
            <a:off x="887395" y="2091614"/>
            <a:ext cx="2666624" cy="461665"/>
            <a:chOff x="887395" y="677087"/>
            <a:chExt cx="2666624" cy="461665"/>
          </a:xfrm>
        </p:grpSpPr>
        <p:sp>
          <p:nvSpPr>
            <p:cNvPr id="223" name="Oval 222">
              <a:extLst>
                <a:ext uri="{FF2B5EF4-FFF2-40B4-BE49-F238E27FC236}">
                  <a16:creationId xmlns:a16="http://schemas.microsoft.com/office/drawing/2014/main" id="{03BD15FB-8E2A-2F4D-992F-A95819957531}"/>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24" name="TextBox 223">
              <a:extLst>
                <a:ext uri="{FF2B5EF4-FFF2-40B4-BE49-F238E27FC236}">
                  <a16:creationId xmlns:a16="http://schemas.microsoft.com/office/drawing/2014/main" id="{02E17F72-677D-EC48-9C31-B9F5138B1333}"/>
                </a:ext>
              </a:extLst>
            </p:cNvPr>
            <p:cNvSpPr txBox="1"/>
            <p:nvPr/>
          </p:nvSpPr>
          <p:spPr>
            <a:xfrm>
              <a:off x="1081275" y="677087"/>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patient will have one blood group</a:t>
              </a:r>
            </a:p>
          </p:txBody>
        </p:sp>
      </p:grpSp>
      <p:grpSp>
        <p:nvGrpSpPr>
          <p:cNvPr id="225" name="Group 224">
            <a:extLst>
              <a:ext uri="{FF2B5EF4-FFF2-40B4-BE49-F238E27FC236}">
                <a16:creationId xmlns:a16="http://schemas.microsoft.com/office/drawing/2014/main" id="{5A3D0490-0FE6-FA44-A3AC-A6E35E3D1EB4}"/>
              </a:ext>
            </a:extLst>
          </p:cNvPr>
          <p:cNvGrpSpPr/>
          <p:nvPr/>
        </p:nvGrpSpPr>
        <p:grpSpPr>
          <a:xfrm>
            <a:off x="4762688" y="2091614"/>
            <a:ext cx="2666624" cy="461665"/>
            <a:chOff x="4762688" y="678215"/>
            <a:chExt cx="2666624" cy="461665"/>
          </a:xfrm>
        </p:grpSpPr>
        <p:sp>
          <p:nvSpPr>
            <p:cNvPr id="226" name="Oval 225">
              <a:extLst>
                <a:ext uri="{FF2B5EF4-FFF2-40B4-BE49-F238E27FC236}">
                  <a16:creationId xmlns:a16="http://schemas.microsoft.com/office/drawing/2014/main" id="{13FAECFF-30B2-F148-99D6-B44FC35AA46D}"/>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27" name="TextBox 226">
              <a:extLst>
                <a:ext uri="{FF2B5EF4-FFF2-40B4-BE49-F238E27FC236}">
                  <a16:creationId xmlns:a16="http://schemas.microsoft.com/office/drawing/2014/main" id="{FC1ADDF2-9160-4844-BD6B-FC018C39A0FC}"/>
                </a:ext>
              </a:extLst>
            </p:cNvPr>
            <p:cNvSpPr txBox="1"/>
            <p:nvPr/>
          </p:nvSpPr>
          <p:spPr>
            <a:xfrm>
              <a:off x="4956568" y="678215"/>
              <a:ext cx="2472744" cy="461665"/>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COVID patient is admitted to one room</a:t>
              </a:r>
            </a:p>
          </p:txBody>
        </p:sp>
      </p:grpSp>
      <p:grpSp>
        <p:nvGrpSpPr>
          <p:cNvPr id="228" name="Group 227">
            <a:extLst>
              <a:ext uri="{FF2B5EF4-FFF2-40B4-BE49-F238E27FC236}">
                <a16:creationId xmlns:a16="http://schemas.microsoft.com/office/drawing/2014/main" id="{F9A3A19C-BBA2-F245-AB7E-FAC60A7001E1}"/>
              </a:ext>
            </a:extLst>
          </p:cNvPr>
          <p:cNvGrpSpPr/>
          <p:nvPr/>
        </p:nvGrpSpPr>
        <p:grpSpPr>
          <a:xfrm>
            <a:off x="8637981" y="2915962"/>
            <a:ext cx="2666624" cy="461665"/>
            <a:chOff x="8637981" y="665336"/>
            <a:chExt cx="2666624" cy="461665"/>
          </a:xfrm>
        </p:grpSpPr>
        <p:sp>
          <p:nvSpPr>
            <p:cNvPr id="229" name="Oval 228">
              <a:extLst>
                <a:ext uri="{FF2B5EF4-FFF2-40B4-BE49-F238E27FC236}">
                  <a16:creationId xmlns:a16="http://schemas.microsoft.com/office/drawing/2014/main" id="{36239418-668A-C449-88A6-58F2A3D771FA}"/>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30" name="TextBox 229">
              <a:extLst>
                <a:ext uri="{FF2B5EF4-FFF2-40B4-BE49-F238E27FC236}">
                  <a16:creationId xmlns:a16="http://schemas.microsoft.com/office/drawing/2014/main" id="{4776C320-437A-2D42-9482-0A3411987C6A}"/>
                </a:ext>
              </a:extLst>
            </p:cNvPr>
            <p:cNvSpPr txBox="1"/>
            <p:nvPr/>
          </p:nvSpPr>
          <p:spPr>
            <a:xfrm>
              <a:off x="8831861" y="665336"/>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donation is done by one donor at a time</a:t>
              </a:r>
            </a:p>
          </p:txBody>
        </p:sp>
      </p:grpSp>
      <p:grpSp>
        <p:nvGrpSpPr>
          <p:cNvPr id="231" name="Group 230">
            <a:extLst>
              <a:ext uri="{FF2B5EF4-FFF2-40B4-BE49-F238E27FC236}">
                <a16:creationId xmlns:a16="http://schemas.microsoft.com/office/drawing/2014/main" id="{0AB26FF4-6F0E-074A-90DA-6EB491BCB985}"/>
              </a:ext>
            </a:extLst>
          </p:cNvPr>
          <p:cNvGrpSpPr/>
          <p:nvPr/>
        </p:nvGrpSpPr>
        <p:grpSpPr>
          <a:xfrm>
            <a:off x="887395" y="2915962"/>
            <a:ext cx="2666624" cy="461665"/>
            <a:chOff x="887395" y="677087"/>
            <a:chExt cx="2666624" cy="461665"/>
          </a:xfrm>
        </p:grpSpPr>
        <p:sp>
          <p:nvSpPr>
            <p:cNvPr id="232" name="Oval 231">
              <a:extLst>
                <a:ext uri="{FF2B5EF4-FFF2-40B4-BE49-F238E27FC236}">
                  <a16:creationId xmlns:a16="http://schemas.microsoft.com/office/drawing/2014/main" id="{7B3B626C-7B52-7B43-8BB5-B71943F80E10}"/>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33" name="TextBox 232">
              <a:extLst>
                <a:ext uri="{FF2B5EF4-FFF2-40B4-BE49-F238E27FC236}">
                  <a16:creationId xmlns:a16="http://schemas.microsoft.com/office/drawing/2014/main" id="{BFFD80C5-E3A4-A84D-92B9-B2417EBB743D}"/>
                </a:ext>
              </a:extLst>
            </p:cNvPr>
            <p:cNvSpPr txBox="1"/>
            <p:nvPr/>
          </p:nvSpPr>
          <p:spPr>
            <a:xfrm>
              <a:off x="1081275" y="677087"/>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Multiple patients will have the same blood group.</a:t>
              </a:r>
            </a:p>
          </p:txBody>
        </p:sp>
      </p:grpSp>
      <p:grpSp>
        <p:nvGrpSpPr>
          <p:cNvPr id="234" name="Group 233">
            <a:extLst>
              <a:ext uri="{FF2B5EF4-FFF2-40B4-BE49-F238E27FC236}">
                <a16:creationId xmlns:a16="http://schemas.microsoft.com/office/drawing/2014/main" id="{1A8BF55A-752A-D74F-9CA1-CBD648BCC1AC}"/>
              </a:ext>
            </a:extLst>
          </p:cNvPr>
          <p:cNvGrpSpPr/>
          <p:nvPr/>
        </p:nvGrpSpPr>
        <p:grpSpPr>
          <a:xfrm>
            <a:off x="4762688" y="2915962"/>
            <a:ext cx="2666624" cy="461665"/>
            <a:chOff x="4762688" y="678215"/>
            <a:chExt cx="2666624" cy="461665"/>
          </a:xfrm>
        </p:grpSpPr>
        <p:sp>
          <p:nvSpPr>
            <p:cNvPr id="235" name="Oval 234">
              <a:extLst>
                <a:ext uri="{FF2B5EF4-FFF2-40B4-BE49-F238E27FC236}">
                  <a16:creationId xmlns:a16="http://schemas.microsoft.com/office/drawing/2014/main" id="{EE285A8C-05A2-304B-8BAF-C367E3BEB9FF}"/>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36" name="TextBox 235">
              <a:extLst>
                <a:ext uri="{FF2B5EF4-FFF2-40B4-BE49-F238E27FC236}">
                  <a16:creationId xmlns:a16="http://schemas.microsoft.com/office/drawing/2014/main" id="{D9A87F32-6C81-B241-A7F6-C9E732CC405D}"/>
                </a:ext>
              </a:extLst>
            </p:cNvPr>
            <p:cNvSpPr txBox="1"/>
            <p:nvPr/>
          </p:nvSpPr>
          <p:spPr>
            <a:xfrm>
              <a:off x="4956568" y="678215"/>
              <a:ext cx="2472744" cy="461665"/>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room can admit one patient at a time</a:t>
              </a:r>
            </a:p>
          </p:txBody>
        </p:sp>
      </p:grpSp>
      <p:grpSp>
        <p:nvGrpSpPr>
          <p:cNvPr id="237" name="Group 236">
            <a:extLst>
              <a:ext uri="{FF2B5EF4-FFF2-40B4-BE49-F238E27FC236}">
                <a16:creationId xmlns:a16="http://schemas.microsoft.com/office/drawing/2014/main" id="{97F0DA60-A66E-7346-B628-E1C5EA751A80}"/>
              </a:ext>
            </a:extLst>
          </p:cNvPr>
          <p:cNvGrpSpPr/>
          <p:nvPr/>
        </p:nvGrpSpPr>
        <p:grpSpPr>
          <a:xfrm>
            <a:off x="8637981" y="3644555"/>
            <a:ext cx="2666624" cy="461665"/>
            <a:chOff x="8637981" y="665336"/>
            <a:chExt cx="2666624" cy="461665"/>
          </a:xfrm>
        </p:grpSpPr>
        <p:sp>
          <p:nvSpPr>
            <p:cNvPr id="238" name="Oval 237">
              <a:extLst>
                <a:ext uri="{FF2B5EF4-FFF2-40B4-BE49-F238E27FC236}">
                  <a16:creationId xmlns:a16="http://schemas.microsoft.com/office/drawing/2014/main" id="{23E0E319-670E-3541-B75A-FD350CFB14EF}"/>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39" name="TextBox 238">
              <a:extLst>
                <a:ext uri="{FF2B5EF4-FFF2-40B4-BE49-F238E27FC236}">
                  <a16:creationId xmlns:a16="http://schemas.microsoft.com/office/drawing/2014/main" id="{E36FD040-16DC-9A4D-B57F-3FFC1B25F62E}"/>
                </a:ext>
              </a:extLst>
            </p:cNvPr>
            <p:cNvSpPr txBox="1"/>
            <p:nvPr/>
          </p:nvSpPr>
          <p:spPr>
            <a:xfrm>
              <a:off x="8831861" y="665336"/>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donor will have one blood group</a:t>
              </a:r>
            </a:p>
          </p:txBody>
        </p:sp>
      </p:grpSp>
      <p:grpSp>
        <p:nvGrpSpPr>
          <p:cNvPr id="240" name="Group 239">
            <a:extLst>
              <a:ext uri="{FF2B5EF4-FFF2-40B4-BE49-F238E27FC236}">
                <a16:creationId xmlns:a16="http://schemas.microsoft.com/office/drawing/2014/main" id="{385FC049-955F-A74A-9CC1-CE8F08F547F3}"/>
              </a:ext>
            </a:extLst>
          </p:cNvPr>
          <p:cNvGrpSpPr/>
          <p:nvPr/>
        </p:nvGrpSpPr>
        <p:grpSpPr>
          <a:xfrm>
            <a:off x="887395" y="3644555"/>
            <a:ext cx="2666624" cy="461665"/>
            <a:chOff x="887395" y="677087"/>
            <a:chExt cx="2666624" cy="461665"/>
          </a:xfrm>
        </p:grpSpPr>
        <p:sp>
          <p:nvSpPr>
            <p:cNvPr id="241" name="Oval 240">
              <a:extLst>
                <a:ext uri="{FF2B5EF4-FFF2-40B4-BE49-F238E27FC236}">
                  <a16:creationId xmlns:a16="http://schemas.microsoft.com/office/drawing/2014/main" id="{CD146F9B-E0CF-BB42-B277-8FC3428560A6}"/>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42" name="TextBox 241">
              <a:extLst>
                <a:ext uri="{FF2B5EF4-FFF2-40B4-BE49-F238E27FC236}">
                  <a16:creationId xmlns:a16="http://schemas.microsoft.com/office/drawing/2014/main" id="{C85D85B0-1C05-5141-A2CD-2247791ACFF4}"/>
                </a:ext>
              </a:extLst>
            </p:cNvPr>
            <p:cNvSpPr txBox="1"/>
            <p:nvPr/>
          </p:nvSpPr>
          <p:spPr>
            <a:xfrm>
              <a:off x="1081275" y="677087"/>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doctor belongs to one hospital</a:t>
              </a:r>
            </a:p>
          </p:txBody>
        </p:sp>
      </p:grpSp>
      <p:grpSp>
        <p:nvGrpSpPr>
          <p:cNvPr id="243" name="Group 242">
            <a:extLst>
              <a:ext uri="{FF2B5EF4-FFF2-40B4-BE49-F238E27FC236}">
                <a16:creationId xmlns:a16="http://schemas.microsoft.com/office/drawing/2014/main" id="{DED64C40-AADA-EE43-BDE9-EDA29EA747DB}"/>
              </a:ext>
            </a:extLst>
          </p:cNvPr>
          <p:cNvGrpSpPr/>
          <p:nvPr/>
        </p:nvGrpSpPr>
        <p:grpSpPr>
          <a:xfrm>
            <a:off x="4762688" y="3644555"/>
            <a:ext cx="2666624" cy="276999"/>
            <a:chOff x="4762688" y="678215"/>
            <a:chExt cx="2666624" cy="276999"/>
          </a:xfrm>
        </p:grpSpPr>
        <p:sp>
          <p:nvSpPr>
            <p:cNvPr id="244" name="Oval 243">
              <a:extLst>
                <a:ext uri="{FF2B5EF4-FFF2-40B4-BE49-F238E27FC236}">
                  <a16:creationId xmlns:a16="http://schemas.microsoft.com/office/drawing/2014/main" id="{14D4EF0F-6B16-B041-823D-EAC221D91907}"/>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45" name="TextBox 244">
              <a:extLst>
                <a:ext uri="{FF2B5EF4-FFF2-40B4-BE49-F238E27FC236}">
                  <a16:creationId xmlns:a16="http://schemas.microsoft.com/office/drawing/2014/main" id="{E83075BF-3A50-F248-A10D-34CD35A1D15A}"/>
                </a:ext>
              </a:extLst>
            </p:cNvPr>
            <p:cNvSpPr txBox="1"/>
            <p:nvPr/>
          </p:nvSpPr>
          <p:spPr>
            <a:xfrm>
              <a:off x="4956568" y="678215"/>
              <a:ext cx="2472744" cy="276999"/>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billing belongs to one patient</a:t>
              </a:r>
            </a:p>
          </p:txBody>
        </p:sp>
      </p:grpSp>
      <p:grpSp>
        <p:nvGrpSpPr>
          <p:cNvPr id="246" name="Group 245">
            <a:extLst>
              <a:ext uri="{FF2B5EF4-FFF2-40B4-BE49-F238E27FC236}">
                <a16:creationId xmlns:a16="http://schemas.microsoft.com/office/drawing/2014/main" id="{427635E2-B488-A147-945B-449C60C20FC7}"/>
              </a:ext>
            </a:extLst>
          </p:cNvPr>
          <p:cNvGrpSpPr/>
          <p:nvPr/>
        </p:nvGrpSpPr>
        <p:grpSpPr>
          <a:xfrm>
            <a:off x="8637981" y="4446651"/>
            <a:ext cx="2666624" cy="461665"/>
            <a:chOff x="8637981" y="665336"/>
            <a:chExt cx="2666624" cy="461665"/>
          </a:xfrm>
        </p:grpSpPr>
        <p:sp>
          <p:nvSpPr>
            <p:cNvPr id="247" name="Oval 246">
              <a:extLst>
                <a:ext uri="{FF2B5EF4-FFF2-40B4-BE49-F238E27FC236}">
                  <a16:creationId xmlns:a16="http://schemas.microsoft.com/office/drawing/2014/main" id="{02887DFF-621C-C64B-B621-E699028FEE12}"/>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48" name="TextBox 247">
              <a:extLst>
                <a:ext uri="{FF2B5EF4-FFF2-40B4-BE49-F238E27FC236}">
                  <a16:creationId xmlns:a16="http://schemas.microsoft.com/office/drawing/2014/main" id="{ED24791E-8171-5842-9EDA-4DA554A3A44D}"/>
                </a:ext>
              </a:extLst>
            </p:cNvPr>
            <p:cNvSpPr txBox="1"/>
            <p:nvPr/>
          </p:nvSpPr>
          <p:spPr>
            <a:xfrm>
              <a:off x="8831861" y="665336"/>
              <a:ext cx="2472744" cy="461665"/>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Multiple donors will have the same blood group</a:t>
              </a:r>
            </a:p>
          </p:txBody>
        </p:sp>
      </p:grpSp>
      <p:grpSp>
        <p:nvGrpSpPr>
          <p:cNvPr id="249" name="Group 248">
            <a:extLst>
              <a:ext uri="{FF2B5EF4-FFF2-40B4-BE49-F238E27FC236}">
                <a16:creationId xmlns:a16="http://schemas.microsoft.com/office/drawing/2014/main" id="{14F56645-5A07-7640-8E58-705B39F5F194}"/>
              </a:ext>
            </a:extLst>
          </p:cNvPr>
          <p:cNvGrpSpPr/>
          <p:nvPr/>
        </p:nvGrpSpPr>
        <p:grpSpPr>
          <a:xfrm>
            <a:off x="887395" y="4446651"/>
            <a:ext cx="2666624" cy="461665"/>
            <a:chOff x="887395" y="677087"/>
            <a:chExt cx="2666624" cy="461665"/>
          </a:xfrm>
        </p:grpSpPr>
        <p:sp>
          <p:nvSpPr>
            <p:cNvPr id="250" name="Oval 249">
              <a:extLst>
                <a:ext uri="{FF2B5EF4-FFF2-40B4-BE49-F238E27FC236}">
                  <a16:creationId xmlns:a16="http://schemas.microsoft.com/office/drawing/2014/main" id="{F283A381-225D-B547-B2B2-9A1A9B08A146}"/>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51" name="TextBox 250">
              <a:extLst>
                <a:ext uri="{FF2B5EF4-FFF2-40B4-BE49-F238E27FC236}">
                  <a16:creationId xmlns:a16="http://schemas.microsoft.com/office/drawing/2014/main" id="{0A270A3F-535F-E242-9583-BC18E07D15E2}"/>
                </a:ext>
              </a:extLst>
            </p:cNvPr>
            <p:cNvSpPr txBox="1"/>
            <p:nvPr/>
          </p:nvSpPr>
          <p:spPr>
            <a:xfrm>
              <a:off x="1081275" y="677087"/>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One hospital can have multiple doctors</a:t>
              </a:r>
            </a:p>
          </p:txBody>
        </p:sp>
      </p:grpSp>
      <p:grpSp>
        <p:nvGrpSpPr>
          <p:cNvPr id="252" name="Group 251">
            <a:extLst>
              <a:ext uri="{FF2B5EF4-FFF2-40B4-BE49-F238E27FC236}">
                <a16:creationId xmlns:a16="http://schemas.microsoft.com/office/drawing/2014/main" id="{305D6FB5-AE93-5149-AEDF-1028BDA3C824}"/>
              </a:ext>
            </a:extLst>
          </p:cNvPr>
          <p:cNvGrpSpPr/>
          <p:nvPr/>
        </p:nvGrpSpPr>
        <p:grpSpPr>
          <a:xfrm>
            <a:off x="4762688" y="4446651"/>
            <a:ext cx="2666624" cy="461665"/>
            <a:chOff x="4762688" y="678215"/>
            <a:chExt cx="2666624" cy="461665"/>
          </a:xfrm>
        </p:grpSpPr>
        <p:sp>
          <p:nvSpPr>
            <p:cNvPr id="253" name="Oval 252">
              <a:extLst>
                <a:ext uri="{FF2B5EF4-FFF2-40B4-BE49-F238E27FC236}">
                  <a16:creationId xmlns:a16="http://schemas.microsoft.com/office/drawing/2014/main" id="{752FA4B5-BDF9-D145-B7CC-A36D52AE39A5}"/>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54" name="TextBox 253">
              <a:extLst>
                <a:ext uri="{FF2B5EF4-FFF2-40B4-BE49-F238E27FC236}">
                  <a16:creationId xmlns:a16="http://schemas.microsoft.com/office/drawing/2014/main" id="{F7A39361-00DD-BC4C-B908-F029C137319D}"/>
                </a:ext>
              </a:extLst>
            </p:cNvPr>
            <p:cNvSpPr txBox="1"/>
            <p:nvPr/>
          </p:nvSpPr>
          <p:spPr>
            <a:xfrm>
              <a:off x="4956568" y="678215"/>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patient can receive one plasma transfusion</a:t>
              </a:r>
            </a:p>
          </p:txBody>
        </p:sp>
      </p:grpSp>
      <p:grpSp>
        <p:nvGrpSpPr>
          <p:cNvPr id="255" name="Group 254">
            <a:extLst>
              <a:ext uri="{FF2B5EF4-FFF2-40B4-BE49-F238E27FC236}">
                <a16:creationId xmlns:a16="http://schemas.microsoft.com/office/drawing/2014/main" id="{346D9BA1-4EE5-2C4E-831B-6C993F18DB5B}"/>
              </a:ext>
            </a:extLst>
          </p:cNvPr>
          <p:cNvGrpSpPr/>
          <p:nvPr/>
        </p:nvGrpSpPr>
        <p:grpSpPr>
          <a:xfrm>
            <a:off x="8637981" y="5098908"/>
            <a:ext cx="2666624" cy="461665"/>
            <a:chOff x="8637981" y="665336"/>
            <a:chExt cx="2666624" cy="461665"/>
          </a:xfrm>
        </p:grpSpPr>
        <p:sp>
          <p:nvSpPr>
            <p:cNvPr id="256" name="Oval 255">
              <a:extLst>
                <a:ext uri="{FF2B5EF4-FFF2-40B4-BE49-F238E27FC236}">
                  <a16:creationId xmlns:a16="http://schemas.microsoft.com/office/drawing/2014/main" id="{ABA869B1-649E-A64D-ABB7-21F5E5CD8C47}"/>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57" name="TextBox 256">
              <a:extLst>
                <a:ext uri="{FF2B5EF4-FFF2-40B4-BE49-F238E27FC236}">
                  <a16:creationId xmlns:a16="http://schemas.microsoft.com/office/drawing/2014/main" id="{0967AF9D-68CB-4C4E-BCDE-E54438EC0921}"/>
                </a:ext>
              </a:extLst>
            </p:cNvPr>
            <p:cNvSpPr txBox="1"/>
            <p:nvPr/>
          </p:nvSpPr>
          <p:spPr>
            <a:xfrm>
              <a:off x="8831861" y="665336"/>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Plasma Bank can receive plasma from many donors</a:t>
              </a:r>
            </a:p>
          </p:txBody>
        </p:sp>
      </p:grpSp>
      <p:grpSp>
        <p:nvGrpSpPr>
          <p:cNvPr id="258" name="Group 257">
            <a:extLst>
              <a:ext uri="{FF2B5EF4-FFF2-40B4-BE49-F238E27FC236}">
                <a16:creationId xmlns:a16="http://schemas.microsoft.com/office/drawing/2014/main" id="{BD853FFD-39D7-D843-ADC9-07B58320D5DB}"/>
              </a:ext>
            </a:extLst>
          </p:cNvPr>
          <p:cNvGrpSpPr/>
          <p:nvPr/>
        </p:nvGrpSpPr>
        <p:grpSpPr>
          <a:xfrm>
            <a:off x="887395" y="5098908"/>
            <a:ext cx="2666624" cy="461665"/>
            <a:chOff x="887395" y="677087"/>
            <a:chExt cx="2666624" cy="461665"/>
          </a:xfrm>
        </p:grpSpPr>
        <p:sp>
          <p:nvSpPr>
            <p:cNvPr id="259" name="Oval 258">
              <a:extLst>
                <a:ext uri="{FF2B5EF4-FFF2-40B4-BE49-F238E27FC236}">
                  <a16:creationId xmlns:a16="http://schemas.microsoft.com/office/drawing/2014/main" id="{CC1DA1E4-CC9B-EE48-9BE4-746227FFCC5D}"/>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60" name="TextBox 259">
              <a:extLst>
                <a:ext uri="{FF2B5EF4-FFF2-40B4-BE49-F238E27FC236}">
                  <a16:creationId xmlns:a16="http://schemas.microsoft.com/office/drawing/2014/main" id="{117E33EB-6EE5-2247-8A68-213A1922502F}"/>
                </a:ext>
              </a:extLst>
            </p:cNvPr>
            <p:cNvSpPr txBox="1"/>
            <p:nvPr/>
          </p:nvSpPr>
          <p:spPr>
            <a:xfrm>
              <a:off x="1081275" y="677087"/>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patient can get treatment from one doctor</a:t>
              </a:r>
            </a:p>
          </p:txBody>
        </p:sp>
      </p:grpSp>
      <p:grpSp>
        <p:nvGrpSpPr>
          <p:cNvPr id="261" name="Group 260">
            <a:extLst>
              <a:ext uri="{FF2B5EF4-FFF2-40B4-BE49-F238E27FC236}">
                <a16:creationId xmlns:a16="http://schemas.microsoft.com/office/drawing/2014/main" id="{8A8EF1BE-DDC2-354A-AAE6-A121B79017C5}"/>
              </a:ext>
            </a:extLst>
          </p:cNvPr>
          <p:cNvGrpSpPr/>
          <p:nvPr/>
        </p:nvGrpSpPr>
        <p:grpSpPr>
          <a:xfrm>
            <a:off x="4762688" y="5098908"/>
            <a:ext cx="2666624" cy="461665"/>
            <a:chOff x="4762688" y="678215"/>
            <a:chExt cx="2666624" cy="461665"/>
          </a:xfrm>
        </p:grpSpPr>
        <p:sp>
          <p:nvSpPr>
            <p:cNvPr id="262" name="Oval 261">
              <a:extLst>
                <a:ext uri="{FF2B5EF4-FFF2-40B4-BE49-F238E27FC236}">
                  <a16:creationId xmlns:a16="http://schemas.microsoft.com/office/drawing/2014/main" id="{A656A83D-20A6-DC4C-83F8-C5ABAD6A2F97}"/>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63" name="TextBox 262">
              <a:extLst>
                <a:ext uri="{FF2B5EF4-FFF2-40B4-BE49-F238E27FC236}">
                  <a16:creationId xmlns:a16="http://schemas.microsoft.com/office/drawing/2014/main" id="{F986C568-E3C1-5941-B031-507EE19B5BD1}"/>
                </a:ext>
              </a:extLst>
            </p:cNvPr>
            <p:cNvSpPr txBox="1"/>
            <p:nvPr/>
          </p:nvSpPr>
          <p:spPr>
            <a:xfrm>
              <a:off x="4956568" y="678215"/>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Plasma transfusion can be done for multiple patients</a:t>
              </a:r>
            </a:p>
          </p:txBody>
        </p:sp>
      </p:grpSp>
      <p:grpSp>
        <p:nvGrpSpPr>
          <p:cNvPr id="264" name="Group 263">
            <a:extLst>
              <a:ext uri="{FF2B5EF4-FFF2-40B4-BE49-F238E27FC236}">
                <a16:creationId xmlns:a16="http://schemas.microsoft.com/office/drawing/2014/main" id="{515ACA26-861D-A140-9FB2-5D2878ABAF15}"/>
              </a:ext>
            </a:extLst>
          </p:cNvPr>
          <p:cNvGrpSpPr/>
          <p:nvPr/>
        </p:nvGrpSpPr>
        <p:grpSpPr>
          <a:xfrm>
            <a:off x="8637981" y="5802054"/>
            <a:ext cx="2666624" cy="461665"/>
            <a:chOff x="8637981" y="665336"/>
            <a:chExt cx="2666624" cy="461665"/>
          </a:xfrm>
        </p:grpSpPr>
        <p:sp>
          <p:nvSpPr>
            <p:cNvPr id="265" name="Oval 264">
              <a:extLst>
                <a:ext uri="{FF2B5EF4-FFF2-40B4-BE49-F238E27FC236}">
                  <a16:creationId xmlns:a16="http://schemas.microsoft.com/office/drawing/2014/main" id="{36A5DB48-4BA3-6146-AA9C-1F9F27B98F96}"/>
                </a:ext>
              </a:extLst>
            </p:cNvPr>
            <p:cNvSpPr/>
            <p:nvPr/>
          </p:nvSpPr>
          <p:spPr>
            <a:xfrm>
              <a:off x="8637981"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66" name="TextBox 265">
              <a:extLst>
                <a:ext uri="{FF2B5EF4-FFF2-40B4-BE49-F238E27FC236}">
                  <a16:creationId xmlns:a16="http://schemas.microsoft.com/office/drawing/2014/main" id="{F79F86BF-3572-2246-9C09-FB1C4758F208}"/>
                </a:ext>
              </a:extLst>
            </p:cNvPr>
            <p:cNvSpPr txBox="1"/>
            <p:nvPr/>
          </p:nvSpPr>
          <p:spPr>
            <a:xfrm>
              <a:off x="8831861" y="665336"/>
              <a:ext cx="2472744" cy="461665"/>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One donor can donate in many Plasma banks</a:t>
              </a:r>
            </a:p>
          </p:txBody>
        </p:sp>
      </p:grpSp>
      <p:grpSp>
        <p:nvGrpSpPr>
          <p:cNvPr id="267" name="Group 266">
            <a:extLst>
              <a:ext uri="{FF2B5EF4-FFF2-40B4-BE49-F238E27FC236}">
                <a16:creationId xmlns:a16="http://schemas.microsoft.com/office/drawing/2014/main" id="{EF11BA35-42AC-2443-90E1-AC1270A39953}"/>
              </a:ext>
            </a:extLst>
          </p:cNvPr>
          <p:cNvGrpSpPr/>
          <p:nvPr/>
        </p:nvGrpSpPr>
        <p:grpSpPr>
          <a:xfrm>
            <a:off x="887395" y="5802054"/>
            <a:ext cx="2666624" cy="461665"/>
            <a:chOff x="887395" y="677087"/>
            <a:chExt cx="2666624" cy="461665"/>
          </a:xfrm>
        </p:grpSpPr>
        <p:sp>
          <p:nvSpPr>
            <p:cNvPr id="268" name="Oval 267">
              <a:extLst>
                <a:ext uri="{FF2B5EF4-FFF2-40B4-BE49-F238E27FC236}">
                  <a16:creationId xmlns:a16="http://schemas.microsoft.com/office/drawing/2014/main" id="{67AFE96A-BA93-5A42-89F9-FDE49FC5E985}"/>
                </a:ext>
              </a:extLst>
            </p:cNvPr>
            <p:cNvSpPr/>
            <p:nvPr/>
          </p:nvSpPr>
          <p:spPr>
            <a:xfrm>
              <a:off x="887395"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69" name="TextBox 268">
              <a:extLst>
                <a:ext uri="{FF2B5EF4-FFF2-40B4-BE49-F238E27FC236}">
                  <a16:creationId xmlns:a16="http://schemas.microsoft.com/office/drawing/2014/main" id="{F8DCA7F0-3D2E-AE44-9993-BDB1581C3453}"/>
                </a:ext>
              </a:extLst>
            </p:cNvPr>
            <p:cNvSpPr txBox="1"/>
            <p:nvPr/>
          </p:nvSpPr>
          <p:spPr>
            <a:xfrm>
              <a:off x="1081275" y="677087"/>
              <a:ext cx="2472744" cy="461665"/>
            </a:xfrm>
            <a:prstGeom prst="rect">
              <a:avLst/>
            </a:prstGeom>
            <a:noFill/>
          </p:spPr>
          <p:txBody>
            <a:bodyPr wrap="square" rtlCol="0">
              <a:spAutoFit/>
            </a:bodyPr>
            <a:lstStyle/>
            <a:p>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doctor can treat multiple patients</a:t>
              </a:r>
            </a:p>
          </p:txBody>
        </p:sp>
      </p:grpSp>
      <p:grpSp>
        <p:nvGrpSpPr>
          <p:cNvPr id="270" name="Group 269">
            <a:extLst>
              <a:ext uri="{FF2B5EF4-FFF2-40B4-BE49-F238E27FC236}">
                <a16:creationId xmlns:a16="http://schemas.microsoft.com/office/drawing/2014/main" id="{1C8AAC39-485A-4A4C-8D7E-863DAF866B80}"/>
              </a:ext>
            </a:extLst>
          </p:cNvPr>
          <p:cNvGrpSpPr/>
          <p:nvPr/>
        </p:nvGrpSpPr>
        <p:grpSpPr>
          <a:xfrm>
            <a:off x="4762688" y="5802054"/>
            <a:ext cx="2666624" cy="461665"/>
            <a:chOff x="4762688" y="678215"/>
            <a:chExt cx="2666624" cy="461665"/>
          </a:xfrm>
        </p:grpSpPr>
        <p:sp>
          <p:nvSpPr>
            <p:cNvPr id="271" name="Oval 270">
              <a:extLst>
                <a:ext uri="{FF2B5EF4-FFF2-40B4-BE49-F238E27FC236}">
                  <a16:creationId xmlns:a16="http://schemas.microsoft.com/office/drawing/2014/main" id="{74BDD780-41F7-5041-9715-A09E90094D74}"/>
                </a:ext>
              </a:extLst>
            </p:cNvPr>
            <p:cNvSpPr/>
            <p:nvPr/>
          </p:nvSpPr>
          <p:spPr>
            <a:xfrm>
              <a:off x="4762688" y="754501"/>
              <a:ext cx="193880" cy="18030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endParaRPr>
            </a:p>
          </p:txBody>
        </p:sp>
        <p:sp>
          <p:nvSpPr>
            <p:cNvPr id="272" name="TextBox 271">
              <a:extLst>
                <a:ext uri="{FF2B5EF4-FFF2-40B4-BE49-F238E27FC236}">
                  <a16:creationId xmlns:a16="http://schemas.microsoft.com/office/drawing/2014/main" id="{C8634771-4DD4-7442-A825-C13B1724A1E9}"/>
                </a:ext>
              </a:extLst>
            </p:cNvPr>
            <p:cNvSpPr txBox="1"/>
            <p:nvPr/>
          </p:nvSpPr>
          <p:spPr>
            <a:xfrm>
              <a:off x="4956568" y="678215"/>
              <a:ext cx="2472744" cy="461665"/>
            </a:xfrm>
            <a:prstGeom prst="rect">
              <a:avLst/>
            </a:prstGeom>
            <a:noFill/>
          </p:spPr>
          <p:txBody>
            <a:bodyPr wrap="square" rtlCol="0">
              <a:spAutoFit/>
            </a:bodyPr>
            <a:lstStyle/>
            <a:p>
              <a:pPr fontAlgn="base"/>
              <a:r>
                <a:rPr lang="en-US" sz="1200" dirty="0">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Each donation is related to one plasma bank</a:t>
              </a:r>
            </a:p>
          </p:txBody>
        </p:sp>
      </p:grpSp>
    </p:spTree>
    <p:extLst>
      <p:ext uri="{BB962C8B-B14F-4D97-AF65-F5344CB8AC3E}">
        <p14:creationId xmlns:p14="http://schemas.microsoft.com/office/powerpoint/2010/main" val="76924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3C42-40F4-4582-A24E-D8B2C13DBBD3}"/>
              </a:ext>
            </a:extLst>
          </p:cNvPr>
          <p:cNvSpPr>
            <a:spLocks noGrp="1"/>
          </p:cNvSpPr>
          <p:nvPr>
            <p:ph type="title"/>
          </p:nvPr>
        </p:nvSpPr>
        <p:spPr>
          <a:xfrm>
            <a:off x="5015882" y="365125"/>
            <a:ext cx="1198487" cy="593663"/>
          </a:xfrm>
        </p:spPr>
        <p:txBody>
          <a:bodyPr>
            <a:normAutofit/>
          </a:bodyPr>
          <a:lstStyle/>
          <a:p>
            <a:r>
              <a:rPr lang="en-US" sz="2800" dirty="0">
                <a:solidFill>
                  <a:srgbClr val="0070C0"/>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Keys</a:t>
            </a:r>
          </a:p>
        </p:txBody>
      </p:sp>
      <p:graphicFrame>
        <p:nvGraphicFramePr>
          <p:cNvPr id="5" name="Content Placeholder 4">
            <a:extLst>
              <a:ext uri="{FF2B5EF4-FFF2-40B4-BE49-F238E27FC236}">
                <a16:creationId xmlns:a16="http://schemas.microsoft.com/office/drawing/2014/main" id="{E67B4329-EAB4-47D8-BC38-150DF09B8805}"/>
              </a:ext>
            </a:extLst>
          </p:cNvPr>
          <p:cNvGraphicFramePr>
            <a:graphicFrameLocks noGrp="1"/>
          </p:cNvGraphicFramePr>
          <p:nvPr>
            <p:ph idx="1"/>
            <p:extLst>
              <p:ext uri="{D42A27DB-BD31-4B8C-83A1-F6EECF244321}">
                <p14:modId xmlns:p14="http://schemas.microsoft.com/office/powerpoint/2010/main" val="3415468081"/>
              </p:ext>
            </p:extLst>
          </p:nvPr>
        </p:nvGraphicFramePr>
        <p:xfrm>
          <a:off x="437882" y="1184855"/>
          <a:ext cx="11243256" cy="4272341"/>
        </p:xfrm>
        <a:graphic>
          <a:graphicData uri="http://schemas.openxmlformats.org/drawingml/2006/table">
            <a:tbl>
              <a:tblPr>
                <a:tableStyleId>{2D5ABB26-0587-4C30-8999-92F81FD0307C}</a:tableStyleId>
              </a:tblPr>
              <a:tblGrid>
                <a:gridCol w="3631842">
                  <a:extLst>
                    <a:ext uri="{9D8B030D-6E8A-4147-A177-3AD203B41FA5}">
                      <a16:colId xmlns:a16="http://schemas.microsoft.com/office/drawing/2014/main" val="1072634057"/>
                    </a:ext>
                  </a:extLst>
                </a:gridCol>
                <a:gridCol w="3168203">
                  <a:extLst>
                    <a:ext uri="{9D8B030D-6E8A-4147-A177-3AD203B41FA5}">
                      <a16:colId xmlns:a16="http://schemas.microsoft.com/office/drawing/2014/main" val="874121620"/>
                    </a:ext>
                  </a:extLst>
                </a:gridCol>
                <a:gridCol w="4443211">
                  <a:extLst>
                    <a:ext uri="{9D8B030D-6E8A-4147-A177-3AD203B41FA5}">
                      <a16:colId xmlns:a16="http://schemas.microsoft.com/office/drawing/2014/main" val="1716536796"/>
                    </a:ext>
                  </a:extLst>
                </a:gridCol>
              </a:tblGrid>
              <a:tr h="350917">
                <a:tc>
                  <a:txBody>
                    <a:bodyPr/>
                    <a:lstStyle/>
                    <a:p>
                      <a:pPr algn="ctr" rtl="0" fontAlgn="t">
                        <a:spcBef>
                          <a:spcPts val="1000"/>
                        </a:spcBef>
                        <a:spcAft>
                          <a:spcPts val="0"/>
                        </a:spcAft>
                      </a:pPr>
                      <a:r>
                        <a:rPr lang="en-US" sz="1400" b="0" u="none" strike="noStrike"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ENTITY</a:t>
                      </a:r>
                      <a:endParaRPr lang="en-US" sz="3200" b="0"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400" b="0" u="none" strike="noStrike"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PRIMARY KEY</a:t>
                      </a:r>
                      <a:endParaRPr lang="en-US" sz="3200" b="0"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400" b="0" u="none" strike="noStrike"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FOREIGN KEY</a:t>
                      </a:r>
                      <a:endParaRPr lang="en-US" sz="3200" b="0" dirty="0">
                        <a:solidFill>
                          <a:srgbClr val="0070C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2351512"/>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NA</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35270201"/>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DOCTOR</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DOCTOR_ID</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09299169"/>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ROOM</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ROOM_ID</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95514313"/>
                  </a:ext>
                </a:extLst>
              </a:tr>
              <a:tr h="412254">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HOSPITAL_ID, DOCTOR_ID, ROOM_ID, BLOOD_GROUP_ID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10320216"/>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PLASMA_BANK</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PBANK_ID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NA</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4544312"/>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BILLING</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BILLING_ID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PATIENT_ID, PLASMA_TRANS_ID</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94615654"/>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PLASMA_TRANSFUSION</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PLASMA_TRANS_ID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fr-FR"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PATIENT_ID, DONATION_ID, P_AVAIL_ID</a:t>
                      </a:r>
                      <a:endParaRPr lang="fr-FR"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26408717"/>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DONOR</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DONOR_ID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PBANK_ID, BLOOD_GROUP_ID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41411404"/>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DONATION</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DONATION_ID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DONOR_ID, PBANK_ID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98414109"/>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BLOOD_GROUP</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BLOOD_GROUP_ID</a:t>
                      </a:r>
                      <a:endParaRPr lang="en-US" sz="280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NA</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40255495"/>
                  </a:ext>
                </a:extLst>
              </a:tr>
              <a:tr h="350917">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PLASMA_AVAILABILITY</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P_AVAIL_ID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rtl="0" fontAlgn="t">
                        <a:spcBef>
                          <a:spcPts val="1000"/>
                        </a:spcBef>
                        <a:spcAft>
                          <a:spcPts val="0"/>
                        </a:spcAft>
                      </a:pPr>
                      <a:r>
                        <a:rPr lang="en-US" sz="1200" b="0" u="none" strike="noStrike" dirty="0">
                          <a:solidFill>
                            <a:srgbClr val="000000"/>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DONATION_ID, PBANK_ID</a:t>
                      </a:r>
                      <a:endParaRPr lang="en-US" sz="2800" dirty="0">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txBody>
                  <a:tcPr marL="68580" marR="6858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0874192"/>
                  </a:ext>
                </a:extLst>
              </a:tr>
            </a:tbl>
          </a:graphicData>
        </a:graphic>
      </p:graphicFrame>
      <p:sp>
        <p:nvSpPr>
          <p:cNvPr id="6" name="Rectangle 1">
            <a:extLst>
              <a:ext uri="{FF2B5EF4-FFF2-40B4-BE49-F238E27FC236}">
                <a16:creationId xmlns:a16="http://schemas.microsoft.com/office/drawing/2014/main" id="{D4333188-48FF-41FE-AF66-C7A953C09D14}"/>
              </a:ext>
            </a:extLst>
          </p:cNvPr>
          <p:cNvSpPr>
            <a:spLocks noChangeArrowheads="1"/>
          </p:cNvSpPr>
          <p:nvPr/>
        </p:nvSpPr>
        <p:spPr bwMode="auto">
          <a:xfrm>
            <a:off x="0" y="0"/>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raphic 6" descr="Key outline">
            <a:extLst>
              <a:ext uri="{FF2B5EF4-FFF2-40B4-BE49-F238E27FC236}">
                <a16:creationId xmlns:a16="http://schemas.microsoft.com/office/drawing/2014/main" id="{B2C50AEB-57B4-BD4B-984D-1201301F87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55083" y="314751"/>
            <a:ext cx="645777" cy="645777"/>
          </a:xfrm>
          <a:prstGeom prst="rect">
            <a:avLst/>
          </a:prstGeom>
        </p:spPr>
      </p:pic>
    </p:spTree>
    <p:extLst>
      <p:ext uri="{BB962C8B-B14F-4D97-AF65-F5344CB8AC3E}">
        <p14:creationId xmlns:p14="http://schemas.microsoft.com/office/powerpoint/2010/main" val="105096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96A9-C10A-4040-AE11-706801B499FE}"/>
              </a:ext>
            </a:extLst>
          </p:cNvPr>
          <p:cNvSpPr>
            <a:spLocks noGrp="1"/>
          </p:cNvSpPr>
          <p:nvPr>
            <p:ph type="title"/>
          </p:nvPr>
        </p:nvSpPr>
        <p:spPr>
          <a:xfrm>
            <a:off x="3661727" y="87286"/>
            <a:ext cx="5108786" cy="407232"/>
          </a:xfrm>
        </p:spPr>
        <p:txBody>
          <a:bodyPr>
            <a:noAutofit/>
          </a:bodyPr>
          <a:lstStyle/>
          <a:p>
            <a:r>
              <a:rPr lang="en-US" sz="3600" dirty="0">
                <a:solidFill>
                  <a:schemeClr val="accent2">
                    <a:lumMod val="50000"/>
                  </a:schemeClr>
                </a:solidFill>
                <a:latin typeface="Microsoft GothicNeo Light" panose="020B0300000101010101" pitchFamily="34" charset="-127"/>
                <a:ea typeface="Microsoft GothicNeo Light" panose="020B0300000101010101" pitchFamily="34" charset="-127"/>
                <a:cs typeface="Microsoft GothicNeo Light" panose="020B0300000101010101" pitchFamily="34" charset="-127"/>
              </a:rPr>
              <a:t>PDMS Table Attributes</a:t>
            </a:r>
          </a:p>
        </p:txBody>
      </p:sp>
      <p:grpSp>
        <p:nvGrpSpPr>
          <p:cNvPr id="3" name="Group 2">
            <a:extLst>
              <a:ext uri="{FF2B5EF4-FFF2-40B4-BE49-F238E27FC236}">
                <a16:creationId xmlns:a16="http://schemas.microsoft.com/office/drawing/2014/main" id="{56A232F1-3BA3-1B49-B050-D4606321EE86}"/>
              </a:ext>
            </a:extLst>
          </p:cNvPr>
          <p:cNvGrpSpPr/>
          <p:nvPr/>
        </p:nvGrpSpPr>
        <p:grpSpPr>
          <a:xfrm>
            <a:off x="67377" y="951468"/>
            <a:ext cx="12072124" cy="5394540"/>
            <a:chOff x="67377" y="951468"/>
            <a:chExt cx="12072124" cy="5394540"/>
          </a:xfrm>
        </p:grpSpPr>
        <p:sp>
          <p:nvSpPr>
            <p:cNvPr id="7" name="Rectangle 6">
              <a:extLst>
                <a:ext uri="{FF2B5EF4-FFF2-40B4-BE49-F238E27FC236}">
                  <a16:creationId xmlns:a16="http://schemas.microsoft.com/office/drawing/2014/main" id="{5E701A69-7EB7-CC40-B6C9-25126F32AAEA}"/>
                </a:ext>
              </a:extLst>
            </p:cNvPr>
            <p:cNvSpPr/>
            <p:nvPr/>
          </p:nvSpPr>
          <p:spPr>
            <a:xfrm>
              <a:off x="67377" y="961810"/>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a:t>
              </a:r>
            </a:p>
          </p:txBody>
        </p:sp>
        <p:sp>
          <p:nvSpPr>
            <p:cNvPr id="8" name="Rectangle 7">
              <a:extLst>
                <a:ext uri="{FF2B5EF4-FFF2-40B4-BE49-F238E27FC236}">
                  <a16:creationId xmlns:a16="http://schemas.microsoft.com/office/drawing/2014/main" id="{10F08967-C54E-C84E-9B6F-765BD88E73B1}"/>
                </a:ext>
              </a:extLst>
            </p:cNvPr>
            <p:cNvSpPr/>
            <p:nvPr/>
          </p:nvSpPr>
          <p:spPr>
            <a:xfrm>
              <a:off x="67377" y="134984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p>
          </p:txBody>
        </p:sp>
        <p:sp>
          <p:nvSpPr>
            <p:cNvPr id="9" name="Rectangle 8">
              <a:extLst>
                <a:ext uri="{FF2B5EF4-FFF2-40B4-BE49-F238E27FC236}">
                  <a16:creationId xmlns:a16="http://schemas.microsoft.com/office/drawing/2014/main" id="{16D53F51-8640-F743-8264-84F6C871782F}"/>
                </a:ext>
              </a:extLst>
            </p:cNvPr>
            <p:cNvSpPr/>
            <p:nvPr/>
          </p:nvSpPr>
          <p:spPr>
            <a:xfrm>
              <a:off x="67377" y="173788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HOSPITAL_NAME</a:t>
              </a:r>
            </a:p>
          </p:txBody>
        </p:sp>
        <p:sp>
          <p:nvSpPr>
            <p:cNvPr id="10" name="Rectangle 9">
              <a:extLst>
                <a:ext uri="{FF2B5EF4-FFF2-40B4-BE49-F238E27FC236}">
                  <a16:creationId xmlns:a16="http://schemas.microsoft.com/office/drawing/2014/main" id="{CD083A40-5626-BB4C-97C8-BEE4B928B520}"/>
                </a:ext>
              </a:extLst>
            </p:cNvPr>
            <p:cNvSpPr/>
            <p:nvPr/>
          </p:nvSpPr>
          <p:spPr>
            <a:xfrm>
              <a:off x="67377" y="212592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HOSPITAL_EMAIL</a:t>
              </a:r>
            </a:p>
          </p:txBody>
        </p:sp>
        <p:sp>
          <p:nvSpPr>
            <p:cNvPr id="11" name="Rectangle 10">
              <a:extLst>
                <a:ext uri="{FF2B5EF4-FFF2-40B4-BE49-F238E27FC236}">
                  <a16:creationId xmlns:a16="http://schemas.microsoft.com/office/drawing/2014/main" id="{3E3B01E1-5B7E-8C47-AB87-6AB8C53469BD}"/>
                </a:ext>
              </a:extLst>
            </p:cNvPr>
            <p:cNvSpPr/>
            <p:nvPr/>
          </p:nvSpPr>
          <p:spPr>
            <a:xfrm>
              <a:off x="67377" y="445414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HOSPITAL_WEBSITE</a:t>
              </a:r>
            </a:p>
          </p:txBody>
        </p:sp>
        <p:sp>
          <p:nvSpPr>
            <p:cNvPr id="12" name="Rectangle 11">
              <a:extLst>
                <a:ext uri="{FF2B5EF4-FFF2-40B4-BE49-F238E27FC236}">
                  <a16:creationId xmlns:a16="http://schemas.microsoft.com/office/drawing/2014/main" id="{8A4EB8CD-90E1-9941-AFCF-09E4C5B2FA03}"/>
                </a:ext>
              </a:extLst>
            </p:cNvPr>
            <p:cNvSpPr/>
            <p:nvPr/>
          </p:nvSpPr>
          <p:spPr>
            <a:xfrm>
              <a:off x="67377" y="406611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HOSPITAL_CONTACT</a:t>
              </a:r>
            </a:p>
          </p:txBody>
        </p:sp>
        <p:sp>
          <p:nvSpPr>
            <p:cNvPr id="13" name="Rectangle 12">
              <a:extLst>
                <a:ext uri="{FF2B5EF4-FFF2-40B4-BE49-F238E27FC236}">
                  <a16:creationId xmlns:a16="http://schemas.microsoft.com/office/drawing/2014/main" id="{9DCAC586-F1BB-2D4C-8383-07925BE52511}"/>
                </a:ext>
              </a:extLst>
            </p:cNvPr>
            <p:cNvSpPr/>
            <p:nvPr/>
          </p:nvSpPr>
          <p:spPr>
            <a:xfrm>
              <a:off x="67377" y="367807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HOSPITAL_ZIPCODE</a:t>
              </a:r>
            </a:p>
          </p:txBody>
        </p:sp>
        <p:sp>
          <p:nvSpPr>
            <p:cNvPr id="14" name="Rectangle 13">
              <a:extLst>
                <a:ext uri="{FF2B5EF4-FFF2-40B4-BE49-F238E27FC236}">
                  <a16:creationId xmlns:a16="http://schemas.microsoft.com/office/drawing/2014/main" id="{554F5589-86AF-024D-AE3C-15519FC6347D}"/>
                </a:ext>
              </a:extLst>
            </p:cNvPr>
            <p:cNvSpPr/>
            <p:nvPr/>
          </p:nvSpPr>
          <p:spPr>
            <a:xfrm>
              <a:off x="67377" y="329003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HOSPITAL_CITY</a:t>
              </a:r>
            </a:p>
          </p:txBody>
        </p:sp>
        <p:sp>
          <p:nvSpPr>
            <p:cNvPr id="15" name="Rectangle 14">
              <a:extLst>
                <a:ext uri="{FF2B5EF4-FFF2-40B4-BE49-F238E27FC236}">
                  <a16:creationId xmlns:a16="http://schemas.microsoft.com/office/drawing/2014/main" id="{0E5E0AB3-FD24-8C47-A435-7F9508A898CF}"/>
                </a:ext>
              </a:extLst>
            </p:cNvPr>
            <p:cNvSpPr/>
            <p:nvPr/>
          </p:nvSpPr>
          <p:spPr>
            <a:xfrm>
              <a:off x="67377" y="290200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HOSPITAL_COUNTRY</a:t>
              </a:r>
            </a:p>
          </p:txBody>
        </p:sp>
        <p:sp>
          <p:nvSpPr>
            <p:cNvPr id="16" name="Rectangle 15">
              <a:extLst>
                <a:ext uri="{FF2B5EF4-FFF2-40B4-BE49-F238E27FC236}">
                  <a16:creationId xmlns:a16="http://schemas.microsoft.com/office/drawing/2014/main" id="{C1401BB7-B17C-E14E-88CC-BF5E364303FE}"/>
                </a:ext>
              </a:extLst>
            </p:cNvPr>
            <p:cNvSpPr/>
            <p:nvPr/>
          </p:nvSpPr>
          <p:spPr>
            <a:xfrm>
              <a:off x="67377" y="251396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HOSPITAL_STATE</a:t>
              </a:r>
            </a:p>
          </p:txBody>
        </p:sp>
        <p:sp>
          <p:nvSpPr>
            <p:cNvPr id="17" name="Rectangle 16">
              <a:extLst>
                <a:ext uri="{FF2B5EF4-FFF2-40B4-BE49-F238E27FC236}">
                  <a16:creationId xmlns:a16="http://schemas.microsoft.com/office/drawing/2014/main" id="{9A594CCD-8425-7B4B-8FC3-EF66DBAF3513}"/>
                </a:ext>
              </a:extLst>
            </p:cNvPr>
            <p:cNvSpPr/>
            <p:nvPr/>
          </p:nvSpPr>
          <p:spPr>
            <a:xfrm>
              <a:off x="1288773" y="961810"/>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PLASMA_BANK</a:t>
              </a:r>
            </a:p>
          </p:txBody>
        </p:sp>
        <p:sp>
          <p:nvSpPr>
            <p:cNvPr id="18" name="Rectangle 17">
              <a:extLst>
                <a:ext uri="{FF2B5EF4-FFF2-40B4-BE49-F238E27FC236}">
                  <a16:creationId xmlns:a16="http://schemas.microsoft.com/office/drawing/2014/main" id="{5A96BB2C-85AF-804A-A518-241CCCED66ED}"/>
                </a:ext>
              </a:extLst>
            </p:cNvPr>
            <p:cNvSpPr/>
            <p:nvPr/>
          </p:nvSpPr>
          <p:spPr>
            <a:xfrm>
              <a:off x="1288773" y="134984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p>
          </p:txBody>
        </p:sp>
        <p:sp>
          <p:nvSpPr>
            <p:cNvPr id="19" name="Rectangle 18">
              <a:extLst>
                <a:ext uri="{FF2B5EF4-FFF2-40B4-BE49-F238E27FC236}">
                  <a16:creationId xmlns:a16="http://schemas.microsoft.com/office/drawing/2014/main" id="{DBC9BCE4-3838-224F-9447-E8928ACDA14C}"/>
                </a:ext>
              </a:extLst>
            </p:cNvPr>
            <p:cNvSpPr/>
            <p:nvPr/>
          </p:nvSpPr>
          <p:spPr>
            <a:xfrm>
              <a:off x="1288773" y="173788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PBANK_NAME</a:t>
              </a:r>
            </a:p>
          </p:txBody>
        </p:sp>
        <p:sp>
          <p:nvSpPr>
            <p:cNvPr id="20" name="Rectangle 19">
              <a:extLst>
                <a:ext uri="{FF2B5EF4-FFF2-40B4-BE49-F238E27FC236}">
                  <a16:creationId xmlns:a16="http://schemas.microsoft.com/office/drawing/2014/main" id="{E20C9BF5-CEB3-EC41-AD32-4BBD46F45250}"/>
                </a:ext>
              </a:extLst>
            </p:cNvPr>
            <p:cNvSpPr/>
            <p:nvPr/>
          </p:nvSpPr>
          <p:spPr>
            <a:xfrm>
              <a:off x="1288773" y="212592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PBANK_EMAIL</a:t>
              </a:r>
            </a:p>
          </p:txBody>
        </p:sp>
        <p:sp>
          <p:nvSpPr>
            <p:cNvPr id="21" name="Rectangle 20">
              <a:extLst>
                <a:ext uri="{FF2B5EF4-FFF2-40B4-BE49-F238E27FC236}">
                  <a16:creationId xmlns:a16="http://schemas.microsoft.com/office/drawing/2014/main" id="{E572B601-08EA-1343-B473-F6782163DC36}"/>
                </a:ext>
              </a:extLst>
            </p:cNvPr>
            <p:cNvSpPr/>
            <p:nvPr/>
          </p:nvSpPr>
          <p:spPr>
            <a:xfrm>
              <a:off x="1288773" y="445414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PBANK_WEBSITE</a:t>
              </a:r>
            </a:p>
          </p:txBody>
        </p:sp>
        <p:sp>
          <p:nvSpPr>
            <p:cNvPr id="22" name="Rectangle 21">
              <a:extLst>
                <a:ext uri="{FF2B5EF4-FFF2-40B4-BE49-F238E27FC236}">
                  <a16:creationId xmlns:a16="http://schemas.microsoft.com/office/drawing/2014/main" id="{ADEC8A59-A7F8-FE4E-B603-D97D1B13F2C6}"/>
                </a:ext>
              </a:extLst>
            </p:cNvPr>
            <p:cNvSpPr/>
            <p:nvPr/>
          </p:nvSpPr>
          <p:spPr>
            <a:xfrm>
              <a:off x="1288773" y="406611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PBANK_CONTACT</a:t>
              </a:r>
            </a:p>
          </p:txBody>
        </p:sp>
        <p:sp>
          <p:nvSpPr>
            <p:cNvPr id="23" name="Rectangle 22">
              <a:extLst>
                <a:ext uri="{FF2B5EF4-FFF2-40B4-BE49-F238E27FC236}">
                  <a16:creationId xmlns:a16="http://schemas.microsoft.com/office/drawing/2014/main" id="{A6D07A0E-4696-C64C-9BB4-E659A2BC137E}"/>
                </a:ext>
              </a:extLst>
            </p:cNvPr>
            <p:cNvSpPr/>
            <p:nvPr/>
          </p:nvSpPr>
          <p:spPr>
            <a:xfrm>
              <a:off x="1288773" y="367807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PBANK_ZIPCODE</a:t>
              </a:r>
            </a:p>
          </p:txBody>
        </p:sp>
        <p:sp>
          <p:nvSpPr>
            <p:cNvPr id="24" name="Rectangle 23">
              <a:extLst>
                <a:ext uri="{FF2B5EF4-FFF2-40B4-BE49-F238E27FC236}">
                  <a16:creationId xmlns:a16="http://schemas.microsoft.com/office/drawing/2014/main" id="{85C4D8B9-419B-CC42-8B96-7FB41AC75069}"/>
                </a:ext>
              </a:extLst>
            </p:cNvPr>
            <p:cNvSpPr/>
            <p:nvPr/>
          </p:nvSpPr>
          <p:spPr>
            <a:xfrm>
              <a:off x="1288773" y="329003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PBANK_CITY</a:t>
              </a:r>
            </a:p>
          </p:txBody>
        </p:sp>
        <p:sp>
          <p:nvSpPr>
            <p:cNvPr id="25" name="Rectangle 24">
              <a:extLst>
                <a:ext uri="{FF2B5EF4-FFF2-40B4-BE49-F238E27FC236}">
                  <a16:creationId xmlns:a16="http://schemas.microsoft.com/office/drawing/2014/main" id="{96F434CF-5882-4D43-B2E9-346BE284C18D}"/>
                </a:ext>
              </a:extLst>
            </p:cNvPr>
            <p:cNvSpPr/>
            <p:nvPr/>
          </p:nvSpPr>
          <p:spPr>
            <a:xfrm>
              <a:off x="1288773" y="290200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PBANK_COUNTRY</a:t>
              </a:r>
            </a:p>
          </p:txBody>
        </p:sp>
        <p:sp>
          <p:nvSpPr>
            <p:cNvPr id="26" name="Rectangle 25">
              <a:extLst>
                <a:ext uri="{FF2B5EF4-FFF2-40B4-BE49-F238E27FC236}">
                  <a16:creationId xmlns:a16="http://schemas.microsoft.com/office/drawing/2014/main" id="{56F277D3-59B4-9C45-8050-9F55A7173DC2}"/>
                </a:ext>
              </a:extLst>
            </p:cNvPr>
            <p:cNvSpPr/>
            <p:nvPr/>
          </p:nvSpPr>
          <p:spPr>
            <a:xfrm>
              <a:off x="1288773" y="251396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PBANK_STATE</a:t>
              </a:r>
            </a:p>
          </p:txBody>
        </p:sp>
        <p:sp>
          <p:nvSpPr>
            <p:cNvPr id="27" name="Rectangle 26">
              <a:extLst>
                <a:ext uri="{FF2B5EF4-FFF2-40B4-BE49-F238E27FC236}">
                  <a16:creationId xmlns:a16="http://schemas.microsoft.com/office/drawing/2014/main" id="{8390018A-AA61-4142-A0B5-253830BCCCDC}"/>
                </a:ext>
              </a:extLst>
            </p:cNvPr>
            <p:cNvSpPr/>
            <p:nvPr/>
          </p:nvSpPr>
          <p:spPr>
            <a:xfrm>
              <a:off x="2510171" y="951468"/>
              <a:ext cx="2381467"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a:t>
              </a:r>
            </a:p>
          </p:txBody>
        </p:sp>
        <p:sp>
          <p:nvSpPr>
            <p:cNvPr id="28" name="Rectangle 27">
              <a:extLst>
                <a:ext uri="{FF2B5EF4-FFF2-40B4-BE49-F238E27FC236}">
                  <a16:creationId xmlns:a16="http://schemas.microsoft.com/office/drawing/2014/main" id="{9E62F2B1-B684-7547-8BA5-EB945B583EF4}"/>
                </a:ext>
              </a:extLst>
            </p:cNvPr>
            <p:cNvSpPr/>
            <p:nvPr/>
          </p:nvSpPr>
          <p:spPr>
            <a:xfrm>
              <a:off x="2510172"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PATIENT_ID</a:t>
              </a:r>
            </a:p>
          </p:txBody>
        </p:sp>
        <p:sp>
          <p:nvSpPr>
            <p:cNvPr id="29" name="Rectangle 28">
              <a:extLst>
                <a:ext uri="{FF2B5EF4-FFF2-40B4-BE49-F238E27FC236}">
                  <a16:creationId xmlns:a16="http://schemas.microsoft.com/office/drawing/2014/main" id="{1CF10CEC-3085-0449-B92F-BCA13F88737D}"/>
                </a:ext>
              </a:extLst>
            </p:cNvPr>
            <p:cNvSpPr/>
            <p:nvPr/>
          </p:nvSpPr>
          <p:spPr>
            <a:xfrm>
              <a:off x="2510172"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PATIENT_FNAME</a:t>
              </a:r>
            </a:p>
          </p:txBody>
        </p:sp>
        <p:sp>
          <p:nvSpPr>
            <p:cNvPr id="30" name="Rectangle 29">
              <a:extLst>
                <a:ext uri="{FF2B5EF4-FFF2-40B4-BE49-F238E27FC236}">
                  <a16:creationId xmlns:a16="http://schemas.microsoft.com/office/drawing/2014/main" id="{85AE60F2-C2F0-D447-9C59-E0373B284F6D}"/>
                </a:ext>
              </a:extLst>
            </p:cNvPr>
            <p:cNvSpPr/>
            <p:nvPr/>
          </p:nvSpPr>
          <p:spPr>
            <a:xfrm>
              <a:off x="2510172"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PATIENT_LNAME</a:t>
              </a:r>
            </a:p>
          </p:txBody>
        </p:sp>
        <p:sp>
          <p:nvSpPr>
            <p:cNvPr id="31" name="Rectangle 30">
              <a:extLst>
                <a:ext uri="{FF2B5EF4-FFF2-40B4-BE49-F238E27FC236}">
                  <a16:creationId xmlns:a16="http://schemas.microsoft.com/office/drawing/2014/main" id="{0749DC29-6D5E-584C-AD76-2FE683BF9F39}"/>
                </a:ext>
              </a:extLst>
            </p:cNvPr>
            <p:cNvSpPr/>
            <p:nvPr/>
          </p:nvSpPr>
          <p:spPr>
            <a:xfrm>
              <a:off x="2510172" y="44438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BLOOD_GROUP_ID</a:t>
              </a:r>
            </a:p>
          </p:txBody>
        </p:sp>
        <p:sp>
          <p:nvSpPr>
            <p:cNvPr id="32" name="Rectangle 31">
              <a:extLst>
                <a:ext uri="{FF2B5EF4-FFF2-40B4-BE49-F238E27FC236}">
                  <a16:creationId xmlns:a16="http://schemas.microsoft.com/office/drawing/2014/main" id="{8083E834-BB18-AF42-867F-F59D78F68262}"/>
                </a:ext>
              </a:extLst>
            </p:cNvPr>
            <p:cNvSpPr/>
            <p:nvPr/>
          </p:nvSpPr>
          <p:spPr>
            <a:xfrm>
              <a:off x="2510172" y="405577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p>
          </p:txBody>
        </p:sp>
        <p:sp>
          <p:nvSpPr>
            <p:cNvPr id="33" name="Rectangle 32">
              <a:extLst>
                <a:ext uri="{FF2B5EF4-FFF2-40B4-BE49-F238E27FC236}">
                  <a16:creationId xmlns:a16="http://schemas.microsoft.com/office/drawing/2014/main" id="{A3A38179-905E-CC47-B29E-C9BA1486D8C5}"/>
                </a:ext>
              </a:extLst>
            </p:cNvPr>
            <p:cNvSpPr/>
            <p:nvPr/>
          </p:nvSpPr>
          <p:spPr>
            <a:xfrm>
              <a:off x="2510172" y="366773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PATIENT_HMB</a:t>
              </a:r>
            </a:p>
          </p:txBody>
        </p:sp>
        <p:sp>
          <p:nvSpPr>
            <p:cNvPr id="34" name="Rectangle 33">
              <a:extLst>
                <a:ext uri="{FF2B5EF4-FFF2-40B4-BE49-F238E27FC236}">
                  <a16:creationId xmlns:a16="http://schemas.microsoft.com/office/drawing/2014/main" id="{966EAC69-1075-7B4A-A734-D109CC1A0BC6}"/>
                </a:ext>
              </a:extLst>
            </p:cNvPr>
            <p:cNvSpPr/>
            <p:nvPr/>
          </p:nvSpPr>
          <p:spPr>
            <a:xfrm>
              <a:off x="2510172" y="327969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PATIENT_WEIGHT</a:t>
              </a:r>
            </a:p>
          </p:txBody>
        </p:sp>
        <p:sp>
          <p:nvSpPr>
            <p:cNvPr id="35" name="Rectangle 34">
              <a:extLst>
                <a:ext uri="{FF2B5EF4-FFF2-40B4-BE49-F238E27FC236}">
                  <a16:creationId xmlns:a16="http://schemas.microsoft.com/office/drawing/2014/main" id="{CC2E4ADF-0DA5-C146-B545-92D1087A715E}"/>
                </a:ext>
              </a:extLst>
            </p:cNvPr>
            <p:cNvSpPr/>
            <p:nvPr/>
          </p:nvSpPr>
          <p:spPr>
            <a:xfrm>
              <a:off x="2510172" y="289165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PATIENT_GENDER</a:t>
              </a:r>
            </a:p>
          </p:txBody>
        </p:sp>
        <p:sp>
          <p:nvSpPr>
            <p:cNvPr id="36" name="Rectangle 35">
              <a:extLst>
                <a:ext uri="{FF2B5EF4-FFF2-40B4-BE49-F238E27FC236}">
                  <a16:creationId xmlns:a16="http://schemas.microsoft.com/office/drawing/2014/main" id="{2CE2007D-C0E0-6544-943B-7E0BB1535FB9}"/>
                </a:ext>
              </a:extLst>
            </p:cNvPr>
            <p:cNvSpPr/>
            <p:nvPr/>
          </p:nvSpPr>
          <p:spPr>
            <a:xfrm>
              <a:off x="2510172"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PATIENT_DOB</a:t>
              </a:r>
            </a:p>
          </p:txBody>
        </p:sp>
        <p:sp>
          <p:nvSpPr>
            <p:cNvPr id="38" name="Rectangle 37">
              <a:extLst>
                <a:ext uri="{FF2B5EF4-FFF2-40B4-BE49-F238E27FC236}">
                  <a16:creationId xmlns:a16="http://schemas.microsoft.com/office/drawing/2014/main" id="{67926016-CDBC-6C4F-B85D-192DD8DEE637}"/>
                </a:ext>
              </a:extLst>
            </p:cNvPr>
            <p:cNvSpPr/>
            <p:nvPr/>
          </p:nvSpPr>
          <p:spPr>
            <a:xfrm>
              <a:off x="3731568"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PATIENT_ZIPCODE</a:t>
              </a:r>
            </a:p>
          </p:txBody>
        </p:sp>
        <p:sp>
          <p:nvSpPr>
            <p:cNvPr id="39" name="Rectangle 38">
              <a:extLst>
                <a:ext uri="{FF2B5EF4-FFF2-40B4-BE49-F238E27FC236}">
                  <a16:creationId xmlns:a16="http://schemas.microsoft.com/office/drawing/2014/main" id="{97B0C884-DC2E-BE4B-87BE-5DFEA5F16D1B}"/>
                </a:ext>
              </a:extLst>
            </p:cNvPr>
            <p:cNvSpPr/>
            <p:nvPr/>
          </p:nvSpPr>
          <p:spPr>
            <a:xfrm>
              <a:off x="3731568"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PATIENT_CONTACT</a:t>
              </a:r>
            </a:p>
          </p:txBody>
        </p:sp>
        <p:sp>
          <p:nvSpPr>
            <p:cNvPr id="40" name="Rectangle 39">
              <a:extLst>
                <a:ext uri="{FF2B5EF4-FFF2-40B4-BE49-F238E27FC236}">
                  <a16:creationId xmlns:a16="http://schemas.microsoft.com/office/drawing/2014/main" id="{7DA1FA35-CB64-D546-A181-116784CB7942}"/>
                </a:ext>
              </a:extLst>
            </p:cNvPr>
            <p:cNvSpPr/>
            <p:nvPr/>
          </p:nvSpPr>
          <p:spPr>
            <a:xfrm>
              <a:off x="3731568"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PATIENT_BLD_PH</a:t>
              </a:r>
            </a:p>
          </p:txBody>
        </p:sp>
        <p:sp>
          <p:nvSpPr>
            <p:cNvPr id="41" name="Rectangle 40">
              <a:extLst>
                <a:ext uri="{FF2B5EF4-FFF2-40B4-BE49-F238E27FC236}">
                  <a16:creationId xmlns:a16="http://schemas.microsoft.com/office/drawing/2014/main" id="{A34B8E53-7F2C-E848-A200-8BD909B1D9EE}"/>
                </a:ext>
              </a:extLst>
            </p:cNvPr>
            <p:cNvSpPr/>
            <p:nvPr/>
          </p:nvSpPr>
          <p:spPr>
            <a:xfrm>
              <a:off x="4938496" y="521466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DONOR_ZIPCODE</a:t>
              </a:r>
            </a:p>
          </p:txBody>
        </p:sp>
        <p:sp>
          <p:nvSpPr>
            <p:cNvPr id="42" name="Rectangle 41">
              <a:extLst>
                <a:ext uri="{FF2B5EF4-FFF2-40B4-BE49-F238E27FC236}">
                  <a16:creationId xmlns:a16="http://schemas.microsoft.com/office/drawing/2014/main" id="{155AEC1B-12EA-804D-B801-4DE6064E29FD}"/>
                </a:ext>
              </a:extLst>
            </p:cNvPr>
            <p:cNvSpPr/>
            <p:nvPr/>
          </p:nvSpPr>
          <p:spPr>
            <a:xfrm>
              <a:off x="4938496" y="482837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DONOR_COUNTRY</a:t>
              </a:r>
            </a:p>
          </p:txBody>
        </p:sp>
        <p:sp>
          <p:nvSpPr>
            <p:cNvPr id="43" name="Rectangle 42">
              <a:extLst>
                <a:ext uri="{FF2B5EF4-FFF2-40B4-BE49-F238E27FC236}">
                  <a16:creationId xmlns:a16="http://schemas.microsoft.com/office/drawing/2014/main" id="{FE1E8BEA-4885-244C-8706-46F14C43B820}"/>
                </a:ext>
              </a:extLst>
            </p:cNvPr>
            <p:cNvSpPr/>
            <p:nvPr/>
          </p:nvSpPr>
          <p:spPr>
            <a:xfrm>
              <a:off x="3731568" y="366773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PLASMA_REQ</a:t>
              </a:r>
            </a:p>
          </p:txBody>
        </p:sp>
        <p:sp>
          <p:nvSpPr>
            <p:cNvPr id="44" name="Rectangle 43">
              <a:extLst>
                <a:ext uri="{FF2B5EF4-FFF2-40B4-BE49-F238E27FC236}">
                  <a16:creationId xmlns:a16="http://schemas.microsoft.com/office/drawing/2014/main" id="{87F58DD1-E7BE-E94E-9A1C-0668380953EE}"/>
                </a:ext>
              </a:extLst>
            </p:cNvPr>
            <p:cNvSpPr/>
            <p:nvPr/>
          </p:nvSpPr>
          <p:spPr>
            <a:xfrm>
              <a:off x="3731568" y="327969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DOCTOR_ID</a:t>
              </a:r>
            </a:p>
          </p:txBody>
        </p:sp>
        <p:sp>
          <p:nvSpPr>
            <p:cNvPr id="45" name="Rectangle 44">
              <a:extLst>
                <a:ext uri="{FF2B5EF4-FFF2-40B4-BE49-F238E27FC236}">
                  <a16:creationId xmlns:a16="http://schemas.microsoft.com/office/drawing/2014/main" id="{D8D7E1A7-0352-F143-AEAD-7D2CB11C8CCC}"/>
                </a:ext>
              </a:extLst>
            </p:cNvPr>
            <p:cNvSpPr/>
            <p:nvPr/>
          </p:nvSpPr>
          <p:spPr>
            <a:xfrm>
              <a:off x="3731568" y="289165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ROOM_ID</a:t>
              </a:r>
            </a:p>
          </p:txBody>
        </p:sp>
        <p:sp>
          <p:nvSpPr>
            <p:cNvPr id="46" name="Rectangle 45">
              <a:extLst>
                <a:ext uri="{FF2B5EF4-FFF2-40B4-BE49-F238E27FC236}">
                  <a16:creationId xmlns:a16="http://schemas.microsoft.com/office/drawing/2014/main" id="{B3973748-B9D0-F046-A689-060835827D1C}"/>
                </a:ext>
              </a:extLst>
            </p:cNvPr>
            <p:cNvSpPr/>
            <p:nvPr/>
          </p:nvSpPr>
          <p:spPr>
            <a:xfrm>
              <a:off x="3731568"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PATIENT_EMAIL</a:t>
              </a:r>
            </a:p>
          </p:txBody>
        </p:sp>
        <p:sp>
          <p:nvSpPr>
            <p:cNvPr id="47" name="Rectangle 46">
              <a:extLst>
                <a:ext uri="{FF2B5EF4-FFF2-40B4-BE49-F238E27FC236}">
                  <a16:creationId xmlns:a16="http://schemas.microsoft.com/office/drawing/2014/main" id="{16A307D3-4BDE-DF42-9723-A5190872DAE7}"/>
                </a:ext>
              </a:extLst>
            </p:cNvPr>
            <p:cNvSpPr/>
            <p:nvPr/>
          </p:nvSpPr>
          <p:spPr>
            <a:xfrm>
              <a:off x="4938496" y="951468"/>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DONOR</a:t>
              </a:r>
            </a:p>
          </p:txBody>
        </p:sp>
        <p:sp>
          <p:nvSpPr>
            <p:cNvPr id="48" name="Rectangle 47">
              <a:extLst>
                <a:ext uri="{FF2B5EF4-FFF2-40B4-BE49-F238E27FC236}">
                  <a16:creationId xmlns:a16="http://schemas.microsoft.com/office/drawing/2014/main" id="{46515BCB-6E5F-5E4E-A450-614F0DB9EBDE}"/>
                </a:ext>
              </a:extLst>
            </p:cNvPr>
            <p:cNvSpPr/>
            <p:nvPr/>
          </p:nvSpPr>
          <p:spPr>
            <a:xfrm>
              <a:off x="4938496"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DONOR_ID</a:t>
              </a:r>
            </a:p>
          </p:txBody>
        </p:sp>
        <p:sp>
          <p:nvSpPr>
            <p:cNvPr id="49" name="Rectangle 48">
              <a:extLst>
                <a:ext uri="{FF2B5EF4-FFF2-40B4-BE49-F238E27FC236}">
                  <a16:creationId xmlns:a16="http://schemas.microsoft.com/office/drawing/2014/main" id="{7FAE8335-752F-D646-A7C4-EB67D2BAA209}"/>
                </a:ext>
              </a:extLst>
            </p:cNvPr>
            <p:cNvSpPr/>
            <p:nvPr/>
          </p:nvSpPr>
          <p:spPr>
            <a:xfrm>
              <a:off x="4938496"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DONOR_FNAME</a:t>
              </a:r>
            </a:p>
          </p:txBody>
        </p:sp>
        <p:sp>
          <p:nvSpPr>
            <p:cNvPr id="50" name="Rectangle 49">
              <a:extLst>
                <a:ext uri="{FF2B5EF4-FFF2-40B4-BE49-F238E27FC236}">
                  <a16:creationId xmlns:a16="http://schemas.microsoft.com/office/drawing/2014/main" id="{5C7C8A8E-F0BF-B44A-92E3-EA6D4BB2BB60}"/>
                </a:ext>
              </a:extLst>
            </p:cNvPr>
            <p:cNvSpPr/>
            <p:nvPr/>
          </p:nvSpPr>
          <p:spPr>
            <a:xfrm>
              <a:off x="4938496"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DONOR_LNAME</a:t>
              </a:r>
            </a:p>
          </p:txBody>
        </p:sp>
        <p:sp>
          <p:nvSpPr>
            <p:cNvPr id="51" name="Rectangle 50">
              <a:extLst>
                <a:ext uri="{FF2B5EF4-FFF2-40B4-BE49-F238E27FC236}">
                  <a16:creationId xmlns:a16="http://schemas.microsoft.com/office/drawing/2014/main" id="{163A0A22-D601-8A4A-A580-660B4413E382}"/>
                </a:ext>
              </a:extLst>
            </p:cNvPr>
            <p:cNvSpPr/>
            <p:nvPr/>
          </p:nvSpPr>
          <p:spPr>
            <a:xfrm>
              <a:off x="4938496" y="44438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DONOR_STATE</a:t>
              </a:r>
            </a:p>
          </p:txBody>
        </p:sp>
        <p:sp>
          <p:nvSpPr>
            <p:cNvPr id="52" name="Rectangle 51">
              <a:extLst>
                <a:ext uri="{FF2B5EF4-FFF2-40B4-BE49-F238E27FC236}">
                  <a16:creationId xmlns:a16="http://schemas.microsoft.com/office/drawing/2014/main" id="{0CD93EF7-812F-1644-B388-6A621CC6CEF8}"/>
                </a:ext>
              </a:extLst>
            </p:cNvPr>
            <p:cNvSpPr/>
            <p:nvPr/>
          </p:nvSpPr>
          <p:spPr>
            <a:xfrm>
              <a:off x="4938496" y="405577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DONOR_CITY</a:t>
              </a:r>
            </a:p>
          </p:txBody>
        </p:sp>
        <p:sp>
          <p:nvSpPr>
            <p:cNvPr id="53" name="Rectangle 52">
              <a:extLst>
                <a:ext uri="{FF2B5EF4-FFF2-40B4-BE49-F238E27FC236}">
                  <a16:creationId xmlns:a16="http://schemas.microsoft.com/office/drawing/2014/main" id="{C2E8CEC3-F2D4-F940-B2D2-3FE5ED1B539E}"/>
                </a:ext>
              </a:extLst>
            </p:cNvPr>
            <p:cNvSpPr/>
            <p:nvPr/>
          </p:nvSpPr>
          <p:spPr>
            <a:xfrm>
              <a:off x="4938496" y="366773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BLOOD_GROUP_ID</a:t>
              </a:r>
            </a:p>
          </p:txBody>
        </p:sp>
        <p:sp>
          <p:nvSpPr>
            <p:cNvPr id="54" name="Rectangle 53">
              <a:extLst>
                <a:ext uri="{FF2B5EF4-FFF2-40B4-BE49-F238E27FC236}">
                  <a16:creationId xmlns:a16="http://schemas.microsoft.com/office/drawing/2014/main" id="{910EDB63-4971-0D44-94E9-C51415561B01}"/>
                </a:ext>
              </a:extLst>
            </p:cNvPr>
            <p:cNvSpPr/>
            <p:nvPr/>
          </p:nvSpPr>
          <p:spPr>
            <a:xfrm>
              <a:off x="4938496" y="327969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DONOR_HMB</a:t>
              </a:r>
            </a:p>
          </p:txBody>
        </p:sp>
        <p:sp>
          <p:nvSpPr>
            <p:cNvPr id="55" name="Rectangle 54">
              <a:extLst>
                <a:ext uri="{FF2B5EF4-FFF2-40B4-BE49-F238E27FC236}">
                  <a16:creationId xmlns:a16="http://schemas.microsoft.com/office/drawing/2014/main" id="{9653763E-F0AF-7945-9D82-4EDCA700FB67}"/>
                </a:ext>
              </a:extLst>
            </p:cNvPr>
            <p:cNvSpPr/>
            <p:nvPr/>
          </p:nvSpPr>
          <p:spPr>
            <a:xfrm>
              <a:off x="4938496" y="289165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DONOR_GENDER</a:t>
              </a:r>
            </a:p>
          </p:txBody>
        </p:sp>
        <p:sp>
          <p:nvSpPr>
            <p:cNvPr id="56" name="Rectangle 55">
              <a:extLst>
                <a:ext uri="{FF2B5EF4-FFF2-40B4-BE49-F238E27FC236}">
                  <a16:creationId xmlns:a16="http://schemas.microsoft.com/office/drawing/2014/main" id="{57F56C9F-FC96-FC46-9BD4-A5C82B8A3811}"/>
                </a:ext>
              </a:extLst>
            </p:cNvPr>
            <p:cNvSpPr/>
            <p:nvPr/>
          </p:nvSpPr>
          <p:spPr>
            <a:xfrm>
              <a:off x="4938496"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DONOR_AGE</a:t>
              </a:r>
            </a:p>
          </p:txBody>
        </p:sp>
        <p:sp>
          <p:nvSpPr>
            <p:cNvPr id="57" name="Rectangle 56">
              <a:extLst>
                <a:ext uri="{FF2B5EF4-FFF2-40B4-BE49-F238E27FC236}">
                  <a16:creationId xmlns:a16="http://schemas.microsoft.com/office/drawing/2014/main" id="{DEB3E10D-0774-CB45-A096-045FE811AC23}"/>
                </a:ext>
              </a:extLst>
            </p:cNvPr>
            <p:cNvSpPr/>
            <p:nvPr/>
          </p:nvSpPr>
          <p:spPr>
            <a:xfrm>
              <a:off x="6139606" y="951468"/>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a:t>
              </a:r>
            </a:p>
          </p:txBody>
        </p:sp>
        <p:sp>
          <p:nvSpPr>
            <p:cNvPr id="58" name="Rectangle 57">
              <a:extLst>
                <a:ext uri="{FF2B5EF4-FFF2-40B4-BE49-F238E27FC236}">
                  <a16:creationId xmlns:a16="http://schemas.microsoft.com/office/drawing/2014/main" id="{8424AEFF-53E1-7244-9AF2-FDDB86642158}"/>
                </a:ext>
              </a:extLst>
            </p:cNvPr>
            <p:cNvSpPr/>
            <p:nvPr/>
          </p:nvSpPr>
          <p:spPr>
            <a:xfrm>
              <a:off x="6139606"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DOCTOR_ID</a:t>
              </a:r>
            </a:p>
          </p:txBody>
        </p:sp>
        <p:sp>
          <p:nvSpPr>
            <p:cNvPr id="59" name="Rectangle 58">
              <a:extLst>
                <a:ext uri="{FF2B5EF4-FFF2-40B4-BE49-F238E27FC236}">
                  <a16:creationId xmlns:a16="http://schemas.microsoft.com/office/drawing/2014/main" id="{6AE9AB53-4584-7D43-94E3-EA0DCF2D2D7A}"/>
                </a:ext>
              </a:extLst>
            </p:cNvPr>
            <p:cNvSpPr/>
            <p:nvPr/>
          </p:nvSpPr>
          <p:spPr>
            <a:xfrm>
              <a:off x="6139606"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DOCTOR_FNAME</a:t>
              </a:r>
            </a:p>
          </p:txBody>
        </p:sp>
        <p:sp>
          <p:nvSpPr>
            <p:cNvPr id="60" name="Rectangle 59">
              <a:extLst>
                <a:ext uri="{FF2B5EF4-FFF2-40B4-BE49-F238E27FC236}">
                  <a16:creationId xmlns:a16="http://schemas.microsoft.com/office/drawing/2014/main" id="{E00219BE-835D-2C46-9C16-A2DADF02ABA3}"/>
                </a:ext>
              </a:extLst>
            </p:cNvPr>
            <p:cNvSpPr/>
            <p:nvPr/>
          </p:nvSpPr>
          <p:spPr>
            <a:xfrm>
              <a:off x="6139606"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DOCTOR_LNAME</a:t>
              </a:r>
            </a:p>
          </p:txBody>
        </p:sp>
        <p:sp>
          <p:nvSpPr>
            <p:cNvPr id="65" name="Rectangle 64">
              <a:extLst>
                <a:ext uri="{FF2B5EF4-FFF2-40B4-BE49-F238E27FC236}">
                  <a16:creationId xmlns:a16="http://schemas.microsoft.com/office/drawing/2014/main" id="{DD5E4E8C-E178-A847-8558-378BE7DEF631}"/>
                </a:ext>
              </a:extLst>
            </p:cNvPr>
            <p:cNvSpPr/>
            <p:nvPr/>
          </p:nvSpPr>
          <p:spPr>
            <a:xfrm>
              <a:off x="6139606" y="289165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p>
          </p:txBody>
        </p:sp>
        <p:sp>
          <p:nvSpPr>
            <p:cNvPr id="66" name="Rectangle 65">
              <a:extLst>
                <a:ext uri="{FF2B5EF4-FFF2-40B4-BE49-F238E27FC236}">
                  <a16:creationId xmlns:a16="http://schemas.microsoft.com/office/drawing/2014/main" id="{4ADB22BF-EB8F-A94D-A389-C7201376EFE5}"/>
                </a:ext>
              </a:extLst>
            </p:cNvPr>
            <p:cNvSpPr/>
            <p:nvPr/>
          </p:nvSpPr>
          <p:spPr>
            <a:xfrm>
              <a:off x="6139606"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DOCTOR_EMAILID</a:t>
              </a:r>
            </a:p>
          </p:txBody>
        </p:sp>
        <p:sp>
          <p:nvSpPr>
            <p:cNvPr id="67" name="Rectangle 66">
              <a:extLst>
                <a:ext uri="{FF2B5EF4-FFF2-40B4-BE49-F238E27FC236}">
                  <a16:creationId xmlns:a16="http://schemas.microsoft.com/office/drawing/2014/main" id="{29CD944A-2CBD-794E-9512-301491968997}"/>
                </a:ext>
              </a:extLst>
            </p:cNvPr>
            <p:cNvSpPr/>
            <p:nvPr/>
          </p:nvSpPr>
          <p:spPr>
            <a:xfrm>
              <a:off x="7350341" y="951468"/>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ROOM</a:t>
              </a:r>
            </a:p>
          </p:txBody>
        </p:sp>
        <p:sp>
          <p:nvSpPr>
            <p:cNvPr id="68" name="Rectangle 67">
              <a:extLst>
                <a:ext uri="{FF2B5EF4-FFF2-40B4-BE49-F238E27FC236}">
                  <a16:creationId xmlns:a16="http://schemas.microsoft.com/office/drawing/2014/main" id="{86F4A9A6-316B-544E-B0C7-D87FB23F23F7}"/>
                </a:ext>
              </a:extLst>
            </p:cNvPr>
            <p:cNvSpPr/>
            <p:nvPr/>
          </p:nvSpPr>
          <p:spPr>
            <a:xfrm>
              <a:off x="7350341"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ROOM_ID</a:t>
              </a:r>
            </a:p>
          </p:txBody>
        </p:sp>
        <p:sp>
          <p:nvSpPr>
            <p:cNvPr id="69" name="Rectangle 68">
              <a:extLst>
                <a:ext uri="{FF2B5EF4-FFF2-40B4-BE49-F238E27FC236}">
                  <a16:creationId xmlns:a16="http://schemas.microsoft.com/office/drawing/2014/main" id="{1AFDD45E-7A85-714C-9C35-2AB500B3E305}"/>
                </a:ext>
              </a:extLst>
            </p:cNvPr>
            <p:cNvSpPr/>
            <p:nvPr/>
          </p:nvSpPr>
          <p:spPr>
            <a:xfrm>
              <a:off x="7350341"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HOSPITAL_ID</a:t>
              </a:r>
            </a:p>
          </p:txBody>
        </p:sp>
        <p:sp>
          <p:nvSpPr>
            <p:cNvPr id="70" name="Rectangle 69">
              <a:extLst>
                <a:ext uri="{FF2B5EF4-FFF2-40B4-BE49-F238E27FC236}">
                  <a16:creationId xmlns:a16="http://schemas.microsoft.com/office/drawing/2014/main" id="{41A10D25-0527-FF4A-B976-B5A0A51DB4C4}"/>
                </a:ext>
              </a:extLst>
            </p:cNvPr>
            <p:cNvSpPr/>
            <p:nvPr/>
          </p:nvSpPr>
          <p:spPr>
            <a:xfrm>
              <a:off x="7350341"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FLOOR</a:t>
              </a:r>
            </a:p>
          </p:txBody>
        </p:sp>
        <p:sp>
          <p:nvSpPr>
            <p:cNvPr id="76" name="Rectangle 75">
              <a:extLst>
                <a:ext uri="{FF2B5EF4-FFF2-40B4-BE49-F238E27FC236}">
                  <a16:creationId xmlns:a16="http://schemas.microsoft.com/office/drawing/2014/main" id="{A4CBD433-1DC1-314D-BBCC-D7A69D4BB468}"/>
                </a:ext>
              </a:extLst>
            </p:cNvPr>
            <p:cNvSpPr/>
            <p:nvPr/>
          </p:nvSpPr>
          <p:spPr>
            <a:xfrm>
              <a:off x="7350341"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ROOM_TYPE</a:t>
              </a:r>
            </a:p>
          </p:txBody>
        </p:sp>
        <p:sp>
          <p:nvSpPr>
            <p:cNvPr id="77" name="Rectangle 76">
              <a:extLst>
                <a:ext uri="{FF2B5EF4-FFF2-40B4-BE49-F238E27FC236}">
                  <a16:creationId xmlns:a16="http://schemas.microsoft.com/office/drawing/2014/main" id="{7E332617-BC6F-E343-AD44-5E1C84BE687E}"/>
                </a:ext>
              </a:extLst>
            </p:cNvPr>
            <p:cNvSpPr/>
            <p:nvPr/>
          </p:nvSpPr>
          <p:spPr>
            <a:xfrm>
              <a:off x="2510170" y="483930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PATIENT_CITY</a:t>
              </a:r>
            </a:p>
          </p:txBody>
        </p:sp>
        <p:sp>
          <p:nvSpPr>
            <p:cNvPr id="78" name="Rectangle 77">
              <a:extLst>
                <a:ext uri="{FF2B5EF4-FFF2-40B4-BE49-F238E27FC236}">
                  <a16:creationId xmlns:a16="http://schemas.microsoft.com/office/drawing/2014/main" id="{669BC07B-D69C-1245-A4BC-1824CD5C5789}"/>
                </a:ext>
              </a:extLst>
            </p:cNvPr>
            <p:cNvSpPr/>
            <p:nvPr/>
          </p:nvSpPr>
          <p:spPr>
            <a:xfrm>
              <a:off x="2510170" y="524213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PATIENT_STATE</a:t>
              </a:r>
            </a:p>
          </p:txBody>
        </p:sp>
        <p:sp>
          <p:nvSpPr>
            <p:cNvPr id="79" name="Rectangle 78">
              <a:extLst>
                <a:ext uri="{FF2B5EF4-FFF2-40B4-BE49-F238E27FC236}">
                  <a16:creationId xmlns:a16="http://schemas.microsoft.com/office/drawing/2014/main" id="{CE42E707-B45C-3A4F-B91F-7CFD6CB98EE0}"/>
                </a:ext>
              </a:extLst>
            </p:cNvPr>
            <p:cNvSpPr/>
            <p:nvPr/>
          </p:nvSpPr>
          <p:spPr>
            <a:xfrm>
              <a:off x="2510169" y="5634537"/>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PATIENT_COUNTRY</a:t>
              </a:r>
            </a:p>
          </p:txBody>
        </p:sp>
        <p:sp>
          <p:nvSpPr>
            <p:cNvPr id="80" name="Rectangle 79">
              <a:extLst>
                <a:ext uri="{FF2B5EF4-FFF2-40B4-BE49-F238E27FC236}">
                  <a16:creationId xmlns:a16="http://schemas.microsoft.com/office/drawing/2014/main" id="{73FDCA7E-43A5-4C4B-9442-4EC4A2CCD101}"/>
                </a:ext>
              </a:extLst>
            </p:cNvPr>
            <p:cNvSpPr/>
            <p:nvPr/>
          </p:nvSpPr>
          <p:spPr>
            <a:xfrm>
              <a:off x="2510170" y="6036915"/>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BLOOD_GROUP_ID</a:t>
              </a:r>
            </a:p>
          </p:txBody>
        </p:sp>
        <p:sp>
          <p:nvSpPr>
            <p:cNvPr id="81" name="Rectangle 80">
              <a:extLst>
                <a:ext uri="{FF2B5EF4-FFF2-40B4-BE49-F238E27FC236}">
                  <a16:creationId xmlns:a16="http://schemas.microsoft.com/office/drawing/2014/main" id="{F59CCF0B-01FE-E044-A973-1DC540A796C1}"/>
                </a:ext>
              </a:extLst>
            </p:cNvPr>
            <p:cNvSpPr/>
            <p:nvPr/>
          </p:nvSpPr>
          <p:spPr>
            <a:xfrm>
              <a:off x="4938496" y="5606135"/>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DONOR_CONTACT</a:t>
              </a:r>
            </a:p>
          </p:txBody>
        </p:sp>
        <p:sp>
          <p:nvSpPr>
            <p:cNvPr id="82" name="Rectangle 81">
              <a:extLst>
                <a:ext uri="{FF2B5EF4-FFF2-40B4-BE49-F238E27FC236}">
                  <a16:creationId xmlns:a16="http://schemas.microsoft.com/office/drawing/2014/main" id="{B092FB22-9C05-1F4F-9656-F7EE16D670BC}"/>
                </a:ext>
              </a:extLst>
            </p:cNvPr>
            <p:cNvSpPr/>
            <p:nvPr/>
          </p:nvSpPr>
          <p:spPr>
            <a:xfrm>
              <a:off x="4938496" y="5994721"/>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p>
          </p:txBody>
        </p:sp>
        <p:sp>
          <p:nvSpPr>
            <p:cNvPr id="83" name="Rectangle 82">
              <a:extLst>
                <a:ext uri="{FF2B5EF4-FFF2-40B4-BE49-F238E27FC236}">
                  <a16:creationId xmlns:a16="http://schemas.microsoft.com/office/drawing/2014/main" id="{780D2B8A-DD8D-8A43-9A3D-8608976F546B}"/>
                </a:ext>
              </a:extLst>
            </p:cNvPr>
            <p:cNvSpPr/>
            <p:nvPr/>
          </p:nvSpPr>
          <p:spPr>
            <a:xfrm>
              <a:off x="8560054" y="951468"/>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a:t>
              </a:r>
            </a:p>
          </p:txBody>
        </p:sp>
        <p:sp>
          <p:nvSpPr>
            <p:cNvPr id="84" name="Rectangle 83">
              <a:extLst>
                <a:ext uri="{FF2B5EF4-FFF2-40B4-BE49-F238E27FC236}">
                  <a16:creationId xmlns:a16="http://schemas.microsoft.com/office/drawing/2014/main" id="{76E87D25-3B88-BB41-8336-BA56D6121C8A}"/>
                </a:ext>
              </a:extLst>
            </p:cNvPr>
            <p:cNvSpPr/>
            <p:nvPr/>
          </p:nvSpPr>
          <p:spPr>
            <a:xfrm>
              <a:off x="8560054"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DONATION_ID</a:t>
              </a:r>
            </a:p>
          </p:txBody>
        </p:sp>
        <p:sp>
          <p:nvSpPr>
            <p:cNvPr id="85" name="Rectangle 84">
              <a:extLst>
                <a:ext uri="{FF2B5EF4-FFF2-40B4-BE49-F238E27FC236}">
                  <a16:creationId xmlns:a16="http://schemas.microsoft.com/office/drawing/2014/main" id="{F7949528-2DDF-794F-AB2C-D7E40EB29DE9}"/>
                </a:ext>
              </a:extLst>
            </p:cNvPr>
            <p:cNvSpPr/>
            <p:nvPr/>
          </p:nvSpPr>
          <p:spPr>
            <a:xfrm>
              <a:off x="8560054"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DONATION_DATE</a:t>
              </a:r>
            </a:p>
          </p:txBody>
        </p:sp>
        <p:sp>
          <p:nvSpPr>
            <p:cNvPr id="86" name="Rectangle 85">
              <a:extLst>
                <a:ext uri="{FF2B5EF4-FFF2-40B4-BE49-F238E27FC236}">
                  <a16:creationId xmlns:a16="http://schemas.microsoft.com/office/drawing/2014/main" id="{8E391C8F-8DA3-9B42-86FB-347EA4B4B5A1}"/>
                </a:ext>
              </a:extLst>
            </p:cNvPr>
            <p:cNvSpPr/>
            <p:nvPr/>
          </p:nvSpPr>
          <p:spPr>
            <a:xfrm>
              <a:off x="8560054"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DONOR_ID</a:t>
              </a:r>
            </a:p>
          </p:txBody>
        </p:sp>
        <p:sp>
          <p:nvSpPr>
            <p:cNvPr id="87" name="Rectangle 86">
              <a:extLst>
                <a:ext uri="{FF2B5EF4-FFF2-40B4-BE49-F238E27FC236}">
                  <a16:creationId xmlns:a16="http://schemas.microsoft.com/office/drawing/2014/main" id="{AA528271-D614-5548-BEFE-FACE223A02B3}"/>
                </a:ext>
              </a:extLst>
            </p:cNvPr>
            <p:cNvSpPr/>
            <p:nvPr/>
          </p:nvSpPr>
          <p:spPr>
            <a:xfrm>
              <a:off x="8560054"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p>
          </p:txBody>
        </p:sp>
        <p:sp>
          <p:nvSpPr>
            <p:cNvPr id="88" name="Rectangle 87">
              <a:extLst>
                <a:ext uri="{FF2B5EF4-FFF2-40B4-BE49-F238E27FC236}">
                  <a16:creationId xmlns:a16="http://schemas.microsoft.com/office/drawing/2014/main" id="{BBB56980-CE0D-9B4A-94AB-84147133E707}"/>
                </a:ext>
              </a:extLst>
            </p:cNvPr>
            <p:cNvSpPr/>
            <p:nvPr/>
          </p:nvSpPr>
          <p:spPr>
            <a:xfrm>
              <a:off x="9769744" y="951468"/>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7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PLASMA_AVAILABILITY</a:t>
              </a:r>
            </a:p>
          </p:txBody>
        </p:sp>
        <p:sp>
          <p:nvSpPr>
            <p:cNvPr id="89" name="Rectangle 88">
              <a:extLst>
                <a:ext uri="{FF2B5EF4-FFF2-40B4-BE49-F238E27FC236}">
                  <a16:creationId xmlns:a16="http://schemas.microsoft.com/office/drawing/2014/main" id="{496BE376-62A8-3F4B-AA88-121B4201102A}"/>
                </a:ext>
              </a:extLst>
            </p:cNvPr>
            <p:cNvSpPr/>
            <p:nvPr/>
          </p:nvSpPr>
          <p:spPr>
            <a:xfrm>
              <a:off x="9769744"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P_AVAIL_ID</a:t>
              </a:r>
            </a:p>
          </p:txBody>
        </p:sp>
        <p:sp>
          <p:nvSpPr>
            <p:cNvPr id="90" name="Rectangle 89">
              <a:extLst>
                <a:ext uri="{FF2B5EF4-FFF2-40B4-BE49-F238E27FC236}">
                  <a16:creationId xmlns:a16="http://schemas.microsoft.com/office/drawing/2014/main" id="{BB6BC207-0257-BF4B-9A70-C7DC55992C83}"/>
                </a:ext>
              </a:extLst>
            </p:cNvPr>
            <p:cNvSpPr/>
            <p:nvPr/>
          </p:nvSpPr>
          <p:spPr>
            <a:xfrm>
              <a:off x="9769744"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PBANK_ID</a:t>
              </a:r>
            </a:p>
          </p:txBody>
        </p:sp>
        <p:sp>
          <p:nvSpPr>
            <p:cNvPr id="91" name="Rectangle 90">
              <a:extLst>
                <a:ext uri="{FF2B5EF4-FFF2-40B4-BE49-F238E27FC236}">
                  <a16:creationId xmlns:a16="http://schemas.microsoft.com/office/drawing/2014/main" id="{B6BF64A6-8E43-D844-BFA5-B424C12C8F4D}"/>
                </a:ext>
              </a:extLst>
            </p:cNvPr>
            <p:cNvSpPr/>
            <p:nvPr/>
          </p:nvSpPr>
          <p:spPr>
            <a:xfrm>
              <a:off x="9769744"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DONATION_ID</a:t>
              </a:r>
            </a:p>
          </p:txBody>
        </p:sp>
        <p:sp>
          <p:nvSpPr>
            <p:cNvPr id="92" name="Rectangle 91">
              <a:extLst>
                <a:ext uri="{FF2B5EF4-FFF2-40B4-BE49-F238E27FC236}">
                  <a16:creationId xmlns:a16="http://schemas.microsoft.com/office/drawing/2014/main" id="{380964D4-BA38-C94F-A4C4-1980EF57A141}"/>
                </a:ext>
              </a:extLst>
            </p:cNvPr>
            <p:cNvSpPr/>
            <p:nvPr/>
          </p:nvSpPr>
          <p:spPr>
            <a:xfrm>
              <a:off x="9769744"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P_AVAIL_STATUS</a:t>
              </a:r>
            </a:p>
          </p:txBody>
        </p:sp>
        <p:sp>
          <p:nvSpPr>
            <p:cNvPr id="93" name="Rectangle 92">
              <a:extLst>
                <a:ext uri="{FF2B5EF4-FFF2-40B4-BE49-F238E27FC236}">
                  <a16:creationId xmlns:a16="http://schemas.microsoft.com/office/drawing/2014/main" id="{0D54522C-F001-6944-8D01-64F6BA50F6BC}"/>
                </a:ext>
              </a:extLst>
            </p:cNvPr>
            <p:cNvSpPr/>
            <p:nvPr/>
          </p:nvSpPr>
          <p:spPr>
            <a:xfrm>
              <a:off x="10979431" y="951468"/>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 TRANSFUSION</a:t>
              </a:r>
            </a:p>
          </p:txBody>
        </p:sp>
        <p:sp>
          <p:nvSpPr>
            <p:cNvPr id="94" name="Rectangle 93">
              <a:extLst>
                <a:ext uri="{FF2B5EF4-FFF2-40B4-BE49-F238E27FC236}">
                  <a16:creationId xmlns:a16="http://schemas.microsoft.com/office/drawing/2014/main" id="{CA0EBE25-49AA-EF44-B17F-3C8FD89B6CE3}"/>
                </a:ext>
              </a:extLst>
            </p:cNvPr>
            <p:cNvSpPr/>
            <p:nvPr/>
          </p:nvSpPr>
          <p:spPr>
            <a:xfrm>
              <a:off x="10979431" y="133950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PLASMA_TRANS_ID</a:t>
              </a:r>
            </a:p>
          </p:txBody>
        </p:sp>
        <p:sp>
          <p:nvSpPr>
            <p:cNvPr id="95" name="Rectangle 94">
              <a:extLst>
                <a:ext uri="{FF2B5EF4-FFF2-40B4-BE49-F238E27FC236}">
                  <a16:creationId xmlns:a16="http://schemas.microsoft.com/office/drawing/2014/main" id="{25B3B380-2D8F-4149-8473-33BF6679091E}"/>
                </a:ext>
              </a:extLst>
            </p:cNvPr>
            <p:cNvSpPr/>
            <p:nvPr/>
          </p:nvSpPr>
          <p:spPr>
            <a:xfrm>
              <a:off x="10979431" y="172754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P_AVAIL_ID</a:t>
              </a:r>
            </a:p>
          </p:txBody>
        </p:sp>
        <p:sp>
          <p:nvSpPr>
            <p:cNvPr id="96" name="Rectangle 95">
              <a:extLst>
                <a:ext uri="{FF2B5EF4-FFF2-40B4-BE49-F238E27FC236}">
                  <a16:creationId xmlns:a16="http://schemas.microsoft.com/office/drawing/2014/main" id="{B866F510-C5B9-8842-8B21-50F8E21C980A}"/>
                </a:ext>
              </a:extLst>
            </p:cNvPr>
            <p:cNvSpPr/>
            <p:nvPr/>
          </p:nvSpPr>
          <p:spPr>
            <a:xfrm>
              <a:off x="10979431" y="211558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PATIENT_ID</a:t>
              </a:r>
            </a:p>
          </p:txBody>
        </p:sp>
        <p:sp>
          <p:nvSpPr>
            <p:cNvPr id="97" name="Rectangle 96">
              <a:extLst>
                <a:ext uri="{FF2B5EF4-FFF2-40B4-BE49-F238E27FC236}">
                  <a16:creationId xmlns:a16="http://schemas.microsoft.com/office/drawing/2014/main" id="{B8EEC84C-13A5-C54C-8987-47C730DD389E}"/>
                </a:ext>
              </a:extLst>
            </p:cNvPr>
            <p:cNvSpPr/>
            <p:nvPr/>
          </p:nvSpPr>
          <p:spPr>
            <a:xfrm>
              <a:off x="10979431" y="250362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PLASMA_TRANSFUSION_DATE</a:t>
              </a:r>
            </a:p>
          </p:txBody>
        </p:sp>
        <p:sp>
          <p:nvSpPr>
            <p:cNvPr id="98" name="Rectangle 97">
              <a:extLst>
                <a:ext uri="{FF2B5EF4-FFF2-40B4-BE49-F238E27FC236}">
                  <a16:creationId xmlns:a16="http://schemas.microsoft.com/office/drawing/2014/main" id="{1B277E91-BF34-594E-B22E-A4F6527059B9}"/>
                </a:ext>
              </a:extLst>
            </p:cNvPr>
            <p:cNvSpPr/>
            <p:nvPr/>
          </p:nvSpPr>
          <p:spPr>
            <a:xfrm>
              <a:off x="10979431" y="3290038"/>
              <a:ext cx="1160070" cy="309093"/>
            </a:xfrm>
            <a:prstGeom prst="rect">
              <a:avLst/>
            </a:prstGeom>
            <a:solidFill>
              <a:srgbClr val="0070C0"/>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chemeClr val="bg1"/>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a:t>
              </a:r>
            </a:p>
          </p:txBody>
        </p:sp>
        <p:sp>
          <p:nvSpPr>
            <p:cNvPr id="99" name="Rectangle 98">
              <a:extLst>
                <a:ext uri="{FF2B5EF4-FFF2-40B4-BE49-F238E27FC236}">
                  <a16:creationId xmlns:a16="http://schemas.microsoft.com/office/drawing/2014/main" id="{4B68FAA3-E120-8A48-950B-3C89BA485213}"/>
                </a:ext>
              </a:extLst>
            </p:cNvPr>
            <p:cNvSpPr/>
            <p:nvPr/>
          </p:nvSpPr>
          <p:spPr>
            <a:xfrm>
              <a:off x="10979431" y="367807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BILLING_ID</a:t>
              </a:r>
            </a:p>
          </p:txBody>
        </p:sp>
        <p:sp>
          <p:nvSpPr>
            <p:cNvPr id="100" name="Rectangle 99">
              <a:extLst>
                <a:ext uri="{FF2B5EF4-FFF2-40B4-BE49-F238E27FC236}">
                  <a16:creationId xmlns:a16="http://schemas.microsoft.com/office/drawing/2014/main" id="{8D08510D-E967-1645-8E99-FCD2AB73FD2F}"/>
                </a:ext>
              </a:extLst>
            </p:cNvPr>
            <p:cNvSpPr/>
            <p:nvPr/>
          </p:nvSpPr>
          <p:spPr>
            <a:xfrm>
              <a:off x="10979431" y="406611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BILLING_PRICE</a:t>
              </a:r>
            </a:p>
          </p:txBody>
        </p:sp>
        <p:sp>
          <p:nvSpPr>
            <p:cNvPr id="101" name="Rectangle 100">
              <a:extLst>
                <a:ext uri="{FF2B5EF4-FFF2-40B4-BE49-F238E27FC236}">
                  <a16:creationId xmlns:a16="http://schemas.microsoft.com/office/drawing/2014/main" id="{286BF0A2-4212-8244-BECA-659465A67EAB}"/>
                </a:ext>
              </a:extLst>
            </p:cNvPr>
            <p:cNvSpPr/>
            <p:nvPr/>
          </p:nvSpPr>
          <p:spPr>
            <a:xfrm>
              <a:off x="10979431" y="4454152"/>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BILLING_DESC</a:t>
              </a:r>
            </a:p>
          </p:txBody>
        </p:sp>
        <p:sp>
          <p:nvSpPr>
            <p:cNvPr id="102" name="Rectangle 101">
              <a:extLst>
                <a:ext uri="{FF2B5EF4-FFF2-40B4-BE49-F238E27FC236}">
                  <a16:creationId xmlns:a16="http://schemas.microsoft.com/office/drawing/2014/main" id="{D99EF2EF-D4D9-0545-824B-15A46732D62A}"/>
                </a:ext>
              </a:extLst>
            </p:cNvPr>
            <p:cNvSpPr/>
            <p:nvPr/>
          </p:nvSpPr>
          <p:spPr>
            <a:xfrm>
              <a:off x="10979431" y="6006304"/>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BILL_PAID</a:t>
              </a:r>
            </a:p>
          </p:txBody>
        </p:sp>
        <p:sp>
          <p:nvSpPr>
            <p:cNvPr id="103" name="Rectangle 102">
              <a:extLst>
                <a:ext uri="{FF2B5EF4-FFF2-40B4-BE49-F238E27FC236}">
                  <a16:creationId xmlns:a16="http://schemas.microsoft.com/office/drawing/2014/main" id="{F4B08039-1968-9443-8F72-9121B4466133}"/>
                </a:ext>
              </a:extLst>
            </p:cNvPr>
            <p:cNvSpPr/>
            <p:nvPr/>
          </p:nvSpPr>
          <p:spPr>
            <a:xfrm>
              <a:off x="10979431" y="5618266"/>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PATIENT_ID</a:t>
              </a:r>
            </a:p>
          </p:txBody>
        </p:sp>
        <p:sp>
          <p:nvSpPr>
            <p:cNvPr id="104" name="Rectangle 103">
              <a:extLst>
                <a:ext uri="{FF2B5EF4-FFF2-40B4-BE49-F238E27FC236}">
                  <a16:creationId xmlns:a16="http://schemas.microsoft.com/office/drawing/2014/main" id="{B6E734CF-3B15-7948-B1CC-DA7417B831EB}"/>
                </a:ext>
              </a:extLst>
            </p:cNvPr>
            <p:cNvSpPr/>
            <p:nvPr/>
          </p:nvSpPr>
          <p:spPr>
            <a:xfrm>
              <a:off x="10979431" y="5230228"/>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PLASMA_TRANS_ID</a:t>
              </a:r>
            </a:p>
          </p:txBody>
        </p:sp>
        <p:sp>
          <p:nvSpPr>
            <p:cNvPr id="105" name="Rectangle 104">
              <a:extLst>
                <a:ext uri="{FF2B5EF4-FFF2-40B4-BE49-F238E27FC236}">
                  <a16:creationId xmlns:a16="http://schemas.microsoft.com/office/drawing/2014/main" id="{2CCD8039-75D7-9146-8F13-AE4187C261CB}"/>
                </a:ext>
              </a:extLst>
            </p:cNvPr>
            <p:cNvSpPr/>
            <p:nvPr/>
          </p:nvSpPr>
          <p:spPr>
            <a:xfrm>
              <a:off x="10979431" y="4842190"/>
              <a:ext cx="1160070" cy="309093"/>
            </a:xfrm>
            <a:prstGeom prst="rect">
              <a:avLst/>
            </a:prstGeom>
            <a:solidFill>
              <a:schemeClr val="bg1"/>
            </a:solid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solidFill>
                    <a:srgbClr val="0070C0"/>
                  </a:solidFill>
                  <a:latin typeface="Microsoft GothicNeo" panose="020B0500000101010101" pitchFamily="34" charset="-127"/>
                  <a:ea typeface="Microsoft GothicNeo" panose="020B0500000101010101" pitchFamily="34" charset="-127"/>
                  <a:cs typeface="Microsoft GothicNeo" panose="020B0500000101010101" pitchFamily="34" charset="-127"/>
                </a:rPr>
                <a:t>BILLING_DATE</a:t>
              </a:r>
            </a:p>
          </p:txBody>
        </p:sp>
      </p:grpSp>
    </p:spTree>
    <p:extLst>
      <p:ext uri="{BB962C8B-B14F-4D97-AF65-F5344CB8AC3E}">
        <p14:creationId xmlns:p14="http://schemas.microsoft.com/office/powerpoint/2010/main" val="3397317971"/>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themeOverride>
</file>

<file path=docProps/app.xml><?xml version="1.0" encoding="utf-8"?>
<Properties xmlns="http://schemas.openxmlformats.org/officeDocument/2006/extended-properties" xmlns:vt="http://schemas.openxmlformats.org/officeDocument/2006/docPropsVTypes">
  <TotalTime>5019</TotalTime>
  <Words>3420</Words>
  <Application>Microsoft Office PowerPoint</Application>
  <PresentationFormat>Widescreen</PresentationFormat>
  <Paragraphs>602</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Microsoft GothicNeo</vt:lpstr>
      <vt:lpstr>Microsoft GothicNeo Light</vt:lpstr>
      <vt:lpstr>Arial</vt:lpstr>
      <vt:lpstr>Calibri</vt:lpstr>
      <vt:lpstr>Univers</vt:lpstr>
      <vt:lpstr>GradientVTI</vt:lpstr>
      <vt:lpstr>Document</vt:lpstr>
      <vt:lpstr>Plasma Donor ManagemenT SystEM  COVID-19 Patients  </vt:lpstr>
      <vt:lpstr>PowerPoint Presentation</vt:lpstr>
      <vt:lpstr>PowerPoint Presentation</vt:lpstr>
      <vt:lpstr>PowerPoint Presentation</vt:lpstr>
      <vt:lpstr>PowerPoint Presentation</vt:lpstr>
      <vt:lpstr>Database design &amp; modeling</vt:lpstr>
      <vt:lpstr>Business Rules</vt:lpstr>
      <vt:lpstr>Keys</vt:lpstr>
      <vt:lpstr>PDMS Table Attributes</vt:lpstr>
      <vt:lpstr>Relationship Table</vt:lpstr>
      <vt:lpstr>ENTITY RELATIONSHIP DIAGRAM</vt:lpstr>
      <vt:lpstr>ERD</vt:lpstr>
      <vt:lpstr>NORMALIZATION</vt:lpstr>
      <vt:lpstr>PowerPoint Presentation</vt:lpstr>
      <vt:lpstr>PowerPoint Presentation</vt:lpstr>
      <vt:lpstr>IMPLEMENTATION &amp; LOADING DATA</vt:lpstr>
      <vt:lpstr>PowerPoint Presentation</vt:lpstr>
      <vt:lpstr>PowerPoint Presentation</vt:lpstr>
      <vt:lpstr>PowerPoint Presentation</vt:lpstr>
      <vt:lpstr>PowerPoint Presentation</vt:lpstr>
      <vt:lpstr>PowerPoint Presentation</vt:lpstr>
      <vt:lpstr>REPORTS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Donor ManagemenT SystEM  COVID-19 Patients  </dc:title>
  <dc:creator>Smita Kulkarni</dc:creator>
  <cp:lastModifiedBy>Swathi Reddy</cp:lastModifiedBy>
  <cp:revision>35</cp:revision>
  <dcterms:created xsi:type="dcterms:W3CDTF">2020-12-04T18:35:40Z</dcterms:created>
  <dcterms:modified xsi:type="dcterms:W3CDTF">2020-12-08T23:29:11Z</dcterms:modified>
</cp:coreProperties>
</file>