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  <p:sldMasterId id="2147484112" r:id="rId2"/>
  </p:sldMasterIdLst>
  <p:notesMasterIdLst>
    <p:notesMasterId r:id="rId22"/>
  </p:notesMasterIdLst>
  <p:handoutMasterIdLst>
    <p:handoutMasterId r:id="rId23"/>
  </p:handoutMasterIdLst>
  <p:sldIdLst>
    <p:sldId id="710" r:id="rId3"/>
    <p:sldId id="715" r:id="rId4"/>
    <p:sldId id="714" r:id="rId5"/>
    <p:sldId id="723" r:id="rId6"/>
    <p:sldId id="722" r:id="rId7"/>
    <p:sldId id="739" r:id="rId8"/>
    <p:sldId id="738" r:id="rId9"/>
    <p:sldId id="727" r:id="rId10"/>
    <p:sldId id="721" r:id="rId11"/>
    <p:sldId id="740" r:id="rId12"/>
    <p:sldId id="741" r:id="rId13"/>
    <p:sldId id="742" r:id="rId14"/>
    <p:sldId id="743" r:id="rId15"/>
    <p:sldId id="744" r:id="rId16"/>
    <p:sldId id="746" r:id="rId17"/>
    <p:sldId id="747" r:id="rId18"/>
    <p:sldId id="748" r:id="rId19"/>
    <p:sldId id="724" r:id="rId20"/>
    <p:sldId id="709" r:id="rId21"/>
  </p:sldIdLst>
  <p:sldSz cx="12192000" cy="6858000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61">
          <p15:clr>
            <a:srgbClr val="A4A3A4"/>
          </p15:clr>
        </p15:guide>
        <p15:guide id="2" orient="horz" pos="1481">
          <p15:clr>
            <a:srgbClr val="A4A3A4"/>
          </p15:clr>
        </p15:guide>
        <p15:guide id="3" orient="horz" pos="1987">
          <p15:clr>
            <a:srgbClr val="A4A3A4"/>
          </p15:clr>
        </p15:guide>
        <p15:guide id="4" orient="horz" pos="2009">
          <p15:clr>
            <a:srgbClr val="A4A3A4"/>
          </p15:clr>
        </p15:guide>
        <p15:guide id="5" pos="6113">
          <p15:clr>
            <a:srgbClr val="A4A3A4"/>
          </p15:clr>
        </p15:guide>
        <p15:guide id="6" pos="2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A0B0A"/>
    <a:srgbClr val="0A0B07"/>
    <a:srgbClr val="CBCDCD"/>
    <a:srgbClr val="000000"/>
    <a:srgbClr val="7C7C7C"/>
    <a:srgbClr val="646464"/>
    <a:srgbClr val="D1232B"/>
    <a:srgbClr val="515151"/>
    <a:srgbClr val="C5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8" autoAdjust="0"/>
    <p:restoredTop sz="84021" autoAdjust="0"/>
  </p:normalViewPr>
  <p:slideViewPr>
    <p:cSldViewPr snapToGrid="0">
      <p:cViewPr>
        <p:scale>
          <a:sx n="100" d="100"/>
          <a:sy n="100" d="100"/>
        </p:scale>
        <p:origin x="880" y="360"/>
      </p:cViewPr>
      <p:guideLst>
        <p:guide orient="horz" pos="2261"/>
        <p:guide orient="horz" pos="1481"/>
        <p:guide orient="horz" pos="1987"/>
        <p:guide orient="horz" pos="2009"/>
        <p:guide pos="6113"/>
        <p:guide pos="22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-4956" y="-9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7638D1-F43A-9C4D-8633-06F10F3541CB}" type="datetimeFigureOut">
              <a:rPr lang="en-US"/>
              <a:pPr>
                <a:defRPr/>
              </a:pPr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84E0AD-DB14-5C47-932A-254EC368D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4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5556CB-A3D0-EB43-93D3-DE539EB69B2E}" type="datetimeFigureOut">
              <a:rPr lang="en-US"/>
              <a:pPr>
                <a:defRPr/>
              </a:pPr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240" tIns="48620" rIns="97240" bIns="486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7240" tIns="48620" rIns="97240" bIns="486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7240" tIns="48620" rIns="97240" bIns="486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E2917E-1C20-844B-B32D-63976B822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9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27013" algn="l" defTabSz="457200" rtl="0" eaLnBrk="0" fontAlgn="base" hangingPunct="0">
      <a:lnSpc>
        <a:spcPct val="95000"/>
      </a:lnSpc>
      <a:spcBef>
        <a:spcPct val="30000"/>
      </a:spcBef>
      <a:spcAft>
        <a:spcPts val="60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Note: </a:t>
            </a:r>
            <a:r>
              <a:rPr lang="en-US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Note: </a:t>
            </a:r>
            <a:r>
              <a:rPr lang="en-US" sz="120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Please use one slide per presenter.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Note: </a:t>
            </a:r>
            <a:r>
              <a:rPr lang="en-US" dirty="0"/>
              <a:t>Highlight why the audience should care to sit through your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Test standard platform forms for proper functionality: Automate the opening a form, disabling a form, set values on fields, enter data, validate specific fields and submit a form.  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Drives a browser to test forms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Captures screenshots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Runs client side scripts.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Waits for asynchronous effects like client rules and resolving references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Create retention policies for set policies on specific tests 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Insert or update records</a:t>
            </a:r>
          </a:p>
          <a:p>
            <a:pPr marL="0" lvl="0" indent="-759203"/>
            <a:r>
              <a:rPr lang="en-US" dirty="0">
                <a:solidFill>
                  <a:schemeClr val="dk1"/>
                </a:solidFill>
              </a:rPr>
              <a:t>Run server side </a:t>
            </a:r>
            <a:r>
              <a:rPr lang="en-US" dirty="0" smtClean="0">
                <a:solidFill>
                  <a:schemeClr val="dk1"/>
                </a:solidFill>
              </a:rPr>
              <a:t>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>
                <a:solidFill>
                  <a:srgbClr val="515151"/>
                </a:solidFill>
              </a:rPr>
              <a:pPr/>
              <a:t>6</a:t>
            </a:fld>
            <a:endParaRPr lang="en-US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en-US" baseline="0" dirty="0"/>
              <a:t> to your demo or the workshop guidebook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en-US" baseline="0"/>
              <a:t> to your demo or the workshop guidebook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E2917E-1C20-844B-B32D-63976B8229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8266" y="2964798"/>
            <a:ext cx="10372453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1" hasCustomPrompt="1"/>
          </p:nvPr>
        </p:nvSpPr>
        <p:spPr bwMode="gray">
          <a:xfrm>
            <a:off x="620480" y="4909774"/>
            <a:ext cx="3112734" cy="389744"/>
          </a:xfrm>
          <a:prstGeom prst="rect">
            <a:avLst/>
          </a:prstGeom>
        </p:spPr>
        <p:txBody>
          <a:bodyPr anchor="b" anchorCtr="0"/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lang="en-US" sz="1800" b="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1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8266" y="5226848"/>
            <a:ext cx="3112486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defRPr>
            </a:lvl1pPr>
            <a:lvl2pPr marL="231775" indent="0">
              <a:buNone/>
              <a:defRPr/>
            </a:lvl2pPr>
            <a:lvl3pPr marL="569913" indent="0">
              <a:buNone/>
              <a:defRPr/>
            </a:lvl3pPr>
            <a:lvl4pPr marL="854075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Title 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2825" y="4910138"/>
            <a:ext cx="3111500" cy="38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 dirty="0"/>
              <a:t>Presenter 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092825" y="5248156"/>
            <a:ext cx="3111500" cy="928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Title </a:t>
            </a:r>
          </a:p>
          <a:p>
            <a:pPr lvl="0"/>
            <a:r>
              <a:rPr lang="en-US" sz="1400" dirty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8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37792" y="1163436"/>
            <a:ext cx="5384800" cy="4597347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619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320413" y="1220020"/>
            <a:ext cx="5335675" cy="3567164"/>
          </a:xfrm>
          <a:prstGeom prst="roundRect">
            <a:avLst>
              <a:gd name="adj" fmla="val 0"/>
            </a:avLst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7C7C7C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2443" y="1173032"/>
            <a:ext cx="5384800" cy="4725815"/>
          </a:xfrm>
        </p:spPr>
        <p:txBody>
          <a:bodyPr/>
          <a:lstStyle>
            <a:lvl1pPr>
              <a:spcBef>
                <a:spcPts val="480"/>
              </a:spcBef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330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50" y="1704848"/>
            <a:ext cx="11109452" cy="3918712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50" y="5684002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 bwMode="gray">
          <a:xfrm>
            <a:off x="1913468" y="1198319"/>
            <a:ext cx="8365065" cy="446087"/>
          </a:xfrm>
        </p:spPr>
        <p:txBody>
          <a:bodyPr lIns="0" anchor="b">
            <a:noAutofit/>
          </a:bodyPr>
          <a:lstStyle>
            <a:lvl1pPr algn="ctr">
              <a:lnSpc>
                <a:spcPct val="85000"/>
              </a:lnSpc>
              <a:spcBef>
                <a:spcPts val="600"/>
              </a:spcBef>
              <a:buNone/>
              <a:defRPr sz="2000" b="1">
                <a:solidFill>
                  <a:schemeClr val="bg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3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06488"/>
            <a:ext cx="5559552" cy="4590224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23875" y="572585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858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36448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096001" y="11418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9592" y="269782"/>
            <a:ext cx="11109451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46102" y="5639839"/>
            <a:ext cx="11109451" cy="260484"/>
          </a:xfrm>
        </p:spPr>
        <p:txBody>
          <a:bodyPr bIns="0" anchor="b" anchorCtr="0"/>
          <a:lstStyle>
            <a:lvl1pPr marL="0" indent="0">
              <a:buNone/>
              <a:defRPr lang="en-US" sz="8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</a:pPr>
            <a:r>
              <a:rPr lang="en-US" dirty="0"/>
              <a:t>Source: Goes Here</a:t>
            </a:r>
          </a:p>
        </p:txBody>
      </p:sp>
      <p:sp>
        <p:nvSpPr>
          <p:cNvPr id="15" name="Chart Placeholder 3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536448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sp>
        <p:nvSpPr>
          <p:cNvPr id="16" name="Chart Placeholder 3"/>
          <p:cNvSpPr>
            <a:spLocks noGrp="1"/>
          </p:cNvSpPr>
          <p:nvPr>
            <p:ph type="chart" sz="quarter" idx="20" hasCustomPrompt="1"/>
          </p:nvPr>
        </p:nvSpPr>
        <p:spPr bwMode="gray">
          <a:xfrm>
            <a:off x="6096001" y="3358590"/>
            <a:ext cx="5559552" cy="2216700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rgbClr val="7C7C7C"/>
                </a:solidFill>
              </a:defRPr>
            </a:lvl1pPr>
          </a:lstStyle>
          <a:p>
            <a:r>
              <a:rPr lang="en-US"/>
              <a:t>Place chart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4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6448" y="5722395"/>
            <a:ext cx="11123084" cy="260484"/>
          </a:xfrm>
        </p:spPr>
        <p:txBody>
          <a:bodyPr bIns="0" anchor="b" anchorCtr="0"/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Source: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 bwMode="gray">
          <a:xfrm>
            <a:off x="536448" y="1230697"/>
            <a:ext cx="11147552" cy="44111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Rectangle 8"/>
          <p:cNvSpPr/>
          <p:nvPr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5968" y="269782"/>
            <a:ext cx="11147552" cy="66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81354" y="855785"/>
            <a:ext cx="11605846" cy="164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30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9578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6"/>
          <p:cNvSpPr>
            <a:spLocks noGrp="1"/>
          </p:cNvSpPr>
          <p:nvPr>
            <p:ph sz="quarter" idx="14" hasCustomPrompt="1"/>
          </p:nvPr>
        </p:nvSpPr>
        <p:spPr bwMode="gray">
          <a:xfrm>
            <a:off x="676104" y="1364273"/>
            <a:ext cx="9502876" cy="2352676"/>
          </a:xfrm>
        </p:spPr>
        <p:txBody>
          <a:bodyPr anchor="b" anchorCtr="0"/>
          <a:lstStyle>
            <a:lvl1pPr marL="228600" indent="-228600" algn="l">
              <a:buClr>
                <a:srgbClr val="515151"/>
              </a:buClr>
              <a:buFont typeface="Calibri" panose="020F0502020204030204" pitchFamily="34" charset="0"/>
              <a:buChar char="“"/>
              <a:defRPr sz="4000" baseline="0">
                <a:solidFill>
                  <a:srgbClr val="51515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styles.”</a:t>
            </a:r>
          </a:p>
        </p:txBody>
      </p:sp>
      <p:sp>
        <p:nvSpPr>
          <p:cNvPr id="8" name="Content Placeholder 26"/>
          <p:cNvSpPr>
            <a:spLocks noGrp="1"/>
          </p:cNvSpPr>
          <p:nvPr>
            <p:ph sz="quarter" idx="16" hasCustomPrompt="1"/>
          </p:nvPr>
        </p:nvSpPr>
        <p:spPr bwMode="gray">
          <a:xfrm>
            <a:off x="923407" y="4032282"/>
            <a:ext cx="9255573" cy="645886"/>
          </a:xfrm>
        </p:spPr>
        <p:txBody>
          <a:bodyPr anchor="t" anchorCtr="0"/>
          <a:lstStyle>
            <a:lvl1pPr marL="0" indent="0" algn="l">
              <a:buNone/>
              <a:defRPr sz="2000" baseline="0">
                <a:solidFill>
                  <a:srgbClr val="7C7C7C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Source information here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61257" y="864158"/>
            <a:ext cx="11686233" cy="190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829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Box 3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Do</a:t>
            </a:r>
            <a:r>
              <a:rPr lang="en-US" baseline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12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extBox 5"/>
          <p:cNvSpPr txBox="1"/>
          <p:nvPr/>
        </p:nvSpPr>
        <p:spPr bwMode="gray">
          <a:xfrm>
            <a:off x="1454334" y="3244335"/>
            <a:ext cx="92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Do</a:t>
            </a:r>
            <a:r>
              <a:rPr lang="en-US" baseline="0">
                <a:solidFill>
                  <a:srgbClr val="FFFFFF"/>
                </a:solidFill>
              </a:rPr>
              <a:t> not use this layout. For visual reference in layout masters only.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93984"/>
      </p:ext>
    </p:extLst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460830" y="1406798"/>
            <a:ext cx="8218026" cy="250577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2000"/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65391" y="3756405"/>
            <a:ext cx="10917897" cy="2048719"/>
          </a:xfrm>
        </p:spPr>
        <p:txBody>
          <a:bodyPr/>
          <a:lstStyle>
            <a:lvl1pPr marL="0" indent="0">
              <a:spcBef>
                <a:spcPts val="480"/>
              </a:spcBef>
              <a:buNone/>
              <a:defRPr sz="1800">
                <a:solidFill>
                  <a:schemeClr val="bg2"/>
                </a:solidFill>
              </a:defRPr>
            </a:lvl1pPr>
            <a:lvl2pPr>
              <a:spcBef>
                <a:spcPts val="432"/>
              </a:spcBef>
              <a:defRPr sz="1800"/>
            </a:lvl2pPr>
            <a:lvl3pPr>
              <a:spcBef>
                <a:spcPts val="384"/>
              </a:spcBef>
              <a:defRPr sz="16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5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3330258"/>
            <a:ext cx="10972800" cy="1143000"/>
          </a:xfrm>
          <a:prstGeom prst="rect">
            <a:avLst/>
          </a:prstGeom>
          <a:ln w="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122" y="4898948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58168" y="4905480"/>
            <a:ext cx="3509942" cy="711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3200" kern="0" dirty="0">
                <a:cs typeface="Calibri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PRESENTER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kern="0" dirty="0">
                <a:solidFill>
                  <a:srgbClr val="CBCBCB"/>
                </a:solidFill>
                <a:latin typeface="Calibri"/>
                <a:ea typeface="+mn-ea"/>
                <a:cs typeface="Calibri"/>
              </a:rPr>
              <a:t>&lt;Company&gt;</a:t>
            </a:r>
            <a:r>
              <a:rPr lang="en-US" sz="1400" dirty="0"/>
              <a:t>  </a:t>
            </a:r>
            <a:endParaRPr lang="en-US" sz="1400" kern="0" dirty="0">
              <a:solidFill>
                <a:srgbClr val="CBCBCB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2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2144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925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1565766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2972535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386862" y="879231"/>
            <a:ext cx="11418276" cy="140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79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7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42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503" y="3574"/>
            <a:ext cx="12191496" cy="229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541" y="2017104"/>
            <a:ext cx="10372453" cy="1362075"/>
          </a:xfrm>
        </p:spPr>
        <p:txBody>
          <a:bodyPr anchor="b" anchorCtr="0">
            <a:noAutofit/>
          </a:bodyPr>
          <a:lstStyle>
            <a:lvl1pPr algn="l">
              <a:defRPr sz="4800" b="0" cap="none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100" y="3423873"/>
            <a:ext cx="10363199" cy="1500187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73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42664" y="273410"/>
            <a:ext cx="10972800" cy="6686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7892" y="1129608"/>
            <a:ext cx="11251663" cy="3753287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lang="en-US" sz="2600" smtClean="0">
                <a:solidFill>
                  <a:schemeClr val="bg2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Click to edit Agenda Item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619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5477" y="1151713"/>
            <a:ext cx="11230707" cy="476482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52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7" y="270756"/>
            <a:ext cx="11266074" cy="668692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529257"/>
            <a:ext cx="11282324" cy="452596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5744" y="987393"/>
            <a:ext cx="11275610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89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97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C_Texture_1c_gray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pic>
        <p:nvPicPr>
          <p:cNvPr id="10" name="Picture 6" descr="ServiceNow_White_Red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6321" y="6250028"/>
            <a:ext cx="2229716" cy="3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542924" y="6304643"/>
            <a:ext cx="9771289" cy="226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lang="en-US" sz="800" kern="120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rPr>
              <a:t>© 2018 ServiceNow All Rights Reserved</a:t>
            </a:r>
            <a:r>
              <a:rPr lang="en-US" sz="800">
                <a:solidFill>
                  <a:srgbClr val="CBCDCD"/>
                </a:solidFill>
                <a:effectLst/>
              </a:rPr>
              <a:t> </a:t>
            </a:r>
            <a:endParaRPr lang="en-US" sz="800" kern="1200">
              <a:solidFill>
                <a:srgbClr val="CBCDC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1A7365-045F-4881-90F3-BEA2A8B2DB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0221" y="1165973"/>
            <a:ext cx="4712417" cy="10752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5084" y="270023"/>
            <a:ext cx="11229378" cy="6686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5518" y="1153052"/>
            <a:ext cx="112189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1355165" y="6411458"/>
            <a:ext cx="3237095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rtl="0" eaLnBrk="1" latinLnBrk="0" hangingPunct="1">
              <a:tabLst>
                <a:tab pos="3600450" algn="l"/>
              </a:tabLst>
            </a:pPr>
            <a:r>
              <a:rPr lang="en-US" sz="800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© 2016 ServiceNow All Rights Reserved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846449" y="6411458"/>
            <a:ext cx="497841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FBDCBF2-BE2D-4B82-87DE-56AD2FCE3670}" type="slidenum">
              <a:rPr lang="en-US" sz="800" smtClean="0">
                <a:solidFill>
                  <a:srgbClr val="646464"/>
                </a:solidFill>
                <a:latin typeface="+mj-lt"/>
              </a:rPr>
              <a:pPr algn="l"/>
              <a:t>‹#›</a:t>
            </a:fld>
            <a:endParaRPr lang="en-US" sz="800">
              <a:solidFill>
                <a:srgbClr val="646464"/>
              </a:solidFill>
              <a:latin typeface="+mj-lt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gray">
          <a:xfrm>
            <a:off x="10215129" y="6478915"/>
            <a:ext cx="1452886" cy="161433"/>
            <a:chOff x="6880226" y="6316662"/>
            <a:chExt cx="1614487" cy="179389"/>
          </a:xfrm>
        </p:grpSpPr>
        <p:sp>
          <p:nvSpPr>
            <p:cNvPr id="23" name="Freeform 5"/>
            <p:cNvSpPr>
              <a:spLocks/>
            </p:cNvSpPr>
            <p:nvPr/>
          </p:nvSpPr>
          <p:spPr bwMode="gray">
            <a:xfrm>
              <a:off x="6880226" y="6318250"/>
              <a:ext cx="138112" cy="177800"/>
            </a:xfrm>
            <a:custGeom>
              <a:avLst/>
              <a:gdLst>
                <a:gd name="T0" fmla="*/ 40 w 74"/>
                <a:gd name="T1" fmla="*/ 40 h 95"/>
                <a:gd name="T2" fmla="*/ 17 w 74"/>
                <a:gd name="T3" fmla="*/ 26 h 95"/>
                <a:gd name="T4" fmla="*/ 38 w 74"/>
                <a:gd name="T5" fmla="*/ 13 h 95"/>
                <a:gd name="T6" fmla="*/ 62 w 74"/>
                <a:gd name="T7" fmla="*/ 25 h 95"/>
                <a:gd name="T8" fmla="*/ 63 w 74"/>
                <a:gd name="T9" fmla="*/ 26 h 95"/>
                <a:gd name="T10" fmla="*/ 64 w 74"/>
                <a:gd name="T11" fmla="*/ 26 h 95"/>
                <a:gd name="T12" fmla="*/ 72 w 74"/>
                <a:gd name="T13" fmla="*/ 18 h 95"/>
                <a:gd name="T14" fmla="*/ 38 w 74"/>
                <a:gd name="T15" fmla="*/ 0 h 95"/>
                <a:gd name="T16" fmla="*/ 3 w 74"/>
                <a:gd name="T17" fmla="*/ 28 h 95"/>
                <a:gd name="T18" fmla="*/ 34 w 74"/>
                <a:gd name="T19" fmla="*/ 54 h 95"/>
                <a:gd name="T20" fmla="*/ 59 w 74"/>
                <a:gd name="T21" fmla="*/ 68 h 95"/>
                <a:gd name="T22" fmla="*/ 38 w 74"/>
                <a:gd name="T23" fmla="*/ 81 h 95"/>
                <a:gd name="T24" fmla="*/ 9 w 74"/>
                <a:gd name="T25" fmla="*/ 68 h 95"/>
                <a:gd name="T26" fmla="*/ 9 w 74"/>
                <a:gd name="T27" fmla="*/ 67 h 95"/>
                <a:gd name="T28" fmla="*/ 8 w 74"/>
                <a:gd name="T29" fmla="*/ 67 h 95"/>
                <a:gd name="T30" fmla="*/ 0 w 74"/>
                <a:gd name="T31" fmla="*/ 75 h 95"/>
                <a:gd name="T32" fmla="*/ 38 w 74"/>
                <a:gd name="T33" fmla="*/ 95 h 95"/>
                <a:gd name="T34" fmla="*/ 74 w 74"/>
                <a:gd name="T35" fmla="*/ 67 h 95"/>
                <a:gd name="T36" fmla="*/ 40 w 74"/>
                <a:gd name="T37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5">
                  <a:moveTo>
                    <a:pt x="40" y="40"/>
                  </a:moveTo>
                  <a:cubicBezTo>
                    <a:pt x="24" y="37"/>
                    <a:pt x="17" y="34"/>
                    <a:pt x="17" y="26"/>
                  </a:cubicBezTo>
                  <a:cubicBezTo>
                    <a:pt x="17" y="18"/>
                    <a:pt x="25" y="13"/>
                    <a:pt x="38" y="13"/>
                  </a:cubicBezTo>
                  <a:cubicBezTo>
                    <a:pt x="48" y="13"/>
                    <a:pt x="57" y="18"/>
                    <a:pt x="62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72" y="23"/>
                    <a:pt x="72" y="18"/>
                  </a:cubicBezTo>
                  <a:cubicBezTo>
                    <a:pt x="72" y="11"/>
                    <a:pt x="60" y="0"/>
                    <a:pt x="38" y="0"/>
                  </a:cubicBezTo>
                  <a:cubicBezTo>
                    <a:pt x="17" y="0"/>
                    <a:pt x="3" y="11"/>
                    <a:pt x="3" y="28"/>
                  </a:cubicBezTo>
                  <a:cubicBezTo>
                    <a:pt x="3" y="47"/>
                    <a:pt x="21" y="51"/>
                    <a:pt x="34" y="54"/>
                  </a:cubicBezTo>
                  <a:cubicBezTo>
                    <a:pt x="51" y="57"/>
                    <a:pt x="59" y="59"/>
                    <a:pt x="59" y="68"/>
                  </a:cubicBezTo>
                  <a:cubicBezTo>
                    <a:pt x="59" y="77"/>
                    <a:pt x="51" y="81"/>
                    <a:pt x="38" y="81"/>
                  </a:cubicBezTo>
                  <a:cubicBezTo>
                    <a:pt x="25" y="81"/>
                    <a:pt x="16" y="77"/>
                    <a:pt x="9" y="68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67"/>
                    <a:pt x="0" y="70"/>
                    <a:pt x="0" y="75"/>
                  </a:cubicBezTo>
                  <a:cubicBezTo>
                    <a:pt x="0" y="84"/>
                    <a:pt x="14" y="95"/>
                    <a:pt x="38" y="95"/>
                  </a:cubicBezTo>
                  <a:cubicBezTo>
                    <a:pt x="60" y="95"/>
                    <a:pt x="74" y="84"/>
                    <a:pt x="74" y="67"/>
                  </a:cubicBezTo>
                  <a:cubicBezTo>
                    <a:pt x="74" y="47"/>
                    <a:pt x="55" y="43"/>
                    <a:pt x="40" y="4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gray">
            <a:xfrm>
              <a:off x="7029450" y="6318250"/>
              <a:ext cx="165100" cy="177800"/>
            </a:xfrm>
            <a:custGeom>
              <a:avLst/>
              <a:gdLst>
                <a:gd name="T0" fmla="*/ 45 w 88"/>
                <a:gd name="T1" fmla="*/ 0 h 95"/>
                <a:gd name="T2" fmla="*/ 0 w 88"/>
                <a:gd name="T3" fmla="*/ 48 h 95"/>
                <a:gd name="T4" fmla="*/ 46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6 w 88"/>
                <a:gd name="T13" fmla="*/ 81 h 95"/>
                <a:gd name="T14" fmla="*/ 15 w 88"/>
                <a:gd name="T15" fmla="*/ 52 h 95"/>
                <a:gd name="T16" fmla="*/ 81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5 w 88"/>
                <a:gd name="T23" fmla="*/ 0 h 95"/>
                <a:gd name="T24" fmla="*/ 45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5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5" y="0"/>
                  </a:moveTo>
                  <a:cubicBezTo>
                    <a:pt x="19" y="0"/>
                    <a:pt x="0" y="20"/>
                    <a:pt x="0" y="48"/>
                  </a:cubicBezTo>
                  <a:cubicBezTo>
                    <a:pt x="0" y="75"/>
                    <a:pt x="19" y="95"/>
                    <a:pt x="46" y="95"/>
                  </a:cubicBezTo>
                  <a:cubicBezTo>
                    <a:pt x="70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5" y="66"/>
                    <a:pt x="75" y="66"/>
                  </a:cubicBezTo>
                  <a:cubicBezTo>
                    <a:pt x="70" y="73"/>
                    <a:pt x="63" y="81"/>
                    <a:pt x="46" y="81"/>
                  </a:cubicBezTo>
                  <a:cubicBezTo>
                    <a:pt x="29" y="81"/>
                    <a:pt x="17" y="69"/>
                    <a:pt x="15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4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5" y="0"/>
                  </a:cubicBezTo>
                  <a:close/>
                  <a:moveTo>
                    <a:pt x="45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0" y="14"/>
                    <a:pt x="45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gray">
            <a:xfrm>
              <a:off x="7207250" y="6319838"/>
              <a:ext cx="95250" cy="174625"/>
            </a:xfrm>
            <a:custGeom>
              <a:avLst/>
              <a:gdLst>
                <a:gd name="T0" fmla="*/ 37 w 51"/>
                <a:gd name="T1" fmla="*/ 0 h 93"/>
                <a:gd name="T2" fmla="*/ 15 w 51"/>
                <a:gd name="T3" fmla="*/ 12 h 93"/>
                <a:gd name="T4" fmla="*/ 6 w 51"/>
                <a:gd name="T5" fmla="*/ 1 h 93"/>
                <a:gd name="T6" fmla="*/ 0 w 51"/>
                <a:gd name="T7" fmla="*/ 4 h 93"/>
                <a:gd name="T8" fmla="*/ 0 w 51"/>
                <a:gd name="T9" fmla="*/ 86 h 93"/>
                <a:gd name="T10" fmla="*/ 7 w 51"/>
                <a:gd name="T11" fmla="*/ 93 h 93"/>
                <a:gd name="T12" fmla="*/ 8 w 51"/>
                <a:gd name="T13" fmla="*/ 93 h 93"/>
                <a:gd name="T14" fmla="*/ 15 w 51"/>
                <a:gd name="T15" fmla="*/ 86 h 93"/>
                <a:gd name="T16" fmla="*/ 15 w 51"/>
                <a:gd name="T17" fmla="*/ 51 h 93"/>
                <a:gd name="T18" fmla="*/ 35 w 51"/>
                <a:gd name="T19" fmla="*/ 14 h 93"/>
                <a:gd name="T20" fmla="*/ 45 w 51"/>
                <a:gd name="T21" fmla="*/ 18 h 93"/>
                <a:gd name="T22" fmla="*/ 45 w 51"/>
                <a:gd name="T23" fmla="*/ 18 h 93"/>
                <a:gd name="T24" fmla="*/ 46 w 51"/>
                <a:gd name="T25" fmla="*/ 18 h 93"/>
                <a:gd name="T26" fmla="*/ 51 w 51"/>
                <a:gd name="T27" fmla="*/ 10 h 93"/>
                <a:gd name="T28" fmla="*/ 37 w 51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93">
                  <a:moveTo>
                    <a:pt x="37" y="0"/>
                  </a:moveTo>
                  <a:cubicBezTo>
                    <a:pt x="27" y="0"/>
                    <a:pt x="20" y="4"/>
                    <a:pt x="15" y="12"/>
                  </a:cubicBezTo>
                  <a:cubicBezTo>
                    <a:pt x="15" y="5"/>
                    <a:pt x="11" y="1"/>
                    <a:pt x="6" y="1"/>
                  </a:cubicBezTo>
                  <a:cubicBezTo>
                    <a:pt x="4" y="1"/>
                    <a:pt x="0" y="2"/>
                    <a:pt x="0" y="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3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13" y="93"/>
                    <a:pt x="15" y="91"/>
                    <a:pt x="15" y="8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35"/>
                    <a:pt x="19" y="14"/>
                    <a:pt x="35" y="14"/>
                  </a:cubicBezTo>
                  <a:cubicBezTo>
                    <a:pt x="39" y="14"/>
                    <a:pt x="42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8" y="18"/>
                    <a:pt x="51" y="15"/>
                    <a:pt x="51" y="10"/>
                  </a:cubicBezTo>
                  <a:cubicBezTo>
                    <a:pt x="51" y="4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7312025" y="6319838"/>
              <a:ext cx="158750" cy="174625"/>
            </a:xfrm>
            <a:custGeom>
              <a:avLst/>
              <a:gdLst>
                <a:gd name="T0" fmla="*/ 77 w 85"/>
                <a:gd name="T1" fmla="*/ 0 h 93"/>
                <a:gd name="T2" fmla="*/ 67 w 85"/>
                <a:gd name="T3" fmla="*/ 10 h 93"/>
                <a:gd name="T4" fmla="*/ 42 w 85"/>
                <a:gd name="T5" fmla="*/ 74 h 93"/>
                <a:gd name="T6" fmla="*/ 18 w 85"/>
                <a:gd name="T7" fmla="*/ 10 h 93"/>
                <a:gd name="T8" fmla="*/ 7 w 85"/>
                <a:gd name="T9" fmla="*/ 0 h 93"/>
                <a:gd name="T10" fmla="*/ 1 w 85"/>
                <a:gd name="T11" fmla="*/ 3 h 93"/>
                <a:gd name="T12" fmla="*/ 0 w 85"/>
                <a:gd name="T13" fmla="*/ 6 h 93"/>
                <a:gd name="T14" fmla="*/ 32 w 85"/>
                <a:gd name="T15" fmla="*/ 87 h 93"/>
                <a:gd name="T16" fmla="*/ 42 w 85"/>
                <a:gd name="T17" fmla="*/ 93 h 93"/>
                <a:gd name="T18" fmla="*/ 52 w 85"/>
                <a:gd name="T19" fmla="*/ 87 h 93"/>
                <a:gd name="T20" fmla="*/ 84 w 85"/>
                <a:gd name="T21" fmla="*/ 6 h 93"/>
                <a:gd name="T22" fmla="*/ 84 w 85"/>
                <a:gd name="T23" fmla="*/ 3 h 93"/>
                <a:gd name="T24" fmla="*/ 77 w 85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93">
                  <a:moveTo>
                    <a:pt x="77" y="0"/>
                  </a:moveTo>
                  <a:cubicBezTo>
                    <a:pt x="72" y="0"/>
                    <a:pt x="70" y="3"/>
                    <a:pt x="67" y="10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2"/>
                    <a:pt x="13" y="0"/>
                    <a:pt x="7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4" y="91"/>
                    <a:pt x="35" y="93"/>
                    <a:pt x="42" y="93"/>
                  </a:cubicBezTo>
                  <a:cubicBezTo>
                    <a:pt x="49" y="93"/>
                    <a:pt x="51" y="91"/>
                    <a:pt x="52" y="8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4" y="4"/>
                    <a:pt x="84" y="3"/>
                  </a:cubicBezTo>
                  <a:cubicBezTo>
                    <a:pt x="83" y="3"/>
                    <a:pt x="81" y="0"/>
                    <a:pt x="77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gray">
            <a:xfrm>
              <a:off x="7481888" y="6319838"/>
              <a:ext cx="26987" cy="171450"/>
            </a:xfrm>
            <a:custGeom>
              <a:avLst/>
              <a:gdLst>
                <a:gd name="T0" fmla="*/ 8 w 15"/>
                <a:gd name="T1" fmla="*/ 0 h 92"/>
                <a:gd name="T2" fmla="*/ 7 w 15"/>
                <a:gd name="T3" fmla="*/ 0 h 92"/>
                <a:gd name="T4" fmla="*/ 0 w 15"/>
                <a:gd name="T5" fmla="*/ 8 h 92"/>
                <a:gd name="T6" fmla="*/ 0 w 15"/>
                <a:gd name="T7" fmla="*/ 85 h 92"/>
                <a:gd name="T8" fmla="*/ 7 w 15"/>
                <a:gd name="T9" fmla="*/ 92 h 92"/>
                <a:gd name="T10" fmla="*/ 8 w 15"/>
                <a:gd name="T11" fmla="*/ 92 h 92"/>
                <a:gd name="T12" fmla="*/ 15 w 15"/>
                <a:gd name="T13" fmla="*/ 85 h 92"/>
                <a:gd name="T14" fmla="*/ 15 w 15"/>
                <a:gd name="T15" fmla="*/ 8 h 92"/>
                <a:gd name="T16" fmla="*/ 8 w 1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2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2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2" y="92"/>
                    <a:pt x="15" y="90"/>
                    <a:pt x="15" y="8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gray">
            <a:xfrm>
              <a:off x="7521575" y="6318250"/>
              <a:ext cx="160337" cy="177800"/>
            </a:xfrm>
            <a:custGeom>
              <a:avLst/>
              <a:gdLst>
                <a:gd name="T0" fmla="*/ 47 w 86"/>
                <a:gd name="T1" fmla="*/ 14 h 95"/>
                <a:gd name="T2" fmla="*/ 75 w 86"/>
                <a:gd name="T3" fmla="*/ 32 h 95"/>
                <a:gd name="T4" fmla="*/ 77 w 86"/>
                <a:gd name="T5" fmla="*/ 33 h 95"/>
                <a:gd name="T6" fmla="*/ 86 w 86"/>
                <a:gd name="T7" fmla="*/ 26 h 95"/>
                <a:gd name="T8" fmla="*/ 47 w 86"/>
                <a:gd name="T9" fmla="*/ 0 h 95"/>
                <a:gd name="T10" fmla="*/ 0 w 86"/>
                <a:gd name="T11" fmla="*/ 47 h 95"/>
                <a:gd name="T12" fmla="*/ 47 w 86"/>
                <a:gd name="T13" fmla="*/ 95 h 95"/>
                <a:gd name="T14" fmla="*/ 86 w 86"/>
                <a:gd name="T15" fmla="*/ 69 h 95"/>
                <a:gd name="T16" fmla="*/ 77 w 86"/>
                <a:gd name="T17" fmla="*/ 61 h 95"/>
                <a:gd name="T18" fmla="*/ 75 w 86"/>
                <a:gd name="T19" fmla="*/ 63 h 95"/>
                <a:gd name="T20" fmla="*/ 47 w 86"/>
                <a:gd name="T21" fmla="*/ 81 h 95"/>
                <a:gd name="T22" fmla="*/ 16 w 86"/>
                <a:gd name="T23" fmla="*/ 47 h 95"/>
                <a:gd name="T24" fmla="*/ 47 w 86"/>
                <a:gd name="T2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95">
                  <a:moveTo>
                    <a:pt x="47" y="14"/>
                  </a:moveTo>
                  <a:cubicBezTo>
                    <a:pt x="61" y="14"/>
                    <a:pt x="70" y="20"/>
                    <a:pt x="75" y="32"/>
                  </a:cubicBezTo>
                  <a:cubicBezTo>
                    <a:pt x="75" y="33"/>
                    <a:pt x="76" y="33"/>
                    <a:pt x="77" y="33"/>
                  </a:cubicBezTo>
                  <a:cubicBezTo>
                    <a:pt x="80" y="33"/>
                    <a:pt x="86" y="31"/>
                    <a:pt x="86" y="26"/>
                  </a:cubicBezTo>
                  <a:cubicBezTo>
                    <a:pt x="86" y="16"/>
                    <a:pt x="73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74"/>
                    <a:pt x="20" y="95"/>
                    <a:pt x="47" y="95"/>
                  </a:cubicBezTo>
                  <a:cubicBezTo>
                    <a:pt x="73" y="95"/>
                    <a:pt x="86" y="78"/>
                    <a:pt x="86" y="69"/>
                  </a:cubicBezTo>
                  <a:cubicBezTo>
                    <a:pt x="86" y="64"/>
                    <a:pt x="80" y="61"/>
                    <a:pt x="77" y="61"/>
                  </a:cubicBezTo>
                  <a:cubicBezTo>
                    <a:pt x="76" y="61"/>
                    <a:pt x="75" y="62"/>
                    <a:pt x="75" y="63"/>
                  </a:cubicBezTo>
                  <a:cubicBezTo>
                    <a:pt x="70" y="75"/>
                    <a:pt x="61" y="81"/>
                    <a:pt x="47" y="81"/>
                  </a:cubicBezTo>
                  <a:cubicBezTo>
                    <a:pt x="29" y="81"/>
                    <a:pt x="16" y="67"/>
                    <a:pt x="16" y="47"/>
                  </a:cubicBezTo>
                  <a:cubicBezTo>
                    <a:pt x="16" y="28"/>
                    <a:pt x="29" y="14"/>
                    <a:pt x="47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gray">
            <a:xfrm>
              <a:off x="7693025" y="6318250"/>
              <a:ext cx="163512" cy="177800"/>
            </a:xfrm>
            <a:custGeom>
              <a:avLst/>
              <a:gdLst>
                <a:gd name="T0" fmla="*/ 46 w 88"/>
                <a:gd name="T1" fmla="*/ 0 h 95"/>
                <a:gd name="T2" fmla="*/ 0 w 88"/>
                <a:gd name="T3" fmla="*/ 48 h 95"/>
                <a:gd name="T4" fmla="*/ 47 w 88"/>
                <a:gd name="T5" fmla="*/ 95 h 95"/>
                <a:gd name="T6" fmla="*/ 85 w 88"/>
                <a:gd name="T7" fmla="*/ 74 h 95"/>
                <a:gd name="T8" fmla="*/ 77 w 88"/>
                <a:gd name="T9" fmla="*/ 65 h 95"/>
                <a:gd name="T10" fmla="*/ 75 w 88"/>
                <a:gd name="T11" fmla="*/ 66 h 95"/>
                <a:gd name="T12" fmla="*/ 47 w 88"/>
                <a:gd name="T13" fmla="*/ 81 h 95"/>
                <a:gd name="T14" fmla="*/ 15 w 88"/>
                <a:gd name="T15" fmla="*/ 52 h 95"/>
                <a:gd name="T16" fmla="*/ 82 w 88"/>
                <a:gd name="T17" fmla="*/ 52 h 95"/>
                <a:gd name="T18" fmla="*/ 88 w 88"/>
                <a:gd name="T19" fmla="*/ 47 h 95"/>
                <a:gd name="T20" fmla="*/ 88 w 88"/>
                <a:gd name="T21" fmla="*/ 46 h 95"/>
                <a:gd name="T22" fmla="*/ 46 w 88"/>
                <a:gd name="T23" fmla="*/ 0 h 95"/>
                <a:gd name="T24" fmla="*/ 46 w 88"/>
                <a:gd name="T25" fmla="*/ 14 h 95"/>
                <a:gd name="T26" fmla="*/ 72 w 88"/>
                <a:gd name="T27" fmla="*/ 39 h 95"/>
                <a:gd name="T28" fmla="*/ 16 w 88"/>
                <a:gd name="T29" fmla="*/ 39 h 95"/>
                <a:gd name="T30" fmla="*/ 46 w 88"/>
                <a:gd name="T3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5">
                  <a:moveTo>
                    <a:pt x="46" y="0"/>
                  </a:moveTo>
                  <a:cubicBezTo>
                    <a:pt x="20" y="0"/>
                    <a:pt x="0" y="20"/>
                    <a:pt x="0" y="48"/>
                  </a:cubicBezTo>
                  <a:cubicBezTo>
                    <a:pt x="0" y="75"/>
                    <a:pt x="19" y="95"/>
                    <a:pt x="47" y="95"/>
                  </a:cubicBezTo>
                  <a:cubicBezTo>
                    <a:pt x="71" y="95"/>
                    <a:pt x="85" y="81"/>
                    <a:pt x="85" y="74"/>
                  </a:cubicBezTo>
                  <a:cubicBezTo>
                    <a:pt x="85" y="68"/>
                    <a:pt x="79" y="65"/>
                    <a:pt x="77" y="65"/>
                  </a:cubicBezTo>
                  <a:cubicBezTo>
                    <a:pt x="76" y="65"/>
                    <a:pt x="76" y="66"/>
                    <a:pt x="75" y="66"/>
                  </a:cubicBezTo>
                  <a:cubicBezTo>
                    <a:pt x="71" y="73"/>
                    <a:pt x="64" y="81"/>
                    <a:pt x="47" y="81"/>
                  </a:cubicBezTo>
                  <a:cubicBezTo>
                    <a:pt x="30" y="81"/>
                    <a:pt x="17" y="69"/>
                    <a:pt x="15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5" y="52"/>
                    <a:pt x="88" y="52"/>
                    <a:pt x="88" y="47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18"/>
                    <a:pt x="71" y="0"/>
                    <a:pt x="46" y="0"/>
                  </a:cubicBezTo>
                  <a:close/>
                  <a:moveTo>
                    <a:pt x="46" y="14"/>
                  </a:moveTo>
                  <a:cubicBezTo>
                    <a:pt x="60" y="14"/>
                    <a:pt x="70" y="23"/>
                    <a:pt x="72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24"/>
                    <a:pt x="31" y="14"/>
                    <a:pt x="46" y="14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gray">
            <a:xfrm>
              <a:off x="7874000" y="6319838"/>
              <a:ext cx="155575" cy="176213"/>
            </a:xfrm>
            <a:custGeom>
              <a:avLst/>
              <a:gdLst>
                <a:gd name="T0" fmla="*/ 48 w 83"/>
                <a:gd name="T1" fmla="*/ 0 h 94"/>
                <a:gd name="T2" fmla="*/ 20 w 83"/>
                <a:gd name="T3" fmla="*/ 13 h 94"/>
                <a:gd name="T4" fmla="*/ 8 w 83"/>
                <a:gd name="T5" fmla="*/ 2 h 94"/>
                <a:gd name="T6" fmla="*/ 0 w 83"/>
                <a:gd name="T7" fmla="*/ 5 h 94"/>
                <a:gd name="T8" fmla="*/ 0 w 83"/>
                <a:gd name="T9" fmla="*/ 83 h 94"/>
                <a:gd name="T10" fmla="*/ 9 w 83"/>
                <a:gd name="T11" fmla="*/ 94 h 94"/>
                <a:gd name="T12" fmla="*/ 11 w 83"/>
                <a:gd name="T13" fmla="*/ 94 h 94"/>
                <a:gd name="T14" fmla="*/ 21 w 83"/>
                <a:gd name="T15" fmla="*/ 83 h 94"/>
                <a:gd name="T16" fmla="*/ 21 w 83"/>
                <a:gd name="T17" fmla="*/ 33 h 94"/>
                <a:gd name="T18" fmla="*/ 44 w 83"/>
                <a:gd name="T19" fmla="*/ 19 h 94"/>
                <a:gd name="T20" fmla="*/ 62 w 83"/>
                <a:gd name="T21" fmla="*/ 41 h 94"/>
                <a:gd name="T22" fmla="*/ 62 w 83"/>
                <a:gd name="T23" fmla="*/ 83 h 94"/>
                <a:gd name="T24" fmla="*/ 72 w 83"/>
                <a:gd name="T25" fmla="*/ 94 h 94"/>
                <a:gd name="T26" fmla="*/ 74 w 83"/>
                <a:gd name="T27" fmla="*/ 94 h 94"/>
                <a:gd name="T28" fmla="*/ 83 w 83"/>
                <a:gd name="T29" fmla="*/ 83 h 94"/>
                <a:gd name="T30" fmla="*/ 83 w 83"/>
                <a:gd name="T31" fmla="*/ 39 h 94"/>
                <a:gd name="T32" fmla="*/ 48 w 83"/>
                <a:gd name="T3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94">
                  <a:moveTo>
                    <a:pt x="48" y="0"/>
                  </a:moveTo>
                  <a:cubicBezTo>
                    <a:pt x="37" y="0"/>
                    <a:pt x="27" y="5"/>
                    <a:pt x="20" y="13"/>
                  </a:cubicBezTo>
                  <a:cubicBezTo>
                    <a:pt x="19" y="4"/>
                    <a:pt x="13" y="2"/>
                    <a:pt x="8" y="2"/>
                  </a:cubicBezTo>
                  <a:cubicBezTo>
                    <a:pt x="5" y="2"/>
                    <a:pt x="0" y="3"/>
                    <a:pt x="0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3" y="94"/>
                    <a:pt x="9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8" y="94"/>
                    <a:pt x="21" y="90"/>
                    <a:pt x="21" y="8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6" y="25"/>
                    <a:pt x="34" y="19"/>
                    <a:pt x="44" y="19"/>
                  </a:cubicBezTo>
                  <a:cubicBezTo>
                    <a:pt x="55" y="19"/>
                    <a:pt x="62" y="28"/>
                    <a:pt x="62" y="41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90"/>
                    <a:pt x="65" y="94"/>
                    <a:pt x="72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80" y="94"/>
                    <a:pt x="83" y="90"/>
                    <a:pt x="83" y="8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15"/>
                    <a:pt x="70" y="0"/>
                    <a:pt x="48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gray">
            <a:xfrm>
              <a:off x="8221663" y="6321425"/>
              <a:ext cx="233362" cy="174625"/>
            </a:xfrm>
            <a:custGeom>
              <a:avLst/>
              <a:gdLst>
                <a:gd name="T0" fmla="*/ 124 w 125"/>
                <a:gd name="T1" fmla="*/ 5 h 93"/>
                <a:gd name="T2" fmla="*/ 113 w 125"/>
                <a:gd name="T3" fmla="*/ 0 h 93"/>
                <a:gd name="T4" fmla="*/ 102 w 125"/>
                <a:gd name="T5" fmla="*/ 11 h 93"/>
                <a:gd name="T6" fmla="*/ 90 w 125"/>
                <a:gd name="T7" fmla="*/ 65 h 93"/>
                <a:gd name="T8" fmla="*/ 76 w 125"/>
                <a:gd name="T9" fmla="*/ 19 h 93"/>
                <a:gd name="T10" fmla="*/ 64 w 125"/>
                <a:gd name="T11" fmla="*/ 12 h 93"/>
                <a:gd name="T12" fmla="*/ 51 w 125"/>
                <a:gd name="T13" fmla="*/ 19 h 93"/>
                <a:gd name="T14" fmla="*/ 36 w 125"/>
                <a:gd name="T15" fmla="*/ 66 h 93"/>
                <a:gd name="T16" fmla="*/ 24 w 125"/>
                <a:gd name="T17" fmla="*/ 11 h 93"/>
                <a:gd name="T18" fmla="*/ 13 w 125"/>
                <a:gd name="T19" fmla="*/ 0 h 93"/>
                <a:gd name="T20" fmla="*/ 1 w 125"/>
                <a:gd name="T21" fmla="*/ 5 h 93"/>
                <a:gd name="T22" fmla="*/ 1 w 125"/>
                <a:gd name="T23" fmla="*/ 8 h 93"/>
                <a:gd name="T24" fmla="*/ 22 w 125"/>
                <a:gd name="T25" fmla="*/ 86 h 93"/>
                <a:gd name="T26" fmla="*/ 35 w 125"/>
                <a:gd name="T27" fmla="*/ 93 h 93"/>
                <a:gd name="T28" fmla="*/ 47 w 125"/>
                <a:gd name="T29" fmla="*/ 85 h 93"/>
                <a:gd name="T30" fmla="*/ 63 w 125"/>
                <a:gd name="T31" fmla="*/ 38 h 93"/>
                <a:gd name="T32" fmla="*/ 78 w 125"/>
                <a:gd name="T33" fmla="*/ 85 h 93"/>
                <a:gd name="T34" fmla="*/ 91 w 125"/>
                <a:gd name="T35" fmla="*/ 93 h 93"/>
                <a:gd name="T36" fmla="*/ 104 w 125"/>
                <a:gd name="T37" fmla="*/ 86 h 93"/>
                <a:gd name="T38" fmla="*/ 125 w 125"/>
                <a:gd name="T39" fmla="*/ 8 h 93"/>
                <a:gd name="T40" fmla="*/ 124 w 125"/>
                <a:gd name="T4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93">
                  <a:moveTo>
                    <a:pt x="124" y="5"/>
                  </a:moveTo>
                  <a:cubicBezTo>
                    <a:pt x="123" y="4"/>
                    <a:pt x="118" y="0"/>
                    <a:pt x="113" y="0"/>
                  </a:cubicBezTo>
                  <a:cubicBezTo>
                    <a:pt x="111" y="0"/>
                    <a:pt x="104" y="1"/>
                    <a:pt x="102" y="1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5" y="14"/>
                    <a:pt x="71" y="12"/>
                    <a:pt x="64" y="12"/>
                  </a:cubicBezTo>
                  <a:cubicBezTo>
                    <a:pt x="56" y="12"/>
                    <a:pt x="52" y="14"/>
                    <a:pt x="51" y="19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"/>
                    <a:pt x="16" y="0"/>
                    <a:pt x="13" y="0"/>
                  </a:cubicBezTo>
                  <a:cubicBezTo>
                    <a:pt x="8" y="0"/>
                    <a:pt x="3" y="3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4" y="92"/>
                    <a:pt x="29" y="93"/>
                    <a:pt x="35" y="93"/>
                  </a:cubicBezTo>
                  <a:cubicBezTo>
                    <a:pt x="42" y="93"/>
                    <a:pt x="46" y="91"/>
                    <a:pt x="47" y="85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91"/>
                    <a:pt x="83" y="93"/>
                    <a:pt x="91" y="93"/>
                  </a:cubicBezTo>
                  <a:cubicBezTo>
                    <a:pt x="97" y="93"/>
                    <a:pt x="102" y="92"/>
                    <a:pt x="104" y="86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6"/>
                    <a:pt x="125" y="6"/>
                    <a:pt x="124" y="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gray">
            <a:xfrm>
              <a:off x="8043863" y="6338888"/>
              <a:ext cx="176212" cy="157163"/>
            </a:xfrm>
            <a:custGeom>
              <a:avLst/>
              <a:gdLst>
                <a:gd name="T0" fmla="*/ 90 w 94"/>
                <a:gd name="T1" fmla="*/ 15 h 84"/>
                <a:gd name="T2" fmla="*/ 87 w 94"/>
                <a:gd name="T3" fmla="*/ 9 h 84"/>
                <a:gd name="T4" fmla="*/ 81 w 94"/>
                <a:gd name="T5" fmla="*/ 4 h 84"/>
                <a:gd name="T6" fmla="*/ 66 w 94"/>
                <a:gd name="T7" fmla="*/ 9 h 84"/>
                <a:gd name="T8" fmla="*/ 66 w 94"/>
                <a:gd name="T9" fmla="*/ 13 h 84"/>
                <a:gd name="T10" fmla="*/ 69 w 94"/>
                <a:gd name="T11" fmla="*/ 18 h 84"/>
                <a:gd name="T12" fmla="*/ 71 w 94"/>
                <a:gd name="T13" fmla="*/ 22 h 84"/>
                <a:gd name="T14" fmla="*/ 74 w 94"/>
                <a:gd name="T15" fmla="*/ 36 h 84"/>
                <a:gd name="T16" fmla="*/ 47 w 94"/>
                <a:gd name="T17" fmla="*/ 65 h 84"/>
                <a:gd name="T18" fmla="*/ 20 w 94"/>
                <a:gd name="T19" fmla="*/ 36 h 84"/>
                <a:gd name="T20" fmla="*/ 23 w 94"/>
                <a:gd name="T21" fmla="*/ 21 h 84"/>
                <a:gd name="T22" fmla="*/ 26 w 94"/>
                <a:gd name="T23" fmla="*/ 17 h 84"/>
                <a:gd name="T24" fmla="*/ 28 w 94"/>
                <a:gd name="T25" fmla="*/ 13 h 84"/>
                <a:gd name="T26" fmla="*/ 28 w 94"/>
                <a:gd name="T27" fmla="*/ 9 h 84"/>
                <a:gd name="T28" fmla="*/ 13 w 94"/>
                <a:gd name="T29" fmla="*/ 4 h 84"/>
                <a:gd name="T30" fmla="*/ 6 w 94"/>
                <a:gd name="T31" fmla="*/ 11 h 84"/>
                <a:gd name="T32" fmla="*/ 4 w 94"/>
                <a:gd name="T33" fmla="*/ 14 h 84"/>
                <a:gd name="T34" fmla="*/ 0 w 94"/>
                <a:gd name="T35" fmla="*/ 36 h 84"/>
                <a:gd name="T36" fmla="*/ 47 w 94"/>
                <a:gd name="T37" fmla="*/ 84 h 84"/>
                <a:gd name="T38" fmla="*/ 94 w 94"/>
                <a:gd name="T39" fmla="*/ 36 h 84"/>
                <a:gd name="T40" fmla="*/ 90 w 94"/>
                <a:gd name="T41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90" y="15"/>
                  </a:moveTo>
                  <a:cubicBezTo>
                    <a:pt x="89" y="13"/>
                    <a:pt x="88" y="11"/>
                    <a:pt x="87" y="9"/>
                  </a:cubicBezTo>
                  <a:cubicBezTo>
                    <a:pt x="85" y="7"/>
                    <a:pt x="83" y="5"/>
                    <a:pt x="81" y="4"/>
                  </a:cubicBezTo>
                  <a:cubicBezTo>
                    <a:pt x="75" y="0"/>
                    <a:pt x="68" y="6"/>
                    <a:pt x="66" y="9"/>
                  </a:cubicBezTo>
                  <a:cubicBezTo>
                    <a:pt x="65" y="11"/>
                    <a:pt x="65" y="12"/>
                    <a:pt x="66" y="13"/>
                  </a:cubicBezTo>
                  <a:cubicBezTo>
                    <a:pt x="67" y="15"/>
                    <a:pt x="68" y="17"/>
                    <a:pt x="69" y="18"/>
                  </a:cubicBezTo>
                  <a:cubicBezTo>
                    <a:pt x="70" y="19"/>
                    <a:pt x="70" y="20"/>
                    <a:pt x="71" y="22"/>
                  </a:cubicBezTo>
                  <a:cubicBezTo>
                    <a:pt x="73" y="26"/>
                    <a:pt x="74" y="31"/>
                    <a:pt x="74" y="36"/>
                  </a:cubicBezTo>
                  <a:cubicBezTo>
                    <a:pt x="74" y="53"/>
                    <a:pt x="63" y="65"/>
                    <a:pt x="47" y="65"/>
                  </a:cubicBezTo>
                  <a:cubicBezTo>
                    <a:pt x="32" y="65"/>
                    <a:pt x="20" y="53"/>
                    <a:pt x="20" y="36"/>
                  </a:cubicBezTo>
                  <a:cubicBezTo>
                    <a:pt x="20" y="31"/>
                    <a:pt x="21" y="26"/>
                    <a:pt x="23" y="21"/>
                  </a:cubicBezTo>
                  <a:cubicBezTo>
                    <a:pt x="24" y="20"/>
                    <a:pt x="25" y="18"/>
                    <a:pt x="26" y="17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9" y="12"/>
                    <a:pt x="29" y="11"/>
                    <a:pt x="28" y="9"/>
                  </a:cubicBezTo>
                  <a:cubicBezTo>
                    <a:pt x="26" y="6"/>
                    <a:pt x="19" y="0"/>
                    <a:pt x="13" y="4"/>
                  </a:cubicBezTo>
                  <a:cubicBezTo>
                    <a:pt x="11" y="5"/>
                    <a:pt x="8" y="8"/>
                    <a:pt x="6" y="11"/>
                  </a:cubicBezTo>
                  <a:cubicBezTo>
                    <a:pt x="6" y="12"/>
                    <a:pt x="5" y="13"/>
                    <a:pt x="4" y="14"/>
                  </a:cubicBezTo>
                  <a:cubicBezTo>
                    <a:pt x="1" y="21"/>
                    <a:pt x="0" y="28"/>
                    <a:pt x="0" y="36"/>
                  </a:cubicBezTo>
                  <a:cubicBezTo>
                    <a:pt x="0" y="64"/>
                    <a:pt x="19" y="84"/>
                    <a:pt x="47" y="84"/>
                  </a:cubicBezTo>
                  <a:cubicBezTo>
                    <a:pt x="75" y="84"/>
                    <a:pt x="94" y="64"/>
                    <a:pt x="94" y="36"/>
                  </a:cubicBezTo>
                  <a:cubicBezTo>
                    <a:pt x="94" y="28"/>
                    <a:pt x="93" y="21"/>
                    <a:pt x="90" y="15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gray">
            <a:xfrm>
              <a:off x="8115300" y="6316662"/>
              <a:ext cx="34925" cy="109538"/>
            </a:xfrm>
            <a:custGeom>
              <a:avLst/>
              <a:gdLst>
                <a:gd name="T0" fmla="*/ 10 w 19"/>
                <a:gd name="T1" fmla="*/ 0 h 59"/>
                <a:gd name="T2" fmla="*/ 8 w 19"/>
                <a:gd name="T3" fmla="*/ 0 h 59"/>
                <a:gd name="T4" fmla="*/ 0 w 19"/>
                <a:gd name="T5" fmla="*/ 11 h 59"/>
                <a:gd name="T6" fmla="*/ 0 w 19"/>
                <a:gd name="T7" fmla="*/ 48 h 59"/>
                <a:gd name="T8" fmla="*/ 8 w 19"/>
                <a:gd name="T9" fmla="*/ 59 h 59"/>
                <a:gd name="T10" fmla="*/ 10 w 19"/>
                <a:gd name="T11" fmla="*/ 59 h 59"/>
                <a:gd name="T12" fmla="*/ 19 w 19"/>
                <a:gd name="T13" fmla="*/ 48 h 59"/>
                <a:gd name="T14" fmla="*/ 19 w 19"/>
                <a:gd name="T15" fmla="*/ 11 h 59"/>
                <a:gd name="T16" fmla="*/ 10 w 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9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59"/>
                    <a:pt x="19" y="55"/>
                    <a:pt x="19" y="4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gray">
            <a:xfrm>
              <a:off x="8466138" y="6324600"/>
              <a:ext cx="28575" cy="26988"/>
            </a:xfrm>
            <a:custGeom>
              <a:avLst/>
              <a:gdLst>
                <a:gd name="T0" fmla="*/ 0 w 15"/>
                <a:gd name="T1" fmla="*/ 5 h 15"/>
                <a:gd name="T2" fmla="*/ 2 w 15"/>
                <a:gd name="T3" fmla="*/ 2 h 15"/>
                <a:gd name="T4" fmla="*/ 4 w 15"/>
                <a:gd name="T5" fmla="*/ 1 h 15"/>
                <a:gd name="T6" fmla="*/ 7 w 15"/>
                <a:gd name="T7" fmla="*/ 0 h 15"/>
                <a:gd name="T8" fmla="*/ 10 w 15"/>
                <a:gd name="T9" fmla="*/ 1 h 15"/>
                <a:gd name="T10" fmla="*/ 13 w 15"/>
                <a:gd name="T11" fmla="*/ 2 h 15"/>
                <a:gd name="T12" fmla="*/ 14 w 15"/>
                <a:gd name="T13" fmla="*/ 5 h 15"/>
                <a:gd name="T14" fmla="*/ 15 w 15"/>
                <a:gd name="T15" fmla="*/ 8 h 15"/>
                <a:gd name="T16" fmla="*/ 14 w 15"/>
                <a:gd name="T17" fmla="*/ 11 h 15"/>
                <a:gd name="T18" fmla="*/ 13 w 15"/>
                <a:gd name="T19" fmla="*/ 13 h 15"/>
                <a:gd name="T20" fmla="*/ 10 w 15"/>
                <a:gd name="T21" fmla="*/ 15 h 15"/>
                <a:gd name="T22" fmla="*/ 7 w 15"/>
                <a:gd name="T23" fmla="*/ 15 h 15"/>
                <a:gd name="T24" fmla="*/ 4 w 15"/>
                <a:gd name="T25" fmla="*/ 15 h 15"/>
                <a:gd name="T26" fmla="*/ 2 w 15"/>
                <a:gd name="T27" fmla="*/ 13 h 15"/>
                <a:gd name="T28" fmla="*/ 0 w 15"/>
                <a:gd name="T29" fmla="*/ 11 h 15"/>
                <a:gd name="T30" fmla="*/ 0 w 15"/>
                <a:gd name="T31" fmla="*/ 8 h 15"/>
                <a:gd name="T32" fmla="*/ 0 w 15"/>
                <a:gd name="T33" fmla="*/ 5 h 15"/>
                <a:gd name="T34" fmla="*/ 2 w 15"/>
                <a:gd name="T35" fmla="*/ 10 h 15"/>
                <a:gd name="T36" fmla="*/ 3 w 15"/>
                <a:gd name="T37" fmla="*/ 12 h 15"/>
                <a:gd name="T38" fmla="*/ 5 w 15"/>
                <a:gd name="T39" fmla="*/ 13 h 15"/>
                <a:gd name="T40" fmla="*/ 7 w 15"/>
                <a:gd name="T41" fmla="*/ 14 h 15"/>
                <a:gd name="T42" fmla="*/ 9 w 15"/>
                <a:gd name="T43" fmla="*/ 13 h 15"/>
                <a:gd name="T44" fmla="*/ 11 w 15"/>
                <a:gd name="T45" fmla="*/ 12 h 15"/>
                <a:gd name="T46" fmla="*/ 13 w 15"/>
                <a:gd name="T47" fmla="*/ 10 h 15"/>
                <a:gd name="T48" fmla="*/ 13 w 15"/>
                <a:gd name="T49" fmla="*/ 8 h 15"/>
                <a:gd name="T50" fmla="*/ 13 w 15"/>
                <a:gd name="T51" fmla="*/ 5 h 15"/>
                <a:gd name="T52" fmla="*/ 11 w 15"/>
                <a:gd name="T53" fmla="*/ 3 h 15"/>
                <a:gd name="T54" fmla="*/ 9 w 15"/>
                <a:gd name="T55" fmla="*/ 2 h 15"/>
                <a:gd name="T56" fmla="*/ 7 w 15"/>
                <a:gd name="T57" fmla="*/ 2 h 15"/>
                <a:gd name="T58" fmla="*/ 5 w 15"/>
                <a:gd name="T59" fmla="*/ 2 h 15"/>
                <a:gd name="T60" fmla="*/ 3 w 15"/>
                <a:gd name="T61" fmla="*/ 3 h 15"/>
                <a:gd name="T62" fmla="*/ 2 w 15"/>
                <a:gd name="T63" fmla="*/ 5 h 15"/>
                <a:gd name="T64" fmla="*/ 2 w 15"/>
                <a:gd name="T65" fmla="*/ 8 h 15"/>
                <a:gd name="T66" fmla="*/ 2 w 15"/>
                <a:gd name="T67" fmla="*/ 10 h 15"/>
                <a:gd name="T68" fmla="*/ 7 w 15"/>
                <a:gd name="T69" fmla="*/ 3 h 15"/>
                <a:gd name="T70" fmla="*/ 10 w 15"/>
                <a:gd name="T71" fmla="*/ 4 h 15"/>
                <a:gd name="T72" fmla="*/ 11 w 15"/>
                <a:gd name="T73" fmla="*/ 6 h 15"/>
                <a:gd name="T74" fmla="*/ 11 w 15"/>
                <a:gd name="T75" fmla="*/ 7 h 15"/>
                <a:gd name="T76" fmla="*/ 10 w 15"/>
                <a:gd name="T77" fmla="*/ 8 h 15"/>
                <a:gd name="T78" fmla="*/ 9 w 15"/>
                <a:gd name="T79" fmla="*/ 8 h 15"/>
                <a:gd name="T80" fmla="*/ 9 w 15"/>
                <a:gd name="T81" fmla="*/ 8 h 15"/>
                <a:gd name="T82" fmla="*/ 11 w 15"/>
                <a:gd name="T83" fmla="*/ 12 h 15"/>
                <a:gd name="T84" fmla="*/ 9 w 15"/>
                <a:gd name="T85" fmla="*/ 12 h 15"/>
                <a:gd name="T86" fmla="*/ 7 w 15"/>
                <a:gd name="T87" fmla="*/ 8 h 15"/>
                <a:gd name="T88" fmla="*/ 6 w 15"/>
                <a:gd name="T89" fmla="*/ 8 h 15"/>
                <a:gd name="T90" fmla="*/ 6 w 15"/>
                <a:gd name="T91" fmla="*/ 12 h 15"/>
                <a:gd name="T92" fmla="*/ 4 w 15"/>
                <a:gd name="T93" fmla="*/ 12 h 15"/>
                <a:gd name="T94" fmla="*/ 4 w 15"/>
                <a:gd name="T95" fmla="*/ 3 h 15"/>
                <a:gd name="T96" fmla="*/ 7 w 15"/>
                <a:gd name="T97" fmla="*/ 3 h 15"/>
                <a:gd name="T98" fmla="*/ 7 w 15"/>
                <a:gd name="T99" fmla="*/ 7 h 15"/>
                <a:gd name="T100" fmla="*/ 9 w 15"/>
                <a:gd name="T101" fmla="*/ 7 h 15"/>
                <a:gd name="T102" fmla="*/ 9 w 15"/>
                <a:gd name="T103" fmla="*/ 6 h 15"/>
                <a:gd name="T104" fmla="*/ 9 w 15"/>
                <a:gd name="T105" fmla="*/ 5 h 15"/>
                <a:gd name="T106" fmla="*/ 9 w 15"/>
                <a:gd name="T107" fmla="*/ 5 h 15"/>
                <a:gd name="T108" fmla="*/ 8 w 15"/>
                <a:gd name="T109" fmla="*/ 5 h 15"/>
                <a:gd name="T110" fmla="*/ 7 w 15"/>
                <a:gd name="T111" fmla="*/ 5 h 15"/>
                <a:gd name="T112" fmla="*/ 6 w 15"/>
                <a:gd name="T113" fmla="*/ 5 h 15"/>
                <a:gd name="T114" fmla="*/ 6 w 15"/>
                <a:gd name="T115" fmla="*/ 7 h 15"/>
                <a:gd name="T116" fmla="*/ 7 w 15"/>
                <a:gd name="T1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15">
                  <a:moveTo>
                    <a:pt x="0" y="5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2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5" y="6"/>
                    <a:pt x="15" y="7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3" y="14"/>
                    <a:pt x="3" y="14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lose/>
                  <a:moveTo>
                    <a:pt x="2" y="10"/>
                  </a:moveTo>
                  <a:cubicBezTo>
                    <a:pt x="2" y="11"/>
                    <a:pt x="3" y="11"/>
                    <a:pt x="3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3"/>
                    <a:pt x="10" y="3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lose/>
                  <a:moveTo>
                    <a:pt x="7" y="3"/>
                  </a:moveTo>
                  <a:cubicBezTo>
                    <a:pt x="9" y="3"/>
                    <a:pt x="9" y="4"/>
                    <a:pt x="10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7" y="3"/>
                  </a:lnTo>
                  <a:close/>
                  <a:moveTo>
                    <a:pt x="7" y="7"/>
                  </a:move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D1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4"/>
          <p:cNvSpPr txBox="1">
            <a:spLocks/>
          </p:cNvSpPr>
          <p:nvPr/>
        </p:nvSpPr>
        <p:spPr bwMode="auto">
          <a:xfrm>
            <a:off x="113334" y="6411458"/>
            <a:ext cx="1335468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0" eaLnBrk="1" latinLnBrk="0" hangingPunct="1">
              <a:tabLst>
                <a:tab pos="3600450" algn="l"/>
              </a:tabLst>
            </a:pPr>
            <a:r>
              <a:rPr lang="en-US" sz="800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9847" y="6463295"/>
            <a:ext cx="0" cy="118872"/>
          </a:xfrm>
          <a:prstGeom prst="line">
            <a:avLst/>
          </a:prstGeom>
          <a:ln w="9525">
            <a:solidFill>
              <a:srgbClr val="9FA2A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3875" y="6308725"/>
            <a:ext cx="11155680" cy="0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3875" y="947098"/>
            <a:ext cx="11155680" cy="0"/>
          </a:xfrm>
          <a:prstGeom prst="line">
            <a:avLst/>
          </a:prstGeom>
          <a:ln w="12700">
            <a:solidFill>
              <a:srgbClr val="64646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0" y="6025896"/>
            <a:ext cx="12192000" cy="832104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 bwMode="auto">
          <a:xfrm>
            <a:off x="5846763" y="6337011"/>
            <a:ext cx="498475" cy="2222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7B6B42A-CFB3-294C-902C-B38A268438FE}" type="slidenum">
              <a:rPr sz="1100">
                <a:solidFill>
                  <a:srgbClr val="CBCDCD"/>
                </a:solidFill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1100">
              <a:solidFill>
                <a:srgbClr val="CBCDCD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5518" y="6080598"/>
            <a:ext cx="6096000" cy="66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#Know18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0450" algn="l"/>
              </a:tabLst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© 2018 ServiceNow All Rights Reserved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BCDCD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CBCDCD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9C2AC3-9D87-4AB5-B543-70C92A68099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357328" y="6200834"/>
            <a:ext cx="2223378" cy="5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34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5" r:id="rId17"/>
    <p:sldLayoutId id="2147484137" r:id="rId18"/>
  </p:sldLayoutIdLst>
  <p:transition>
    <p:fade/>
  </p:transition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buNone/>
        <a:defRPr lang="en-US" sz="3200" b="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113" indent="-173038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1275" indent="-165100" algn="l" defTabSz="4572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CCW0604 – Getting Started with ServiceNow Automated Testing Framework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dirty="0" err="1" smtClean="0"/>
              <a:t>Shrity</a:t>
            </a:r>
            <a:r>
              <a:rPr lang="en-US" sz="2000" smtClean="0"/>
              <a:t> Verma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smtClean="0"/>
              <a:t>Sr. Product Manager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smtClean="0"/>
              <a:t>ServiceNow</a:t>
            </a:r>
            <a:endParaRPr lang="en-US" sz="1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000" smtClean="0"/>
              <a:t>Joel Fischer</a:t>
            </a:r>
            <a:endParaRPr lang="en-US" sz="200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smtClean="0"/>
              <a:t>Lead Developer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400" smtClean="0"/>
              <a:t>ServiceNow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680384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How to analyze </a:t>
            </a:r>
            <a:r>
              <a:rPr lang="en-US" dirty="0" smtClean="0"/>
              <a:t>a failed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/>
              <a:t>Create a test case to assert the user Abel </a:t>
            </a:r>
            <a:r>
              <a:rPr lang="en-US" dirty="0" err="1"/>
              <a:t>Tuter</a:t>
            </a:r>
            <a:r>
              <a:rPr lang="en-US" dirty="0"/>
              <a:t> can open the Media Library </a:t>
            </a:r>
            <a:r>
              <a:rPr lang="en-US" dirty="0" smtClean="0"/>
              <a:t>Form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 </a:t>
            </a:r>
            <a:r>
              <a:rPr lang="en-US" dirty="0" smtClean="0"/>
              <a:t>step that will fail</a:t>
            </a:r>
            <a:endParaRPr lang="en-US" dirty="0" smtClean="0"/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The test should fail 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/>
              <a:t>the test </a:t>
            </a:r>
            <a:r>
              <a:rPr lang="en-US" dirty="0" smtClean="0"/>
              <a:t>result to view </a:t>
            </a:r>
            <a:r>
              <a:rPr lang="en-US" dirty="0" smtClean="0"/>
              <a:t>details of the test run and why it failed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63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How to </a:t>
            </a:r>
            <a:r>
              <a:rPr lang="en-US" dirty="0" smtClean="0"/>
              <a:t>test </a:t>
            </a:r>
            <a:r>
              <a:rPr lang="en-US" dirty="0" smtClean="0"/>
              <a:t>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smtClean="0"/>
              <a:t>test case that searches </a:t>
            </a:r>
            <a:r>
              <a:rPr lang="en-US" dirty="0" smtClean="0"/>
              <a:t>and </a:t>
            </a:r>
            <a:r>
              <a:rPr lang="en-US" dirty="0" smtClean="0"/>
              <a:t>orders a </a:t>
            </a:r>
            <a:r>
              <a:rPr lang="en-US" dirty="0" smtClean="0"/>
              <a:t>catalog item from </a:t>
            </a:r>
            <a:r>
              <a:rPr lang="en-US" dirty="0" smtClean="0"/>
              <a:t>Media Library</a:t>
            </a:r>
            <a:endParaRPr lang="en-US" dirty="0" smtClean="0"/>
          </a:p>
          <a:p>
            <a:pPr lvl="1"/>
            <a:r>
              <a:rPr lang="en-US" dirty="0" smtClean="0"/>
              <a:t>Add steps for approval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4382528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How to </a:t>
            </a:r>
            <a:r>
              <a:rPr lang="en-US" dirty="0"/>
              <a:t>test </a:t>
            </a:r>
            <a:r>
              <a:rPr lang="en-US" dirty="0" smtClean="0"/>
              <a:t>the Left </a:t>
            </a:r>
            <a:r>
              <a:rPr lang="en-US" dirty="0"/>
              <a:t>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a test case which check for Menu items</a:t>
            </a:r>
          </a:p>
          <a:p>
            <a:pPr lvl="1"/>
            <a:r>
              <a:rPr lang="en-US" dirty="0" smtClean="0"/>
              <a:t>Create new module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a step to test existence of new module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</a:t>
            </a:r>
          </a:p>
        </p:txBody>
      </p:sp>
    </p:spTree>
    <p:extLst>
      <p:ext uri="{BB962C8B-B14F-4D97-AF65-F5344CB8AC3E}">
        <p14:creationId xmlns:p14="http://schemas.microsoft.com/office/powerpoint/2010/main" val="1483295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</a:t>
            </a:r>
            <a:r>
              <a:rPr lang="en-US" dirty="0"/>
              <a:t>What to do when you encounter </a:t>
            </a:r>
            <a:r>
              <a:rPr lang="en-US" dirty="0" smtClean="0"/>
              <a:t>client-side JavaScript </a:t>
            </a:r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a </a:t>
            </a:r>
            <a:r>
              <a:rPr lang="en-US" dirty="0" smtClean="0"/>
              <a:t>client script </a:t>
            </a:r>
            <a:r>
              <a:rPr lang="en-US" dirty="0" smtClean="0"/>
              <a:t>on the that </a:t>
            </a:r>
            <a:r>
              <a:rPr lang="en-US" dirty="0" smtClean="0"/>
              <a:t>has </a:t>
            </a:r>
            <a:r>
              <a:rPr lang="en-US" dirty="0" smtClean="0"/>
              <a:t>JavaScript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Run the test created in Lab 1</a:t>
            </a:r>
          </a:p>
          <a:p>
            <a:pPr lvl="1"/>
            <a:r>
              <a:rPr lang="en-US" dirty="0" smtClean="0"/>
              <a:t>Test should fail </a:t>
            </a:r>
            <a:r>
              <a:rPr lang="mr-IN" dirty="0" smtClean="0"/>
              <a:t>–</a:t>
            </a:r>
            <a:r>
              <a:rPr lang="en-US" dirty="0" smtClean="0"/>
              <a:t> add to  whitelist file</a:t>
            </a:r>
          </a:p>
          <a:p>
            <a:pPr lvl="1"/>
            <a:r>
              <a:rPr lang="en-US" dirty="0" smtClean="0"/>
              <a:t>Run the rest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540166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5: </a:t>
            </a:r>
            <a:r>
              <a:rPr lang="en-US"/>
              <a:t>Test a </a:t>
            </a:r>
            <a:r>
              <a:rPr lang="en-US" smtClean="0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Exercise:</a:t>
            </a:r>
            <a:endParaRPr lang="en-US"/>
          </a:p>
          <a:p>
            <a:pPr lvl="1"/>
            <a:r>
              <a:rPr lang="en-US" smtClean="0"/>
              <a:t>Create test to test pre existing workflow</a:t>
            </a:r>
          </a:p>
          <a:p>
            <a:r>
              <a:rPr lang="en-US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738676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5: Create new test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Exercise:</a:t>
            </a:r>
            <a:endParaRPr lang="en-US"/>
          </a:p>
          <a:p>
            <a:pPr lvl="1"/>
            <a:r>
              <a:rPr lang="en-US" smtClean="0"/>
              <a:t>Add a new test step which does x</a:t>
            </a:r>
          </a:p>
          <a:p>
            <a:pPr lvl="1"/>
            <a:r>
              <a:rPr lang="en-US" smtClean="0"/>
              <a:t>Create test using new test step</a:t>
            </a:r>
          </a:p>
          <a:p>
            <a:r>
              <a:rPr lang="en-US" smtClean="0"/>
              <a:t>Result:</a:t>
            </a:r>
          </a:p>
          <a:p>
            <a:pPr lvl="1"/>
            <a:r>
              <a:rPr lang="en-US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2692933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5: </a:t>
            </a:r>
            <a:r>
              <a:rPr lang="en-US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Exercise:</a:t>
            </a:r>
            <a:endParaRPr lang="en-US"/>
          </a:p>
          <a:p>
            <a:pPr lvl="1"/>
            <a:r>
              <a:rPr lang="en-US" smtClean="0"/>
              <a:t>Add a server side test step testing </a:t>
            </a:r>
          </a:p>
          <a:p>
            <a:r>
              <a:rPr lang="en-US" smtClean="0"/>
              <a:t>Result:</a:t>
            </a:r>
          </a:p>
          <a:p>
            <a:pPr lvl="1"/>
            <a:r>
              <a:rPr lang="en-US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6776494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5: </a:t>
            </a:r>
            <a:r>
              <a:rPr lang="en-US"/>
              <a:t>Create test using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Exercise:</a:t>
            </a:r>
            <a:endParaRPr lang="en-US"/>
          </a:p>
          <a:p>
            <a:pPr lvl="1"/>
            <a:r>
              <a:rPr lang="en-US" smtClean="0"/>
              <a:t>Add all the test in new test suite</a:t>
            </a:r>
          </a:p>
          <a:p>
            <a:pPr lvl="1"/>
            <a:r>
              <a:rPr lang="en-US" smtClean="0"/>
              <a:t>Schedule the test suite </a:t>
            </a:r>
          </a:p>
          <a:p>
            <a:r>
              <a:rPr lang="en-US" smtClean="0"/>
              <a:t>Result:</a:t>
            </a:r>
          </a:p>
          <a:p>
            <a:pPr lvl="1"/>
            <a:r>
              <a:rPr lang="en-US" smtClean="0"/>
              <a:t>The test should pass with warning</a:t>
            </a:r>
          </a:p>
        </p:txBody>
      </p:sp>
    </p:spTree>
    <p:extLst>
      <p:ext uri="{BB962C8B-B14F-4D97-AF65-F5344CB8AC3E}">
        <p14:creationId xmlns:p14="http://schemas.microsoft.com/office/powerpoint/2010/main" val="17740456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Takeaways</a:t>
            </a:r>
            <a:endParaRPr lang="en-US" sz="3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 CAN BE </a:t>
              </a:r>
              <a:r>
                <a:rPr lang="en-US" b="1" spc="20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SCHEDULED</a:t>
              </a:r>
              <a:endParaRPr lang="en-US" b="1" spc="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29"/>
              <a:chOff x="707845" y="2244807"/>
              <a:chExt cx="3604896" cy="18154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57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CAN BE </a:t>
                </a:r>
                <a:r>
                  <a:rPr lang="en-US" b="1" spc="200" smtClean="0">
                    <a:solidFill>
                      <a:srgbClr val="FF0000"/>
                    </a:solidFill>
                    <a:ea typeface="Calibri" charset="0"/>
                    <a:cs typeface="Calibri" charset="0"/>
                  </a:rPr>
                  <a:t>CUSTOMIZED</a:t>
                </a:r>
                <a:r>
                  <a:rPr lang="en-US" b="1" spc="20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 BY CREATING NEW STEPS</a:t>
                </a:r>
                <a:endParaRPr lang="en-US" b="1" spc="200">
                  <a:solidFill>
                    <a:schemeClr val="bg2"/>
                  </a:solidFill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0CB6F00-FE98-4A62-A6F3-CE62169814BD}"/>
                </a:ext>
              </a:extLst>
            </p:cNvPr>
            <p:cNvSpPr txBox="1"/>
            <p:nvPr/>
          </p:nvSpPr>
          <p:spPr>
            <a:xfrm>
              <a:off x="4270336" y="3150689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ATF TESTS CAN BE CREATED USING </a:t>
              </a:r>
              <a:r>
                <a:rPr lang="en-US" b="1" spc="200" smtClean="0">
                  <a:solidFill>
                    <a:srgbClr val="FF0000"/>
                  </a:solidFill>
                  <a:ea typeface="Calibri" charset="0"/>
                  <a:cs typeface="Calibri" charset="0"/>
                </a:rPr>
                <a:t>SERVER SIDE </a:t>
              </a:r>
              <a:r>
                <a:rPr lang="en-US" b="1" spc="200" smtClean="0">
                  <a:solidFill>
                    <a:schemeClr val="bg2"/>
                  </a:solidFill>
                  <a:ea typeface="Calibri" charset="0"/>
                  <a:cs typeface="Calibri" charset="0"/>
                </a:rPr>
                <a:t>SCRIPTS</a:t>
              </a:r>
              <a:endParaRPr lang="en-US" b="1" spc="200">
                <a:solidFill>
                  <a:schemeClr val="bg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3571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468923" y="879231"/>
            <a:ext cx="11277600" cy="175846"/>
          </a:xfrm>
          <a:prstGeom prst="rect">
            <a:avLst/>
          </a:prstGeom>
          <a:solidFill>
            <a:srgbClr val="0A0B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CC_Texture_1c_gra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085" r="2252"/>
          <a:stretch/>
        </p:blipFill>
        <p:spPr>
          <a:xfrm>
            <a:off x="0" y="0"/>
            <a:ext cx="12192000" cy="2982083"/>
          </a:xfrm>
          <a:prstGeom prst="rect">
            <a:avLst/>
          </a:prstGeom>
        </p:spPr>
      </p:pic>
      <p:sp>
        <p:nvSpPr>
          <p:cNvPr id="2" name="Subtitle 4"/>
          <p:cNvSpPr txBox="1">
            <a:spLocks/>
          </p:cNvSpPr>
          <p:nvPr/>
        </p:nvSpPr>
        <p:spPr>
          <a:xfrm>
            <a:off x="2524539" y="3263715"/>
            <a:ext cx="7142922" cy="1913315"/>
          </a:xfrm>
          <a:prstGeom prst="rect">
            <a:avLst/>
          </a:prstGeom>
        </p:spPr>
        <p:txBody>
          <a:bodyPr numCol="2"/>
          <a:lstStyle>
            <a:lvl1pPr marL="0" indent="0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Font typeface="Arial"/>
              <a:buNone/>
              <a:defRPr sz="24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spcBef>
                <a:spcPts val="672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smtClean="0">
                <a:solidFill>
                  <a:srgbClr val="FFFFFF"/>
                </a:solidFill>
              </a:rPr>
              <a:t>Shrity Verma</a:t>
            </a:r>
            <a:endParaRPr lang="en-US" sz="2000" b="1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smtClean="0">
                <a:solidFill>
                  <a:srgbClr val="FFFFFF"/>
                </a:solidFill>
              </a:rPr>
              <a:t>Sr. Product Manager</a:t>
            </a:r>
            <a:endParaRPr lang="en-US" sz="2000" i="1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smtClean="0">
                <a:solidFill>
                  <a:srgbClr val="FFFFFF"/>
                </a:solidFill>
              </a:rPr>
              <a:t>ServiceNow</a:t>
            </a:r>
            <a:endParaRPr lang="en-US" sz="200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err="1" smtClean="0">
                <a:solidFill>
                  <a:srgbClr val="FFFFFF"/>
                </a:solidFill>
              </a:rPr>
              <a:t>Shrity.Verma@servicenow.com</a:t>
            </a:r>
            <a:endParaRPr lang="en-US" sz="200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b="1" smtClean="0">
                <a:solidFill>
                  <a:srgbClr val="FFFFFF"/>
                </a:solidFill>
              </a:rPr>
              <a:t>Joel Fischer</a:t>
            </a:r>
            <a:endParaRPr lang="en-US" sz="2000" b="1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i="1" smtClean="0">
                <a:solidFill>
                  <a:srgbClr val="FFFFFF"/>
                </a:solidFill>
              </a:rPr>
              <a:t>Lead Developer</a:t>
            </a:r>
            <a:endParaRPr lang="en-US" sz="2000" i="1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000" smtClean="0">
                <a:solidFill>
                  <a:srgbClr val="FFFFFF"/>
                </a:solidFill>
              </a:rPr>
              <a:t>ServiceNow</a:t>
            </a:r>
            <a:endParaRPr lang="en-US" sz="2000">
              <a:solidFill>
                <a:srgbClr val="FFFFFF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1800" err="1" smtClean="0">
                <a:solidFill>
                  <a:srgbClr val="FFFFFF"/>
                </a:solidFill>
              </a:rPr>
              <a:t>joel.fischer@servicenow.com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3010198" y="2002255"/>
            <a:ext cx="617160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000" b="1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84308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D6CA6A6-DCBA-4D4A-90E8-D0F72AEC09F6}"/>
              </a:ext>
            </a:extLst>
          </p:cNvPr>
          <p:cNvGrpSpPr/>
          <p:nvPr/>
        </p:nvGrpSpPr>
        <p:grpSpPr>
          <a:xfrm>
            <a:off x="609600" y="1285874"/>
            <a:ext cx="5486401" cy="822960"/>
            <a:chOff x="609600" y="1285874"/>
            <a:chExt cx="5486401" cy="8229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smtClean="0">
                  <a:solidFill>
                    <a:schemeClr val="tx1"/>
                  </a:solidFill>
                </a:rPr>
                <a:t>Overview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CB1499C-8665-4CE4-B768-2F500C9FC856}"/>
              </a:ext>
            </a:extLst>
          </p:cNvPr>
          <p:cNvGrpSpPr/>
          <p:nvPr/>
        </p:nvGrpSpPr>
        <p:grpSpPr>
          <a:xfrm>
            <a:off x="609600" y="2219873"/>
            <a:ext cx="5486401" cy="822960"/>
            <a:chOff x="609600" y="2272423"/>
            <a:chExt cx="5486401" cy="8229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1FC9F92-6EE4-4082-897D-87A88BEC4F42}"/>
                </a:ext>
              </a:extLst>
            </p:cNvPr>
            <p:cNvSpPr/>
            <p:nvPr/>
          </p:nvSpPr>
          <p:spPr bwMode="gray">
            <a:xfrm>
              <a:off x="609600" y="2272423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E3D1B01-DDC5-4B8B-858B-E5ABABE27A81}"/>
                </a:ext>
              </a:extLst>
            </p:cNvPr>
            <p:cNvSpPr/>
            <p:nvPr/>
          </p:nvSpPr>
          <p:spPr bwMode="gray">
            <a:xfrm>
              <a:off x="715575" y="2272423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smtClean="0">
                  <a:solidFill>
                    <a:schemeClr val="tx1"/>
                  </a:solidFill>
                </a:rPr>
                <a:t>Setup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C14CA54-1BA5-4C63-8F59-9B97A4FA7BE3}"/>
              </a:ext>
            </a:extLst>
          </p:cNvPr>
          <p:cNvGrpSpPr/>
          <p:nvPr/>
        </p:nvGrpSpPr>
        <p:grpSpPr>
          <a:xfrm>
            <a:off x="609600" y="3153872"/>
            <a:ext cx="5486401" cy="822960"/>
            <a:chOff x="609600" y="3258972"/>
            <a:chExt cx="5486401" cy="822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FA1CF03-D278-4D20-80DC-7A0A16DADA62}"/>
                </a:ext>
              </a:extLst>
            </p:cNvPr>
            <p:cNvSpPr/>
            <p:nvPr/>
          </p:nvSpPr>
          <p:spPr bwMode="gray">
            <a:xfrm>
              <a:off x="609600" y="3258972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CB41831-CC34-4493-9E8E-811469A49199}"/>
                </a:ext>
              </a:extLst>
            </p:cNvPr>
            <p:cNvSpPr/>
            <p:nvPr/>
          </p:nvSpPr>
          <p:spPr bwMode="gray">
            <a:xfrm>
              <a:off x="715575" y="3258972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smtClean="0">
                  <a:solidFill>
                    <a:schemeClr val="tx1"/>
                  </a:solidFill>
                </a:rPr>
                <a:t>Create Test using the UI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17D5AB0-DC34-4F04-BE6C-93E2513E46E8}"/>
              </a:ext>
            </a:extLst>
          </p:cNvPr>
          <p:cNvGrpSpPr/>
          <p:nvPr/>
        </p:nvGrpSpPr>
        <p:grpSpPr>
          <a:xfrm>
            <a:off x="609600" y="4087871"/>
            <a:ext cx="5486401" cy="822960"/>
            <a:chOff x="609600" y="4245521"/>
            <a:chExt cx="5486401" cy="8229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A05C869-854B-4805-97A3-40601FC5B26D}"/>
                </a:ext>
              </a:extLst>
            </p:cNvPr>
            <p:cNvSpPr/>
            <p:nvPr/>
          </p:nvSpPr>
          <p:spPr bwMode="gray">
            <a:xfrm>
              <a:off x="609600" y="4245521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4F3F37A-1E84-458D-9B24-D84BB75B8E4C}"/>
                </a:ext>
              </a:extLst>
            </p:cNvPr>
            <p:cNvSpPr/>
            <p:nvPr/>
          </p:nvSpPr>
          <p:spPr bwMode="gray">
            <a:xfrm>
              <a:off x="715575" y="4245521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smtClean="0">
                  <a:solidFill>
                    <a:schemeClr val="tx1"/>
                  </a:solidFill>
                </a:rPr>
                <a:t>Create Test using scripts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B12FA3E-9D0B-41F9-8C1F-86AD6C94B176}"/>
              </a:ext>
            </a:extLst>
          </p:cNvPr>
          <p:cNvGrpSpPr/>
          <p:nvPr/>
        </p:nvGrpSpPr>
        <p:grpSpPr>
          <a:xfrm>
            <a:off x="609600" y="5032379"/>
            <a:ext cx="5486401" cy="822961"/>
            <a:chOff x="609600" y="5232069"/>
            <a:chExt cx="5486401" cy="8229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D9824F38-8739-42CA-A6F7-AE775D5FD599}"/>
                </a:ext>
              </a:extLst>
            </p:cNvPr>
            <p:cNvSpPr/>
            <p:nvPr/>
          </p:nvSpPr>
          <p:spPr bwMode="gray">
            <a:xfrm>
              <a:off x="609600" y="5232070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CC98883-8A6E-4CF9-813D-AFB2046046E6}"/>
                </a:ext>
              </a:extLst>
            </p:cNvPr>
            <p:cNvSpPr/>
            <p:nvPr/>
          </p:nvSpPr>
          <p:spPr bwMode="gray">
            <a:xfrm>
              <a:off x="715575" y="5232069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smtClean="0">
                  <a:solidFill>
                    <a:schemeClr val="tx1"/>
                  </a:solidFill>
                </a:rPr>
                <a:t>Schedule Test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D6CA6A6-DCBA-4D4A-90E8-D0F72AEC09F6}"/>
              </a:ext>
            </a:extLst>
          </p:cNvPr>
          <p:cNvGrpSpPr/>
          <p:nvPr/>
        </p:nvGrpSpPr>
        <p:grpSpPr>
          <a:xfrm>
            <a:off x="6321287" y="1280620"/>
            <a:ext cx="5261115" cy="822960"/>
            <a:chOff x="609600" y="1285874"/>
            <a:chExt cx="5486401" cy="8229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8C435E4-8A7E-4971-8940-477ACF63645F}"/>
                </a:ext>
              </a:extLst>
            </p:cNvPr>
            <p:cNvSpPr/>
            <p:nvPr/>
          </p:nvSpPr>
          <p:spPr bwMode="gray">
            <a:xfrm>
              <a:off x="609600" y="1285874"/>
              <a:ext cx="105973" cy="8229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3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8AE96A7-A203-4C2A-A8CF-FAAB0E5193FD}"/>
                </a:ext>
              </a:extLst>
            </p:cNvPr>
            <p:cNvSpPr/>
            <p:nvPr/>
          </p:nvSpPr>
          <p:spPr bwMode="gray">
            <a:xfrm>
              <a:off x="715575" y="1285874"/>
              <a:ext cx="5380426" cy="8229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accent4"/>
                </a:buClr>
              </a:pPr>
              <a:r>
                <a:rPr lang="en-US" sz="2400" smtClean="0">
                  <a:solidFill>
                    <a:schemeClr val="tx1"/>
                  </a:solidFill>
                </a:rPr>
                <a:t>Wrap up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05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>
                <a:solidFill>
                  <a:schemeClr val="bg2"/>
                </a:solidFill>
              </a:rPr>
              <a:t>NAME: </a:t>
            </a:r>
            <a:r>
              <a:rPr lang="en-US" smtClean="0"/>
              <a:t>Shrity Verma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>
                <a:solidFill>
                  <a:schemeClr val="bg2"/>
                </a:solidFill>
              </a:rPr>
              <a:t>TITLE: </a:t>
            </a:r>
            <a:r>
              <a:rPr lang="en-US" smtClean="0"/>
              <a:t>Sr. Product Manager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>
                <a:solidFill>
                  <a:schemeClr val="bg2"/>
                </a:solidFill>
              </a:rPr>
              <a:t>FUNCTION: </a:t>
            </a:r>
            <a:r>
              <a:rPr lang="en-US" smtClean="0"/>
              <a:t>Product Management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>
                <a:solidFill>
                  <a:schemeClr val="bg2"/>
                </a:solidFill>
              </a:rPr>
              <a:t>COMPANY:  </a:t>
            </a:r>
            <a:r>
              <a:rPr lang="en-US" smtClean="0"/>
              <a:t>ServiceNow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>
                <a:solidFill>
                  <a:schemeClr val="bg2"/>
                </a:solidFill>
              </a:rPr>
              <a:t>EXPERIENCE: </a:t>
            </a:r>
            <a:endParaRPr lang="en-US" sz="1800" b="1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smtClean="0">
                <a:solidFill>
                  <a:schemeClr val="bg2"/>
                </a:solidFill>
              </a:rPr>
              <a:t>EXPERTISE</a:t>
            </a:r>
            <a:r>
              <a:rPr lang="en-US" sz="1800" b="1">
                <a:solidFill>
                  <a:schemeClr val="bg2"/>
                </a:solidFill>
              </a:rPr>
              <a:t>: </a:t>
            </a:r>
            <a:endParaRPr lang="en-US" sz="1800" b="1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smtClean="0">
                <a:solidFill>
                  <a:schemeClr val="bg2"/>
                </a:solidFill>
              </a:rPr>
              <a:t>ACHIEVEMENTS:</a:t>
            </a:r>
            <a:endParaRPr lang="is-IS" sz="180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>
                <a:solidFill>
                  <a:schemeClr val="bg2"/>
                </a:solidFill>
              </a:rPr>
              <a:t>CURRENT PROJECTS</a:t>
            </a:r>
            <a:r>
              <a:rPr lang="is-IS" sz="1800" b="1" smtClean="0">
                <a:solidFill>
                  <a:schemeClr val="bg2"/>
                </a:solidFill>
              </a:rPr>
              <a:t>: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3340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9286" y="3553428"/>
            <a:ext cx="11146418" cy="2280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Speaker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NAME: </a:t>
            </a:r>
            <a:r>
              <a:rPr lang="en-US" dirty="0" smtClean="0"/>
              <a:t>Joel Fischer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TITLE: </a:t>
            </a:r>
            <a:r>
              <a:rPr lang="en-US" dirty="0" smtClean="0"/>
              <a:t>Lead Developer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FUNCTION: </a:t>
            </a:r>
            <a:r>
              <a:rPr lang="en-US" dirty="0" smtClean="0"/>
              <a:t>Platform Development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COMPANY:  </a:t>
            </a:r>
            <a:r>
              <a:rPr lang="en-US" dirty="0" smtClean="0"/>
              <a:t>ServiceNow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numCol="1" spcCol="457200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EXPERIENCE: </a:t>
            </a:r>
            <a:r>
              <a:rPr lang="en-US" dirty="0" smtClean="0"/>
              <a:t>4 years in platform development with ServiceNow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bg2"/>
                </a:solidFill>
              </a:rPr>
              <a:t>EXPERTISE: </a:t>
            </a:r>
            <a:r>
              <a:rPr lang="en-US" sz="1800" dirty="0" smtClean="0"/>
              <a:t>Automated Test Framework, Upgrades, Update Sets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is-IS" sz="1800" b="1" smtClean="0">
                <a:solidFill>
                  <a:schemeClr val="bg2"/>
                </a:solidFill>
              </a:rPr>
              <a:t>CURRENT </a:t>
            </a:r>
            <a:r>
              <a:rPr lang="is-IS" sz="1800" b="1" dirty="0">
                <a:solidFill>
                  <a:schemeClr val="bg2"/>
                </a:solidFill>
              </a:rPr>
              <a:t>PROJECTS: </a:t>
            </a:r>
            <a:r>
              <a:rPr lang="en-US" sz="1800" dirty="0" smtClean="0"/>
              <a:t>Owns development of the Automated Test Framework</a:t>
            </a:r>
            <a:endParaRPr lang="en-US" sz="1800" dirty="0"/>
          </a:p>
          <a:p>
            <a:pPr marL="231775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597263" y="3326489"/>
            <a:ext cx="5384800" cy="25071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9772" y="1038121"/>
            <a:ext cx="5614689" cy="479548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86" y="1280127"/>
            <a:ext cx="1972850" cy="19839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067290" y="1250066"/>
            <a:ext cx="0" cy="201399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61" y="1266352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4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You Will Learn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5393AD-C149-4875-B7FF-63FF8FA04944}"/>
              </a:ext>
            </a:extLst>
          </p:cNvPr>
          <p:cNvGrpSpPr/>
          <p:nvPr/>
        </p:nvGrpSpPr>
        <p:grpSpPr>
          <a:xfrm>
            <a:off x="587828" y="1600200"/>
            <a:ext cx="11115610" cy="2386408"/>
            <a:chOff x="717677" y="1879129"/>
            <a:chExt cx="10764376" cy="23110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8E173D1-AE2E-4967-9456-EE0D53DCAF03}"/>
                </a:ext>
              </a:extLst>
            </p:cNvPr>
            <p:cNvSpPr/>
            <p:nvPr/>
          </p:nvSpPr>
          <p:spPr>
            <a:xfrm>
              <a:off x="7905383" y="2409881"/>
              <a:ext cx="3576670" cy="1780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F5CE77-141A-4D8F-9E5A-0EE4BA1277B7}"/>
                </a:ext>
              </a:extLst>
            </p:cNvPr>
            <p:cNvSpPr txBox="1"/>
            <p:nvPr/>
          </p:nvSpPr>
          <p:spPr>
            <a:xfrm>
              <a:off x="7884058" y="3140858"/>
              <a:ext cx="3570827" cy="88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HOW TO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 </a:t>
              </a:r>
            </a:p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ATF TESTS</a:t>
              </a:r>
              <a:endParaRPr lang="en-US" b="1" spc="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F5A631F-6121-4440-A9B1-004AC0159EF8}"/>
                </a:ext>
              </a:extLst>
            </p:cNvPr>
            <p:cNvSpPr/>
            <p:nvPr/>
          </p:nvSpPr>
          <p:spPr>
            <a:xfrm>
              <a:off x="7904037" y="2370433"/>
              <a:ext cx="3576670" cy="115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3DA1A7E-F626-4A0E-B774-95FEC47281FC}"/>
                </a:ext>
              </a:extLst>
            </p:cNvPr>
            <p:cNvSpPr/>
            <p:nvPr/>
          </p:nvSpPr>
          <p:spPr>
            <a:xfrm>
              <a:off x="9176724" y="1879129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BD4E389-93EF-4B8C-9B61-2F3B88DC9ED4}"/>
                </a:ext>
              </a:extLst>
            </p:cNvPr>
            <p:cNvGrpSpPr/>
            <p:nvPr/>
          </p:nvGrpSpPr>
          <p:grpSpPr>
            <a:xfrm>
              <a:off x="717677" y="2372670"/>
              <a:ext cx="3604896" cy="1815430"/>
              <a:chOff x="707845" y="2244807"/>
              <a:chExt cx="3604896" cy="18154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9B39C6D7-EEFB-4E14-BDF1-8AFA539D9329}"/>
                  </a:ext>
                </a:extLst>
              </p:cNvPr>
              <p:cNvSpPr/>
              <p:nvPr/>
            </p:nvSpPr>
            <p:spPr>
              <a:xfrm>
                <a:off x="707845" y="2277672"/>
                <a:ext cx="3575428" cy="17825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F32803F-0FED-4CFA-BAAA-F4F84A32634B}"/>
                  </a:ext>
                </a:extLst>
              </p:cNvPr>
              <p:cNvSpPr txBox="1"/>
              <p:nvPr/>
            </p:nvSpPr>
            <p:spPr>
              <a:xfrm>
                <a:off x="735763" y="3032659"/>
                <a:ext cx="3576978" cy="813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HOW TO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tx2"/>
                    </a:solidFill>
                    <a:latin typeface="Calibri" charset="0"/>
                    <a:ea typeface="Calibri" charset="0"/>
                    <a:cs typeface="Calibri" charset="0"/>
                  </a:rPr>
                  <a:t>CREATE AND RUN</a:t>
                </a:r>
              </a:p>
              <a:p>
                <a:pPr algn="ctr">
                  <a:lnSpc>
                    <a:spcPct val="90000"/>
                  </a:lnSpc>
                  <a:buClr>
                    <a:schemeClr val="tx2"/>
                  </a:buClr>
                </a:pPr>
                <a:r>
                  <a:rPr lang="en-US" b="1" spc="200" dirty="0" smtClean="0">
                    <a:solidFill>
                      <a:schemeClr val="bg2"/>
                    </a:solidFill>
                    <a:ea typeface="Calibri" charset="0"/>
                    <a:cs typeface="Calibri" charset="0"/>
                  </a:rPr>
                  <a:t>ATF TESTS</a:t>
                </a:r>
                <a:r>
                  <a:rPr lang="en-US" b="1" spc="200" dirty="0" smtClean="0">
                    <a:solidFill>
                      <a:schemeClr val="bg2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lang="en-US" b="1" spc="200" dirty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1DEFEBD-424B-4EBB-9766-0ED85312BDC9}"/>
                  </a:ext>
                </a:extLst>
              </p:cNvPr>
              <p:cNvSpPr/>
              <p:nvPr/>
            </p:nvSpPr>
            <p:spPr>
              <a:xfrm>
                <a:off x="714679" y="2244807"/>
                <a:ext cx="3567043" cy="115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3B0B6CF-B0BD-4A34-8354-602C0703CAE7}"/>
                </a:ext>
              </a:extLst>
            </p:cNvPr>
            <p:cNvSpPr/>
            <p:nvPr/>
          </p:nvSpPr>
          <p:spPr>
            <a:xfrm>
              <a:off x="4314538" y="2409881"/>
              <a:ext cx="3568416" cy="177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0CB6F00-FE98-4A62-A6F3-CE62169814BD}"/>
                </a:ext>
              </a:extLst>
            </p:cNvPr>
            <p:cNvSpPr txBox="1"/>
            <p:nvPr/>
          </p:nvSpPr>
          <p:spPr>
            <a:xfrm>
              <a:off x="4229808" y="3180655"/>
              <a:ext cx="3686976" cy="57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bg2"/>
                  </a:solidFill>
                  <a:latin typeface="Calibri" charset="0"/>
                  <a:ea typeface="Calibri" charset="0"/>
                  <a:cs typeface="Calibri" charset="0"/>
                </a:rPr>
                <a:t>FAMILIARITY WITH</a:t>
              </a:r>
            </a:p>
            <a:p>
              <a:pPr algn="ctr">
                <a:lnSpc>
                  <a:spcPct val="90000"/>
                </a:lnSpc>
                <a:buClr>
                  <a:schemeClr val="tx2"/>
                </a:buClr>
              </a:pPr>
              <a:r>
                <a:rPr lang="en-US" b="1" spc="200" dirty="0" smtClean="0">
                  <a:solidFill>
                    <a:schemeClr val="tx2"/>
                  </a:solidFill>
                  <a:ea typeface="Calibri" charset="0"/>
                  <a:cs typeface="Calibri" charset="0"/>
                </a:rPr>
                <a:t>NEW FEATURES</a:t>
              </a:r>
              <a:endParaRPr lang="en-US" b="1" spc="200" dirty="0">
                <a:solidFill>
                  <a:schemeClr val="tx2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F35873-FFB8-4EC9-A094-CCEAC52FAFF5}"/>
                </a:ext>
              </a:extLst>
            </p:cNvPr>
            <p:cNvSpPr/>
            <p:nvPr/>
          </p:nvSpPr>
          <p:spPr>
            <a:xfrm>
              <a:off x="4311641" y="2371778"/>
              <a:ext cx="3577155" cy="114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4787828-4708-446A-8226-CD3EFD5920D1}"/>
                </a:ext>
              </a:extLst>
            </p:cNvPr>
            <p:cNvSpPr/>
            <p:nvPr/>
          </p:nvSpPr>
          <p:spPr>
            <a:xfrm>
              <a:off x="5581002" y="1903118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27CBCD9-0BE3-4710-8CF2-7EF71FFDADFC}"/>
                </a:ext>
              </a:extLst>
            </p:cNvPr>
            <p:cNvSpPr/>
            <p:nvPr/>
          </p:nvSpPr>
          <p:spPr>
            <a:xfrm>
              <a:off x="2002440" y="1882985"/>
              <a:ext cx="1049657" cy="10496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8981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01343" y="1476880"/>
            <a:ext cx="5830815" cy="3731542"/>
          </a:xfrm>
          <a:prstGeom prst="roundRect">
            <a:avLst>
              <a:gd name="adj" fmla="val 3533"/>
            </a:avLst>
          </a:prstGeom>
          <a:solidFill>
            <a:srgbClr val="707271"/>
          </a:solidFill>
          <a:ln>
            <a:noFill/>
          </a:ln>
          <a:effectLst>
            <a:glow rad="152400">
              <a:srgbClr val="707271">
                <a:alpha val="86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43" y="1476880"/>
            <a:ext cx="5840310" cy="4656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Automated Testing Framework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 bwMode="gray">
          <a:xfrm>
            <a:off x="436481" y="987711"/>
            <a:ext cx="11274142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endParaRPr lang="en-US" dirty="0">
              <a:solidFill>
                <a:srgbClr val="9FA2A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1343" y="5969799"/>
            <a:ext cx="5595623" cy="301689"/>
          </a:xfrm>
          <a:prstGeom prst="ellipse">
            <a:avLst/>
          </a:prstGeom>
          <a:solidFill>
            <a:schemeClr val="tx1">
              <a:lumMod val="50000"/>
              <a:alpha val="49000"/>
            </a:schemeClr>
          </a:solidFill>
          <a:ln>
            <a:noFill/>
          </a:ln>
          <a:effectLst>
            <a:softEdge rad="114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2116" y="1106847"/>
            <a:ext cx="5499226" cy="4837748"/>
          </a:xfrm>
        </p:spPr>
        <p:txBody>
          <a:bodyPr/>
          <a:lstStyle/>
          <a:p>
            <a:r>
              <a:rPr lang="en-US" sz="2000" dirty="0" smtClean="0"/>
              <a:t>Goals</a:t>
            </a:r>
          </a:p>
          <a:p>
            <a:pPr lvl="1"/>
            <a:r>
              <a:rPr lang="en-US" sz="1600" dirty="0"/>
              <a:t>Framework to automate most of the manual tests </a:t>
            </a:r>
          </a:p>
          <a:p>
            <a:pPr lvl="1"/>
            <a:r>
              <a:rPr lang="en-US" sz="1600" dirty="0"/>
              <a:t>Make the tests UI </a:t>
            </a:r>
            <a:r>
              <a:rPr lang="en-US" sz="1600" dirty="0" smtClean="0"/>
              <a:t>independent</a:t>
            </a:r>
            <a:endParaRPr lang="en-US" sz="2000" dirty="0" smtClean="0"/>
          </a:p>
          <a:p>
            <a:r>
              <a:rPr lang="en-US" sz="2000" dirty="0" smtClean="0"/>
              <a:t>Features</a:t>
            </a:r>
            <a:endParaRPr lang="en-US" sz="2000" dirty="0"/>
          </a:p>
          <a:p>
            <a:pPr lvl="1"/>
            <a:r>
              <a:rPr lang="en-US" sz="1600" dirty="0" smtClean="0"/>
              <a:t>OOB Client Side, </a:t>
            </a:r>
            <a:r>
              <a:rPr lang="en-US" sz="1600" dirty="0"/>
              <a:t>Server </a:t>
            </a:r>
            <a:r>
              <a:rPr lang="en-US" sz="1600" dirty="0" smtClean="0"/>
              <a:t>Side, Service Catalog, Service Portal and REST tests</a:t>
            </a:r>
            <a:endParaRPr lang="en-US" sz="1600" dirty="0"/>
          </a:p>
          <a:p>
            <a:pPr lvl="1"/>
            <a:r>
              <a:rPr lang="en-US" sz="1600" dirty="0"/>
              <a:t>Can add custom server side and REST APIs steps,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run server side </a:t>
            </a:r>
            <a:r>
              <a:rPr lang="en-US" sz="1600" dirty="0" smtClean="0"/>
              <a:t>scripts</a:t>
            </a:r>
          </a:p>
          <a:p>
            <a:pPr lvl="1"/>
            <a:r>
              <a:rPr lang="en-US" sz="1600" dirty="0"/>
              <a:t>Test cases rollbacks the records created during the </a:t>
            </a:r>
            <a:r>
              <a:rPr lang="en-US" sz="1600" dirty="0" smtClean="0"/>
              <a:t>test</a:t>
            </a:r>
          </a:p>
          <a:p>
            <a:pPr lvl="1"/>
            <a:r>
              <a:rPr lang="en-US" sz="1600" dirty="0" smtClean="0"/>
              <a:t>Captures screenshots with retention policies</a:t>
            </a:r>
            <a:endParaRPr lang="en-US" sz="1600" dirty="0"/>
          </a:p>
          <a:p>
            <a:pPr lvl="1"/>
            <a:endParaRPr lang="en-US" sz="450" dirty="0"/>
          </a:p>
          <a:p>
            <a:r>
              <a:rPr lang="en-US" sz="2000" dirty="0"/>
              <a:t>Productivity</a:t>
            </a:r>
          </a:p>
          <a:p>
            <a:pPr lvl="1"/>
            <a:r>
              <a:rPr lang="en-US" sz="1600" dirty="0"/>
              <a:t>Creates automated tests, templates and test suites</a:t>
            </a:r>
          </a:p>
          <a:p>
            <a:pPr lvl="1"/>
            <a:r>
              <a:rPr lang="en-US" sz="1600" dirty="0" smtClean="0"/>
              <a:t>Reduces </a:t>
            </a:r>
            <a:r>
              <a:rPr lang="en-US" sz="1600" dirty="0"/>
              <a:t>upgrade cycle </a:t>
            </a:r>
            <a:r>
              <a:rPr lang="en-US" sz="1600" dirty="0" smtClean="0"/>
              <a:t>time</a:t>
            </a:r>
          </a:p>
          <a:p>
            <a:pPr lvl="1"/>
            <a:r>
              <a:rPr lang="en-US" sz="1600" dirty="0" smtClean="0"/>
              <a:t>Reduces need for manual testing</a:t>
            </a:r>
            <a:endParaRPr lang="en-US" sz="1600" dirty="0"/>
          </a:p>
          <a:p>
            <a:pPr lvl="1"/>
            <a:r>
              <a:rPr lang="en-US" sz="1600" dirty="0" smtClean="0"/>
              <a:t>Tests </a:t>
            </a:r>
            <a:r>
              <a:rPr lang="en-US" sz="1600" dirty="0"/>
              <a:t>not tied to UI making them </a:t>
            </a:r>
            <a:r>
              <a:rPr lang="en-US" sz="1600" dirty="0" smtClean="0"/>
              <a:t>reusable </a:t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dirty="0"/>
              <a:t>future </a:t>
            </a:r>
            <a:r>
              <a:rPr lang="en-US" sz="1600" dirty="0" smtClean="0"/>
              <a:t>releases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gray">
          <a:xfrm>
            <a:off x="350620" y="906036"/>
            <a:ext cx="11349011" cy="446029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46464"/>
              </a:buClr>
            </a:pPr>
            <a:r>
              <a:rPr lang="en-US" dirty="0"/>
              <a:t>A framework for creating custom automated tests to validate continued functionality after upgrading an instance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133770" y="1587468"/>
            <a:ext cx="5365960" cy="29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plan to do in next 2hrs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and run </a:t>
            </a:r>
            <a:r>
              <a:rPr lang="en-US" dirty="0" smtClean="0"/>
              <a:t>test </a:t>
            </a:r>
            <a:r>
              <a:rPr lang="en-US" dirty="0"/>
              <a:t>with impersonation </a:t>
            </a:r>
          </a:p>
          <a:p>
            <a:r>
              <a:rPr lang="en-US" dirty="0" smtClean="0"/>
              <a:t>Troubleshoot a failed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How to test </a:t>
            </a:r>
            <a:r>
              <a:rPr lang="en-US" dirty="0" smtClean="0"/>
              <a:t>Service </a:t>
            </a:r>
            <a:r>
              <a:rPr lang="en-US" dirty="0" smtClean="0"/>
              <a:t>Catalog </a:t>
            </a:r>
          </a:p>
          <a:p>
            <a:r>
              <a:rPr lang="en-US" dirty="0" smtClean="0"/>
              <a:t>How to test </a:t>
            </a:r>
            <a:r>
              <a:rPr lang="en-US" dirty="0" smtClean="0"/>
              <a:t>the Left </a:t>
            </a:r>
            <a:r>
              <a:rPr lang="en-US" dirty="0" smtClean="0"/>
              <a:t>Navigator</a:t>
            </a:r>
          </a:p>
          <a:p>
            <a:r>
              <a:rPr lang="en-US" dirty="0" smtClean="0"/>
              <a:t>What to do when you encounter client side Java script error</a:t>
            </a:r>
          </a:p>
          <a:p>
            <a:r>
              <a:rPr lang="en-US" dirty="0" smtClean="0"/>
              <a:t>Test a business rule</a:t>
            </a:r>
          </a:p>
          <a:p>
            <a:r>
              <a:rPr lang="en-US" dirty="0" smtClean="0"/>
              <a:t>Create your own server side test step </a:t>
            </a:r>
          </a:p>
          <a:p>
            <a:r>
              <a:rPr lang="en-US" dirty="0" smtClean="0"/>
              <a:t>Create test using scripts</a:t>
            </a:r>
          </a:p>
          <a:p>
            <a:r>
              <a:rPr lang="en-US" dirty="0" smtClean="0"/>
              <a:t>Schedule </a:t>
            </a:r>
            <a:r>
              <a:rPr lang="en-US" dirty="0"/>
              <a:t>test 10min</a:t>
            </a:r>
          </a:p>
        </p:txBody>
      </p:sp>
    </p:spTree>
    <p:extLst>
      <p:ext uri="{BB962C8B-B14F-4D97-AF65-F5344CB8AC3E}">
        <p14:creationId xmlns:p14="http://schemas.microsoft.com/office/powerpoint/2010/main" val="233680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Setup and Registration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477" y="1152144"/>
            <a:ext cx="11230707" cy="476482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7113" indent="-173038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1275" indent="-1651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Prepackaged App installed on the instance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0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How to create </a:t>
            </a:r>
            <a:r>
              <a:rPr lang="en-US" dirty="0" smtClean="0"/>
              <a:t>basic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test case to assert </a:t>
            </a:r>
            <a:r>
              <a:rPr lang="en-US" dirty="0" smtClean="0"/>
              <a:t>the user Abel </a:t>
            </a:r>
            <a:r>
              <a:rPr lang="en-US" dirty="0" err="1" smtClean="0"/>
              <a:t>Tuter</a:t>
            </a:r>
            <a:r>
              <a:rPr lang="en-US" dirty="0" smtClean="0"/>
              <a:t> can open the </a:t>
            </a:r>
            <a:r>
              <a:rPr lang="en-US" dirty="0" smtClean="0"/>
              <a:t>Media </a:t>
            </a:r>
            <a:r>
              <a:rPr lang="en-US" dirty="0" smtClean="0"/>
              <a:t>Library </a:t>
            </a:r>
            <a:r>
              <a:rPr lang="en-US" dirty="0" smtClean="0"/>
              <a:t>Form</a:t>
            </a:r>
            <a:endParaRPr lang="en-US" dirty="0" smtClean="0"/>
          </a:p>
          <a:p>
            <a:pPr lvl="1"/>
            <a:r>
              <a:rPr lang="en-US" dirty="0" smtClean="0"/>
              <a:t>Run the </a:t>
            </a:r>
            <a:r>
              <a:rPr lang="en-US" dirty="0" smtClean="0"/>
              <a:t>test</a:t>
            </a:r>
            <a:endParaRPr lang="en-US" dirty="0" smtClean="0"/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The test should </a:t>
            </a:r>
            <a:r>
              <a:rPr lang="en-US" dirty="0" smtClean="0"/>
              <a:t>pass, stating it successfully opened the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966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185A7D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defRPr sz="4400" dirty="0" smtClean="0">
            <a:solidFill>
              <a:srgbClr val="FFFF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rviceNow 2016 new">
  <a:themeElements>
    <a:clrScheme name="Custom 4">
      <a:dk1>
        <a:srgbClr val="00000B"/>
      </a:dk1>
      <a:lt1>
        <a:srgbClr val="FFFFFF"/>
      </a:lt1>
      <a:dk2>
        <a:srgbClr val="D1232B"/>
      </a:dk2>
      <a:lt2>
        <a:srgbClr val="646464"/>
      </a:lt2>
      <a:accent1>
        <a:srgbClr val="122248"/>
      </a:accent1>
      <a:accent2>
        <a:srgbClr val="94C6C9"/>
      </a:accent2>
      <a:accent3>
        <a:srgbClr val="D64123"/>
      </a:accent3>
      <a:accent4>
        <a:srgbClr val="EA9123"/>
      </a:accent4>
      <a:accent5>
        <a:srgbClr val="0C763C"/>
      </a:accent5>
      <a:accent6>
        <a:srgbClr val="185A7D"/>
      </a:accent6>
      <a:hlink>
        <a:srgbClr val="EA9123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buClr>
            <a:schemeClr val="tx2"/>
          </a:buClr>
          <a:defRPr sz="2400" dirty="0" err="1" smtClean="0">
            <a:solidFill>
              <a:srgbClr val="51515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rviceNow 2016 new" id="{E1851341-ABD8-4E75-BF22-7DD896082544}" vid="{A4A921CA-866A-4632-9386-EAA30F11D9E3}"/>
    </a:ext>
  </a:extLst>
</a:theme>
</file>

<file path=ppt/theme/theme3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erviceNow2014">
      <a:dk1>
        <a:srgbClr val="515151"/>
      </a:dk1>
      <a:lt1>
        <a:srgbClr val="FFFFFF"/>
      </a:lt1>
      <a:dk2>
        <a:srgbClr val="D1232B"/>
      </a:dk2>
      <a:lt2>
        <a:srgbClr val="A5A5A5"/>
      </a:lt2>
      <a:accent1>
        <a:srgbClr val="006DDA"/>
      </a:accent1>
      <a:accent2>
        <a:srgbClr val="003399"/>
      </a:accent2>
      <a:accent3>
        <a:srgbClr val="001642"/>
      </a:accent3>
      <a:accent4>
        <a:srgbClr val="55ADFD"/>
      </a:accent4>
      <a:accent5>
        <a:srgbClr val="A5A5A5"/>
      </a:accent5>
      <a:accent6>
        <a:srgbClr val="515151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7404</TotalTime>
  <Words>847</Words>
  <Application>Microsoft Macintosh PowerPoint</Application>
  <PresentationFormat>Widescreen</PresentationFormat>
  <Paragraphs>181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Avenir Book</vt:lpstr>
      <vt:lpstr>Calibri</vt:lpstr>
      <vt:lpstr>Calibri Light</vt:lpstr>
      <vt:lpstr>Mangal</vt:lpstr>
      <vt:lpstr>ＭＳ Ｐゴシック</vt:lpstr>
      <vt:lpstr>Arial</vt:lpstr>
      <vt:lpstr>Custom Design</vt:lpstr>
      <vt:lpstr>ServiceNow 2016 new</vt:lpstr>
      <vt:lpstr>CCW0604 – Getting Started with ServiceNow Automated Testing Framework </vt:lpstr>
      <vt:lpstr>Agenda</vt:lpstr>
      <vt:lpstr>Speaker Introduction</vt:lpstr>
      <vt:lpstr>Speaker Introduction</vt:lpstr>
      <vt:lpstr>What You Will Learn</vt:lpstr>
      <vt:lpstr>Automated Testing Framework overview</vt:lpstr>
      <vt:lpstr>What we plan to do in next 2hrs</vt:lpstr>
      <vt:lpstr>Instance Setup and Registration</vt:lpstr>
      <vt:lpstr>Lab 1: How to create basic test</vt:lpstr>
      <vt:lpstr>Lab 2: How to analyze a failed test</vt:lpstr>
      <vt:lpstr>Lab 3: How to test service catalog</vt:lpstr>
      <vt:lpstr>Lab 4: How to test the Left Navigator</vt:lpstr>
      <vt:lpstr>Lab 5: What to do when you encounter client-side JavaScript error</vt:lpstr>
      <vt:lpstr>Lab 5: Test a workflow</vt:lpstr>
      <vt:lpstr>Lab 5: Create new test step</vt:lpstr>
      <vt:lpstr>Lab 5: Create test using scripts</vt:lpstr>
      <vt:lpstr>Lab 5: Create test using scripts</vt:lpstr>
      <vt:lpstr>Top Takeaways</vt:lpstr>
      <vt:lpstr>PowerPoint Presentation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</dc:title>
  <dc:creator>ServiceNow</dc:creator>
  <cp:lastModifiedBy>Joel Fischer</cp:lastModifiedBy>
  <cp:revision>460</cp:revision>
  <cp:lastPrinted>2015-04-14T23:13:01Z</cp:lastPrinted>
  <dcterms:created xsi:type="dcterms:W3CDTF">2014-01-17T00:08:24Z</dcterms:created>
  <dcterms:modified xsi:type="dcterms:W3CDTF">2018-02-19T09:35:17Z</dcterms:modified>
</cp:coreProperties>
</file>