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76" r:id="rId2"/>
    <p:sldId id="277" r:id="rId3"/>
    <p:sldId id="278" r:id="rId4"/>
    <p:sldId id="279" r:id="rId5"/>
    <p:sldId id="265" r:id="rId6"/>
    <p:sldId id="275" r:id="rId7"/>
    <p:sldId id="269" r:id="rId8"/>
    <p:sldId id="274"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mpt" id="{3621C03B-4B09-46B7-BC5F-971D23060D88}">
          <p14:sldIdLst>
            <p14:sldId id="276"/>
            <p14:sldId id="277"/>
            <p14:sldId id="278"/>
            <p14:sldId id="279"/>
          </p14:sldIdLst>
        </p14:section>
        <p14:section name="Default Section" id="{3182FF4E-BBA4-481F-BCD5-9200CFAA1529}">
          <p14:sldIdLst>
            <p14:sldId id="265"/>
            <p14:sldId id="275"/>
            <p14:sldId id="269"/>
            <p14:sldId id="274"/>
            <p14:sldId id="26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2314"/>
    <a:srgbClr val="78B3EC"/>
    <a:srgbClr val="F1577C"/>
    <a:srgbClr val="EAEAEA"/>
    <a:srgbClr val="5C803A"/>
    <a:srgbClr val="DAE3F3"/>
    <a:srgbClr val="7CAE40"/>
    <a:srgbClr val="456B98"/>
    <a:srgbClr val="D7EF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84450" autoAdjust="0"/>
  </p:normalViewPr>
  <p:slideViewPr>
    <p:cSldViewPr snapToGrid="0">
      <p:cViewPr>
        <p:scale>
          <a:sx n="125" d="100"/>
          <a:sy n="125" d="100"/>
        </p:scale>
        <p:origin x="720"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ED048C-5D96-4468-9C5B-80732A0D505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BD5A4722-F143-4EF3-81F0-1D7715C85E0B}">
      <dgm:prSet phldrT="[Text]" custT="1"/>
      <dgm:spPr>
        <a:solidFill>
          <a:schemeClr val="accent1">
            <a:lumMod val="40000"/>
            <a:lumOff val="60000"/>
            <a:alpha val="20000"/>
          </a:schemeClr>
        </a:solidFill>
        <a:ln>
          <a:solidFill>
            <a:schemeClr val="accent1"/>
          </a:solidFill>
        </a:ln>
      </dgm:spPr>
      <dgm:t>
        <a:bodyPr anchor="t"/>
        <a:lstStyle/>
        <a:p>
          <a:pPr algn="ctr">
            <a:buNone/>
          </a:pPr>
          <a:r>
            <a:rPr lang="en-US" sz="1600" b="1" i="0" dirty="0">
              <a:solidFill>
                <a:schemeClr val="accent1">
                  <a:lumMod val="75000"/>
                </a:schemeClr>
              </a:solidFill>
            </a:rPr>
            <a:t>1</a:t>
          </a:r>
        </a:p>
        <a:p>
          <a:pPr algn="l">
            <a:buNone/>
          </a:pPr>
          <a:r>
            <a:rPr lang="en-US" sz="1600" i="0" dirty="0">
              <a:solidFill>
                <a:schemeClr val="accent1">
                  <a:lumMod val="75000"/>
                </a:schemeClr>
              </a:solidFill>
            </a:rPr>
            <a:t>Veterans Choose VA For </a:t>
          </a:r>
          <a:r>
            <a:rPr lang="en-US" sz="1600" i="0" dirty="0">
              <a:solidFill>
                <a:schemeClr val="accent1">
                  <a:lumMod val="75000"/>
                </a:schemeClr>
              </a:solidFill>
              <a:highlight>
                <a:srgbClr val="FFFF00"/>
              </a:highlight>
            </a:rPr>
            <a:t>Easy Access</a:t>
          </a:r>
          <a:r>
            <a:rPr lang="en-US" sz="1600" i="0" dirty="0">
              <a:solidFill>
                <a:schemeClr val="accent1">
                  <a:lumMod val="75000"/>
                </a:schemeClr>
              </a:solidFill>
            </a:rPr>
            <a:t>, Greater Choices, And </a:t>
          </a:r>
          <a:r>
            <a:rPr lang="en-US" sz="1600" i="0" dirty="0">
              <a:solidFill>
                <a:schemeClr val="accent1">
                  <a:lumMod val="75000"/>
                </a:schemeClr>
              </a:solidFill>
              <a:highlight>
                <a:srgbClr val="FFFF00"/>
              </a:highlight>
            </a:rPr>
            <a:t>Clear Information </a:t>
          </a:r>
          <a:r>
            <a:rPr lang="en-US" sz="1600" i="0" dirty="0">
              <a:solidFill>
                <a:schemeClr val="accent1">
                  <a:lumMod val="75000"/>
                </a:schemeClr>
              </a:solidFill>
            </a:rPr>
            <a:t>To Make Informed Decisions</a:t>
          </a:r>
          <a:br>
            <a:rPr lang="en-US" sz="1600" i="0" dirty="0">
              <a:solidFill>
                <a:schemeClr val="accent1">
                  <a:lumMod val="75000"/>
                </a:schemeClr>
              </a:solidFill>
            </a:rPr>
          </a:br>
          <a:endParaRPr lang="en-US" sz="1600" i="0" dirty="0">
            <a:solidFill>
              <a:schemeClr val="accent1">
                <a:lumMod val="75000"/>
              </a:schemeClr>
            </a:solidFill>
          </a:endParaRPr>
        </a:p>
      </dgm:t>
    </dgm:pt>
    <dgm:pt modelId="{204E1EAB-BDC3-4FBC-85BE-35F567001343}" type="parTrans" cxnId="{620A3021-3953-4903-9F6A-8AAB7768EE43}">
      <dgm:prSet/>
      <dgm:spPr/>
      <dgm:t>
        <a:bodyPr/>
        <a:lstStyle/>
        <a:p>
          <a:pPr algn="l"/>
          <a:endParaRPr lang="en-US" sz="1600"/>
        </a:p>
      </dgm:t>
    </dgm:pt>
    <dgm:pt modelId="{E1A3B334-7659-4AA1-B472-16A9881DA001}" type="sibTrans" cxnId="{620A3021-3953-4903-9F6A-8AAB7768EE43}">
      <dgm:prSet/>
      <dgm:spPr/>
      <dgm:t>
        <a:bodyPr/>
        <a:lstStyle/>
        <a:p>
          <a:pPr algn="l"/>
          <a:endParaRPr lang="en-US" sz="1600"/>
        </a:p>
      </dgm:t>
    </dgm:pt>
    <dgm:pt modelId="{CEE79C22-E2BE-499E-BEE1-6D8309B88859}">
      <dgm:prSet phldrT="[Text]" custT="1"/>
      <dgm:spPr>
        <a:solidFill>
          <a:schemeClr val="accent1">
            <a:lumMod val="40000"/>
            <a:lumOff val="60000"/>
            <a:alpha val="20000"/>
          </a:schemeClr>
        </a:solidFill>
        <a:ln>
          <a:solidFill>
            <a:schemeClr val="accent1"/>
          </a:solidFill>
        </a:ln>
      </dgm:spPr>
      <dgm:t>
        <a:bodyPr anchor="t"/>
        <a:lstStyle/>
        <a:p>
          <a:pPr algn="ctr">
            <a:buNone/>
          </a:pPr>
          <a:r>
            <a:rPr lang="en-US" sz="1600" b="1" i="0" dirty="0">
              <a:solidFill>
                <a:schemeClr val="accent1">
                  <a:lumMod val="75000"/>
                </a:schemeClr>
              </a:solidFill>
            </a:rPr>
            <a:t>4</a:t>
          </a:r>
        </a:p>
        <a:p>
          <a:pPr algn="l">
            <a:buNone/>
          </a:pPr>
          <a:r>
            <a:rPr lang="en-US" sz="1600" i="0" dirty="0">
              <a:solidFill>
                <a:schemeClr val="accent1">
                  <a:lumMod val="75000"/>
                </a:schemeClr>
              </a:solidFill>
            </a:rPr>
            <a:t>VA Will Transform Business Operations By </a:t>
          </a:r>
          <a:r>
            <a:rPr lang="en-US" sz="1600" i="0" dirty="0">
              <a:solidFill>
                <a:schemeClr val="accent1">
                  <a:lumMod val="75000"/>
                </a:schemeClr>
              </a:solidFill>
              <a:highlight>
                <a:srgbClr val="FFFF00"/>
              </a:highlight>
            </a:rPr>
            <a:t>Modernizing Systems </a:t>
          </a:r>
          <a:r>
            <a:rPr lang="en-US" sz="1600" i="0" dirty="0">
              <a:solidFill>
                <a:schemeClr val="accent1">
                  <a:lumMod val="75000"/>
                </a:schemeClr>
              </a:solidFill>
            </a:rPr>
            <a:t>And Focusing Resources More Efficiently To Be Competitive And To Provide </a:t>
          </a:r>
          <a:r>
            <a:rPr lang="en-US" sz="1600" i="0" dirty="0">
              <a:solidFill>
                <a:schemeClr val="accent1">
                  <a:lumMod val="75000"/>
                </a:schemeClr>
              </a:solidFill>
              <a:highlight>
                <a:srgbClr val="FFFF00"/>
              </a:highlight>
            </a:rPr>
            <a:t>World-Class Customer Service </a:t>
          </a:r>
          <a:r>
            <a:rPr lang="en-US" sz="1600" i="0" dirty="0">
              <a:solidFill>
                <a:schemeClr val="accent1">
                  <a:lumMod val="75000"/>
                </a:schemeClr>
              </a:solidFill>
            </a:rPr>
            <a:t>To Veterans And Its Employees</a:t>
          </a:r>
        </a:p>
      </dgm:t>
    </dgm:pt>
    <dgm:pt modelId="{1F4E463D-1818-4189-AE5F-EB0334495394}" type="parTrans" cxnId="{72DF2E73-C38B-4EAD-8483-958240465A8E}">
      <dgm:prSet/>
      <dgm:spPr/>
      <dgm:t>
        <a:bodyPr/>
        <a:lstStyle/>
        <a:p>
          <a:pPr algn="l"/>
          <a:endParaRPr lang="en-US" sz="1600"/>
        </a:p>
      </dgm:t>
    </dgm:pt>
    <dgm:pt modelId="{E9BC14AB-9CF7-4254-A61C-F53B09F26AD3}" type="sibTrans" cxnId="{72DF2E73-C38B-4EAD-8483-958240465A8E}">
      <dgm:prSet/>
      <dgm:spPr/>
      <dgm:t>
        <a:bodyPr/>
        <a:lstStyle/>
        <a:p>
          <a:pPr algn="l"/>
          <a:endParaRPr lang="en-US" sz="1600"/>
        </a:p>
      </dgm:t>
    </dgm:pt>
    <dgm:pt modelId="{C48653A3-1BA7-4D3A-B43A-2CDB6026021B}">
      <dgm:prSet phldrT="[Text]" custT="1"/>
      <dgm:spPr>
        <a:solidFill>
          <a:schemeClr val="accent1">
            <a:lumMod val="40000"/>
            <a:lumOff val="60000"/>
            <a:alpha val="20000"/>
          </a:schemeClr>
        </a:solidFill>
        <a:ln>
          <a:solidFill>
            <a:schemeClr val="accent1"/>
          </a:solidFill>
        </a:ln>
      </dgm:spPr>
      <dgm:t>
        <a:bodyPr anchor="t"/>
        <a:lstStyle/>
        <a:p>
          <a:pPr algn="ctr">
            <a:buNone/>
          </a:pPr>
          <a:r>
            <a:rPr lang="en-US" sz="1600" b="1" i="0" dirty="0">
              <a:solidFill>
                <a:schemeClr val="accent1">
                  <a:lumMod val="75000"/>
                </a:schemeClr>
              </a:solidFill>
            </a:rPr>
            <a:t>3</a:t>
          </a:r>
        </a:p>
        <a:p>
          <a:pPr algn="l">
            <a:buNone/>
          </a:pPr>
          <a:r>
            <a:rPr lang="en-US" sz="1600" i="0" dirty="0">
              <a:solidFill>
                <a:schemeClr val="accent1">
                  <a:lumMod val="75000"/>
                </a:schemeClr>
              </a:solidFill>
            </a:rPr>
            <a:t>Veterans Trust VA To Be Consistently </a:t>
          </a:r>
          <a:r>
            <a:rPr lang="en-US" sz="1600" i="0" dirty="0">
              <a:solidFill>
                <a:schemeClr val="accent1">
                  <a:lumMod val="75000"/>
                </a:schemeClr>
              </a:solidFill>
              <a:highlight>
                <a:srgbClr val="FFFF00"/>
              </a:highlight>
            </a:rPr>
            <a:t>Accountable And Transparent</a:t>
          </a:r>
          <a:br>
            <a:rPr lang="en-US" sz="1600" i="0" dirty="0">
              <a:solidFill>
                <a:schemeClr val="accent1">
                  <a:lumMod val="75000"/>
                </a:schemeClr>
              </a:solidFill>
            </a:rPr>
          </a:br>
          <a:endParaRPr lang="en-US" sz="1600" i="0" dirty="0">
            <a:solidFill>
              <a:schemeClr val="accent1">
                <a:lumMod val="75000"/>
              </a:schemeClr>
            </a:solidFill>
          </a:endParaRPr>
        </a:p>
      </dgm:t>
    </dgm:pt>
    <dgm:pt modelId="{6884CCE1-4803-415A-BE16-C60DAFAF95A6}" type="parTrans" cxnId="{2BC6A828-AD6F-4247-BF4D-960777766C2C}">
      <dgm:prSet/>
      <dgm:spPr/>
      <dgm:t>
        <a:bodyPr/>
        <a:lstStyle/>
        <a:p>
          <a:pPr algn="l"/>
          <a:endParaRPr lang="en-US" sz="1600"/>
        </a:p>
      </dgm:t>
    </dgm:pt>
    <dgm:pt modelId="{CB07E406-D0F3-4230-ADDA-15ECEA4A63A0}" type="sibTrans" cxnId="{2BC6A828-AD6F-4247-BF4D-960777766C2C}">
      <dgm:prSet/>
      <dgm:spPr/>
      <dgm:t>
        <a:bodyPr/>
        <a:lstStyle/>
        <a:p>
          <a:pPr algn="l"/>
          <a:endParaRPr lang="en-US" sz="1600"/>
        </a:p>
      </dgm:t>
    </dgm:pt>
    <dgm:pt modelId="{A9D93299-9DFC-42FD-81DA-792C79D7F48C}">
      <dgm:prSet phldrT="[Text]" custT="1"/>
      <dgm:spPr>
        <a:solidFill>
          <a:schemeClr val="accent1">
            <a:lumMod val="40000"/>
            <a:lumOff val="60000"/>
            <a:alpha val="20000"/>
          </a:schemeClr>
        </a:solidFill>
        <a:ln>
          <a:solidFill>
            <a:schemeClr val="accent1"/>
          </a:solidFill>
        </a:ln>
      </dgm:spPr>
      <dgm:t>
        <a:bodyPr anchor="t"/>
        <a:lstStyle/>
        <a:p>
          <a:pPr algn="ctr">
            <a:buNone/>
          </a:pPr>
          <a:r>
            <a:rPr lang="en-US" sz="1600" b="1" i="0" dirty="0">
              <a:solidFill>
                <a:schemeClr val="accent1">
                  <a:lumMod val="75000"/>
                </a:schemeClr>
              </a:solidFill>
            </a:rPr>
            <a:t>2</a:t>
          </a:r>
        </a:p>
        <a:p>
          <a:pPr algn="l">
            <a:buNone/>
          </a:pPr>
          <a:r>
            <a:rPr lang="en-US" sz="1600" i="0" dirty="0">
              <a:solidFill>
                <a:schemeClr val="accent1">
                  <a:lumMod val="75000"/>
                </a:schemeClr>
              </a:solidFill>
            </a:rPr>
            <a:t>Veterans Receive Highly Reliable And Integrated Care And Support And </a:t>
          </a:r>
          <a:r>
            <a:rPr lang="en-US" sz="1600" i="0" dirty="0">
              <a:solidFill>
                <a:schemeClr val="accent1">
                  <a:lumMod val="75000"/>
                </a:schemeClr>
              </a:solidFill>
              <a:highlight>
                <a:srgbClr val="FFFF00"/>
              </a:highlight>
            </a:rPr>
            <a:t>Excellent Customer Service</a:t>
          </a:r>
          <a:r>
            <a:rPr lang="en-US" sz="1600" i="0" dirty="0">
              <a:solidFill>
                <a:schemeClr val="accent1">
                  <a:lumMod val="75000"/>
                </a:schemeClr>
              </a:solidFill>
            </a:rPr>
            <a:t> That Emphasizes Their Well-Being And Independence </a:t>
          </a:r>
          <a:r>
            <a:rPr lang="en-US" sz="1600" i="0" dirty="0">
              <a:solidFill>
                <a:schemeClr val="accent1">
                  <a:lumMod val="75000"/>
                </a:schemeClr>
              </a:solidFill>
              <a:highlight>
                <a:srgbClr val="FFFF00"/>
              </a:highlight>
            </a:rPr>
            <a:t>Throughout Their Life Journey</a:t>
          </a:r>
          <a:br>
            <a:rPr lang="en-US" sz="1600" i="0" dirty="0">
              <a:solidFill>
                <a:schemeClr val="accent1">
                  <a:lumMod val="75000"/>
                </a:schemeClr>
              </a:solidFill>
            </a:rPr>
          </a:br>
          <a:endParaRPr lang="en-US" sz="1600" i="0" dirty="0">
            <a:solidFill>
              <a:schemeClr val="accent1">
                <a:lumMod val="75000"/>
              </a:schemeClr>
            </a:solidFill>
          </a:endParaRPr>
        </a:p>
      </dgm:t>
    </dgm:pt>
    <dgm:pt modelId="{7C90D6E0-063B-4C55-8061-13479FD4239C}" type="parTrans" cxnId="{77CF560F-693A-4484-ADAF-F2EC3096D8DC}">
      <dgm:prSet/>
      <dgm:spPr/>
      <dgm:t>
        <a:bodyPr/>
        <a:lstStyle/>
        <a:p>
          <a:pPr algn="l"/>
          <a:endParaRPr lang="en-US" sz="1600"/>
        </a:p>
      </dgm:t>
    </dgm:pt>
    <dgm:pt modelId="{608A4010-B2EB-42E1-AEAE-43AAD483FA7A}" type="sibTrans" cxnId="{77CF560F-693A-4484-ADAF-F2EC3096D8DC}">
      <dgm:prSet/>
      <dgm:spPr/>
      <dgm:t>
        <a:bodyPr/>
        <a:lstStyle/>
        <a:p>
          <a:pPr algn="l"/>
          <a:endParaRPr lang="en-US" sz="1600"/>
        </a:p>
      </dgm:t>
    </dgm:pt>
    <dgm:pt modelId="{F35532AA-762C-4AFD-97BD-EEC25B561721}" type="pres">
      <dgm:prSet presAssocID="{DCED048C-5D96-4468-9C5B-80732A0D5050}" presName="diagram" presStyleCnt="0">
        <dgm:presLayoutVars>
          <dgm:dir/>
          <dgm:resizeHandles val="exact"/>
        </dgm:presLayoutVars>
      </dgm:prSet>
      <dgm:spPr/>
    </dgm:pt>
    <dgm:pt modelId="{3D4291E5-B4C7-4F8D-ACB6-F4FBFEC1809F}" type="pres">
      <dgm:prSet presAssocID="{BD5A4722-F143-4EF3-81F0-1D7715C85E0B}" presName="node" presStyleLbl="node1" presStyleIdx="0" presStyleCnt="4" custScaleX="137048">
        <dgm:presLayoutVars>
          <dgm:bulletEnabled val="1"/>
        </dgm:presLayoutVars>
      </dgm:prSet>
      <dgm:spPr>
        <a:prstGeom prst="roundRect">
          <a:avLst/>
        </a:prstGeom>
      </dgm:spPr>
    </dgm:pt>
    <dgm:pt modelId="{18A8C552-31F2-4482-949C-80368183AC66}" type="pres">
      <dgm:prSet presAssocID="{E1A3B334-7659-4AA1-B472-16A9881DA001}" presName="sibTrans" presStyleCnt="0"/>
      <dgm:spPr/>
    </dgm:pt>
    <dgm:pt modelId="{DAF8AFE2-C0DE-4CE2-B9AF-B40DB728BE8B}" type="pres">
      <dgm:prSet presAssocID="{A9D93299-9DFC-42FD-81DA-792C79D7F48C}" presName="node" presStyleLbl="node1" presStyleIdx="1" presStyleCnt="4" custScaleX="137048">
        <dgm:presLayoutVars>
          <dgm:bulletEnabled val="1"/>
        </dgm:presLayoutVars>
      </dgm:prSet>
      <dgm:spPr>
        <a:prstGeom prst="roundRect">
          <a:avLst/>
        </a:prstGeom>
      </dgm:spPr>
    </dgm:pt>
    <dgm:pt modelId="{33BC98AB-4373-4ACD-9C33-9CDD52E05BE0}" type="pres">
      <dgm:prSet presAssocID="{608A4010-B2EB-42E1-AEAE-43AAD483FA7A}" presName="sibTrans" presStyleCnt="0"/>
      <dgm:spPr/>
    </dgm:pt>
    <dgm:pt modelId="{ABA9DECB-341A-4049-96EF-0DEF01165FEC}" type="pres">
      <dgm:prSet presAssocID="{C48653A3-1BA7-4D3A-B43A-2CDB6026021B}" presName="node" presStyleLbl="node1" presStyleIdx="2" presStyleCnt="4" custScaleX="137048" custLinFactNeighborY="69077">
        <dgm:presLayoutVars>
          <dgm:bulletEnabled val="1"/>
        </dgm:presLayoutVars>
      </dgm:prSet>
      <dgm:spPr>
        <a:prstGeom prst="roundRect">
          <a:avLst/>
        </a:prstGeom>
      </dgm:spPr>
    </dgm:pt>
    <dgm:pt modelId="{58B5DB77-B95C-4C70-8007-01791AB78106}" type="pres">
      <dgm:prSet presAssocID="{CB07E406-D0F3-4230-ADDA-15ECEA4A63A0}" presName="sibTrans" presStyleCnt="0"/>
      <dgm:spPr/>
    </dgm:pt>
    <dgm:pt modelId="{CB5BCE50-D9F6-4E70-8D2D-FA1B880F654A}" type="pres">
      <dgm:prSet presAssocID="{CEE79C22-E2BE-499E-BEE1-6D8309B88859}" presName="node" presStyleLbl="node1" presStyleIdx="3" presStyleCnt="4" custScaleX="137048" custLinFactNeighborY="69077">
        <dgm:presLayoutVars>
          <dgm:bulletEnabled val="1"/>
        </dgm:presLayoutVars>
      </dgm:prSet>
      <dgm:spPr>
        <a:prstGeom prst="roundRect">
          <a:avLst/>
        </a:prstGeom>
      </dgm:spPr>
    </dgm:pt>
  </dgm:ptLst>
  <dgm:cxnLst>
    <dgm:cxn modelId="{38430906-809D-4E17-A2A6-A8A10958E034}" type="presOf" srcId="{A9D93299-9DFC-42FD-81DA-792C79D7F48C}" destId="{DAF8AFE2-C0DE-4CE2-B9AF-B40DB728BE8B}" srcOrd="0" destOrd="0" presId="urn:microsoft.com/office/officeart/2005/8/layout/default"/>
    <dgm:cxn modelId="{77CF560F-693A-4484-ADAF-F2EC3096D8DC}" srcId="{DCED048C-5D96-4468-9C5B-80732A0D5050}" destId="{A9D93299-9DFC-42FD-81DA-792C79D7F48C}" srcOrd="1" destOrd="0" parTransId="{7C90D6E0-063B-4C55-8061-13479FD4239C}" sibTransId="{608A4010-B2EB-42E1-AEAE-43AAD483FA7A}"/>
    <dgm:cxn modelId="{CDAB2815-4F93-4008-A912-5AA2F5444807}" type="presOf" srcId="{C48653A3-1BA7-4D3A-B43A-2CDB6026021B}" destId="{ABA9DECB-341A-4049-96EF-0DEF01165FEC}" srcOrd="0" destOrd="0" presId="urn:microsoft.com/office/officeart/2005/8/layout/default"/>
    <dgm:cxn modelId="{620A3021-3953-4903-9F6A-8AAB7768EE43}" srcId="{DCED048C-5D96-4468-9C5B-80732A0D5050}" destId="{BD5A4722-F143-4EF3-81F0-1D7715C85E0B}" srcOrd="0" destOrd="0" parTransId="{204E1EAB-BDC3-4FBC-85BE-35F567001343}" sibTransId="{E1A3B334-7659-4AA1-B472-16A9881DA001}"/>
    <dgm:cxn modelId="{2BC6A828-AD6F-4247-BF4D-960777766C2C}" srcId="{DCED048C-5D96-4468-9C5B-80732A0D5050}" destId="{C48653A3-1BA7-4D3A-B43A-2CDB6026021B}" srcOrd="2" destOrd="0" parTransId="{6884CCE1-4803-415A-BE16-C60DAFAF95A6}" sibTransId="{CB07E406-D0F3-4230-ADDA-15ECEA4A63A0}"/>
    <dgm:cxn modelId="{B17E9546-9FF0-4E80-8237-560D930B9592}" type="presOf" srcId="{CEE79C22-E2BE-499E-BEE1-6D8309B88859}" destId="{CB5BCE50-D9F6-4E70-8D2D-FA1B880F654A}" srcOrd="0" destOrd="0" presId="urn:microsoft.com/office/officeart/2005/8/layout/default"/>
    <dgm:cxn modelId="{72DF2E73-C38B-4EAD-8483-958240465A8E}" srcId="{DCED048C-5D96-4468-9C5B-80732A0D5050}" destId="{CEE79C22-E2BE-499E-BEE1-6D8309B88859}" srcOrd="3" destOrd="0" parTransId="{1F4E463D-1818-4189-AE5F-EB0334495394}" sibTransId="{E9BC14AB-9CF7-4254-A61C-F53B09F26AD3}"/>
    <dgm:cxn modelId="{858AD7EB-94EE-4529-AE09-585E5DDB922A}" type="presOf" srcId="{DCED048C-5D96-4468-9C5B-80732A0D5050}" destId="{F35532AA-762C-4AFD-97BD-EEC25B561721}" srcOrd="0" destOrd="0" presId="urn:microsoft.com/office/officeart/2005/8/layout/default"/>
    <dgm:cxn modelId="{57D503FF-05B7-473E-9B3D-35FC840629E5}" type="presOf" srcId="{BD5A4722-F143-4EF3-81F0-1D7715C85E0B}" destId="{3D4291E5-B4C7-4F8D-ACB6-F4FBFEC1809F}" srcOrd="0" destOrd="0" presId="urn:microsoft.com/office/officeart/2005/8/layout/default"/>
    <dgm:cxn modelId="{216C29A0-D54C-4F23-876B-9A0C98F81EDE}" type="presParOf" srcId="{F35532AA-762C-4AFD-97BD-EEC25B561721}" destId="{3D4291E5-B4C7-4F8D-ACB6-F4FBFEC1809F}" srcOrd="0" destOrd="0" presId="urn:microsoft.com/office/officeart/2005/8/layout/default"/>
    <dgm:cxn modelId="{9045428A-BD75-4AE7-8A76-5C888AF6B61C}" type="presParOf" srcId="{F35532AA-762C-4AFD-97BD-EEC25B561721}" destId="{18A8C552-31F2-4482-949C-80368183AC66}" srcOrd="1" destOrd="0" presId="urn:microsoft.com/office/officeart/2005/8/layout/default"/>
    <dgm:cxn modelId="{B758C589-BC0D-4951-AE2B-6ADFED35CB32}" type="presParOf" srcId="{F35532AA-762C-4AFD-97BD-EEC25B561721}" destId="{DAF8AFE2-C0DE-4CE2-B9AF-B40DB728BE8B}" srcOrd="2" destOrd="0" presId="urn:microsoft.com/office/officeart/2005/8/layout/default"/>
    <dgm:cxn modelId="{EE7711FA-E910-49C0-903D-0CC7A30A7D05}" type="presParOf" srcId="{F35532AA-762C-4AFD-97BD-EEC25B561721}" destId="{33BC98AB-4373-4ACD-9C33-9CDD52E05BE0}" srcOrd="3" destOrd="0" presId="urn:microsoft.com/office/officeart/2005/8/layout/default"/>
    <dgm:cxn modelId="{68FFB861-0AF4-45B3-9E19-69F5279236CF}" type="presParOf" srcId="{F35532AA-762C-4AFD-97BD-EEC25B561721}" destId="{ABA9DECB-341A-4049-96EF-0DEF01165FEC}" srcOrd="4" destOrd="0" presId="urn:microsoft.com/office/officeart/2005/8/layout/default"/>
    <dgm:cxn modelId="{DD4CA5E7-8BE3-4A0C-9D3E-BC0AF44FAEE1}" type="presParOf" srcId="{F35532AA-762C-4AFD-97BD-EEC25B561721}" destId="{58B5DB77-B95C-4C70-8007-01791AB78106}" srcOrd="5" destOrd="0" presId="urn:microsoft.com/office/officeart/2005/8/layout/default"/>
    <dgm:cxn modelId="{6DC1D42A-9AF7-4581-9542-0E2C1A96C583}" type="presParOf" srcId="{F35532AA-762C-4AFD-97BD-EEC25B561721}" destId="{CB5BCE50-D9F6-4E70-8D2D-FA1B880F654A}"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4291E5-B4C7-4F8D-ACB6-F4FBFEC1809F}">
      <dsp:nvSpPr>
        <dsp:cNvPr id="0" name=""/>
        <dsp:cNvSpPr/>
      </dsp:nvSpPr>
      <dsp:spPr>
        <a:xfrm>
          <a:off x="5175" y="244757"/>
          <a:ext cx="4071192" cy="1782379"/>
        </a:xfrm>
        <a:prstGeom prst="roundRect">
          <a:avLst/>
        </a:prstGeom>
        <a:solidFill>
          <a:schemeClr val="accent1">
            <a:lumMod val="40000"/>
            <a:lumOff val="60000"/>
            <a:alpha val="2000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ctr" defTabSz="711200">
            <a:lnSpc>
              <a:spcPct val="90000"/>
            </a:lnSpc>
            <a:spcBef>
              <a:spcPct val="0"/>
            </a:spcBef>
            <a:spcAft>
              <a:spcPct val="35000"/>
            </a:spcAft>
            <a:buNone/>
          </a:pPr>
          <a:r>
            <a:rPr lang="en-US" sz="1600" b="1" i="0" kern="1200" dirty="0">
              <a:solidFill>
                <a:schemeClr val="accent1">
                  <a:lumMod val="75000"/>
                </a:schemeClr>
              </a:solidFill>
            </a:rPr>
            <a:t>1</a:t>
          </a:r>
        </a:p>
        <a:p>
          <a:pPr marL="0" lvl="0" indent="0" algn="l" defTabSz="711200">
            <a:lnSpc>
              <a:spcPct val="90000"/>
            </a:lnSpc>
            <a:spcBef>
              <a:spcPct val="0"/>
            </a:spcBef>
            <a:spcAft>
              <a:spcPct val="35000"/>
            </a:spcAft>
            <a:buNone/>
          </a:pPr>
          <a:r>
            <a:rPr lang="en-US" sz="1600" i="0" kern="1200" dirty="0">
              <a:solidFill>
                <a:schemeClr val="accent1">
                  <a:lumMod val="75000"/>
                </a:schemeClr>
              </a:solidFill>
            </a:rPr>
            <a:t>Veterans Choose VA For </a:t>
          </a:r>
          <a:r>
            <a:rPr lang="en-US" sz="1600" i="0" kern="1200" dirty="0">
              <a:solidFill>
                <a:schemeClr val="accent1">
                  <a:lumMod val="75000"/>
                </a:schemeClr>
              </a:solidFill>
              <a:highlight>
                <a:srgbClr val="FFFF00"/>
              </a:highlight>
            </a:rPr>
            <a:t>Easy Access</a:t>
          </a:r>
          <a:r>
            <a:rPr lang="en-US" sz="1600" i="0" kern="1200" dirty="0">
              <a:solidFill>
                <a:schemeClr val="accent1">
                  <a:lumMod val="75000"/>
                </a:schemeClr>
              </a:solidFill>
            </a:rPr>
            <a:t>, Greater Choices, And </a:t>
          </a:r>
          <a:r>
            <a:rPr lang="en-US" sz="1600" i="0" kern="1200" dirty="0">
              <a:solidFill>
                <a:schemeClr val="accent1">
                  <a:lumMod val="75000"/>
                </a:schemeClr>
              </a:solidFill>
              <a:highlight>
                <a:srgbClr val="FFFF00"/>
              </a:highlight>
            </a:rPr>
            <a:t>Clear Information </a:t>
          </a:r>
          <a:r>
            <a:rPr lang="en-US" sz="1600" i="0" kern="1200" dirty="0">
              <a:solidFill>
                <a:schemeClr val="accent1">
                  <a:lumMod val="75000"/>
                </a:schemeClr>
              </a:solidFill>
            </a:rPr>
            <a:t>To Make Informed Decisions</a:t>
          </a:r>
          <a:br>
            <a:rPr lang="en-US" sz="1600" i="0" kern="1200" dirty="0">
              <a:solidFill>
                <a:schemeClr val="accent1">
                  <a:lumMod val="75000"/>
                </a:schemeClr>
              </a:solidFill>
            </a:rPr>
          </a:br>
          <a:endParaRPr lang="en-US" sz="1600" i="0" kern="1200" dirty="0">
            <a:solidFill>
              <a:schemeClr val="accent1">
                <a:lumMod val="75000"/>
              </a:schemeClr>
            </a:solidFill>
          </a:endParaRPr>
        </a:p>
      </dsp:txBody>
      <dsp:txXfrm>
        <a:off x="92184" y="331766"/>
        <a:ext cx="3897174" cy="1608361"/>
      </dsp:txXfrm>
    </dsp:sp>
    <dsp:sp modelId="{DAF8AFE2-C0DE-4CE2-B9AF-B40DB728BE8B}">
      <dsp:nvSpPr>
        <dsp:cNvPr id="0" name=""/>
        <dsp:cNvSpPr/>
      </dsp:nvSpPr>
      <dsp:spPr>
        <a:xfrm>
          <a:off x="4373431" y="244757"/>
          <a:ext cx="4071192" cy="1782379"/>
        </a:xfrm>
        <a:prstGeom prst="roundRect">
          <a:avLst/>
        </a:prstGeom>
        <a:solidFill>
          <a:schemeClr val="accent1">
            <a:lumMod val="40000"/>
            <a:lumOff val="60000"/>
            <a:alpha val="2000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ctr" defTabSz="711200">
            <a:lnSpc>
              <a:spcPct val="90000"/>
            </a:lnSpc>
            <a:spcBef>
              <a:spcPct val="0"/>
            </a:spcBef>
            <a:spcAft>
              <a:spcPct val="35000"/>
            </a:spcAft>
            <a:buNone/>
          </a:pPr>
          <a:r>
            <a:rPr lang="en-US" sz="1600" b="1" i="0" kern="1200" dirty="0">
              <a:solidFill>
                <a:schemeClr val="accent1">
                  <a:lumMod val="75000"/>
                </a:schemeClr>
              </a:solidFill>
            </a:rPr>
            <a:t>2</a:t>
          </a:r>
        </a:p>
        <a:p>
          <a:pPr marL="0" lvl="0" indent="0" algn="l" defTabSz="711200">
            <a:lnSpc>
              <a:spcPct val="90000"/>
            </a:lnSpc>
            <a:spcBef>
              <a:spcPct val="0"/>
            </a:spcBef>
            <a:spcAft>
              <a:spcPct val="35000"/>
            </a:spcAft>
            <a:buNone/>
          </a:pPr>
          <a:r>
            <a:rPr lang="en-US" sz="1600" i="0" kern="1200" dirty="0">
              <a:solidFill>
                <a:schemeClr val="accent1">
                  <a:lumMod val="75000"/>
                </a:schemeClr>
              </a:solidFill>
            </a:rPr>
            <a:t>Veterans Receive Highly Reliable And Integrated Care And Support And </a:t>
          </a:r>
          <a:r>
            <a:rPr lang="en-US" sz="1600" i="0" kern="1200" dirty="0">
              <a:solidFill>
                <a:schemeClr val="accent1">
                  <a:lumMod val="75000"/>
                </a:schemeClr>
              </a:solidFill>
              <a:highlight>
                <a:srgbClr val="FFFF00"/>
              </a:highlight>
            </a:rPr>
            <a:t>Excellent Customer Service</a:t>
          </a:r>
          <a:r>
            <a:rPr lang="en-US" sz="1600" i="0" kern="1200" dirty="0">
              <a:solidFill>
                <a:schemeClr val="accent1">
                  <a:lumMod val="75000"/>
                </a:schemeClr>
              </a:solidFill>
            </a:rPr>
            <a:t> That Emphasizes Their Well-Being And Independence </a:t>
          </a:r>
          <a:r>
            <a:rPr lang="en-US" sz="1600" i="0" kern="1200" dirty="0">
              <a:solidFill>
                <a:schemeClr val="accent1">
                  <a:lumMod val="75000"/>
                </a:schemeClr>
              </a:solidFill>
              <a:highlight>
                <a:srgbClr val="FFFF00"/>
              </a:highlight>
            </a:rPr>
            <a:t>Throughout Their Life Journey</a:t>
          </a:r>
          <a:br>
            <a:rPr lang="en-US" sz="1600" i="0" kern="1200" dirty="0">
              <a:solidFill>
                <a:schemeClr val="accent1">
                  <a:lumMod val="75000"/>
                </a:schemeClr>
              </a:solidFill>
            </a:rPr>
          </a:br>
          <a:endParaRPr lang="en-US" sz="1600" i="0" kern="1200" dirty="0">
            <a:solidFill>
              <a:schemeClr val="accent1">
                <a:lumMod val="75000"/>
              </a:schemeClr>
            </a:solidFill>
          </a:endParaRPr>
        </a:p>
      </dsp:txBody>
      <dsp:txXfrm>
        <a:off x="4460440" y="331766"/>
        <a:ext cx="3897174" cy="1608361"/>
      </dsp:txXfrm>
    </dsp:sp>
    <dsp:sp modelId="{ABA9DECB-341A-4049-96EF-0DEF01165FEC}">
      <dsp:nvSpPr>
        <dsp:cNvPr id="0" name=""/>
        <dsp:cNvSpPr/>
      </dsp:nvSpPr>
      <dsp:spPr>
        <a:xfrm>
          <a:off x="5175" y="2568958"/>
          <a:ext cx="4071192" cy="1782379"/>
        </a:xfrm>
        <a:prstGeom prst="roundRect">
          <a:avLst/>
        </a:prstGeom>
        <a:solidFill>
          <a:schemeClr val="accent1">
            <a:lumMod val="40000"/>
            <a:lumOff val="60000"/>
            <a:alpha val="2000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ctr" defTabSz="711200">
            <a:lnSpc>
              <a:spcPct val="90000"/>
            </a:lnSpc>
            <a:spcBef>
              <a:spcPct val="0"/>
            </a:spcBef>
            <a:spcAft>
              <a:spcPct val="35000"/>
            </a:spcAft>
            <a:buNone/>
          </a:pPr>
          <a:r>
            <a:rPr lang="en-US" sz="1600" b="1" i="0" kern="1200" dirty="0">
              <a:solidFill>
                <a:schemeClr val="accent1">
                  <a:lumMod val="75000"/>
                </a:schemeClr>
              </a:solidFill>
            </a:rPr>
            <a:t>3</a:t>
          </a:r>
        </a:p>
        <a:p>
          <a:pPr marL="0" lvl="0" indent="0" algn="l" defTabSz="711200">
            <a:lnSpc>
              <a:spcPct val="90000"/>
            </a:lnSpc>
            <a:spcBef>
              <a:spcPct val="0"/>
            </a:spcBef>
            <a:spcAft>
              <a:spcPct val="35000"/>
            </a:spcAft>
            <a:buNone/>
          </a:pPr>
          <a:r>
            <a:rPr lang="en-US" sz="1600" i="0" kern="1200" dirty="0">
              <a:solidFill>
                <a:schemeClr val="accent1">
                  <a:lumMod val="75000"/>
                </a:schemeClr>
              </a:solidFill>
            </a:rPr>
            <a:t>Veterans Trust VA To Be Consistently </a:t>
          </a:r>
          <a:r>
            <a:rPr lang="en-US" sz="1600" i="0" kern="1200" dirty="0">
              <a:solidFill>
                <a:schemeClr val="accent1">
                  <a:lumMod val="75000"/>
                </a:schemeClr>
              </a:solidFill>
              <a:highlight>
                <a:srgbClr val="FFFF00"/>
              </a:highlight>
            </a:rPr>
            <a:t>Accountable And Transparent</a:t>
          </a:r>
          <a:br>
            <a:rPr lang="en-US" sz="1600" i="0" kern="1200" dirty="0">
              <a:solidFill>
                <a:schemeClr val="accent1">
                  <a:lumMod val="75000"/>
                </a:schemeClr>
              </a:solidFill>
            </a:rPr>
          </a:br>
          <a:endParaRPr lang="en-US" sz="1600" i="0" kern="1200" dirty="0">
            <a:solidFill>
              <a:schemeClr val="accent1">
                <a:lumMod val="75000"/>
              </a:schemeClr>
            </a:solidFill>
          </a:endParaRPr>
        </a:p>
      </dsp:txBody>
      <dsp:txXfrm>
        <a:off x="92184" y="2655967"/>
        <a:ext cx="3897174" cy="1608361"/>
      </dsp:txXfrm>
    </dsp:sp>
    <dsp:sp modelId="{CB5BCE50-D9F6-4E70-8D2D-FA1B880F654A}">
      <dsp:nvSpPr>
        <dsp:cNvPr id="0" name=""/>
        <dsp:cNvSpPr/>
      </dsp:nvSpPr>
      <dsp:spPr>
        <a:xfrm>
          <a:off x="4373431" y="2568958"/>
          <a:ext cx="4071192" cy="1782379"/>
        </a:xfrm>
        <a:prstGeom prst="roundRect">
          <a:avLst/>
        </a:prstGeom>
        <a:solidFill>
          <a:schemeClr val="accent1">
            <a:lumMod val="40000"/>
            <a:lumOff val="60000"/>
            <a:alpha val="2000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ctr" defTabSz="711200">
            <a:lnSpc>
              <a:spcPct val="90000"/>
            </a:lnSpc>
            <a:spcBef>
              <a:spcPct val="0"/>
            </a:spcBef>
            <a:spcAft>
              <a:spcPct val="35000"/>
            </a:spcAft>
            <a:buNone/>
          </a:pPr>
          <a:r>
            <a:rPr lang="en-US" sz="1600" b="1" i="0" kern="1200" dirty="0">
              <a:solidFill>
                <a:schemeClr val="accent1">
                  <a:lumMod val="75000"/>
                </a:schemeClr>
              </a:solidFill>
            </a:rPr>
            <a:t>4</a:t>
          </a:r>
        </a:p>
        <a:p>
          <a:pPr marL="0" lvl="0" indent="0" algn="l" defTabSz="711200">
            <a:lnSpc>
              <a:spcPct val="90000"/>
            </a:lnSpc>
            <a:spcBef>
              <a:spcPct val="0"/>
            </a:spcBef>
            <a:spcAft>
              <a:spcPct val="35000"/>
            </a:spcAft>
            <a:buNone/>
          </a:pPr>
          <a:r>
            <a:rPr lang="en-US" sz="1600" i="0" kern="1200" dirty="0">
              <a:solidFill>
                <a:schemeClr val="accent1">
                  <a:lumMod val="75000"/>
                </a:schemeClr>
              </a:solidFill>
            </a:rPr>
            <a:t>VA Will Transform Business Operations By </a:t>
          </a:r>
          <a:r>
            <a:rPr lang="en-US" sz="1600" i="0" kern="1200" dirty="0">
              <a:solidFill>
                <a:schemeClr val="accent1">
                  <a:lumMod val="75000"/>
                </a:schemeClr>
              </a:solidFill>
              <a:highlight>
                <a:srgbClr val="FFFF00"/>
              </a:highlight>
            </a:rPr>
            <a:t>Modernizing Systems </a:t>
          </a:r>
          <a:r>
            <a:rPr lang="en-US" sz="1600" i="0" kern="1200" dirty="0">
              <a:solidFill>
                <a:schemeClr val="accent1">
                  <a:lumMod val="75000"/>
                </a:schemeClr>
              </a:solidFill>
            </a:rPr>
            <a:t>And Focusing Resources More Efficiently To Be Competitive And To Provide </a:t>
          </a:r>
          <a:r>
            <a:rPr lang="en-US" sz="1600" i="0" kern="1200" dirty="0">
              <a:solidFill>
                <a:schemeClr val="accent1">
                  <a:lumMod val="75000"/>
                </a:schemeClr>
              </a:solidFill>
              <a:highlight>
                <a:srgbClr val="FFFF00"/>
              </a:highlight>
            </a:rPr>
            <a:t>World-Class Customer Service </a:t>
          </a:r>
          <a:r>
            <a:rPr lang="en-US" sz="1600" i="0" kern="1200" dirty="0">
              <a:solidFill>
                <a:schemeClr val="accent1">
                  <a:lumMod val="75000"/>
                </a:schemeClr>
              </a:solidFill>
            </a:rPr>
            <a:t>To Veterans And Its Employees</a:t>
          </a:r>
        </a:p>
      </dsp:txBody>
      <dsp:txXfrm>
        <a:off x="4460440" y="2655967"/>
        <a:ext cx="3897174" cy="160836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E0A292-7B2F-4E88-B517-B7C6F6B79FD0}" type="datetimeFigureOut">
              <a:rPr lang="en-US" smtClean="0"/>
              <a:t>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12CF35-04B6-4125-99BC-663A75A7F303}" type="slidenum">
              <a:rPr lang="en-US" smtClean="0"/>
              <a:t>‹#›</a:t>
            </a:fld>
            <a:endParaRPr lang="en-US"/>
          </a:p>
        </p:txBody>
      </p:sp>
    </p:spTree>
    <p:extLst>
      <p:ext uri="{BB962C8B-B14F-4D97-AF65-F5344CB8AC3E}">
        <p14:creationId xmlns:p14="http://schemas.microsoft.com/office/powerpoint/2010/main" val="3027175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None/>
              <a:tabLst/>
              <a:defRPr/>
            </a:pPr>
            <a:r>
              <a:rPr lang="en-US" sz="1200" b="0" i="0" u="none" strike="noStrike" kern="1200" dirty="0">
                <a:solidFill>
                  <a:schemeClr val="tx1"/>
                </a:solidFill>
                <a:effectLst/>
                <a:latin typeface="+mn-lt"/>
                <a:ea typeface="+mn-ea"/>
                <a:cs typeface="+mn-cs"/>
              </a:rPr>
              <a:t>[4</a:t>
            </a:r>
            <a:r>
              <a:rPr lang="en-US" sz="1200" b="0" i="0" u="none" strike="noStrike" kern="1200" baseline="30000" dirty="0">
                <a:solidFill>
                  <a:schemeClr val="tx1"/>
                </a:solidFill>
                <a:effectLst/>
                <a:latin typeface="+mn-lt"/>
                <a:ea typeface="+mn-ea"/>
                <a:cs typeface="+mn-cs"/>
              </a:rPr>
              <a:t>th</a:t>
            </a:r>
            <a:r>
              <a:rPr lang="en-US" sz="1200" b="0" i="0" u="none" strike="noStrike" kern="1200" dirty="0">
                <a:solidFill>
                  <a:schemeClr val="tx1"/>
                </a:solidFill>
                <a:effectLst/>
                <a:latin typeface="+mn-lt"/>
                <a:ea typeface="+mn-ea"/>
                <a:cs typeface="+mn-cs"/>
              </a:rPr>
              <a:t> Wall] For the sake of analysis, I’ll be using an agency of a similar scale to you in order to ground our recommendations in research about a realistic environment.</a:t>
            </a:r>
          </a:p>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None/>
              <a:tabLst/>
              <a:defRPr/>
            </a:pPr>
            <a:r>
              <a:rPr lang="en-US" sz="1200" b="0" i="0" u="none" strike="noStrike" kern="1200" dirty="0">
                <a:solidFill>
                  <a:schemeClr val="tx1"/>
                </a:solidFill>
                <a:effectLst/>
                <a:latin typeface="+mn-lt"/>
                <a:ea typeface="+mn-ea"/>
                <a:cs typeface="+mn-cs"/>
              </a:rPr>
              <a:t>Oh and Salesforce’s art is amazing…no need to compete with that, so this is </a:t>
            </a:r>
            <a:r>
              <a:rPr lang="en-US" sz="1200" b="0" i="0" u="none" strike="noStrike" kern="1200">
                <a:solidFill>
                  <a:schemeClr val="tx1"/>
                </a:solidFill>
                <a:effectLst/>
                <a:latin typeface="+mn-lt"/>
                <a:ea typeface="+mn-ea"/>
                <a:cs typeface="+mn-cs"/>
              </a:rPr>
              <a:t>strictly content, not design</a:t>
            </a:r>
            <a:endParaRPr lang="en-US" sz="1200" b="0" i="0" u="none" strike="noStrike" kern="1200" dirty="0">
              <a:solidFill>
                <a:schemeClr val="tx1"/>
              </a:solidFill>
              <a:effectLst/>
              <a:latin typeface="+mn-lt"/>
              <a:ea typeface="+mn-ea"/>
              <a:cs typeface="+mn-cs"/>
            </a:endParaRPr>
          </a:p>
          <a:p>
            <a:pPr marL="0" lvl="0" indent="0" rtl="0" fontAlgn="base">
              <a:buFont typeface="Arial" panose="020B0604020202020204" pitchFamily="34" charset="0"/>
              <a:buNone/>
            </a:pPr>
            <a:endParaRPr lang="en-US" sz="1200" b="0" i="0" u="none" strike="noStrike" kern="1200" dirty="0">
              <a:solidFill>
                <a:schemeClr val="tx1"/>
              </a:solidFill>
              <a:effectLst/>
              <a:latin typeface="+mn-lt"/>
              <a:ea typeface="+mn-ea"/>
              <a:cs typeface="+mn-cs"/>
            </a:endParaRPr>
          </a:p>
          <a:p>
            <a:pPr marL="0" lvl="0" indent="0" rtl="0" fontAlgn="base">
              <a:buFont typeface="Arial" panose="020B0604020202020204" pitchFamily="34" charset="0"/>
              <a:buNone/>
            </a:pPr>
            <a:r>
              <a:rPr lang="en-US" sz="1200" b="0" i="0" u="none" strike="noStrike" kern="1200" dirty="0">
                <a:solidFill>
                  <a:schemeClr val="tx1"/>
                </a:solidFill>
                <a:effectLst/>
                <a:latin typeface="+mn-lt"/>
                <a:ea typeface="+mn-ea"/>
                <a:cs typeface="+mn-cs"/>
              </a:rPr>
              <a:t>I’m not here to pummel you with 20 reasons why Salesforce is the perfect fit for your situation.</a:t>
            </a:r>
          </a:p>
          <a:p>
            <a:pPr marL="0" lvl="0" indent="0" rtl="0" fontAlgn="base">
              <a:buFont typeface="Arial" panose="020B0604020202020204" pitchFamily="34" charset="0"/>
              <a:buNone/>
            </a:pPr>
            <a:r>
              <a:rPr lang="en-US" sz="1200" b="0" i="0" u="none" strike="noStrike" kern="1200" dirty="0">
                <a:solidFill>
                  <a:schemeClr val="tx1"/>
                </a:solidFill>
                <a:effectLst/>
                <a:latin typeface="+mn-lt"/>
                <a:ea typeface="+mn-ea"/>
                <a:cs typeface="+mn-cs"/>
              </a:rPr>
              <a:t>My objective: beginning of a partnership as you further explore what digital transformation means at your agency and what it is going to take to get you from your current posture to the future state.</a:t>
            </a:r>
          </a:p>
          <a:p>
            <a:pPr marL="0" lvl="0" indent="0" rtl="0" fontAlgn="base">
              <a:buFont typeface="Arial" panose="020B0604020202020204" pitchFamily="34" charset="0"/>
              <a:buNone/>
            </a:pPr>
            <a:endParaRPr lang="en-US" sz="1200" b="0" i="0" u="none" strike="noStrike" kern="1200" dirty="0">
              <a:solidFill>
                <a:schemeClr val="tx1"/>
              </a:solidFill>
              <a:effectLst/>
              <a:latin typeface="+mn-lt"/>
              <a:ea typeface="+mn-ea"/>
              <a:cs typeface="+mn-cs"/>
            </a:endParaRPr>
          </a:p>
          <a:p>
            <a:pPr marL="0" lvl="0" indent="0" rtl="0" fontAlgn="base">
              <a:buFont typeface="Arial" panose="020B0604020202020204" pitchFamily="34" charset="0"/>
              <a:buNone/>
            </a:pPr>
            <a:r>
              <a:rPr lang="en-US" sz="1200" b="0" i="0" u="none" strike="noStrike" kern="1200" dirty="0">
                <a:solidFill>
                  <a:schemeClr val="tx1"/>
                </a:solidFill>
                <a:effectLst/>
                <a:latin typeface="+mn-lt"/>
                <a:ea typeface="+mn-ea"/>
                <a:cs typeface="+mn-cs"/>
              </a:rPr>
              <a:t>Alignment Sources</a:t>
            </a:r>
          </a:p>
          <a:p>
            <a:pPr marL="171450" lvl="0" indent="-171450" rtl="0" fontAlgn="base">
              <a:buFont typeface="Arial" panose="020B0604020202020204" pitchFamily="34" charset="0"/>
              <a:buChar char="•"/>
            </a:pPr>
            <a:r>
              <a:rPr lang="en-US" sz="1200" b="0" i="0" u="none" strike="noStrike" kern="1200" dirty="0">
                <a:solidFill>
                  <a:schemeClr val="tx1"/>
                </a:solidFill>
                <a:effectLst/>
                <a:latin typeface="+mn-lt"/>
                <a:ea typeface="+mn-ea"/>
                <a:cs typeface="+mn-cs"/>
              </a:rPr>
              <a:t>VA Strategic Plan: Agency Goals</a:t>
            </a:r>
          </a:p>
          <a:p>
            <a:pPr marL="171450" lvl="0" indent="-171450" rtl="0" fontAlgn="base">
              <a:buFont typeface="Arial" panose="020B0604020202020204" pitchFamily="34" charset="0"/>
              <a:buChar char="•"/>
            </a:pPr>
            <a:r>
              <a:rPr lang="en-US" sz="1200" b="0" i="0" u="none" strike="noStrike" kern="1200" dirty="0">
                <a:solidFill>
                  <a:schemeClr val="tx1"/>
                </a:solidFill>
                <a:effectLst/>
                <a:latin typeface="+mn-lt"/>
                <a:ea typeface="+mn-ea"/>
                <a:cs typeface="+mn-cs"/>
              </a:rPr>
              <a:t>VA OIT IRM Strategic Plan</a:t>
            </a:r>
          </a:p>
          <a:p>
            <a:pPr marL="171450" lvl="0" indent="-171450" rtl="0" fontAlgn="base">
              <a:buFont typeface="Arial" panose="020B0604020202020204" pitchFamily="34" charset="0"/>
              <a:buChar char="•"/>
            </a:pPr>
            <a:r>
              <a:rPr lang="en-US" sz="1200" b="0" i="0" u="none" strike="noStrike" kern="1200" dirty="0">
                <a:solidFill>
                  <a:schemeClr val="tx1"/>
                </a:solidFill>
                <a:effectLst/>
                <a:latin typeface="+mn-lt"/>
                <a:ea typeface="+mn-ea"/>
                <a:cs typeface="+mn-cs"/>
              </a:rPr>
              <a:t>VA Budget Highlights, Congressional Justifications, and CPIC data</a:t>
            </a:r>
          </a:p>
          <a:p>
            <a:endParaRPr lang="en-US" dirty="0"/>
          </a:p>
        </p:txBody>
      </p:sp>
      <p:sp>
        <p:nvSpPr>
          <p:cNvPr id="4" name="Slide Number Placeholder 3"/>
          <p:cNvSpPr>
            <a:spLocks noGrp="1"/>
          </p:cNvSpPr>
          <p:nvPr>
            <p:ph type="sldNum" sz="quarter" idx="5"/>
          </p:nvPr>
        </p:nvSpPr>
        <p:spPr/>
        <p:txBody>
          <a:bodyPr/>
          <a:lstStyle/>
          <a:p>
            <a:fld id="{5112CF35-04B6-4125-99BC-663A75A7F303}" type="slidenum">
              <a:rPr lang="en-US" smtClean="0"/>
              <a:t>4</a:t>
            </a:fld>
            <a:endParaRPr lang="en-US"/>
          </a:p>
        </p:txBody>
      </p:sp>
    </p:spTree>
    <p:extLst>
      <p:ext uri="{BB962C8B-B14F-4D97-AF65-F5344CB8AC3E}">
        <p14:creationId xmlns:p14="http://schemas.microsoft.com/office/powerpoint/2010/main" val="3264608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a:p>
            <a:pPr marL="0" indent="0">
              <a:buFont typeface="Arial" panose="020B0604020202020204" pitchFamily="34" charset="0"/>
              <a:buNone/>
            </a:pPr>
            <a:r>
              <a:rPr lang="en-US" dirty="0"/>
              <a:t>BOTTOM LINE</a:t>
            </a:r>
          </a:p>
          <a:p>
            <a:pPr marL="171450" indent="-171450">
              <a:buFont typeface="Arial" panose="020B0604020202020204" pitchFamily="34" charset="0"/>
              <a:buChar char="•"/>
            </a:pPr>
            <a:r>
              <a:rPr lang="en-US" dirty="0"/>
              <a:t>Effective approaches to these objectives have become increasingly commoditized in the private sector</a:t>
            </a:r>
          </a:p>
          <a:p>
            <a:pPr marL="171450" indent="-171450">
              <a:buFont typeface="Arial" panose="020B0604020202020204" pitchFamily="34" charset="0"/>
              <a:buChar char="•"/>
            </a:pPr>
            <a:r>
              <a:rPr lang="en-US" dirty="0"/>
              <a:t>Easier than ever to pick up those lessons and integrate them into government through low risk, rigorous solutions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112CF35-04B6-4125-99BC-663A75A7F303}" type="slidenum">
              <a:rPr lang="en-US" smtClean="0"/>
              <a:t>5</a:t>
            </a:fld>
            <a:endParaRPr lang="en-US"/>
          </a:p>
        </p:txBody>
      </p:sp>
    </p:spTree>
    <p:extLst>
      <p:ext uri="{BB962C8B-B14F-4D97-AF65-F5344CB8AC3E}">
        <p14:creationId xmlns:p14="http://schemas.microsoft.com/office/powerpoint/2010/main" val="4149621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[VA </a:t>
            </a:r>
            <a:r>
              <a:rPr lang="en-US" sz="1200" b="0" i="0" kern="1200" dirty="0">
                <a:solidFill>
                  <a:schemeClr val="tx1"/>
                </a:solidFill>
                <a:effectLst/>
                <a:latin typeface="+mn-lt"/>
                <a:ea typeface="+mn-ea"/>
                <a:cs typeface="+mn-cs"/>
              </a:rPr>
              <a:t>Assistant Secretary for Information and Technology and Chief Information Officer] [James </a:t>
            </a:r>
            <a:r>
              <a:rPr lang="en-US" sz="1200" b="0" i="0" kern="1200" dirty="0" err="1">
                <a:solidFill>
                  <a:schemeClr val="tx1"/>
                </a:solidFill>
                <a:effectLst/>
                <a:latin typeface="+mn-lt"/>
                <a:ea typeface="+mn-ea"/>
                <a:cs typeface="+mn-cs"/>
              </a:rPr>
              <a:t>Gfrerer</a:t>
            </a:r>
            <a:r>
              <a:rPr 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One of the strongest CIO authorities environments in government and in many ways was the model for the FITARA legislation empowering CIOs elsewhere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Critical to identify ways to partner with OIT to solve mission &amp; program priorities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VEO has invested in customer experience surveys across VA programs, establishing a baseline and multiple years of observations so far.</a:t>
            </a:r>
          </a:p>
          <a:p>
            <a:pPr marL="171450" indent="-171450">
              <a:buFont typeface="Arial" panose="020B0604020202020204" pitchFamily="34" charset="0"/>
              <a:buChar char="•"/>
            </a:pPr>
            <a:r>
              <a:rPr lang="en-US" dirty="0"/>
              <a:t>VA budget identifies building on HCD &amp; UX as key priorities.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u="none" strike="noStrike" kern="1200" dirty="0">
                <a:solidFill>
                  <a:schemeClr val="tx1"/>
                </a:solidFill>
                <a:effectLst/>
                <a:latin typeface="+mn-lt"/>
                <a:ea typeface="+mn-ea"/>
                <a:cs typeface="+mn-cs"/>
              </a:rPr>
              <a:t>FITARA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Overall, VA is #4 out of all CFO Act agencies in access to DME for IT. However: Only 5% of VA IT infrastructure investments is budgeted for DME)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Highlights VA IT </a:t>
            </a:r>
            <a:r>
              <a:rPr lang="en-US" sz="1200" i="1" dirty="0"/>
              <a:t>Working Capital Fund </a:t>
            </a:r>
            <a:r>
              <a:rPr lang="en-US" sz="1200" dirty="0"/>
              <a:t>opportunity for unallocated O&amp;M spending (OMB M-18-12)</a:t>
            </a:r>
          </a:p>
          <a:p>
            <a:pPr marL="171450" indent="-171450">
              <a:buFont typeface="Arial" panose="020B0604020202020204" pitchFamily="34" charset="0"/>
              <a:buChar char="•"/>
            </a:pPr>
            <a:r>
              <a:rPr lang="en-US" dirty="0"/>
              <a:t>DOL WCF: “Modernize Legacy Applications. Among other activities, OCIO will develop an enterprise-level, cloud-based case management platform which save money spent on duplicative systems, improve processing time of adjudication claims, and improve program integrity through the sharing of case information between agencies.”</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21</a:t>
            </a:r>
            <a:r>
              <a:rPr lang="en-US" baseline="30000" dirty="0"/>
              <a:t>st</a:t>
            </a:r>
            <a:r>
              <a:rPr lang="en-US" dirty="0"/>
              <a:t> Century IDEA Act</a:t>
            </a:r>
          </a:p>
          <a:p>
            <a:pPr marL="228600" indent="-228600">
              <a:buFont typeface="Arial" panose="020B0604020202020204" pitchFamily="34" charset="0"/>
              <a:buAutoNum type="arabicParenBoth"/>
            </a:pPr>
            <a:r>
              <a:rPr lang="en-US" dirty="0"/>
              <a:t>is accessible to individuals with disabilities in accordance with section 508 of the Rehabilitation Act of 1973 (29 U.S.C. 794d); </a:t>
            </a:r>
          </a:p>
          <a:p>
            <a:pPr marL="228600" indent="-228600">
              <a:buFont typeface="Arial" panose="020B0604020202020204" pitchFamily="34" charset="0"/>
              <a:buAutoNum type="arabicParenBoth"/>
            </a:pPr>
            <a:r>
              <a:rPr lang="en-US" dirty="0"/>
              <a:t>has a consistent appearance;</a:t>
            </a:r>
          </a:p>
          <a:p>
            <a:pPr marL="228600" indent="-228600">
              <a:buFont typeface="Arial" panose="020B0604020202020204" pitchFamily="34" charset="0"/>
              <a:buAutoNum type="arabicParenBoth"/>
            </a:pPr>
            <a:r>
              <a:rPr lang="en-US" dirty="0"/>
              <a:t>does not overlap with or duplicate any legacy websites and, if applicable, ensure that legacy websites are regularly reviewed, eliminated, and consolidated; </a:t>
            </a:r>
          </a:p>
          <a:p>
            <a:pPr marL="228600" indent="-228600">
              <a:buFont typeface="Arial" panose="020B0604020202020204" pitchFamily="34" charset="0"/>
              <a:buAutoNum type="arabicParenBoth"/>
            </a:pPr>
            <a:r>
              <a:rPr lang="en-US" dirty="0"/>
              <a:t>contains a search function that allows users to easily search content intended for public use; </a:t>
            </a:r>
          </a:p>
          <a:p>
            <a:pPr marL="228600" indent="-228600">
              <a:buFont typeface="Arial" panose="020B0604020202020204" pitchFamily="34" charset="0"/>
              <a:buAutoNum type="arabicParenBoth"/>
            </a:pPr>
            <a:r>
              <a:rPr lang="en-US" dirty="0"/>
              <a:t>is provided through an industry standard secure connection; </a:t>
            </a:r>
          </a:p>
          <a:p>
            <a:pPr marL="228600" indent="-228600">
              <a:buFont typeface="Arial" panose="020B0604020202020204" pitchFamily="34" charset="0"/>
              <a:buAutoNum type="arabicParenBoth"/>
            </a:pPr>
            <a:r>
              <a:rPr lang="en-US" dirty="0"/>
              <a:t>is designed around user needs with data-driven analysis influencing management and development decisions, using qualitative and quantitative data to determine user goals, needs, and behaviors, and continually test the website, web- based form, web-based application, or digital service to ensure that user needs are addressed;</a:t>
            </a:r>
          </a:p>
          <a:p>
            <a:pPr marL="228600" indent="-228600">
              <a:buFont typeface="Arial" panose="020B0604020202020204" pitchFamily="34" charset="0"/>
              <a:buAutoNum type="arabicParenBoth"/>
            </a:pPr>
            <a:r>
              <a:rPr lang="en-US" dirty="0"/>
              <a:t>provides users of the new or redesigned website, web- based form, web-based application, or digital service with the option for a more customized digital experience that allows users to complete digital transactions in an efficient and accurate manner; and</a:t>
            </a:r>
          </a:p>
          <a:p>
            <a:pPr marL="228600" indent="-228600">
              <a:buFont typeface="Arial" panose="020B0604020202020204" pitchFamily="34" charset="0"/>
              <a:buAutoNum type="arabicParenBoth"/>
            </a:pPr>
            <a:r>
              <a:rPr lang="en-US" dirty="0"/>
              <a:t>is fully functional and usable on common mobile devices. </a:t>
            </a:r>
            <a:br>
              <a:rPr lang="en-US" dirty="0"/>
            </a:br>
            <a:endParaRPr lang="en-US" dirty="0"/>
          </a:p>
        </p:txBody>
      </p:sp>
      <p:sp>
        <p:nvSpPr>
          <p:cNvPr id="4" name="Slide Number Placeholder 3"/>
          <p:cNvSpPr>
            <a:spLocks noGrp="1"/>
          </p:cNvSpPr>
          <p:nvPr>
            <p:ph type="sldNum" sz="quarter" idx="5"/>
          </p:nvPr>
        </p:nvSpPr>
        <p:spPr/>
        <p:txBody>
          <a:bodyPr/>
          <a:lstStyle/>
          <a:p>
            <a:fld id="{5112CF35-04B6-4125-99BC-663A75A7F303}" type="slidenum">
              <a:rPr lang="en-US" smtClean="0"/>
              <a:t>6</a:t>
            </a:fld>
            <a:endParaRPr lang="en-US"/>
          </a:p>
        </p:txBody>
      </p:sp>
    </p:spTree>
    <p:extLst>
      <p:ext uri="{BB962C8B-B14F-4D97-AF65-F5344CB8AC3E}">
        <p14:creationId xmlns:p14="http://schemas.microsoft.com/office/powerpoint/2010/main" val="962370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“seeking to move customer-facing transactions, forms, and support to a more modern platform. </a:t>
            </a:r>
          </a:p>
          <a:p>
            <a:pPr marL="171450" indent="-171450">
              <a:buFont typeface="Arial" panose="020B0604020202020204" pitchFamily="34" charset="0"/>
              <a:buChar char="•"/>
            </a:pPr>
            <a:r>
              <a:rPr lang="en-US" dirty="0"/>
              <a:t>The impetus for modernization is aging, rigid technology (customized Siebel CRM, Oracle Forms web apps). </a:t>
            </a:r>
          </a:p>
          <a:p>
            <a:pPr marL="171450" indent="-171450">
              <a:buFont typeface="Arial" panose="020B0604020202020204" pitchFamily="34" charset="0"/>
              <a:buChar char="•"/>
            </a:pPr>
            <a:r>
              <a:rPr lang="en-US" dirty="0"/>
              <a:t>The Agency also recognizes that case backlogs and processing time is very cumbersome and often relies on legacy / paper based channels. “</a:t>
            </a:r>
          </a:p>
          <a:p>
            <a:pPr marL="171450" indent="-171450">
              <a:buFont typeface="Arial" panose="020B0604020202020204" pitchFamily="34" charset="0"/>
              <a:buChar char="•"/>
            </a:pPr>
            <a:r>
              <a:rPr lang="en-US" dirty="0"/>
              <a:t>===========</a:t>
            </a:r>
          </a:p>
          <a:p>
            <a:pPr marL="171450" indent="-171450">
              <a:buFont typeface="Arial" panose="020B0604020202020204" pitchFamily="34" charset="0"/>
              <a:buChar char="•"/>
            </a:pPr>
            <a:r>
              <a:rPr lang="en-US" dirty="0"/>
              <a:t>HUMILITY to put customers ahead of experts who know best</a:t>
            </a:r>
          </a:p>
          <a:p>
            <a:pPr marL="171450" indent="-171450">
              <a:buFont typeface="Arial" panose="020B0604020202020204" pitchFamily="34" charset="0"/>
              <a:buChar char="•"/>
            </a:pPr>
            <a:r>
              <a:rPr lang="en-US" dirty="0"/>
              <a:t>B M L…</a:t>
            </a:r>
            <a:r>
              <a:rPr lang="en-US" dirty="0" err="1"/>
              <a:t>rept</a:t>
            </a:r>
            <a:r>
              <a:rPr lang="en-US" dirty="0"/>
              <a:t>, RATHER: than documenting all the requirements perfectly up front—the classic fiction that puts federal IT projects onto a troubled path.</a:t>
            </a:r>
          </a:p>
          <a:p>
            <a:pPr marL="171450" indent="-171450">
              <a:buFont typeface="Arial" panose="020B0604020202020204" pitchFamily="34" charset="0"/>
              <a:buChar char="•"/>
            </a:pPr>
            <a:r>
              <a:rPr lang="en-US" dirty="0"/>
              <a:t>Build, measure, learn…including by building external reports into your continuous validation process</a:t>
            </a:r>
          </a:p>
          <a:p>
            <a:pPr marL="171450" indent="-171450">
              <a:buFont typeface="Arial" panose="020B0604020202020204" pitchFamily="34" charset="0"/>
              <a:buChar char="•"/>
            </a:pPr>
            <a:r>
              <a:rPr lang="en-US" dirty="0"/>
              <a:t>FedRAMP: If you build an addition to your home, you need to make sure its locks and windows are high security. But if you’ve built a state of the art wall around the home, your additions do can make additions with less intensive security investments and reviews. FedRAMP certifies that the platform itself has that wall built around it.</a:t>
            </a:r>
          </a:p>
          <a:p>
            <a:r>
              <a:rPr lang="en-US" dirty="0"/>
              <a:t>====</a:t>
            </a:r>
          </a:p>
          <a:p>
            <a:endParaRPr lang="en-US" dirty="0"/>
          </a:p>
        </p:txBody>
      </p:sp>
      <p:sp>
        <p:nvSpPr>
          <p:cNvPr id="4" name="Slide Number Placeholder 3"/>
          <p:cNvSpPr>
            <a:spLocks noGrp="1"/>
          </p:cNvSpPr>
          <p:nvPr>
            <p:ph type="sldNum" sz="quarter" idx="5"/>
          </p:nvPr>
        </p:nvSpPr>
        <p:spPr/>
        <p:txBody>
          <a:bodyPr/>
          <a:lstStyle/>
          <a:p>
            <a:fld id="{5112CF35-04B6-4125-99BC-663A75A7F303}" type="slidenum">
              <a:rPr lang="en-US" smtClean="0"/>
              <a:t>7</a:t>
            </a:fld>
            <a:endParaRPr lang="en-US"/>
          </a:p>
        </p:txBody>
      </p:sp>
    </p:spTree>
    <p:extLst>
      <p:ext uri="{BB962C8B-B14F-4D97-AF65-F5344CB8AC3E}">
        <p14:creationId xmlns:p14="http://schemas.microsoft.com/office/powerpoint/2010/main" val="22007684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SF has years of experience learning how to delight customers, and that is all incorporated into the platform itself, and you get it all out of the box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The wide network of partners and organizations using SF contribute new learning and improvements back into the platform, which is rolled out to you at no additional cost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You’re signing up for continuous learning from the entire constellation of SF implementations out there, not boxing into just your learning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LICENSE MODEL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License model provides full functionality up front, replacing high risk DME spending with future predictable O&amp;M spending--smoothing costs into future years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Can be more attractive to budget/CFO, lower risk, and retains flexibility to move in another direction and avoid vendor lock-in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INTEGRATED COMPLIANCE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21</a:t>
            </a:r>
            <a:r>
              <a:rPr lang="en-US" sz="1200" baseline="30000" dirty="0"/>
              <a:t>st</a:t>
            </a:r>
            <a:r>
              <a:rPr lang="en-US" sz="1200" dirty="0"/>
              <a:t> Century IDEA Act (2018)</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FISMA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KEY RESULTS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Enterprise learning: your customers visits are accelerated by learning from previous interactions and services, simplifying their interactions, reducing burden, and improving satisfaction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Enterprise reporting: when stakeholder interest and appetite for evidence, transparency, and accountability is high, being able to calculate, learn, and report from customer interactions across the whole enterprise is critical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Flexible enough to incorporate a variety of customer facing services, allowing the consolidation of potentially redundant spending into a common platform and achieve savings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Because the security and FEDRAMP is at the platform level, accelerates new enhancements reach your customers rapidly, without depending on new ATO and code reviews necessarily, or at least simplifying them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Data governance within the platform or through APIs to VA’s enterprise data warehouse or data centers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CONCLUSION</a:t>
            </a:r>
          </a:p>
          <a:p>
            <a:pPr marL="171450"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Instead of being reliant on the “technical” staff up front, configuration leverages mission staff and consequently is much closer to the program and customer preferences, experience, and feedback--accelerating and better aiming by reducing the hiccups in requirements management that come from translating mission needs into technical functions.</a:t>
            </a:r>
          </a:p>
          <a:p>
            <a:pPr marL="171450"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At VA OIT, this reinforces your existing strategy that has emphasized extensive program/mission expertise built up in OIT--VA OIT is less isolated from programs than many other agencies, giving it up a leg up on this closely integrated strategy and improving “fit” with salesforce--other agencies may be starting zero in building collaborative relationships with program officers</a:t>
            </a:r>
          </a:p>
          <a:p>
            <a:pPr marL="171450"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VA ahead of other agencies in CIO authorities, meaning it is less an uphill battle to ensure that the whole team is at the table, a key differentiator for what we’ve seen goes into IT success</a:t>
            </a:r>
          </a:p>
          <a:p>
            <a:endParaRPr lang="en-US" dirty="0"/>
          </a:p>
        </p:txBody>
      </p:sp>
      <p:sp>
        <p:nvSpPr>
          <p:cNvPr id="4" name="Slide Number Placeholder 3"/>
          <p:cNvSpPr>
            <a:spLocks noGrp="1"/>
          </p:cNvSpPr>
          <p:nvPr>
            <p:ph type="sldNum" sz="quarter" idx="5"/>
          </p:nvPr>
        </p:nvSpPr>
        <p:spPr/>
        <p:txBody>
          <a:bodyPr/>
          <a:lstStyle/>
          <a:p>
            <a:fld id="{5112CF35-04B6-4125-99BC-663A75A7F303}" type="slidenum">
              <a:rPr lang="en-US" smtClean="0"/>
              <a:t>8</a:t>
            </a:fld>
            <a:endParaRPr lang="en-US"/>
          </a:p>
        </p:txBody>
      </p:sp>
    </p:spTree>
    <p:extLst>
      <p:ext uri="{BB962C8B-B14F-4D97-AF65-F5344CB8AC3E}">
        <p14:creationId xmlns:p14="http://schemas.microsoft.com/office/powerpoint/2010/main" val="21510490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Highly Specialized Application or Technical Performance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When the challenge is highly specific single-use technical performance (think specialized supercomputing)</a:t>
            </a:r>
          </a:p>
          <a:p>
            <a:pPr marL="171450" indent="-171450">
              <a:buFont typeface="Arial" panose="020B0604020202020204" pitchFamily="34" charset="0"/>
              <a:buChar char="•"/>
            </a:pPr>
            <a:r>
              <a:rPr lang="en-US" dirty="0"/>
              <a:t>When Fragmentation of services is Okay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When fragmentation/specialization of services reflects highly fragmented independent customers who are very different from each other</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 organizations with weak central standards for IT, this flexibility can be desirable for mission organizations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When fragmented reporting is okay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Okay if reporting needs are highly fragmented, but this can make a complete picture of timeliness, service, satisfaction challenging to calculate</a:t>
            </a:r>
          </a:p>
          <a:p>
            <a:pPr marL="171450" indent="-171450">
              <a:buFont typeface="Arial" panose="020B0604020202020204" pitchFamily="34" charset="0"/>
              <a:buChar char="•"/>
            </a:pPr>
            <a:r>
              <a:rPr lang="en-US" dirty="0"/>
              <a:t>When Redundancy is prioritized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When redundancy is more important than cost or other factors (emergency, defense, security…)</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Highly Forgiving User Base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When just experimenting, non-consequential fiddling around</a:t>
            </a:r>
          </a:p>
          <a:p>
            <a:pPr marL="171450" indent="-171450">
              <a:buFont typeface="Arial" panose="020B0604020202020204" pitchFamily="34" charset="0"/>
              <a:buChar char="•"/>
            </a:pPr>
            <a:r>
              <a:rPr lang="en-US" dirty="0"/>
              <a:t>Highly forgiving user bases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112CF35-04B6-4125-99BC-663A75A7F303}" type="slidenum">
              <a:rPr lang="en-US" smtClean="0"/>
              <a:t>9</a:t>
            </a:fld>
            <a:endParaRPr lang="en-US"/>
          </a:p>
        </p:txBody>
      </p:sp>
    </p:spTree>
    <p:extLst>
      <p:ext uri="{BB962C8B-B14F-4D97-AF65-F5344CB8AC3E}">
        <p14:creationId xmlns:p14="http://schemas.microsoft.com/office/powerpoint/2010/main" val="3469104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A2B31-3384-4EDE-AB7A-B55809DB23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90097A5-C7BD-4AB6-86B6-4AA70AA47D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75F890-BD16-4CF9-89A5-06FAC0AAB0AC}"/>
              </a:ext>
            </a:extLst>
          </p:cNvPr>
          <p:cNvSpPr>
            <a:spLocks noGrp="1"/>
          </p:cNvSpPr>
          <p:nvPr>
            <p:ph type="dt" sz="half" idx="10"/>
          </p:nvPr>
        </p:nvSpPr>
        <p:spPr/>
        <p:txBody>
          <a:bodyPr/>
          <a:lstStyle/>
          <a:p>
            <a:fld id="{0AF1635C-9DDA-4614-B185-9204BA8D5891}" type="datetimeFigureOut">
              <a:rPr lang="en-US" smtClean="0"/>
              <a:t>2/5/2020</a:t>
            </a:fld>
            <a:endParaRPr lang="en-US"/>
          </a:p>
        </p:txBody>
      </p:sp>
      <p:sp>
        <p:nvSpPr>
          <p:cNvPr id="5" name="Footer Placeholder 4">
            <a:extLst>
              <a:ext uri="{FF2B5EF4-FFF2-40B4-BE49-F238E27FC236}">
                <a16:creationId xmlns:a16="http://schemas.microsoft.com/office/drawing/2014/main" id="{235B5A9B-F7BF-44D3-B82D-A9FF824609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2B7A09-ED1E-4D65-A38F-6380799FDEC1}"/>
              </a:ext>
            </a:extLst>
          </p:cNvPr>
          <p:cNvSpPr>
            <a:spLocks noGrp="1"/>
          </p:cNvSpPr>
          <p:nvPr>
            <p:ph type="sldNum" sz="quarter" idx="12"/>
          </p:nvPr>
        </p:nvSpPr>
        <p:spPr/>
        <p:txBody>
          <a:bodyPr/>
          <a:lstStyle/>
          <a:p>
            <a:fld id="{8B06C59D-E9B3-4520-9AA0-55EC32F145A2}" type="slidenum">
              <a:rPr lang="en-US" smtClean="0"/>
              <a:t>‹#›</a:t>
            </a:fld>
            <a:endParaRPr lang="en-US"/>
          </a:p>
        </p:txBody>
      </p:sp>
    </p:spTree>
    <p:extLst>
      <p:ext uri="{BB962C8B-B14F-4D97-AF65-F5344CB8AC3E}">
        <p14:creationId xmlns:p14="http://schemas.microsoft.com/office/powerpoint/2010/main" val="272575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39A5B-61F8-46B9-A288-2FAE3E94FB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84EAC49-83BA-4882-8433-68542048FF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FF3D26-318A-479C-A8D9-EF49DB01A11D}"/>
              </a:ext>
            </a:extLst>
          </p:cNvPr>
          <p:cNvSpPr>
            <a:spLocks noGrp="1"/>
          </p:cNvSpPr>
          <p:nvPr>
            <p:ph type="dt" sz="half" idx="10"/>
          </p:nvPr>
        </p:nvSpPr>
        <p:spPr/>
        <p:txBody>
          <a:bodyPr/>
          <a:lstStyle/>
          <a:p>
            <a:fld id="{0AF1635C-9DDA-4614-B185-9204BA8D5891}" type="datetimeFigureOut">
              <a:rPr lang="en-US" smtClean="0"/>
              <a:t>2/5/2020</a:t>
            </a:fld>
            <a:endParaRPr lang="en-US"/>
          </a:p>
        </p:txBody>
      </p:sp>
      <p:sp>
        <p:nvSpPr>
          <p:cNvPr id="5" name="Footer Placeholder 4">
            <a:extLst>
              <a:ext uri="{FF2B5EF4-FFF2-40B4-BE49-F238E27FC236}">
                <a16:creationId xmlns:a16="http://schemas.microsoft.com/office/drawing/2014/main" id="{A78F2021-2C79-40E9-9F21-8780F9F6EC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C0C495-47D6-4C31-AA4B-FFFE7C80DE1D}"/>
              </a:ext>
            </a:extLst>
          </p:cNvPr>
          <p:cNvSpPr>
            <a:spLocks noGrp="1"/>
          </p:cNvSpPr>
          <p:nvPr>
            <p:ph type="sldNum" sz="quarter" idx="12"/>
          </p:nvPr>
        </p:nvSpPr>
        <p:spPr/>
        <p:txBody>
          <a:bodyPr/>
          <a:lstStyle/>
          <a:p>
            <a:fld id="{8B06C59D-E9B3-4520-9AA0-55EC32F145A2}" type="slidenum">
              <a:rPr lang="en-US" smtClean="0"/>
              <a:t>‹#›</a:t>
            </a:fld>
            <a:endParaRPr lang="en-US"/>
          </a:p>
        </p:txBody>
      </p:sp>
    </p:spTree>
    <p:extLst>
      <p:ext uri="{BB962C8B-B14F-4D97-AF65-F5344CB8AC3E}">
        <p14:creationId xmlns:p14="http://schemas.microsoft.com/office/powerpoint/2010/main" val="1011718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B219E8-6646-4793-A224-8A0C133541B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C4BF86-EBC4-4177-B280-9865564402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92199A-FEDC-4803-9732-3A0C3539F8F4}"/>
              </a:ext>
            </a:extLst>
          </p:cNvPr>
          <p:cNvSpPr>
            <a:spLocks noGrp="1"/>
          </p:cNvSpPr>
          <p:nvPr>
            <p:ph type="dt" sz="half" idx="10"/>
          </p:nvPr>
        </p:nvSpPr>
        <p:spPr/>
        <p:txBody>
          <a:bodyPr/>
          <a:lstStyle/>
          <a:p>
            <a:fld id="{0AF1635C-9DDA-4614-B185-9204BA8D5891}" type="datetimeFigureOut">
              <a:rPr lang="en-US" smtClean="0"/>
              <a:t>2/5/2020</a:t>
            </a:fld>
            <a:endParaRPr lang="en-US"/>
          </a:p>
        </p:txBody>
      </p:sp>
      <p:sp>
        <p:nvSpPr>
          <p:cNvPr id="5" name="Footer Placeholder 4">
            <a:extLst>
              <a:ext uri="{FF2B5EF4-FFF2-40B4-BE49-F238E27FC236}">
                <a16:creationId xmlns:a16="http://schemas.microsoft.com/office/drawing/2014/main" id="{ACF2C54B-0DC0-45F8-98ED-1AC214504B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6FE0C-1781-4E02-BC3F-01FCF9C14C3B}"/>
              </a:ext>
            </a:extLst>
          </p:cNvPr>
          <p:cNvSpPr>
            <a:spLocks noGrp="1"/>
          </p:cNvSpPr>
          <p:nvPr>
            <p:ph type="sldNum" sz="quarter" idx="12"/>
          </p:nvPr>
        </p:nvSpPr>
        <p:spPr/>
        <p:txBody>
          <a:bodyPr/>
          <a:lstStyle/>
          <a:p>
            <a:fld id="{8B06C59D-E9B3-4520-9AA0-55EC32F145A2}" type="slidenum">
              <a:rPr lang="en-US" smtClean="0"/>
              <a:t>‹#›</a:t>
            </a:fld>
            <a:endParaRPr lang="en-US"/>
          </a:p>
        </p:txBody>
      </p:sp>
    </p:spTree>
    <p:extLst>
      <p:ext uri="{BB962C8B-B14F-4D97-AF65-F5344CB8AC3E}">
        <p14:creationId xmlns:p14="http://schemas.microsoft.com/office/powerpoint/2010/main" val="1909807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13C50-94AC-4B7C-96CC-24AC41A7E4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8E2A63-5B5A-46AC-B07F-EB9942961B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2C1C7C-5F1F-4481-B663-BAC5C499358A}"/>
              </a:ext>
            </a:extLst>
          </p:cNvPr>
          <p:cNvSpPr>
            <a:spLocks noGrp="1"/>
          </p:cNvSpPr>
          <p:nvPr>
            <p:ph type="dt" sz="half" idx="10"/>
          </p:nvPr>
        </p:nvSpPr>
        <p:spPr/>
        <p:txBody>
          <a:bodyPr/>
          <a:lstStyle/>
          <a:p>
            <a:fld id="{0AF1635C-9DDA-4614-B185-9204BA8D5891}" type="datetimeFigureOut">
              <a:rPr lang="en-US" smtClean="0"/>
              <a:t>2/5/2020</a:t>
            </a:fld>
            <a:endParaRPr lang="en-US"/>
          </a:p>
        </p:txBody>
      </p:sp>
      <p:sp>
        <p:nvSpPr>
          <p:cNvPr id="5" name="Footer Placeholder 4">
            <a:extLst>
              <a:ext uri="{FF2B5EF4-FFF2-40B4-BE49-F238E27FC236}">
                <a16:creationId xmlns:a16="http://schemas.microsoft.com/office/drawing/2014/main" id="{55E52668-BB64-4CA4-9FA4-AEB1ED7387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03F7C8-8E8E-4FDC-9043-A5A9A5E0CCA5}"/>
              </a:ext>
            </a:extLst>
          </p:cNvPr>
          <p:cNvSpPr>
            <a:spLocks noGrp="1"/>
          </p:cNvSpPr>
          <p:nvPr>
            <p:ph type="sldNum" sz="quarter" idx="12"/>
          </p:nvPr>
        </p:nvSpPr>
        <p:spPr/>
        <p:txBody>
          <a:bodyPr/>
          <a:lstStyle/>
          <a:p>
            <a:fld id="{8B06C59D-E9B3-4520-9AA0-55EC32F145A2}" type="slidenum">
              <a:rPr lang="en-US" smtClean="0"/>
              <a:t>‹#›</a:t>
            </a:fld>
            <a:endParaRPr lang="en-US"/>
          </a:p>
        </p:txBody>
      </p:sp>
    </p:spTree>
    <p:extLst>
      <p:ext uri="{BB962C8B-B14F-4D97-AF65-F5344CB8AC3E}">
        <p14:creationId xmlns:p14="http://schemas.microsoft.com/office/powerpoint/2010/main" val="2731020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98581-91F4-4903-894C-4F31C3BF8B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A7BA11-E4A0-4FC7-8704-C6E46A9266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AB62BD-4129-4FE5-8F8B-6FBF796A4B96}"/>
              </a:ext>
            </a:extLst>
          </p:cNvPr>
          <p:cNvSpPr>
            <a:spLocks noGrp="1"/>
          </p:cNvSpPr>
          <p:nvPr>
            <p:ph type="dt" sz="half" idx="10"/>
          </p:nvPr>
        </p:nvSpPr>
        <p:spPr/>
        <p:txBody>
          <a:bodyPr/>
          <a:lstStyle/>
          <a:p>
            <a:fld id="{0AF1635C-9DDA-4614-B185-9204BA8D5891}" type="datetimeFigureOut">
              <a:rPr lang="en-US" smtClean="0"/>
              <a:t>2/5/2020</a:t>
            </a:fld>
            <a:endParaRPr lang="en-US"/>
          </a:p>
        </p:txBody>
      </p:sp>
      <p:sp>
        <p:nvSpPr>
          <p:cNvPr id="5" name="Footer Placeholder 4">
            <a:extLst>
              <a:ext uri="{FF2B5EF4-FFF2-40B4-BE49-F238E27FC236}">
                <a16:creationId xmlns:a16="http://schemas.microsoft.com/office/drawing/2014/main" id="{5DFA2BA4-8408-4C09-B2C6-71DC32B908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4A8F05-4282-4516-BF8E-89FFAB4EFCE7}"/>
              </a:ext>
            </a:extLst>
          </p:cNvPr>
          <p:cNvSpPr>
            <a:spLocks noGrp="1"/>
          </p:cNvSpPr>
          <p:nvPr>
            <p:ph type="sldNum" sz="quarter" idx="12"/>
          </p:nvPr>
        </p:nvSpPr>
        <p:spPr/>
        <p:txBody>
          <a:bodyPr/>
          <a:lstStyle/>
          <a:p>
            <a:fld id="{8B06C59D-E9B3-4520-9AA0-55EC32F145A2}" type="slidenum">
              <a:rPr lang="en-US" smtClean="0"/>
              <a:t>‹#›</a:t>
            </a:fld>
            <a:endParaRPr lang="en-US"/>
          </a:p>
        </p:txBody>
      </p:sp>
    </p:spTree>
    <p:extLst>
      <p:ext uri="{BB962C8B-B14F-4D97-AF65-F5344CB8AC3E}">
        <p14:creationId xmlns:p14="http://schemas.microsoft.com/office/powerpoint/2010/main" val="1557808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CB58C-02C7-4FEC-943C-B03BE40DB4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A6B859-E139-4D70-A96C-B369AF8BD6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BC5001-0DFB-42B1-A645-50CB621941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B636E9-28CB-422F-A20D-DF480D79E322}"/>
              </a:ext>
            </a:extLst>
          </p:cNvPr>
          <p:cNvSpPr>
            <a:spLocks noGrp="1"/>
          </p:cNvSpPr>
          <p:nvPr>
            <p:ph type="dt" sz="half" idx="10"/>
          </p:nvPr>
        </p:nvSpPr>
        <p:spPr/>
        <p:txBody>
          <a:bodyPr/>
          <a:lstStyle/>
          <a:p>
            <a:fld id="{0AF1635C-9DDA-4614-B185-9204BA8D5891}" type="datetimeFigureOut">
              <a:rPr lang="en-US" smtClean="0"/>
              <a:t>2/5/2020</a:t>
            </a:fld>
            <a:endParaRPr lang="en-US"/>
          </a:p>
        </p:txBody>
      </p:sp>
      <p:sp>
        <p:nvSpPr>
          <p:cNvPr id="6" name="Footer Placeholder 5">
            <a:extLst>
              <a:ext uri="{FF2B5EF4-FFF2-40B4-BE49-F238E27FC236}">
                <a16:creationId xmlns:a16="http://schemas.microsoft.com/office/drawing/2014/main" id="{001C6771-1615-4EA3-97CB-45671ABAC4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DF4229-95C2-49A8-9A57-DE39F0664A75}"/>
              </a:ext>
            </a:extLst>
          </p:cNvPr>
          <p:cNvSpPr>
            <a:spLocks noGrp="1"/>
          </p:cNvSpPr>
          <p:nvPr>
            <p:ph type="sldNum" sz="quarter" idx="12"/>
          </p:nvPr>
        </p:nvSpPr>
        <p:spPr/>
        <p:txBody>
          <a:bodyPr/>
          <a:lstStyle/>
          <a:p>
            <a:fld id="{8B06C59D-E9B3-4520-9AA0-55EC32F145A2}" type="slidenum">
              <a:rPr lang="en-US" smtClean="0"/>
              <a:t>‹#›</a:t>
            </a:fld>
            <a:endParaRPr lang="en-US"/>
          </a:p>
        </p:txBody>
      </p:sp>
    </p:spTree>
    <p:extLst>
      <p:ext uri="{BB962C8B-B14F-4D97-AF65-F5344CB8AC3E}">
        <p14:creationId xmlns:p14="http://schemas.microsoft.com/office/powerpoint/2010/main" val="2683039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826E9-8E83-4B5F-9F32-61F45C8CD0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261C4E-49C3-4DCE-874A-80C0B469E8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6412E8-9692-4831-8BFE-C74FA87BC5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497A398-4CFD-49A9-99B0-DE6B291897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DDE697-91B9-464A-8028-AD190DE26B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A62504D-A44C-4C1B-9F11-8476FBB57D92}"/>
              </a:ext>
            </a:extLst>
          </p:cNvPr>
          <p:cNvSpPr>
            <a:spLocks noGrp="1"/>
          </p:cNvSpPr>
          <p:nvPr>
            <p:ph type="dt" sz="half" idx="10"/>
          </p:nvPr>
        </p:nvSpPr>
        <p:spPr/>
        <p:txBody>
          <a:bodyPr/>
          <a:lstStyle/>
          <a:p>
            <a:fld id="{0AF1635C-9DDA-4614-B185-9204BA8D5891}" type="datetimeFigureOut">
              <a:rPr lang="en-US" smtClean="0"/>
              <a:t>2/5/2020</a:t>
            </a:fld>
            <a:endParaRPr lang="en-US"/>
          </a:p>
        </p:txBody>
      </p:sp>
      <p:sp>
        <p:nvSpPr>
          <p:cNvPr id="8" name="Footer Placeholder 7">
            <a:extLst>
              <a:ext uri="{FF2B5EF4-FFF2-40B4-BE49-F238E27FC236}">
                <a16:creationId xmlns:a16="http://schemas.microsoft.com/office/drawing/2014/main" id="{C2FF7E1E-4E43-482C-AA7A-44C3C43661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9FB700-D3CE-4895-8F6E-67F171E69BE9}"/>
              </a:ext>
            </a:extLst>
          </p:cNvPr>
          <p:cNvSpPr>
            <a:spLocks noGrp="1"/>
          </p:cNvSpPr>
          <p:nvPr>
            <p:ph type="sldNum" sz="quarter" idx="12"/>
          </p:nvPr>
        </p:nvSpPr>
        <p:spPr/>
        <p:txBody>
          <a:bodyPr/>
          <a:lstStyle/>
          <a:p>
            <a:fld id="{8B06C59D-E9B3-4520-9AA0-55EC32F145A2}" type="slidenum">
              <a:rPr lang="en-US" smtClean="0"/>
              <a:t>‹#›</a:t>
            </a:fld>
            <a:endParaRPr lang="en-US"/>
          </a:p>
        </p:txBody>
      </p:sp>
    </p:spTree>
    <p:extLst>
      <p:ext uri="{BB962C8B-B14F-4D97-AF65-F5344CB8AC3E}">
        <p14:creationId xmlns:p14="http://schemas.microsoft.com/office/powerpoint/2010/main" val="566637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7AB24-A922-443F-B484-B9DA6EEA92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65D184-3E9E-4189-9F93-AA33ADB1265A}"/>
              </a:ext>
            </a:extLst>
          </p:cNvPr>
          <p:cNvSpPr>
            <a:spLocks noGrp="1"/>
          </p:cNvSpPr>
          <p:nvPr>
            <p:ph type="dt" sz="half" idx="10"/>
          </p:nvPr>
        </p:nvSpPr>
        <p:spPr/>
        <p:txBody>
          <a:bodyPr/>
          <a:lstStyle/>
          <a:p>
            <a:fld id="{0AF1635C-9DDA-4614-B185-9204BA8D5891}" type="datetimeFigureOut">
              <a:rPr lang="en-US" smtClean="0"/>
              <a:t>2/5/2020</a:t>
            </a:fld>
            <a:endParaRPr lang="en-US"/>
          </a:p>
        </p:txBody>
      </p:sp>
      <p:sp>
        <p:nvSpPr>
          <p:cNvPr id="4" name="Footer Placeholder 3">
            <a:extLst>
              <a:ext uri="{FF2B5EF4-FFF2-40B4-BE49-F238E27FC236}">
                <a16:creationId xmlns:a16="http://schemas.microsoft.com/office/drawing/2014/main" id="{5C3B0763-BE10-45D3-909B-0420F2CEBF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CE245E7-090E-4051-8026-A1C263AAB5C3}"/>
              </a:ext>
            </a:extLst>
          </p:cNvPr>
          <p:cNvSpPr>
            <a:spLocks noGrp="1"/>
          </p:cNvSpPr>
          <p:nvPr>
            <p:ph type="sldNum" sz="quarter" idx="12"/>
          </p:nvPr>
        </p:nvSpPr>
        <p:spPr/>
        <p:txBody>
          <a:bodyPr/>
          <a:lstStyle/>
          <a:p>
            <a:fld id="{8B06C59D-E9B3-4520-9AA0-55EC32F145A2}" type="slidenum">
              <a:rPr lang="en-US" smtClean="0"/>
              <a:t>‹#›</a:t>
            </a:fld>
            <a:endParaRPr lang="en-US"/>
          </a:p>
        </p:txBody>
      </p:sp>
    </p:spTree>
    <p:extLst>
      <p:ext uri="{BB962C8B-B14F-4D97-AF65-F5344CB8AC3E}">
        <p14:creationId xmlns:p14="http://schemas.microsoft.com/office/powerpoint/2010/main" val="2396424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33DAD0-4214-4A17-B33E-3016AB7FA179}"/>
              </a:ext>
            </a:extLst>
          </p:cNvPr>
          <p:cNvSpPr>
            <a:spLocks noGrp="1"/>
          </p:cNvSpPr>
          <p:nvPr>
            <p:ph type="dt" sz="half" idx="10"/>
          </p:nvPr>
        </p:nvSpPr>
        <p:spPr/>
        <p:txBody>
          <a:bodyPr/>
          <a:lstStyle/>
          <a:p>
            <a:fld id="{0AF1635C-9DDA-4614-B185-9204BA8D5891}" type="datetimeFigureOut">
              <a:rPr lang="en-US" smtClean="0"/>
              <a:t>2/5/2020</a:t>
            </a:fld>
            <a:endParaRPr lang="en-US"/>
          </a:p>
        </p:txBody>
      </p:sp>
      <p:sp>
        <p:nvSpPr>
          <p:cNvPr id="3" name="Footer Placeholder 2">
            <a:extLst>
              <a:ext uri="{FF2B5EF4-FFF2-40B4-BE49-F238E27FC236}">
                <a16:creationId xmlns:a16="http://schemas.microsoft.com/office/drawing/2014/main" id="{50D29B76-F0FA-48A4-9EF7-7D9C2A68D1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4882AF1-ED58-425A-A09F-800DC0DA65A9}"/>
              </a:ext>
            </a:extLst>
          </p:cNvPr>
          <p:cNvSpPr>
            <a:spLocks noGrp="1"/>
          </p:cNvSpPr>
          <p:nvPr>
            <p:ph type="sldNum" sz="quarter" idx="12"/>
          </p:nvPr>
        </p:nvSpPr>
        <p:spPr/>
        <p:txBody>
          <a:bodyPr/>
          <a:lstStyle/>
          <a:p>
            <a:fld id="{8B06C59D-E9B3-4520-9AA0-55EC32F145A2}" type="slidenum">
              <a:rPr lang="en-US" smtClean="0"/>
              <a:t>‹#›</a:t>
            </a:fld>
            <a:endParaRPr lang="en-US"/>
          </a:p>
        </p:txBody>
      </p:sp>
    </p:spTree>
    <p:extLst>
      <p:ext uri="{BB962C8B-B14F-4D97-AF65-F5344CB8AC3E}">
        <p14:creationId xmlns:p14="http://schemas.microsoft.com/office/powerpoint/2010/main" val="1481750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4EC67-5FCD-45D1-BA89-C84D0D9CC9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C8101EE-3BC9-417F-AEE1-DF878EED30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5D3445-11D1-4914-811B-AE6E7C44CC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CA0635-D2DC-43CF-A2F0-DFD67C38438B}"/>
              </a:ext>
            </a:extLst>
          </p:cNvPr>
          <p:cNvSpPr>
            <a:spLocks noGrp="1"/>
          </p:cNvSpPr>
          <p:nvPr>
            <p:ph type="dt" sz="half" idx="10"/>
          </p:nvPr>
        </p:nvSpPr>
        <p:spPr/>
        <p:txBody>
          <a:bodyPr/>
          <a:lstStyle/>
          <a:p>
            <a:fld id="{0AF1635C-9DDA-4614-B185-9204BA8D5891}" type="datetimeFigureOut">
              <a:rPr lang="en-US" smtClean="0"/>
              <a:t>2/5/2020</a:t>
            </a:fld>
            <a:endParaRPr lang="en-US"/>
          </a:p>
        </p:txBody>
      </p:sp>
      <p:sp>
        <p:nvSpPr>
          <p:cNvPr id="6" name="Footer Placeholder 5">
            <a:extLst>
              <a:ext uri="{FF2B5EF4-FFF2-40B4-BE49-F238E27FC236}">
                <a16:creationId xmlns:a16="http://schemas.microsoft.com/office/drawing/2014/main" id="{0A0D24F5-DBEA-44D6-AFB4-462D0A6E1C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D87D6F-1FD9-45E2-A5D5-8FBA7102BCAE}"/>
              </a:ext>
            </a:extLst>
          </p:cNvPr>
          <p:cNvSpPr>
            <a:spLocks noGrp="1"/>
          </p:cNvSpPr>
          <p:nvPr>
            <p:ph type="sldNum" sz="quarter" idx="12"/>
          </p:nvPr>
        </p:nvSpPr>
        <p:spPr/>
        <p:txBody>
          <a:bodyPr/>
          <a:lstStyle/>
          <a:p>
            <a:fld id="{8B06C59D-E9B3-4520-9AA0-55EC32F145A2}" type="slidenum">
              <a:rPr lang="en-US" smtClean="0"/>
              <a:t>‹#›</a:t>
            </a:fld>
            <a:endParaRPr lang="en-US"/>
          </a:p>
        </p:txBody>
      </p:sp>
    </p:spTree>
    <p:extLst>
      <p:ext uri="{BB962C8B-B14F-4D97-AF65-F5344CB8AC3E}">
        <p14:creationId xmlns:p14="http://schemas.microsoft.com/office/powerpoint/2010/main" val="4072723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1671C-21A7-4E92-8846-75D3468CB0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5C5E5B-F94E-4F23-A8ED-78C1F4C395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E90B3C-C30D-4D40-BDF9-BBB45813B9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1E7B6C-52C4-44D1-8DB2-AC1FD4BCC2A4}"/>
              </a:ext>
            </a:extLst>
          </p:cNvPr>
          <p:cNvSpPr>
            <a:spLocks noGrp="1"/>
          </p:cNvSpPr>
          <p:nvPr>
            <p:ph type="dt" sz="half" idx="10"/>
          </p:nvPr>
        </p:nvSpPr>
        <p:spPr/>
        <p:txBody>
          <a:bodyPr/>
          <a:lstStyle/>
          <a:p>
            <a:fld id="{0AF1635C-9DDA-4614-B185-9204BA8D5891}" type="datetimeFigureOut">
              <a:rPr lang="en-US" smtClean="0"/>
              <a:t>2/5/2020</a:t>
            </a:fld>
            <a:endParaRPr lang="en-US"/>
          </a:p>
        </p:txBody>
      </p:sp>
      <p:sp>
        <p:nvSpPr>
          <p:cNvPr id="6" name="Footer Placeholder 5">
            <a:extLst>
              <a:ext uri="{FF2B5EF4-FFF2-40B4-BE49-F238E27FC236}">
                <a16:creationId xmlns:a16="http://schemas.microsoft.com/office/drawing/2014/main" id="{6C77E871-E7F6-473A-9762-93B113A396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DBF550-DA95-473B-AD03-56C84B895146}"/>
              </a:ext>
            </a:extLst>
          </p:cNvPr>
          <p:cNvSpPr>
            <a:spLocks noGrp="1"/>
          </p:cNvSpPr>
          <p:nvPr>
            <p:ph type="sldNum" sz="quarter" idx="12"/>
          </p:nvPr>
        </p:nvSpPr>
        <p:spPr/>
        <p:txBody>
          <a:bodyPr/>
          <a:lstStyle/>
          <a:p>
            <a:fld id="{8B06C59D-E9B3-4520-9AA0-55EC32F145A2}" type="slidenum">
              <a:rPr lang="en-US" smtClean="0"/>
              <a:t>‹#›</a:t>
            </a:fld>
            <a:endParaRPr lang="en-US"/>
          </a:p>
        </p:txBody>
      </p:sp>
    </p:spTree>
    <p:extLst>
      <p:ext uri="{BB962C8B-B14F-4D97-AF65-F5344CB8AC3E}">
        <p14:creationId xmlns:p14="http://schemas.microsoft.com/office/powerpoint/2010/main" val="2425380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EAE6A5-36D3-4365-A6ED-FF37319CD9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099618-93C8-438A-B499-FC2D5EEAD4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C5803F-2A1F-433C-8DAC-AC39132593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F1635C-9DDA-4614-B185-9204BA8D5891}" type="datetimeFigureOut">
              <a:rPr lang="en-US" smtClean="0"/>
              <a:t>2/5/2020</a:t>
            </a:fld>
            <a:endParaRPr lang="en-US"/>
          </a:p>
        </p:txBody>
      </p:sp>
      <p:sp>
        <p:nvSpPr>
          <p:cNvPr id="5" name="Footer Placeholder 4">
            <a:extLst>
              <a:ext uri="{FF2B5EF4-FFF2-40B4-BE49-F238E27FC236}">
                <a16:creationId xmlns:a16="http://schemas.microsoft.com/office/drawing/2014/main" id="{9EB50155-C37A-4F55-881A-BE81B17072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9A31CF6-EA5E-4B37-B1F9-5773B6EA57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06C59D-E9B3-4520-9AA0-55EC32F145A2}" type="slidenum">
              <a:rPr lang="en-US" smtClean="0"/>
              <a:t>‹#›</a:t>
            </a:fld>
            <a:endParaRPr lang="en-US"/>
          </a:p>
        </p:txBody>
      </p:sp>
    </p:spTree>
    <p:extLst>
      <p:ext uri="{BB962C8B-B14F-4D97-AF65-F5344CB8AC3E}">
        <p14:creationId xmlns:p14="http://schemas.microsoft.com/office/powerpoint/2010/main" val="19222900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ea.oit.va.gov/EAOIT/docs/July2019/VA2018-2024strategicPlan.pdf"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s://oversight.house.gov/legislation/hearings/fitara-90"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fitara.meritalk.com/view/va" TargetMode="External"/><Relationship Id="rId5" Type="http://schemas.openxmlformats.org/officeDocument/2006/relationships/hyperlink" Target="https://itdashboard.gov/drupal/summary/029" TargetMode="Externa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A2314"/>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41AA915-0BA8-426D-828D-63913459DAB4}"/>
              </a:ext>
            </a:extLst>
          </p:cNvPr>
          <p:cNvPicPr>
            <a:picLocks noChangeAspect="1"/>
          </p:cNvPicPr>
          <p:nvPr/>
        </p:nvPicPr>
        <p:blipFill>
          <a:blip r:embed="rId2"/>
          <a:stretch>
            <a:fillRect/>
          </a:stretch>
        </p:blipFill>
        <p:spPr>
          <a:xfrm>
            <a:off x="23452" y="0"/>
            <a:ext cx="12145096" cy="6858000"/>
          </a:xfrm>
          <a:prstGeom prst="rect">
            <a:avLst/>
          </a:prstGeom>
        </p:spPr>
      </p:pic>
    </p:spTree>
    <p:extLst>
      <p:ext uri="{BB962C8B-B14F-4D97-AF65-F5344CB8AC3E}">
        <p14:creationId xmlns:p14="http://schemas.microsoft.com/office/powerpoint/2010/main" val="503136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9C876E2-60A9-4FD2-ADC5-1D3B0D99DE96}"/>
              </a:ext>
            </a:extLst>
          </p:cNvPr>
          <p:cNvPicPr>
            <a:picLocks noChangeAspect="1"/>
          </p:cNvPicPr>
          <p:nvPr/>
        </p:nvPicPr>
        <p:blipFill>
          <a:blip r:embed="rId2"/>
          <a:stretch>
            <a:fillRect/>
          </a:stretch>
        </p:blipFill>
        <p:spPr>
          <a:xfrm>
            <a:off x="0" y="2832"/>
            <a:ext cx="12192000" cy="6852336"/>
          </a:xfrm>
          <a:prstGeom prst="rect">
            <a:avLst/>
          </a:prstGeom>
        </p:spPr>
      </p:pic>
    </p:spTree>
    <p:extLst>
      <p:ext uri="{BB962C8B-B14F-4D97-AF65-F5344CB8AC3E}">
        <p14:creationId xmlns:p14="http://schemas.microsoft.com/office/powerpoint/2010/main" val="3024799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4847A7D-68BE-46C9-AA7A-5686FEE73263}"/>
              </a:ext>
            </a:extLst>
          </p:cNvPr>
          <p:cNvPicPr>
            <a:picLocks noChangeAspect="1"/>
          </p:cNvPicPr>
          <p:nvPr/>
        </p:nvPicPr>
        <p:blipFill>
          <a:blip r:embed="rId2"/>
          <a:stretch>
            <a:fillRect/>
          </a:stretch>
        </p:blipFill>
        <p:spPr>
          <a:xfrm>
            <a:off x="0" y="13708"/>
            <a:ext cx="12192000" cy="6830583"/>
          </a:xfrm>
          <a:prstGeom prst="rect">
            <a:avLst/>
          </a:prstGeom>
        </p:spPr>
      </p:pic>
    </p:spTree>
    <p:extLst>
      <p:ext uri="{BB962C8B-B14F-4D97-AF65-F5344CB8AC3E}">
        <p14:creationId xmlns:p14="http://schemas.microsoft.com/office/powerpoint/2010/main" val="2392623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A2314"/>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41AA915-0BA8-426D-828D-63913459DAB4}"/>
              </a:ext>
            </a:extLst>
          </p:cNvPr>
          <p:cNvPicPr>
            <a:picLocks noChangeAspect="1"/>
          </p:cNvPicPr>
          <p:nvPr/>
        </p:nvPicPr>
        <p:blipFill>
          <a:blip r:embed="rId3"/>
          <a:stretch>
            <a:fillRect/>
          </a:stretch>
        </p:blipFill>
        <p:spPr>
          <a:xfrm>
            <a:off x="23452" y="0"/>
            <a:ext cx="12145096" cy="6858000"/>
          </a:xfrm>
          <a:prstGeom prst="rect">
            <a:avLst/>
          </a:prstGeom>
        </p:spPr>
      </p:pic>
    </p:spTree>
    <p:extLst>
      <p:ext uri="{BB962C8B-B14F-4D97-AF65-F5344CB8AC3E}">
        <p14:creationId xmlns:p14="http://schemas.microsoft.com/office/powerpoint/2010/main" val="2944153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42459-3C7D-44BD-B59C-5C70D9C21D34}"/>
              </a:ext>
            </a:extLst>
          </p:cNvPr>
          <p:cNvSpPr>
            <a:spLocks noGrp="1"/>
          </p:cNvSpPr>
          <p:nvPr>
            <p:ph type="title"/>
          </p:nvPr>
        </p:nvSpPr>
        <p:spPr/>
        <p:txBody>
          <a:bodyPr/>
          <a:lstStyle/>
          <a:p>
            <a:r>
              <a:rPr lang="en-US" dirty="0"/>
              <a:t>Veterans Affairs Strategic Plan, 2018-2024</a:t>
            </a:r>
          </a:p>
        </p:txBody>
      </p:sp>
      <p:graphicFrame>
        <p:nvGraphicFramePr>
          <p:cNvPr id="8" name="Content Placeholder 7">
            <a:extLst>
              <a:ext uri="{FF2B5EF4-FFF2-40B4-BE49-F238E27FC236}">
                <a16:creationId xmlns:a16="http://schemas.microsoft.com/office/drawing/2014/main" id="{0734309B-6A5E-4708-B6B2-3DFBF24F148A}"/>
              </a:ext>
            </a:extLst>
          </p:cNvPr>
          <p:cNvGraphicFramePr>
            <a:graphicFrameLocks noGrp="1"/>
          </p:cNvGraphicFramePr>
          <p:nvPr>
            <p:ph idx="1"/>
            <p:extLst>
              <p:ext uri="{D42A27DB-BD31-4B8C-83A1-F6EECF244321}">
                <p14:modId xmlns:p14="http://schemas.microsoft.com/office/powerpoint/2010/main" val="1304903004"/>
              </p:ext>
            </p:extLst>
          </p:nvPr>
        </p:nvGraphicFramePr>
        <p:xfrm>
          <a:off x="838200" y="1825625"/>
          <a:ext cx="84498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Rectangle 8">
            <a:extLst>
              <a:ext uri="{FF2B5EF4-FFF2-40B4-BE49-F238E27FC236}">
                <a16:creationId xmlns:a16="http://schemas.microsoft.com/office/drawing/2014/main" id="{82900824-B4CB-4A51-87DF-DCEFD09C7A6D}"/>
              </a:ext>
            </a:extLst>
          </p:cNvPr>
          <p:cNvSpPr/>
          <p:nvPr/>
        </p:nvSpPr>
        <p:spPr>
          <a:xfrm>
            <a:off x="838200" y="6385153"/>
            <a:ext cx="8449800" cy="215444"/>
          </a:xfrm>
          <a:prstGeom prst="rect">
            <a:avLst/>
          </a:prstGeom>
        </p:spPr>
        <p:txBody>
          <a:bodyPr wrap="square">
            <a:spAutoFit/>
          </a:bodyPr>
          <a:lstStyle/>
          <a:p>
            <a:pPr algn="ctr"/>
            <a:r>
              <a:rPr lang="en-US" sz="800" dirty="0">
                <a:solidFill>
                  <a:schemeClr val="accent1"/>
                </a:solidFill>
                <a:hlinkClick r:id="rId8"/>
              </a:rPr>
              <a:t>https://www.ea.oit.va.gov/EAOIT/docs/July2019/VA2018-2024strategicPlan.pdf</a:t>
            </a:r>
            <a:endParaRPr lang="en-US" sz="800" dirty="0">
              <a:solidFill>
                <a:schemeClr val="accent1"/>
              </a:solidFill>
            </a:endParaRPr>
          </a:p>
        </p:txBody>
      </p:sp>
      <p:sp>
        <p:nvSpPr>
          <p:cNvPr id="10" name="Rectangle 9">
            <a:extLst>
              <a:ext uri="{FF2B5EF4-FFF2-40B4-BE49-F238E27FC236}">
                <a16:creationId xmlns:a16="http://schemas.microsoft.com/office/drawing/2014/main" id="{91BCEBC1-5D8E-4F1C-A647-FD8185A1F8AC}"/>
              </a:ext>
            </a:extLst>
          </p:cNvPr>
          <p:cNvSpPr/>
          <p:nvPr/>
        </p:nvSpPr>
        <p:spPr>
          <a:xfrm>
            <a:off x="9912000" y="1972186"/>
            <a:ext cx="1963200" cy="4308872"/>
          </a:xfrm>
          <a:prstGeom prst="rect">
            <a:avLst/>
          </a:prstGeom>
        </p:spPr>
        <p:txBody>
          <a:bodyPr wrap="square">
            <a:spAutoFit/>
          </a:bodyPr>
          <a:lstStyle/>
          <a:p>
            <a:pPr marL="115888" lvl="1" fontAlgn="base">
              <a:spcAft>
                <a:spcPts val="2400"/>
              </a:spcAft>
            </a:pPr>
            <a:r>
              <a:rPr lang="en-US" sz="1400" i="1" dirty="0">
                <a:solidFill>
                  <a:schemeClr val="tx1">
                    <a:lumMod val="75000"/>
                    <a:lumOff val="25000"/>
                  </a:schemeClr>
                </a:solidFill>
              </a:rPr>
              <a:t>Easy Access </a:t>
            </a:r>
          </a:p>
          <a:p>
            <a:pPr marL="115888" lvl="1" fontAlgn="base">
              <a:spcAft>
                <a:spcPts val="2400"/>
              </a:spcAft>
            </a:pPr>
            <a:r>
              <a:rPr lang="en-US" sz="1400" i="1" dirty="0">
                <a:solidFill>
                  <a:schemeClr val="tx1">
                    <a:lumMod val="75000"/>
                    <a:lumOff val="25000"/>
                  </a:schemeClr>
                </a:solidFill>
              </a:rPr>
              <a:t>Clear Information </a:t>
            </a:r>
          </a:p>
          <a:p>
            <a:pPr marL="115888" lvl="1" fontAlgn="base">
              <a:spcAft>
                <a:spcPts val="2400"/>
              </a:spcAft>
            </a:pPr>
            <a:r>
              <a:rPr lang="en-US" sz="1400" i="1" dirty="0">
                <a:solidFill>
                  <a:schemeClr val="tx1">
                    <a:lumMod val="75000"/>
                    <a:lumOff val="25000"/>
                  </a:schemeClr>
                </a:solidFill>
              </a:rPr>
              <a:t>Excellent Customer Service </a:t>
            </a:r>
          </a:p>
          <a:p>
            <a:pPr marL="115888" lvl="1" fontAlgn="base">
              <a:spcAft>
                <a:spcPts val="2400"/>
              </a:spcAft>
            </a:pPr>
            <a:r>
              <a:rPr lang="en-US" sz="1400" i="1" dirty="0">
                <a:solidFill>
                  <a:schemeClr val="tx1">
                    <a:lumMod val="75000"/>
                    <a:lumOff val="25000"/>
                  </a:schemeClr>
                </a:solidFill>
              </a:rPr>
              <a:t>Throughout Their Life Journey</a:t>
            </a:r>
          </a:p>
          <a:p>
            <a:pPr marL="115888" lvl="1" fontAlgn="base">
              <a:spcAft>
                <a:spcPts val="2400"/>
              </a:spcAft>
            </a:pPr>
            <a:r>
              <a:rPr lang="en-US" sz="1400" i="1" dirty="0">
                <a:solidFill>
                  <a:schemeClr val="tx1">
                    <a:lumMod val="75000"/>
                    <a:lumOff val="25000"/>
                  </a:schemeClr>
                </a:solidFill>
              </a:rPr>
              <a:t>Accountable And Transparent</a:t>
            </a:r>
          </a:p>
          <a:p>
            <a:pPr marL="115888" lvl="1" fontAlgn="base">
              <a:spcAft>
                <a:spcPts val="2400"/>
              </a:spcAft>
            </a:pPr>
            <a:r>
              <a:rPr lang="en-US" sz="1400" i="1" dirty="0">
                <a:solidFill>
                  <a:schemeClr val="tx1">
                    <a:lumMod val="75000"/>
                    <a:lumOff val="25000"/>
                  </a:schemeClr>
                </a:solidFill>
              </a:rPr>
              <a:t>Modernizing Systems </a:t>
            </a:r>
          </a:p>
          <a:p>
            <a:pPr marL="115888" lvl="1" fontAlgn="base">
              <a:spcAft>
                <a:spcPts val="2400"/>
              </a:spcAft>
            </a:pPr>
            <a:r>
              <a:rPr lang="en-US" sz="1400" i="1" dirty="0">
                <a:solidFill>
                  <a:schemeClr val="tx1">
                    <a:lumMod val="75000"/>
                    <a:lumOff val="25000"/>
                  </a:schemeClr>
                </a:solidFill>
              </a:rPr>
              <a:t>World-Class Customer Service</a:t>
            </a:r>
            <a:endParaRPr lang="en-US" dirty="0">
              <a:solidFill>
                <a:schemeClr val="tx1">
                  <a:lumMod val="75000"/>
                  <a:lumOff val="25000"/>
                </a:schemeClr>
              </a:solidFill>
            </a:endParaRPr>
          </a:p>
        </p:txBody>
      </p:sp>
      <p:sp>
        <p:nvSpPr>
          <p:cNvPr id="11" name="Left Brace 10">
            <a:extLst>
              <a:ext uri="{FF2B5EF4-FFF2-40B4-BE49-F238E27FC236}">
                <a16:creationId xmlns:a16="http://schemas.microsoft.com/office/drawing/2014/main" id="{92CDC57D-18DB-4B2C-88D0-ABB863B3E20F}"/>
              </a:ext>
            </a:extLst>
          </p:cNvPr>
          <p:cNvSpPr/>
          <p:nvPr/>
        </p:nvSpPr>
        <p:spPr>
          <a:xfrm>
            <a:off x="9604800" y="1987200"/>
            <a:ext cx="129600" cy="4351338"/>
          </a:xfrm>
          <a:prstGeom prst="leftBrace">
            <a:avLst/>
          </a:prstGeom>
          <a:noFill/>
          <a:ln w="12700" cap="flat" cmpd="sng" algn="ctr">
            <a:solidFill>
              <a:srgbClr val="457ABF"/>
            </a:solidFill>
            <a:prstDash val="solid"/>
            <a:miter lim="800000"/>
          </a:ln>
          <a:effectLst/>
        </p:spPr>
        <p:txBody>
          <a:bodyPr spcFirstLastPara="0" vert="horz" wrap="square" lIns="60960" tIns="60960" rIns="60960" bIns="60960" numCol="1" spcCol="1270" anchor="t" anchorCtr="0">
            <a:noAutofit/>
          </a:bodyPr>
          <a:lstStyle/>
          <a:p>
            <a:pPr algn="ctr"/>
            <a:endParaRPr lang="en-US" sz="1600">
              <a:solidFill>
                <a:schemeClr val="accent1">
                  <a:lumMod val="75000"/>
                </a:schemeClr>
              </a:solidFill>
            </a:endParaRPr>
          </a:p>
        </p:txBody>
      </p:sp>
    </p:spTree>
    <p:extLst>
      <p:ext uri="{BB962C8B-B14F-4D97-AF65-F5344CB8AC3E}">
        <p14:creationId xmlns:p14="http://schemas.microsoft.com/office/powerpoint/2010/main" val="271706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6823C-C3DF-4B4A-A406-0AC77593B783}"/>
              </a:ext>
            </a:extLst>
          </p:cNvPr>
          <p:cNvSpPr>
            <a:spLocks noGrp="1"/>
          </p:cNvSpPr>
          <p:nvPr>
            <p:ph type="title"/>
          </p:nvPr>
        </p:nvSpPr>
        <p:spPr/>
        <p:txBody>
          <a:bodyPr>
            <a:normAutofit/>
          </a:bodyPr>
          <a:lstStyle/>
          <a:p>
            <a:r>
              <a:rPr lang="en-US" sz="4000" dirty="0"/>
              <a:t>IT Context at Veterans Affairs</a:t>
            </a:r>
          </a:p>
        </p:txBody>
      </p:sp>
      <p:sp>
        <p:nvSpPr>
          <p:cNvPr id="5" name="Content Placeholder 4">
            <a:extLst>
              <a:ext uri="{FF2B5EF4-FFF2-40B4-BE49-F238E27FC236}">
                <a16:creationId xmlns:a16="http://schemas.microsoft.com/office/drawing/2014/main" id="{64F475D7-B7C8-4341-8F55-975B27AE8D16}"/>
              </a:ext>
            </a:extLst>
          </p:cNvPr>
          <p:cNvSpPr>
            <a:spLocks noGrp="1"/>
          </p:cNvSpPr>
          <p:nvPr>
            <p:ph idx="1"/>
          </p:nvPr>
        </p:nvSpPr>
        <p:spPr>
          <a:xfrm>
            <a:off x="838200" y="1825625"/>
            <a:ext cx="4900200" cy="4210740"/>
          </a:xfrm>
        </p:spPr>
        <p:txBody>
          <a:bodyPr>
            <a:normAutofit fontScale="92500" lnSpcReduction="20000"/>
          </a:bodyPr>
          <a:lstStyle/>
          <a:p>
            <a:pPr marL="0" indent="0">
              <a:lnSpc>
                <a:spcPct val="100000"/>
              </a:lnSpc>
              <a:buNone/>
            </a:pPr>
            <a:r>
              <a:rPr lang="en-US" sz="2000" dirty="0">
                <a:latin typeface="+mj-lt"/>
                <a:ea typeface="+mj-ea"/>
                <a:cs typeface="+mj-cs"/>
              </a:rPr>
              <a:t>Budget Highlights</a:t>
            </a:r>
          </a:p>
          <a:p>
            <a:r>
              <a:rPr lang="en-US" sz="1600" dirty="0"/>
              <a:t>Veterans Experience Office</a:t>
            </a:r>
          </a:p>
          <a:p>
            <a:r>
              <a:rPr lang="en-US" sz="1600" dirty="0"/>
              <a:t>Human Centered Design &amp; User Experience (UX)</a:t>
            </a:r>
          </a:p>
          <a:p>
            <a:pPr marL="0" indent="0">
              <a:lnSpc>
                <a:spcPct val="100000"/>
              </a:lnSpc>
              <a:buNone/>
            </a:pPr>
            <a:br>
              <a:rPr lang="en-US" sz="1600" dirty="0"/>
            </a:br>
            <a:r>
              <a:rPr lang="en-US" sz="2000" dirty="0">
                <a:latin typeface="+mj-lt"/>
                <a:ea typeface="+mj-ea"/>
                <a:cs typeface="+mj-cs"/>
              </a:rPr>
              <a:t>VA OIT Investment Portfolio</a:t>
            </a:r>
          </a:p>
          <a:p>
            <a:r>
              <a:rPr lang="en-US" sz="1600" i="1" dirty="0"/>
              <a:t>IT Operations End User </a:t>
            </a:r>
            <a:r>
              <a:rPr lang="en-US" sz="1600" b="1" dirty="0"/>
              <a:t>($1B</a:t>
            </a:r>
            <a:r>
              <a:rPr lang="en-US" sz="1600" dirty="0"/>
              <a:t>/year) committed to using cloud, particularly SaaS</a:t>
            </a:r>
          </a:p>
          <a:p>
            <a:r>
              <a:rPr lang="en-US" sz="1600" i="1" dirty="0"/>
              <a:t>IT Operations Enterprise Infrastructure </a:t>
            </a:r>
            <a:r>
              <a:rPr lang="en-US" sz="1600" b="1" dirty="0"/>
              <a:t>($647M</a:t>
            </a:r>
            <a:r>
              <a:rPr lang="en-US" sz="1600" dirty="0"/>
              <a:t>/year) selected for cloud migration</a:t>
            </a:r>
          </a:p>
          <a:p>
            <a:r>
              <a:rPr lang="en-US" sz="1600" i="1" dirty="0"/>
              <a:t>IT Operations Data Center and Cloud </a:t>
            </a:r>
            <a:r>
              <a:rPr lang="en-US" sz="1600" dirty="0"/>
              <a:t>(</a:t>
            </a:r>
            <a:r>
              <a:rPr lang="en-US" sz="1600" b="1" dirty="0"/>
              <a:t>$371M</a:t>
            </a:r>
            <a:r>
              <a:rPr lang="en-US" sz="1600" dirty="0"/>
              <a:t>/year) have allocated $119M for PaaS solutions</a:t>
            </a:r>
            <a:br>
              <a:rPr lang="en-US" sz="1600" dirty="0"/>
            </a:br>
            <a:endParaRPr lang="en-US" sz="1600" dirty="0"/>
          </a:p>
          <a:p>
            <a:pPr marL="0" indent="0">
              <a:buNone/>
            </a:pPr>
            <a:r>
              <a:rPr lang="en-US" sz="2000" dirty="0"/>
              <a:t>Modernization Legislation</a:t>
            </a:r>
            <a:br>
              <a:rPr lang="en-US" sz="2000" dirty="0"/>
            </a:br>
            <a:r>
              <a:rPr lang="en-US" sz="1500" i="1" dirty="0">
                <a:solidFill>
                  <a:schemeClr val="tx1">
                    <a:lumMod val="50000"/>
                    <a:lumOff val="50000"/>
                  </a:schemeClr>
                </a:solidFill>
                <a:latin typeface="+mj-lt"/>
                <a:ea typeface="+mj-ea"/>
                <a:cs typeface="+mj-cs"/>
              </a:rPr>
              <a:t>FITARA, MGT, 21</a:t>
            </a:r>
            <a:r>
              <a:rPr lang="en-US" sz="1500" i="1" baseline="30000" dirty="0">
                <a:solidFill>
                  <a:schemeClr val="tx1">
                    <a:lumMod val="50000"/>
                    <a:lumOff val="50000"/>
                  </a:schemeClr>
                </a:solidFill>
                <a:latin typeface="+mj-lt"/>
                <a:ea typeface="+mj-ea"/>
                <a:cs typeface="+mj-cs"/>
              </a:rPr>
              <a:t>st</a:t>
            </a:r>
            <a:r>
              <a:rPr lang="en-US" sz="1500" i="1" dirty="0">
                <a:solidFill>
                  <a:schemeClr val="tx1">
                    <a:lumMod val="50000"/>
                    <a:lumOff val="50000"/>
                  </a:schemeClr>
                </a:solidFill>
                <a:latin typeface="+mj-lt"/>
                <a:ea typeface="+mj-ea"/>
                <a:cs typeface="+mj-cs"/>
              </a:rPr>
              <a:t> IDEA Act</a:t>
            </a:r>
          </a:p>
          <a:p>
            <a:r>
              <a:rPr lang="en-US" sz="1600" dirty="0"/>
              <a:t>VA IT Infrastructure lacks DME funding</a:t>
            </a:r>
          </a:p>
          <a:p>
            <a:r>
              <a:rPr lang="en-US" sz="1600" i="1" dirty="0"/>
              <a:t>IT Working Capital Fund </a:t>
            </a:r>
            <a:r>
              <a:rPr lang="en-US" sz="1600" dirty="0"/>
              <a:t>&amp; unobligated O&amp;M spending (OMB M-18-12)</a:t>
            </a:r>
          </a:p>
          <a:p>
            <a:endParaRPr lang="en-US" sz="1600" dirty="0"/>
          </a:p>
          <a:p>
            <a:pPr marL="0" indent="0">
              <a:buNone/>
            </a:pPr>
            <a:endParaRPr lang="en-US" sz="1600" dirty="0"/>
          </a:p>
          <a:p>
            <a:endParaRPr lang="en-US" sz="1600" dirty="0"/>
          </a:p>
        </p:txBody>
      </p:sp>
      <p:pic>
        <p:nvPicPr>
          <p:cNvPr id="7" name="Picture 6">
            <a:extLst>
              <a:ext uri="{FF2B5EF4-FFF2-40B4-BE49-F238E27FC236}">
                <a16:creationId xmlns:a16="http://schemas.microsoft.com/office/drawing/2014/main" id="{1D6A0A73-BA60-4269-A800-997186DAF4B6}"/>
              </a:ext>
            </a:extLst>
          </p:cNvPr>
          <p:cNvPicPr>
            <a:picLocks noChangeAspect="1"/>
          </p:cNvPicPr>
          <p:nvPr/>
        </p:nvPicPr>
        <p:blipFill rotWithShape="1">
          <a:blip r:embed="rId3"/>
          <a:srcRect t="21636"/>
          <a:stretch/>
        </p:blipFill>
        <p:spPr>
          <a:xfrm>
            <a:off x="7464973" y="2191736"/>
            <a:ext cx="4395861" cy="1598400"/>
          </a:xfrm>
          <a:prstGeom prst="rect">
            <a:avLst/>
          </a:prstGeom>
        </p:spPr>
      </p:pic>
      <p:pic>
        <p:nvPicPr>
          <p:cNvPr id="1026" name="Picture 2">
            <a:extLst>
              <a:ext uri="{FF2B5EF4-FFF2-40B4-BE49-F238E27FC236}">
                <a16:creationId xmlns:a16="http://schemas.microsoft.com/office/drawing/2014/main" id="{C8FBB6E5-A94B-463A-8B8F-C688746910C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6400" r="35667"/>
          <a:stretch/>
        </p:blipFill>
        <p:spPr bwMode="auto">
          <a:xfrm>
            <a:off x="7703820" y="4393564"/>
            <a:ext cx="3715054" cy="227813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23715B67-0509-4807-84DF-2C454F4B343E}"/>
              </a:ext>
            </a:extLst>
          </p:cNvPr>
          <p:cNvSpPr/>
          <p:nvPr/>
        </p:nvSpPr>
        <p:spPr>
          <a:xfrm>
            <a:off x="1033834" y="6156706"/>
            <a:ext cx="3257157" cy="461665"/>
          </a:xfrm>
          <a:prstGeom prst="rect">
            <a:avLst/>
          </a:prstGeom>
        </p:spPr>
        <p:txBody>
          <a:bodyPr wrap="square">
            <a:spAutoFit/>
          </a:bodyPr>
          <a:lstStyle/>
          <a:p>
            <a:r>
              <a:rPr lang="en-US" sz="800" dirty="0">
                <a:solidFill>
                  <a:schemeClr val="accent1"/>
                </a:solidFill>
                <a:hlinkClick r:id="rId5"/>
              </a:rPr>
              <a:t>https://itdashboard.gov/drupal/summary/029</a:t>
            </a:r>
            <a:r>
              <a:rPr lang="en-US" sz="800" dirty="0">
                <a:solidFill>
                  <a:schemeClr val="accent1"/>
                </a:solidFill>
              </a:rPr>
              <a:t> </a:t>
            </a:r>
          </a:p>
          <a:p>
            <a:r>
              <a:rPr lang="en-US" sz="800" dirty="0">
                <a:solidFill>
                  <a:schemeClr val="accent1"/>
                </a:solidFill>
                <a:hlinkClick r:id="rId6"/>
              </a:rPr>
              <a:t>https://fitara.meritalk.com/view/va</a:t>
            </a:r>
            <a:r>
              <a:rPr lang="en-US" sz="800" dirty="0">
                <a:solidFill>
                  <a:schemeClr val="accent1"/>
                </a:solidFill>
              </a:rPr>
              <a:t> </a:t>
            </a:r>
          </a:p>
          <a:p>
            <a:r>
              <a:rPr lang="en-US" sz="800" dirty="0">
                <a:solidFill>
                  <a:schemeClr val="accent1"/>
                </a:solidFill>
                <a:hlinkClick r:id="rId7"/>
              </a:rPr>
              <a:t>https://oversight.house.gov/legislation/hearings/fitara-90</a:t>
            </a:r>
            <a:r>
              <a:rPr lang="en-US" sz="800" dirty="0">
                <a:solidFill>
                  <a:schemeClr val="accent1"/>
                </a:solidFill>
              </a:rPr>
              <a:t> </a:t>
            </a:r>
          </a:p>
        </p:txBody>
      </p:sp>
      <p:sp>
        <p:nvSpPr>
          <p:cNvPr id="11" name="Title 1">
            <a:extLst>
              <a:ext uri="{FF2B5EF4-FFF2-40B4-BE49-F238E27FC236}">
                <a16:creationId xmlns:a16="http://schemas.microsoft.com/office/drawing/2014/main" id="{804B8850-CF74-42F9-9D68-C793DE55E6E1}"/>
              </a:ext>
            </a:extLst>
          </p:cNvPr>
          <p:cNvSpPr txBox="1">
            <a:spLocks/>
          </p:cNvSpPr>
          <p:nvPr/>
        </p:nvSpPr>
        <p:spPr>
          <a:xfrm>
            <a:off x="7104000" y="1825625"/>
            <a:ext cx="4756834" cy="35147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VA IT Portfolio (2019)*</a:t>
            </a:r>
          </a:p>
        </p:txBody>
      </p:sp>
      <p:sp>
        <p:nvSpPr>
          <p:cNvPr id="12" name="Title 1">
            <a:extLst>
              <a:ext uri="{FF2B5EF4-FFF2-40B4-BE49-F238E27FC236}">
                <a16:creationId xmlns:a16="http://schemas.microsoft.com/office/drawing/2014/main" id="{282766AC-3385-4181-9C7F-DDB4555040BB}"/>
              </a:ext>
            </a:extLst>
          </p:cNvPr>
          <p:cNvSpPr txBox="1">
            <a:spLocks/>
          </p:cNvSpPr>
          <p:nvPr/>
        </p:nvSpPr>
        <p:spPr>
          <a:xfrm>
            <a:off x="7104000" y="4046084"/>
            <a:ext cx="4756834" cy="35147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FITARA Scorecard</a:t>
            </a:r>
            <a:r>
              <a:rPr lang="en-US" sz="1400" i="1" dirty="0">
                <a:solidFill>
                  <a:schemeClr val="tx1">
                    <a:lumMod val="50000"/>
                    <a:lumOff val="50000"/>
                  </a:schemeClr>
                </a:solidFill>
              </a:rPr>
              <a:t> (Dec 2019)</a:t>
            </a:r>
            <a:endParaRPr lang="en-US" sz="2000" i="1" dirty="0">
              <a:solidFill>
                <a:schemeClr val="tx1">
                  <a:lumMod val="50000"/>
                  <a:lumOff val="50000"/>
                </a:schemeClr>
              </a:solidFill>
            </a:endParaRPr>
          </a:p>
        </p:txBody>
      </p:sp>
      <p:sp>
        <p:nvSpPr>
          <p:cNvPr id="13" name="Title 1">
            <a:extLst>
              <a:ext uri="{FF2B5EF4-FFF2-40B4-BE49-F238E27FC236}">
                <a16:creationId xmlns:a16="http://schemas.microsoft.com/office/drawing/2014/main" id="{0C0C0F3F-5390-4831-AFA0-D4BD61825F64}"/>
              </a:ext>
            </a:extLst>
          </p:cNvPr>
          <p:cNvSpPr txBox="1">
            <a:spLocks/>
          </p:cNvSpPr>
          <p:nvPr/>
        </p:nvSpPr>
        <p:spPr>
          <a:xfrm>
            <a:off x="10408290" y="6002885"/>
            <a:ext cx="1105833" cy="519676"/>
          </a:xfrm>
          <a:prstGeom prst="rect">
            <a:avLst/>
          </a:prstGeom>
          <a:noFill/>
          <a:ln w="3175">
            <a:noFill/>
          </a:ln>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a:solidFill>
                  <a:srgbClr val="F1577C"/>
                </a:solidFill>
              </a:rPr>
              <a:t>VA</a:t>
            </a:r>
          </a:p>
          <a:p>
            <a:r>
              <a:rPr lang="en-US" sz="1600" dirty="0">
                <a:solidFill>
                  <a:srgbClr val="78B3EC"/>
                </a:solidFill>
              </a:rPr>
              <a:t>GOV AVG</a:t>
            </a:r>
          </a:p>
        </p:txBody>
      </p:sp>
      <p:cxnSp>
        <p:nvCxnSpPr>
          <p:cNvPr id="14" name="Straight Arrow Connector 13">
            <a:extLst>
              <a:ext uri="{FF2B5EF4-FFF2-40B4-BE49-F238E27FC236}">
                <a16:creationId xmlns:a16="http://schemas.microsoft.com/office/drawing/2014/main" id="{033D9856-ECA0-42DC-B5BF-34BDB008B8CC}"/>
              </a:ext>
            </a:extLst>
          </p:cNvPr>
          <p:cNvCxnSpPr>
            <a:cxnSpLocks/>
          </p:cNvCxnSpPr>
          <p:nvPr/>
        </p:nvCxnSpPr>
        <p:spPr>
          <a:xfrm flipH="1" flipV="1">
            <a:off x="9730740" y="5852160"/>
            <a:ext cx="746126" cy="292577"/>
          </a:xfrm>
          <a:prstGeom prst="straightConnector1">
            <a:avLst/>
          </a:prstGeom>
          <a:ln>
            <a:solidFill>
              <a:srgbClr val="F1577C"/>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B9E669A-7E87-4A89-A63A-074512B4B485}"/>
              </a:ext>
            </a:extLst>
          </p:cNvPr>
          <p:cNvCxnSpPr>
            <a:cxnSpLocks/>
          </p:cNvCxnSpPr>
          <p:nvPr/>
        </p:nvCxnSpPr>
        <p:spPr>
          <a:xfrm flipH="1" flipV="1">
            <a:off x="9806940" y="6050280"/>
            <a:ext cx="669926" cy="275432"/>
          </a:xfrm>
          <a:prstGeom prst="straightConnector1">
            <a:avLst/>
          </a:prstGeom>
          <a:ln>
            <a:solidFill>
              <a:srgbClr val="78B3EC"/>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C5EC47B5-F911-4613-B8E0-8EEFB5D1E053}"/>
              </a:ext>
            </a:extLst>
          </p:cNvPr>
          <p:cNvSpPr/>
          <p:nvPr/>
        </p:nvSpPr>
        <p:spPr>
          <a:xfrm>
            <a:off x="9571463" y="3604184"/>
            <a:ext cx="2071529" cy="276999"/>
          </a:xfrm>
          <a:prstGeom prst="rect">
            <a:avLst/>
          </a:prstGeom>
        </p:spPr>
        <p:txBody>
          <a:bodyPr wrap="none">
            <a:spAutoFit/>
          </a:bodyPr>
          <a:lstStyle/>
          <a:p>
            <a:r>
              <a:rPr lang="en-US" sz="1200" i="1" dirty="0">
                <a:solidFill>
                  <a:schemeClr val="tx1">
                    <a:lumMod val="50000"/>
                    <a:lumOff val="50000"/>
                  </a:schemeClr>
                </a:solidFill>
              </a:rPr>
              <a:t>*2020 data expected Feb/Mar</a:t>
            </a:r>
          </a:p>
        </p:txBody>
      </p:sp>
    </p:spTree>
    <p:extLst>
      <p:ext uri="{BB962C8B-B14F-4D97-AF65-F5344CB8AC3E}">
        <p14:creationId xmlns:p14="http://schemas.microsoft.com/office/powerpoint/2010/main" val="3802175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Rounded Corners 17">
            <a:extLst>
              <a:ext uri="{FF2B5EF4-FFF2-40B4-BE49-F238E27FC236}">
                <a16:creationId xmlns:a16="http://schemas.microsoft.com/office/drawing/2014/main" id="{A994F298-5C3F-4C52-AB1E-DC3BF698C2D4}"/>
              </a:ext>
            </a:extLst>
          </p:cNvPr>
          <p:cNvSpPr/>
          <p:nvPr/>
        </p:nvSpPr>
        <p:spPr>
          <a:xfrm>
            <a:off x="575083" y="1583654"/>
            <a:ext cx="10331456" cy="1510730"/>
          </a:xfrm>
          <a:prstGeom prst="roundRect">
            <a:avLst/>
          </a:prstGeom>
          <a:solidFill>
            <a:schemeClr val="accent1">
              <a:lumMod val="40000"/>
              <a:lumOff val="60000"/>
              <a:alpha val="20000"/>
            </a:schemeClr>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 name="Title 1">
            <a:extLst>
              <a:ext uri="{FF2B5EF4-FFF2-40B4-BE49-F238E27FC236}">
                <a16:creationId xmlns:a16="http://schemas.microsoft.com/office/drawing/2014/main" id="{CF06823C-C3DF-4B4A-A406-0AC77593B783}"/>
              </a:ext>
            </a:extLst>
          </p:cNvPr>
          <p:cNvSpPr>
            <a:spLocks noGrp="1"/>
          </p:cNvSpPr>
          <p:nvPr>
            <p:ph type="title"/>
          </p:nvPr>
        </p:nvSpPr>
        <p:spPr>
          <a:xfrm>
            <a:off x="838200" y="365125"/>
            <a:ext cx="10515600" cy="1325563"/>
          </a:xfrm>
        </p:spPr>
        <p:txBody>
          <a:bodyPr>
            <a:normAutofit/>
          </a:bodyPr>
          <a:lstStyle/>
          <a:p>
            <a:r>
              <a:rPr lang="en-US" sz="4000" dirty="0"/>
              <a:t>True Digital Transformation</a:t>
            </a:r>
          </a:p>
        </p:txBody>
      </p:sp>
      <p:sp>
        <p:nvSpPr>
          <p:cNvPr id="3" name="Content Placeholder 2">
            <a:extLst>
              <a:ext uri="{FF2B5EF4-FFF2-40B4-BE49-F238E27FC236}">
                <a16:creationId xmlns:a16="http://schemas.microsoft.com/office/drawing/2014/main" id="{BB01DE58-6380-42C7-AC92-B91920DD3168}"/>
              </a:ext>
            </a:extLst>
          </p:cNvPr>
          <p:cNvSpPr>
            <a:spLocks noGrp="1"/>
          </p:cNvSpPr>
          <p:nvPr>
            <p:ph idx="1"/>
          </p:nvPr>
        </p:nvSpPr>
        <p:spPr>
          <a:xfrm>
            <a:off x="838200" y="1825624"/>
            <a:ext cx="10515600" cy="4727575"/>
          </a:xfrm>
        </p:spPr>
        <p:txBody>
          <a:bodyPr>
            <a:normAutofit fontScale="70000" lnSpcReduction="20000"/>
          </a:bodyPr>
          <a:lstStyle/>
          <a:p>
            <a:pPr marL="0" indent="0">
              <a:buNone/>
            </a:pPr>
            <a:r>
              <a:rPr lang="en-US" dirty="0"/>
              <a:t>Builds into the organization the capability to continuously…</a:t>
            </a:r>
          </a:p>
          <a:p>
            <a:r>
              <a:rPr lang="en-US" u="sng" dirty="0"/>
              <a:t>discover</a:t>
            </a:r>
            <a:r>
              <a:rPr lang="en-US" dirty="0"/>
              <a:t> customer needs and </a:t>
            </a:r>
          </a:p>
          <a:p>
            <a:r>
              <a:rPr lang="en-US" u="sng" dirty="0"/>
              <a:t>act on</a:t>
            </a:r>
            <a:r>
              <a:rPr lang="en-US" dirty="0"/>
              <a:t> those opportunities.</a:t>
            </a:r>
          </a:p>
          <a:p>
            <a:pPr marL="0" indent="0">
              <a:buNone/>
            </a:pPr>
            <a:endParaRPr lang="en-US" dirty="0"/>
          </a:p>
          <a:p>
            <a:pPr marL="0" indent="0">
              <a:buNone/>
            </a:pPr>
            <a:br>
              <a:rPr lang="en-US" dirty="0"/>
            </a:br>
            <a:r>
              <a:rPr lang="en-US" dirty="0"/>
              <a:t>Key Components</a:t>
            </a:r>
          </a:p>
          <a:p>
            <a:r>
              <a:rPr lang="en-US" dirty="0"/>
              <a:t>Put customers at the center, validated through observable metrics</a:t>
            </a:r>
          </a:p>
          <a:p>
            <a:r>
              <a:rPr lang="en-US" dirty="0"/>
              <a:t>“Build, measure, learn…repeat”</a:t>
            </a:r>
          </a:p>
          <a:p>
            <a:r>
              <a:rPr lang="en-US" dirty="0"/>
              <a:t>Partner across stakeholder domains (mission, IT, acquisition, </a:t>
            </a:r>
            <a:r>
              <a:rPr lang="en-US" dirty="0" err="1"/>
              <a:t>etc</a:t>
            </a:r>
            <a:r>
              <a:rPr lang="en-US" dirty="0"/>
              <a:t>)</a:t>
            </a:r>
          </a:p>
          <a:p>
            <a:r>
              <a:rPr lang="en-US" dirty="0"/>
              <a:t>Empower mission &amp; programs, closer to customer, to guide features</a:t>
            </a:r>
          </a:p>
          <a:p>
            <a:r>
              <a:rPr lang="en-US" dirty="0"/>
              <a:t>Start small, in well-understood domains, including internal customers</a:t>
            </a:r>
          </a:p>
          <a:p>
            <a:r>
              <a:rPr lang="en-US" dirty="0"/>
              <a:t>Incorporate cybersecurity at the platform layer (FedRAMP)</a:t>
            </a:r>
          </a:p>
          <a:p>
            <a:r>
              <a:rPr lang="en-US" dirty="0"/>
              <a:t>With partners, establish key principles up front that the effort will use as reference points</a:t>
            </a:r>
          </a:p>
          <a:p>
            <a:r>
              <a:rPr lang="en-US" dirty="0"/>
              <a:t>Select a digital model that easily incorporates improvements and the above…</a:t>
            </a:r>
          </a:p>
        </p:txBody>
      </p:sp>
    </p:spTree>
    <p:extLst>
      <p:ext uri="{BB962C8B-B14F-4D97-AF65-F5344CB8AC3E}">
        <p14:creationId xmlns:p14="http://schemas.microsoft.com/office/powerpoint/2010/main" val="2943957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55FAE-5B7D-4E69-B118-402673926655}"/>
              </a:ext>
            </a:extLst>
          </p:cNvPr>
          <p:cNvSpPr>
            <a:spLocks noGrp="1"/>
          </p:cNvSpPr>
          <p:nvPr>
            <p:ph type="title"/>
          </p:nvPr>
        </p:nvSpPr>
        <p:spPr>
          <a:xfrm>
            <a:off x="838200" y="365125"/>
            <a:ext cx="10515600" cy="1325563"/>
          </a:xfrm>
        </p:spPr>
        <p:txBody>
          <a:bodyPr/>
          <a:lstStyle/>
          <a:p>
            <a:r>
              <a:rPr lang="en-US" dirty="0"/>
              <a:t>Salesforce CRM Out of the Box</a:t>
            </a:r>
          </a:p>
        </p:txBody>
      </p:sp>
      <p:graphicFrame>
        <p:nvGraphicFramePr>
          <p:cNvPr id="4" name="Table 4">
            <a:extLst>
              <a:ext uri="{FF2B5EF4-FFF2-40B4-BE49-F238E27FC236}">
                <a16:creationId xmlns:a16="http://schemas.microsoft.com/office/drawing/2014/main" id="{B2836F95-7853-47A8-91A0-55E1C6D294C6}"/>
              </a:ext>
            </a:extLst>
          </p:cNvPr>
          <p:cNvGraphicFramePr>
            <a:graphicFrameLocks noGrp="1"/>
          </p:cNvGraphicFramePr>
          <p:nvPr>
            <p:ph idx="1"/>
            <p:extLst>
              <p:ext uri="{D42A27DB-BD31-4B8C-83A1-F6EECF244321}">
                <p14:modId xmlns:p14="http://schemas.microsoft.com/office/powerpoint/2010/main" val="376910920"/>
              </p:ext>
            </p:extLst>
          </p:nvPr>
        </p:nvGraphicFramePr>
        <p:xfrm>
          <a:off x="838200" y="1825625"/>
          <a:ext cx="10515600" cy="4902835"/>
        </p:xfrm>
        <a:graphic>
          <a:graphicData uri="http://schemas.openxmlformats.org/drawingml/2006/table">
            <a:tbl>
              <a:tblPr firstRow="1" bandRow="1">
                <a:tableStyleId>{5940675A-B579-460E-94D1-54222C63F5DA}</a:tableStyleId>
              </a:tblPr>
              <a:tblGrid>
                <a:gridCol w="4892040">
                  <a:extLst>
                    <a:ext uri="{9D8B030D-6E8A-4147-A177-3AD203B41FA5}">
                      <a16:colId xmlns:a16="http://schemas.microsoft.com/office/drawing/2014/main" val="89182880"/>
                    </a:ext>
                  </a:extLst>
                </a:gridCol>
                <a:gridCol w="685800">
                  <a:extLst>
                    <a:ext uri="{9D8B030D-6E8A-4147-A177-3AD203B41FA5}">
                      <a16:colId xmlns:a16="http://schemas.microsoft.com/office/drawing/2014/main" val="3902634411"/>
                    </a:ext>
                  </a:extLst>
                </a:gridCol>
                <a:gridCol w="4937760">
                  <a:extLst>
                    <a:ext uri="{9D8B030D-6E8A-4147-A177-3AD203B41FA5}">
                      <a16:colId xmlns:a16="http://schemas.microsoft.com/office/drawing/2014/main" val="2065188672"/>
                    </a:ext>
                  </a:extLst>
                </a:gridCol>
              </a:tblGrid>
              <a:tr h="348130">
                <a:tc>
                  <a:txBody>
                    <a:bodyPr/>
                    <a:lstStyle/>
                    <a:p>
                      <a:pPr algn="ctr"/>
                      <a:r>
                        <a:rPr lang="en-US" sz="1200" b="1" dirty="0">
                          <a:solidFill>
                            <a:schemeClr val="tx1"/>
                          </a:solidFill>
                        </a:rPr>
                        <a:t>KEY RELEVANT CAPABILITIES</a:t>
                      </a:r>
                    </a:p>
                  </a:txBody>
                  <a:tcPr>
                    <a:solidFill>
                      <a:schemeClr val="accent2"/>
                    </a:solidFill>
                  </a:tcPr>
                </a:tc>
                <a:tc rowSpan="2">
                  <a:txBody>
                    <a:bodyPr/>
                    <a:lstStyle/>
                    <a:p>
                      <a:pPr algn="ctr"/>
                      <a:endParaRPr lang="en-US" sz="1600" b="1" dirty="0">
                        <a:solidFill>
                          <a:schemeClr val="bg1"/>
                        </a:solidFill>
                      </a:endParaRPr>
                    </a:p>
                  </a:txBody>
                  <a:tcPr>
                    <a:lnT w="12700" cmpd="sng">
                      <a:noFill/>
                    </a:lnT>
                    <a:lnB w="12700" cmpd="sng">
                      <a:noFill/>
                    </a:lnB>
                    <a:solidFill>
                      <a:schemeClr val="bg1"/>
                    </a:solidFill>
                  </a:tcPr>
                </a:tc>
                <a:tc>
                  <a:txBody>
                    <a:bodyPr/>
                    <a:lstStyle/>
                    <a:p>
                      <a:pPr algn="ctr"/>
                      <a:r>
                        <a:rPr lang="en-US" sz="1200" b="1" dirty="0">
                          <a:solidFill>
                            <a:schemeClr val="bg1"/>
                          </a:solidFill>
                        </a:rPr>
                        <a:t>KEY RESULTS</a:t>
                      </a:r>
                    </a:p>
                  </a:txBody>
                  <a:tcPr>
                    <a:solidFill>
                      <a:schemeClr val="accent1"/>
                    </a:solidFill>
                  </a:tcPr>
                </a:tc>
                <a:extLst>
                  <a:ext uri="{0D108BD9-81ED-4DB2-BD59-A6C34878D82A}">
                    <a16:rowId xmlns:a16="http://schemas.microsoft.com/office/drawing/2014/main" val="556178138"/>
                  </a:ext>
                </a:extLst>
              </a:tr>
              <a:tr h="4554705">
                <a:tc>
                  <a:txBody>
                    <a:bodyPr/>
                    <a:lstStyle/>
                    <a:p>
                      <a:pPr marL="285750" marR="0" lvl="0" indent="-28575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sz="1600" dirty="0"/>
                        <a:t>Not starting from scratch: access on Day One to decades of learning what works for today’s customers</a:t>
                      </a:r>
                    </a:p>
                    <a:p>
                      <a:pPr marL="285750" marR="0" lvl="0" indent="-28575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sz="1600" dirty="0"/>
                        <a:t>New features &amp; improvements rolled out at no additional cost, within secure platform</a:t>
                      </a:r>
                    </a:p>
                    <a:p>
                      <a:pPr marL="285750" marR="0" lvl="0" indent="-28575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sz="1600" dirty="0"/>
                        <a:t>Continuous learning from the entire Salesforce-enabled ecosystem</a:t>
                      </a:r>
                    </a:p>
                    <a:p>
                      <a:pPr marL="285750" marR="0" lvl="0" indent="-28575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sz="1600" dirty="0"/>
                        <a:t>Omnichannel approach across end user services accelerates customer interactions, reduces customer data entry, improves &amp; simplifies reporting</a:t>
                      </a:r>
                    </a:p>
                    <a:p>
                      <a:pPr marL="285750" marR="0" lvl="0" indent="-28575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sz="1600" dirty="0"/>
                        <a:t>License model fits an O&amp;M budget portfolio and addresses key risks</a:t>
                      </a:r>
                    </a:p>
                    <a:p>
                      <a:pPr marL="285750" marR="0" lvl="0" indent="-28575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sz="1600" dirty="0"/>
                        <a:t>Mobile, accessibility, search, secure connection, consistent appearance, FedRAMP fully integrated</a:t>
                      </a:r>
                    </a:p>
                  </a:txBody>
                  <a:tcPr/>
                </a:tc>
                <a:tc vMerge="1">
                  <a:txBody>
                    <a:bodyPr/>
                    <a:lstStyle/>
                    <a:p>
                      <a:pPr marL="285750" marR="0" lvl="0" indent="-28575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endParaRPr lang="en-US" sz="1600" dirty="0"/>
                    </a:p>
                  </a:txBody>
                  <a:tcPr/>
                </a:tc>
                <a:tc>
                  <a:txBody>
                    <a:bodyPr/>
                    <a:lstStyle/>
                    <a:p>
                      <a:pPr marL="285750" marR="0" lvl="0" indent="-28575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sz="1600" dirty="0"/>
                        <a:t>360-degree visibility into Customer Journey</a:t>
                      </a:r>
                    </a:p>
                    <a:p>
                      <a:pPr marL="285750" marR="0" lvl="0" indent="-28575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sz="1600" dirty="0"/>
                        <a:t>Personalized, modern, familiar, online access</a:t>
                      </a:r>
                    </a:p>
                    <a:p>
                      <a:pPr marL="285750" marR="0" lvl="0" indent="-28575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sz="1600" dirty="0"/>
                        <a:t>Flexibility vs Rigidity</a:t>
                      </a:r>
                    </a:p>
                    <a:p>
                      <a:pPr marL="285750" marR="0" lvl="0" indent="-28575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sz="1600" dirty="0"/>
                        <a:t>Customer Empathy</a:t>
                      </a:r>
                    </a:p>
                    <a:p>
                      <a:pPr marL="285750" marR="0" lvl="0" indent="-28575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sz="1600" dirty="0"/>
                        <a:t>Reduce customer burden (time &amp; repetition)</a:t>
                      </a:r>
                    </a:p>
                    <a:p>
                      <a:pPr marL="285750" marR="0" lvl="0" indent="-28575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sz="1600" dirty="0"/>
                        <a:t>Adapt quickly to customer feedback</a:t>
                      </a:r>
                    </a:p>
                    <a:p>
                      <a:pPr marL="285750" marR="0" lvl="0" indent="-28575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sz="1600" dirty="0"/>
                        <a:t>Rapidly incorporate new improvements</a:t>
                      </a:r>
                    </a:p>
                    <a:p>
                      <a:pPr marL="285750" marR="0" lvl="0" indent="-28575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sz="1600" dirty="0"/>
                        <a:t>Easy, timely, accurate reporting</a:t>
                      </a:r>
                    </a:p>
                    <a:p>
                      <a:pPr marL="285750" marR="0" lvl="0" indent="-28575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sz="1600" dirty="0"/>
                        <a:t>Low code, low developer needs, high involvement of mission &amp; program experts</a:t>
                      </a:r>
                    </a:p>
                    <a:p>
                      <a:pPr marL="285750" marR="0" lvl="0" indent="-28575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sz="1600" dirty="0"/>
                        <a:t>Meets 21</a:t>
                      </a:r>
                      <a:r>
                        <a:rPr lang="en-US" sz="1600" baseline="30000" dirty="0"/>
                        <a:t>st</a:t>
                      </a:r>
                      <a:r>
                        <a:rPr lang="en-US" sz="1600" dirty="0"/>
                        <a:t> Century IDEA Act requirements out of the box</a:t>
                      </a:r>
                    </a:p>
                  </a:txBody>
                  <a:tcPr/>
                </a:tc>
                <a:extLst>
                  <a:ext uri="{0D108BD9-81ED-4DB2-BD59-A6C34878D82A}">
                    <a16:rowId xmlns:a16="http://schemas.microsoft.com/office/drawing/2014/main" val="2985359986"/>
                  </a:ext>
                </a:extLst>
              </a:tr>
            </a:tbl>
          </a:graphicData>
        </a:graphic>
      </p:graphicFrame>
    </p:spTree>
    <p:extLst>
      <p:ext uri="{BB962C8B-B14F-4D97-AF65-F5344CB8AC3E}">
        <p14:creationId xmlns:p14="http://schemas.microsoft.com/office/powerpoint/2010/main" val="2003755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A31CE2E-4D72-4703-B5F8-0BDCA6D079D0}"/>
              </a:ext>
            </a:extLst>
          </p:cNvPr>
          <p:cNvSpPr>
            <a:spLocks noGrp="1"/>
          </p:cNvSpPr>
          <p:nvPr>
            <p:ph type="title"/>
          </p:nvPr>
        </p:nvSpPr>
        <p:spPr/>
        <p:txBody>
          <a:bodyPr/>
          <a:lstStyle/>
          <a:p>
            <a:r>
              <a:rPr lang="en-US" dirty="0"/>
              <a:t>Risks of Other Models</a:t>
            </a:r>
          </a:p>
        </p:txBody>
      </p:sp>
      <p:graphicFrame>
        <p:nvGraphicFramePr>
          <p:cNvPr id="4" name="Table 4">
            <a:extLst>
              <a:ext uri="{FF2B5EF4-FFF2-40B4-BE49-F238E27FC236}">
                <a16:creationId xmlns:a16="http://schemas.microsoft.com/office/drawing/2014/main" id="{B2836F95-7853-47A8-91A0-55E1C6D294C6}"/>
              </a:ext>
            </a:extLst>
          </p:cNvPr>
          <p:cNvGraphicFramePr>
            <a:graphicFrameLocks noGrp="1"/>
          </p:cNvGraphicFramePr>
          <p:nvPr>
            <p:ph idx="1"/>
            <p:extLst>
              <p:ext uri="{D42A27DB-BD31-4B8C-83A1-F6EECF244321}">
                <p14:modId xmlns:p14="http://schemas.microsoft.com/office/powerpoint/2010/main" val="460326308"/>
              </p:ext>
            </p:extLst>
          </p:nvPr>
        </p:nvGraphicFramePr>
        <p:xfrm>
          <a:off x="838200" y="1825625"/>
          <a:ext cx="10514840" cy="4122256"/>
        </p:xfrm>
        <a:graphic>
          <a:graphicData uri="http://schemas.openxmlformats.org/drawingml/2006/table">
            <a:tbl>
              <a:tblPr firstRow="1" bandRow="1">
                <a:tableStyleId>{5940675A-B579-460E-94D1-54222C63F5DA}</a:tableStyleId>
              </a:tblPr>
              <a:tblGrid>
                <a:gridCol w="3495174">
                  <a:extLst>
                    <a:ext uri="{9D8B030D-6E8A-4147-A177-3AD203B41FA5}">
                      <a16:colId xmlns:a16="http://schemas.microsoft.com/office/drawing/2014/main" val="3312462326"/>
                    </a:ext>
                  </a:extLst>
                </a:gridCol>
                <a:gridCol w="7019666">
                  <a:extLst>
                    <a:ext uri="{9D8B030D-6E8A-4147-A177-3AD203B41FA5}">
                      <a16:colId xmlns:a16="http://schemas.microsoft.com/office/drawing/2014/main" val="89182880"/>
                    </a:ext>
                  </a:extLst>
                </a:gridCol>
              </a:tblGrid>
              <a:tr h="300520">
                <a:tc>
                  <a:txBody>
                    <a:bodyPr/>
                    <a:lstStyle/>
                    <a:p>
                      <a:pPr marL="115888" lvl="1" indent="0" algn="ctr" rtl="0" fontAlgn="base"/>
                      <a:r>
                        <a:rPr lang="en-US" sz="1800" b="1" kern="1200" dirty="0">
                          <a:solidFill>
                            <a:schemeClr val="bg1"/>
                          </a:solidFill>
                          <a:latin typeface="+mn-lt"/>
                          <a:ea typeface="+mn-ea"/>
                          <a:cs typeface="+mn-cs"/>
                        </a:rPr>
                        <a:t>MODEL</a:t>
                      </a:r>
                    </a:p>
                  </a:txBody>
                  <a:tcPr marL="91178" marR="91178">
                    <a:solidFill>
                      <a:schemeClr val="accent3"/>
                    </a:solidFill>
                  </a:tcPr>
                </a:tc>
                <a:tc>
                  <a:txBody>
                    <a:bodyPr/>
                    <a:lstStyle/>
                    <a:p>
                      <a:pPr algn="ctr"/>
                      <a:r>
                        <a:rPr lang="en-US" sz="1800" b="1" dirty="0">
                          <a:solidFill>
                            <a:schemeClr val="bg1"/>
                          </a:solidFill>
                        </a:rPr>
                        <a:t>ISSUES &amp; RISKS</a:t>
                      </a:r>
                    </a:p>
                  </a:txBody>
                  <a:tcPr marL="91178" marR="91178">
                    <a:solidFill>
                      <a:schemeClr val="accent3"/>
                    </a:solidFill>
                  </a:tcPr>
                </a:tc>
                <a:extLst>
                  <a:ext uri="{0D108BD9-81ED-4DB2-BD59-A6C34878D82A}">
                    <a16:rowId xmlns:a16="http://schemas.microsoft.com/office/drawing/2014/main" val="556178138"/>
                  </a:ext>
                </a:extLst>
              </a:tr>
              <a:tr h="713734">
                <a:tc>
                  <a:txBody>
                    <a:bodyPr/>
                    <a:lstStyle/>
                    <a:p>
                      <a:pPr marL="115888" lvl="1" indent="0" algn="ctr" rtl="0" fontAlgn="base"/>
                      <a:r>
                        <a:rPr lang="en-US" sz="1800" b="0" i="0" u="none" strike="noStrike" kern="1200" dirty="0">
                          <a:solidFill>
                            <a:schemeClr val="tx1"/>
                          </a:solidFill>
                          <a:effectLst/>
                          <a:latin typeface="+mn-lt"/>
                          <a:ea typeface="+mn-ea"/>
                          <a:cs typeface="+mn-cs"/>
                        </a:rPr>
                        <a:t>COTS</a:t>
                      </a:r>
                    </a:p>
                  </a:txBody>
                  <a:tcPr marL="91178" marR="91178"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Risk of gap between product features and true customer requirements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Cost of adapting/customizing to your environment may be significant</a:t>
                      </a:r>
                    </a:p>
                  </a:txBody>
                  <a:tcPr marL="91178" marR="91178" anchor="ctr"/>
                </a:tc>
                <a:extLst>
                  <a:ext uri="{0D108BD9-81ED-4DB2-BD59-A6C34878D82A}">
                    <a16:rowId xmlns:a16="http://schemas.microsoft.com/office/drawing/2014/main" val="2784000291"/>
                  </a:ext>
                </a:extLst>
              </a:tr>
              <a:tr h="1915813">
                <a:tc>
                  <a:txBody>
                    <a:bodyPr/>
                    <a:lstStyle/>
                    <a:p>
                      <a:pPr marL="115888" lvl="1" indent="0" algn="ctr" rtl="0" fontAlgn="base"/>
                      <a:r>
                        <a:rPr lang="en-US" sz="1800" b="0" i="0" u="none" strike="noStrike" kern="1200" dirty="0">
                          <a:solidFill>
                            <a:schemeClr val="tx1"/>
                          </a:solidFill>
                          <a:effectLst/>
                          <a:latin typeface="+mn-lt"/>
                          <a:ea typeface="+mn-ea"/>
                          <a:cs typeface="+mn-cs"/>
                        </a:rPr>
                        <a:t>CUSTOM</a:t>
                      </a:r>
                    </a:p>
                    <a:p>
                      <a:pPr marL="115888" lvl="1" indent="0" algn="ctr" rtl="0" fontAlgn="base"/>
                      <a:r>
                        <a:rPr lang="en-US" sz="1800" b="0" i="0" u="none" strike="noStrike" kern="1200" dirty="0">
                          <a:solidFill>
                            <a:schemeClr val="tx1"/>
                          </a:solidFill>
                          <a:effectLst/>
                          <a:latin typeface="+mn-lt"/>
                          <a:ea typeface="+mn-ea"/>
                          <a:cs typeface="+mn-cs"/>
                        </a:rPr>
                        <a:t>SYSTEM</a:t>
                      </a:r>
                    </a:p>
                  </a:txBody>
                  <a:tcPr marL="91178" marR="91178"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Requirements risk</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High upfront costs, requires high early DME funding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High reliance &amp; risks placed on developer resources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Risk of low portability and high vendor lock-in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Pay for maximum capacity (not scalable)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Standalone functionality may require frequent C&amp;A, security reviews</a:t>
                      </a:r>
                    </a:p>
                  </a:txBody>
                  <a:tcPr marL="91178" marR="91178" anchor="ctr"/>
                </a:tc>
                <a:extLst>
                  <a:ext uri="{0D108BD9-81ED-4DB2-BD59-A6C34878D82A}">
                    <a16:rowId xmlns:a16="http://schemas.microsoft.com/office/drawing/2014/main" val="2985359986"/>
                  </a:ext>
                </a:extLst>
              </a:tr>
              <a:tr h="1126949">
                <a:tc>
                  <a:txBody>
                    <a:bodyPr/>
                    <a:lstStyle/>
                    <a:p>
                      <a:pPr marL="115888" lvl="1" indent="0" algn="ctr" rtl="0" fontAlgn="base"/>
                      <a:r>
                        <a:rPr lang="en-US" sz="1800" b="0" i="0" u="none" strike="noStrike" kern="1200" dirty="0">
                          <a:solidFill>
                            <a:schemeClr val="tx1"/>
                          </a:solidFill>
                          <a:effectLst/>
                          <a:latin typeface="+mn-lt"/>
                          <a:ea typeface="+mn-ea"/>
                          <a:cs typeface="+mn-cs"/>
                        </a:rPr>
                        <a:t>CUSTOM SYSTEM</a:t>
                      </a:r>
                      <a:br>
                        <a:rPr lang="en-US" sz="1800" b="0" i="0" u="none" strike="noStrike" kern="1200" dirty="0">
                          <a:solidFill>
                            <a:schemeClr val="tx1"/>
                          </a:solidFill>
                          <a:effectLst/>
                          <a:latin typeface="+mn-lt"/>
                          <a:ea typeface="+mn-ea"/>
                          <a:cs typeface="+mn-cs"/>
                        </a:rPr>
                      </a:br>
                      <a:r>
                        <a:rPr lang="en-US" sz="1800" b="0" i="0" u="none" strike="noStrike" kern="1200" dirty="0">
                          <a:solidFill>
                            <a:schemeClr val="tx1"/>
                          </a:solidFill>
                          <a:effectLst/>
                          <a:latin typeface="+mn-lt"/>
                          <a:ea typeface="+mn-ea"/>
                          <a:cs typeface="+mn-cs"/>
                        </a:rPr>
                        <a:t>DEPLOYED IN</a:t>
                      </a:r>
                    </a:p>
                    <a:p>
                      <a:pPr marL="115888" lvl="1" indent="0" algn="ctr" rtl="0" fontAlgn="base"/>
                      <a:r>
                        <a:rPr lang="en-US" sz="1800" b="0" i="0" u="none" strike="noStrike" kern="1200" dirty="0">
                          <a:solidFill>
                            <a:schemeClr val="tx1"/>
                          </a:solidFill>
                          <a:effectLst/>
                          <a:latin typeface="+mn-lt"/>
                          <a:ea typeface="+mn-ea"/>
                          <a:cs typeface="+mn-cs"/>
                        </a:rPr>
                        <a:t>CLOUD-BASED IaaS</a:t>
                      </a:r>
                    </a:p>
                  </a:txBody>
                  <a:tcPr marL="91178" marR="91178"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a:solidFill>
                            <a:schemeClr val="tx1"/>
                          </a:solidFill>
                          <a:latin typeface="+mn-lt"/>
                          <a:ea typeface="+mn-ea"/>
                          <a:cs typeface="+mn-cs"/>
                        </a:rPr>
                        <a:t>Above issues, but addresses scalability</a:t>
                      </a:r>
                    </a:p>
                  </a:txBody>
                  <a:tcPr marL="91178" marR="91178"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514061507"/>
                  </a:ext>
                </a:extLst>
              </a:tr>
            </a:tbl>
          </a:graphicData>
        </a:graphic>
      </p:graphicFrame>
    </p:spTree>
    <p:extLst>
      <p:ext uri="{BB962C8B-B14F-4D97-AF65-F5344CB8AC3E}">
        <p14:creationId xmlns:p14="http://schemas.microsoft.com/office/powerpoint/2010/main" val="1252812528"/>
      </p:ext>
    </p:extLst>
  </p:cSld>
  <p:clrMapOvr>
    <a:masterClrMapping/>
  </p:clrMapOvr>
</p:sld>
</file>

<file path=ppt/theme/theme1.xml><?xml version="1.0" encoding="utf-8"?>
<a:theme xmlns:a="http://schemas.openxmlformats.org/drawingml/2006/main" name="Office Theme">
  <a:themeElements>
    <a:clrScheme name="SF">
      <a:dk1>
        <a:sysClr val="windowText" lastClr="000000"/>
      </a:dk1>
      <a:lt1>
        <a:sysClr val="window" lastClr="FFFFFF"/>
      </a:lt1>
      <a:dk2>
        <a:srgbClr val="44546A"/>
      </a:dk2>
      <a:lt2>
        <a:srgbClr val="E7E6E6"/>
      </a:lt2>
      <a:accent1>
        <a:srgbClr val="457ABF"/>
      </a:accent1>
      <a:accent2>
        <a:srgbClr val="C2E5F2"/>
      </a:accent2>
      <a:accent3>
        <a:srgbClr val="7DA641"/>
      </a:accent3>
      <a:accent4>
        <a:srgbClr val="BFB636"/>
      </a:accent4>
      <a:accent5>
        <a:srgbClr val="8C623E"/>
      </a:accent5>
      <a:accent6>
        <a:srgbClr val="70AD47"/>
      </a:accent6>
      <a:hlink>
        <a:srgbClr val="9CC3E5"/>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1104</TotalTime>
  <Words>1781</Words>
  <Application>Microsoft Office PowerPoint</Application>
  <PresentationFormat>Widescreen</PresentationFormat>
  <Paragraphs>177</Paragraphs>
  <Slides>9</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PowerPoint Presentation</vt:lpstr>
      <vt:lpstr>PowerPoint Presentation</vt:lpstr>
      <vt:lpstr>PowerPoint Presentation</vt:lpstr>
      <vt:lpstr>PowerPoint Presentation</vt:lpstr>
      <vt:lpstr>Veterans Affairs Strategic Plan, 2018-2024</vt:lpstr>
      <vt:lpstr>IT Context at Veterans Affairs</vt:lpstr>
      <vt:lpstr>True Digital Transformation</vt:lpstr>
      <vt:lpstr>Salesforce CRM Out of the Box</vt:lpstr>
      <vt:lpstr>Risks of Other Models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 Sweezy</dc:creator>
  <cp:lastModifiedBy>Ben Sweezy</cp:lastModifiedBy>
  <cp:revision>31</cp:revision>
  <dcterms:created xsi:type="dcterms:W3CDTF">2020-02-05T21:26:00Z</dcterms:created>
  <dcterms:modified xsi:type="dcterms:W3CDTF">2020-02-06T16:00:41Z</dcterms:modified>
</cp:coreProperties>
</file>