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ECE-3F5E-43F9-B6A6-697FE544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132" y="2069963"/>
            <a:ext cx="7188063" cy="1442624"/>
          </a:xfrm>
        </p:spPr>
        <p:txBody>
          <a:bodyPr>
            <a:noAutofit/>
          </a:bodyPr>
          <a:lstStyle/>
          <a:p>
            <a:br>
              <a:rPr lang="en-US" sz="32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Customization</a:t>
            </a:r>
            <a:endParaRPr lang="en-US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4200-7B38-4CF8-A128-017207C7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691" y="3261175"/>
            <a:ext cx="2967908" cy="502823"/>
          </a:xfrm>
        </p:spPr>
        <p:txBody>
          <a:bodyPr/>
          <a:lstStyle/>
          <a:p>
            <a:r>
              <a:rPr lang="en-US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Cityworks 15.x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D2807-9A1B-42A5-BBBC-C1ED03BF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63" y="219455"/>
            <a:ext cx="3019425" cy="104298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FAC9E85-C6FD-3F4F-B8F9-E3E6CC0F5918}"/>
              </a:ext>
            </a:extLst>
          </p:cNvPr>
          <p:cNvSpPr txBox="1">
            <a:spLocks/>
          </p:cNvSpPr>
          <p:nvPr/>
        </p:nvSpPr>
        <p:spPr>
          <a:xfrm>
            <a:off x="9182772" y="6355177"/>
            <a:ext cx="2855258" cy="50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Trainer: Brandon Whitney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78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used to define and configure each control element: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Buttons, grids, text boxes, drop-downs, calendars, check boxes, and radio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Cityworks layout manager follows certain naming conventions for control IDs: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drop-downs.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cboDescription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calendars. Example: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calActualFinishDate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grids.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chk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_____” for check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“txt_____” for text boxes.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_____” for buttons.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for elements will vary depending on type: Grid, Button, Control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20886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Arranges elements on the page.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 divided into columns, panels, and rows.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and panels have IDs, rows have an index for position within the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division limits: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columns per page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panels per column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Unlimited rows per panel.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panel to display, must have row with content.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2069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07E1D-267F-4C7B-A14D-9A1D1282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3" y="1667988"/>
            <a:ext cx="6944391" cy="47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used for internationalization and popup message customization.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EF76A-0C80-4253-BC51-0529EEE5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57" y="2441362"/>
            <a:ext cx="8455885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GUI-rendering engine responsible for roughly 90% of Cityworks UI.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cannot interact directly with Layout Manager, only through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 reloads the page dynamically each time the page is requested.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taken by Layout Manager: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 Manager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B16C8-6A8A-4CE5-977E-77EFD781099B}"/>
              </a:ext>
            </a:extLst>
          </p:cNvPr>
          <p:cNvGrpSpPr/>
          <p:nvPr/>
        </p:nvGrpSpPr>
        <p:grpSpPr>
          <a:xfrm>
            <a:off x="3966972" y="3574612"/>
            <a:ext cx="4258056" cy="2401623"/>
            <a:chOff x="3736848" y="3776094"/>
            <a:chExt cx="4258056" cy="2401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2579-AA3A-40E5-8C48-1869896A21AB}"/>
                </a:ext>
              </a:extLst>
            </p:cNvPr>
            <p:cNvSpPr/>
            <p:nvPr/>
          </p:nvSpPr>
          <p:spPr>
            <a:xfrm>
              <a:off x="3736848" y="3776094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XML Base File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CABC3-41D3-4AF3-B25A-E0761CE2BF8E}"/>
                </a:ext>
              </a:extLst>
            </p:cNvPr>
            <p:cNvSpPr/>
            <p:nvPr/>
          </p:nvSpPr>
          <p:spPr>
            <a:xfrm>
              <a:off x="6013704" y="3776094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Generate HTML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73601F-49FE-47A0-BB44-E15668EC6582}"/>
                </a:ext>
              </a:extLst>
            </p:cNvPr>
            <p:cNvSpPr/>
            <p:nvPr/>
          </p:nvSpPr>
          <p:spPr>
            <a:xfrm>
              <a:off x="3736848" y="4707346"/>
              <a:ext cx="2002536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Custom XML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77C1D-86E0-4D5D-B73A-688076DB239D}"/>
                </a:ext>
              </a:extLst>
            </p:cNvPr>
            <p:cNvSpPr/>
            <p:nvPr/>
          </p:nvSpPr>
          <p:spPr>
            <a:xfrm>
              <a:off x="6013704" y="4707346"/>
              <a:ext cx="19812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HTML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34E97B-6247-48D3-9850-D566C9B29D8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5739384" y="4050414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5C1C31F-EAE4-4DA0-8982-0D12B335F495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5400000">
              <a:off x="5679904" y="3382946"/>
              <a:ext cx="382612" cy="226618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3C3DA2-A0A6-44DA-A122-A8556D8559D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739384" y="4981666"/>
              <a:ext cx="274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BEE72E-0F5F-4031-8DE7-74DC5FB5B911}"/>
                </a:ext>
              </a:extLst>
            </p:cNvPr>
            <p:cNvSpPr/>
            <p:nvPr/>
          </p:nvSpPr>
          <p:spPr>
            <a:xfrm>
              <a:off x="4708779" y="5629077"/>
              <a:ext cx="2324862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HTML to Browser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6192AAA-99DC-4A4F-B974-7A795C4BBDC2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 rot="5400000">
              <a:off x="6251212" y="4875984"/>
              <a:ext cx="373091" cy="1133094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1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files are located in the install directory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inetpub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wwwroot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/&lt;site&gt;/Website/XML/…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“Base” files should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edited directly</a:t>
            </a:r>
          </a:p>
          <a:p>
            <a:pPr marL="857250" lvl="0" indent="-85725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“Non-Base” files can be modified directly</a:t>
            </a:r>
          </a:p>
          <a:p>
            <a:pPr marL="857250" lvl="0" indent="-85725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backup copy of non-Base files before editing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Locating XML Files</a:t>
            </a:r>
          </a:p>
        </p:txBody>
      </p:sp>
    </p:spTree>
    <p:extLst>
      <p:ext uri="{BB962C8B-B14F-4D97-AF65-F5344CB8AC3E}">
        <p14:creationId xmlns:p14="http://schemas.microsoft.com/office/powerpoint/2010/main" val="247613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text editor should be able to load XML.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editors with IntelliSense are recommended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/ Visual Studio Code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Notepad ++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Dozens more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Editing XML</a:t>
            </a:r>
          </a:p>
        </p:txBody>
      </p:sp>
    </p:spTree>
    <p:extLst>
      <p:ext uri="{BB962C8B-B14F-4D97-AF65-F5344CB8AC3E}">
        <p14:creationId xmlns:p14="http://schemas.microsoft.com/office/powerpoint/2010/main" val="38704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basic XML layout and structure.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best practices in Cityworks UI customization.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simple XML-based customizations.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 injection of HTML and CSS into XML.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0741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tags and elements to structure, manipulate, and describe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tag and element structure to HTML.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Cityworks to generate HTML (Layout Manager). Benefits: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shallow learning curve.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interfacing with HTML, CSS, and JavaScript.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Customizations are simple and immediate.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Extensible Markup Language (XML)</a:t>
            </a:r>
          </a:p>
        </p:txBody>
      </p:sp>
    </p:spTree>
    <p:extLst>
      <p:ext uri="{BB962C8B-B14F-4D97-AF65-F5344CB8AC3E}">
        <p14:creationId xmlns:p14="http://schemas.microsoft.com/office/powerpoint/2010/main" val="21887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beginning or ending of an element, enclosed in angle brackets.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692277"/>
            <a:ext cx="4535424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6809232" y="2972693"/>
            <a:ext cx="78943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C315E-EE06-4663-99CB-63D1305B9DD5}"/>
              </a:ext>
            </a:extLst>
          </p:cNvPr>
          <p:cNvCxnSpPr>
            <a:cxnSpLocks/>
          </p:cNvCxnSpPr>
          <p:nvPr/>
        </p:nvCxnSpPr>
        <p:spPr>
          <a:xfrm>
            <a:off x="6809232" y="4076069"/>
            <a:ext cx="9631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355080" y="4347341"/>
            <a:ext cx="10789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between matching tags. Corresponds with an object on a page.</a:t>
            </a:r>
            <a:endParaRPr 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6355080" y="2487168"/>
            <a:ext cx="0" cy="186017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FCF66-C038-4B60-9178-1C0FD8947B55}"/>
              </a:ext>
            </a:extLst>
          </p:cNvPr>
          <p:cNvCxnSpPr>
            <a:cxnSpLocks/>
          </p:cNvCxnSpPr>
          <p:nvPr/>
        </p:nvCxnSpPr>
        <p:spPr>
          <a:xfrm>
            <a:off x="6809232" y="2770632"/>
            <a:ext cx="0" cy="123444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3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Markup: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to format the elements.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 flipH="1">
            <a:off x="7278624" y="3255264"/>
            <a:ext cx="122529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2B404-E632-4283-88A2-71F2CE8ED333}"/>
              </a:ext>
            </a:extLst>
          </p:cNvPr>
          <p:cNvCxnSpPr>
            <a:cxnSpLocks/>
          </p:cNvCxnSpPr>
          <p:nvPr/>
        </p:nvCxnSpPr>
        <p:spPr>
          <a:xfrm flipH="1">
            <a:off x="7278624" y="3800856"/>
            <a:ext cx="38404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50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between tags that is not markup.</a:t>
            </a:r>
            <a:endParaRPr lang="en-US" sz="2600" b="1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690104" y="3533525"/>
            <a:ext cx="385876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6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272"/>
            <a:ext cx="4794506" cy="354171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Attributes:</a:t>
            </a:r>
          </a:p>
          <a:p>
            <a:pPr marL="457200" lvl="1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inside of tags to modify certain features of an element.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34E7B-619B-4C95-8AF8-98A69979EC8D}"/>
              </a:ext>
            </a:extLst>
          </p:cNvPr>
          <p:cNvSpPr txBox="1"/>
          <p:nvPr/>
        </p:nvSpPr>
        <p:spPr>
          <a:xfrm>
            <a:off x="6254496" y="2413337"/>
            <a:ext cx="543153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&lt;label id=“label_cboDescription”&gt;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&lt;![CDATA[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&lt;css class=“item”&gt;Type&lt;/css&gt;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]]&gt;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&lt;/text&gt;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F4A04-1D88-4F41-BF95-0C45BD7F3DAD}"/>
              </a:ext>
            </a:extLst>
          </p:cNvPr>
          <p:cNvCxnSpPr>
            <a:cxnSpLocks/>
          </p:cNvCxnSpPr>
          <p:nvPr/>
        </p:nvCxnSpPr>
        <p:spPr>
          <a:xfrm>
            <a:off x="7324344" y="2692277"/>
            <a:ext cx="3374136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A6354-97F7-4296-88F1-AD202E7B549D}"/>
              </a:ext>
            </a:extLst>
          </p:cNvPr>
          <p:cNvCxnSpPr>
            <a:cxnSpLocks/>
          </p:cNvCxnSpPr>
          <p:nvPr/>
        </p:nvCxnSpPr>
        <p:spPr>
          <a:xfrm>
            <a:off x="8418576" y="3512189"/>
            <a:ext cx="158496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4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C35A-CA87-4E45-A0F6-124945EE0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427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XML files 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begin with an XML Declaration: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&lt;?xml version=“1.0” encoding=“utf-8” ?&gt;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for Cityworks Layout Manager: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&lt;webLayout xmlns=“http://www.azteca.com/cityworks/layout/webLayout” &gt;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Layout Manager know how to handle it.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Controls: &lt;controls&gt;…&lt;/controls&gt;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Layout: &lt;layout&gt;…&lt;/layout&gt;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Messages: &lt;messages&gt;…&lt;/messages&gt;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32512-CB4C-4DFB-BDC3-CBFBBA9E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1765"/>
            <a:ext cx="12191999" cy="615922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File Structure in Cityworks</a:t>
            </a:r>
          </a:p>
        </p:txBody>
      </p:sp>
    </p:spTree>
    <p:extLst>
      <p:ext uri="{BB962C8B-B14F-4D97-AF65-F5344CB8AC3E}">
        <p14:creationId xmlns:p14="http://schemas.microsoft.com/office/powerpoint/2010/main" val="326847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569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Tahoma</vt:lpstr>
      <vt:lpstr>Tw Cen MT</vt:lpstr>
      <vt:lpstr>Circuit</vt:lpstr>
      <vt:lpstr> UI Customization</vt:lpstr>
      <vt:lpstr>Course Objectives</vt:lpstr>
      <vt:lpstr>Extensible Markup Language (XML)</vt:lpstr>
      <vt:lpstr>XML Terminology</vt:lpstr>
      <vt:lpstr>XML Terminology</vt:lpstr>
      <vt:lpstr>XML Terminology</vt:lpstr>
      <vt:lpstr>XML Terminology</vt:lpstr>
      <vt:lpstr>XML Terminology</vt:lpstr>
      <vt:lpstr>XML File Structure in Cityworks</vt:lpstr>
      <vt:lpstr>Controls</vt:lpstr>
      <vt:lpstr>Layout</vt:lpstr>
      <vt:lpstr>Layout</vt:lpstr>
      <vt:lpstr>Messages</vt:lpstr>
      <vt:lpstr>Layout Manager</vt:lpstr>
      <vt:lpstr>Locating XML Files</vt:lpstr>
      <vt:lpstr>Editing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Inspections</dc:title>
  <dc:creator>Brandon Whitney</dc:creator>
  <cp:lastModifiedBy>Brandon Whitney</cp:lastModifiedBy>
  <cp:revision>33</cp:revision>
  <dcterms:created xsi:type="dcterms:W3CDTF">2019-01-31T19:02:33Z</dcterms:created>
  <dcterms:modified xsi:type="dcterms:W3CDTF">2020-04-09T15:33:53Z</dcterms:modified>
</cp:coreProperties>
</file>