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pBackAlone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  <a:solidFill>
            <a:srgbClr val="FF0000">
              <a:alpha val="89000"/>
            </a:srgbClr>
          </a:solidFill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A9022-9699-45C0-ADD2-06E0DB77D5C2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AC4595-D74A-4653-84E2-82C34EFB2C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0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pBackAlone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  <a:solidFill>
            <a:srgbClr val="FF0000">
              <a:alpha val="89000"/>
            </a:srgbClr>
          </a:solidFill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A9022-9699-45C0-ADD2-06E0DB77D5C2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AC4595-D74A-4653-84E2-82C34EFB2C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7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pBackAlone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  <a:solidFill>
            <a:srgbClr val="FF0000">
              <a:alpha val="89000"/>
            </a:srgbClr>
          </a:solidFill>
          <a:ln w="12700">
            <a:miter lim="400000"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A9022-9699-45C0-ADD2-06E0DB77D5C2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AC4595-D74A-4653-84E2-82C34EFB2C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4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pBackAlone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  <a:solidFill>
            <a:srgbClr val="FF0000">
              <a:alpha val="89000"/>
            </a:srgbClr>
          </a:solidFill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A9022-9699-45C0-ADD2-06E0DB77D5C2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AC4595-D74A-4653-84E2-82C34EFB2C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0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pBackAlone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  <a:solidFill>
            <a:srgbClr val="FF0000">
              <a:alpha val="89000"/>
            </a:srgbClr>
          </a:solidFill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A9022-9699-45C0-ADD2-06E0DB77D5C2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AC4595-D74A-4653-84E2-82C34EFB2C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4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pBackAlone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  <a:solidFill>
            <a:srgbClr val="FF0000">
              <a:alpha val="89000"/>
            </a:srgbClr>
          </a:solidFill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A9022-9699-45C0-ADD2-06E0DB77D5C2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AC4595-D74A-4653-84E2-82C34EFB2C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2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pBackAlone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  <a:solidFill>
            <a:srgbClr val="FF0000">
              <a:alpha val="89000"/>
            </a:srgbClr>
          </a:solidFill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A9022-9699-45C0-ADD2-06E0DB77D5C2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AC4595-D74A-4653-84E2-82C34EFB2C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3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pBackAlone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  <a:solidFill>
            <a:srgbClr val="FF0000">
              <a:alpha val="89000"/>
            </a:srgbClr>
          </a:solidFill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A9022-9699-45C0-ADD2-06E0DB77D5C2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AC4595-D74A-4653-84E2-82C34EFB2C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3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pBackAlone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  <a:solidFill>
            <a:srgbClr val="FF0000">
              <a:alpha val="89000"/>
            </a:srgbClr>
          </a:solidFill>
          <a:ln w="12700">
            <a:miter lim="400000"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A9022-9699-45C0-ADD2-06E0DB77D5C2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AC4595-D74A-4653-84E2-82C34EFB2C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1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pBackAlone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  <a:solidFill>
            <a:srgbClr val="FF0000">
              <a:alpha val="89000"/>
            </a:srgbClr>
          </a:solidFill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A9022-9699-45C0-ADD2-06E0DB77D5C2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AC4595-D74A-4653-84E2-82C34EFB2C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pBackAlone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  <a:solidFill>
            <a:srgbClr val="FF0000">
              <a:alpha val="89000"/>
            </a:srgbClr>
          </a:solidFill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A9022-9699-45C0-ADD2-06E0DB77D5C2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AC4595-D74A-4653-84E2-82C34EFB2C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5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pBackAlone.png"/>
          <p:cNvPicPr/>
          <p:nvPr userDrawn="1"/>
        </p:nvPicPr>
        <p:blipFill>
          <a:blip r:embed="rId13">
            <a:extLst/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  <a:solidFill>
            <a:srgbClr val="FF0000">
              <a:alpha val="89000"/>
            </a:srgbClr>
          </a:solidFill>
          <a:ln w="12700">
            <a:miter lim="400000"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461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21932"/>
            <a:ext cx="12192000" cy="2109223"/>
          </a:xfr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Cityworks UI Customization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" y="54877"/>
            <a:ext cx="5858540" cy="2512677"/>
          </a:xfrm>
          <a:prstGeom prst="rect">
            <a:avLst/>
          </a:prstGeom>
          <a:noFill/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hape 47"/>
          <p:cNvSpPr/>
          <p:nvPr/>
        </p:nvSpPr>
        <p:spPr>
          <a:xfrm>
            <a:off x="1" y="2418478"/>
            <a:ext cx="12192000" cy="273866"/>
          </a:xfrm>
          <a:prstGeom prst="rect">
            <a:avLst/>
          </a:prstGeom>
          <a:solidFill>
            <a:srgbClr val="0070C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9" name="Shape 47"/>
          <p:cNvSpPr/>
          <p:nvPr/>
        </p:nvSpPr>
        <p:spPr>
          <a:xfrm flipV="1">
            <a:off x="1014549" y="2431344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" name="Shape 47"/>
          <p:cNvSpPr/>
          <p:nvPr/>
        </p:nvSpPr>
        <p:spPr>
          <a:xfrm flipV="1">
            <a:off x="374468" y="2457957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1" name="Shape 47"/>
          <p:cNvSpPr/>
          <p:nvPr/>
        </p:nvSpPr>
        <p:spPr>
          <a:xfrm flipV="1">
            <a:off x="2081349" y="2548052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" name="Shape 47"/>
          <p:cNvSpPr/>
          <p:nvPr/>
        </p:nvSpPr>
        <p:spPr>
          <a:xfrm flipV="1">
            <a:off x="79744" y="2557994"/>
            <a:ext cx="9113519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8" name="Shape 47"/>
          <p:cNvSpPr/>
          <p:nvPr/>
        </p:nvSpPr>
        <p:spPr>
          <a:xfrm flipV="1">
            <a:off x="374469" y="2617983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4" name="Shape 47"/>
          <p:cNvSpPr/>
          <p:nvPr/>
        </p:nvSpPr>
        <p:spPr>
          <a:xfrm flipV="1">
            <a:off x="2376073" y="2500406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5" name="Shape 47"/>
          <p:cNvSpPr/>
          <p:nvPr/>
        </p:nvSpPr>
        <p:spPr>
          <a:xfrm flipV="1">
            <a:off x="1539241" y="2453008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6" name="Shape 47"/>
          <p:cNvSpPr/>
          <p:nvPr/>
        </p:nvSpPr>
        <p:spPr>
          <a:xfrm flipV="1">
            <a:off x="300991" y="2586358"/>
            <a:ext cx="9113519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8" name="Shape 47"/>
          <p:cNvSpPr/>
          <p:nvPr/>
        </p:nvSpPr>
        <p:spPr>
          <a:xfrm flipV="1">
            <a:off x="545259" y="2604297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9" name="Shape 47"/>
          <p:cNvSpPr/>
          <p:nvPr/>
        </p:nvSpPr>
        <p:spPr>
          <a:xfrm flipV="1">
            <a:off x="1906216" y="247159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0" name="Shape 47"/>
          <p:cNvSpPr/>
          <p:nvPr/>
        </p:nvSpPr>
        <p:spPr>
          <a:xfrm flipV="1">
            <a:off x="2940258" y="2538295"/>
            <a:ext cx="9113519" cy="45719"/>
          </a:xfrm>
          <a:prstGeom prst="rect">
            <a:avLst/>
          </a:prstGeom>
          <a:solidFill>
            <a:srgbClr val="92D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1" name="Shape 47"/>
          <p:cNvSpPr/>
          <p:nvPr/>
        </p:nvSpPr>
        <p:spPr>
          <a:xfrm flipV="1">
            <a:off x="2528473" y="254803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2" name="Shape 47"/>
          <p:cNvSpPr/>
          <p:nvPr/>
        </p:nvSpPr>
        <p:spPr>
          <a:xfrm flipV="1">
            <a:off x="1233073" y="2462306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3" name="Shape 47"/>
          <p:cNvSpPr/>
          <p:nvPr/>
        </p:nvSpPr>
        <p:spPr>
          <a:xfrm flipV="1">
            <a:off x="2493134" y="2567116"/>
            <a:ext cx="9113519" cy="45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4" name="Shape 47"/>
          <p:cNvSpPr/>
          <p:nvPr/>
        </p:nvSpPr>
        <p:spPr>
          <a:xfrm flipV="1">
            <a:off x="2645534" y="2490916"/>
            <a:ext cx="9113519" cy="45719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5" name="Shape 47"/>
          <p:cNvSpPr/>
          <p:nvPr/>
        </p:nvSpPr>
        <p:spPr>
          <a:xfrm flipV="1">
            <a:off x="3017009" y="2548066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9" name="Shape 47"/>
          <p:cNvSpPr/>
          <p:nvPr/>
        </p:nvSpPr>
        <p:spPr>
          <a:xfrm flipV="1">
            <a:off x="2150461" y="2572796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4943475" y="1062612"/>
            <a:ext cx="7032443" cy="497207"/>
          </a:xfrm>
          <a:prstGeom prst="rect">
            <a:avLst/>
          </a:prstGeom>
          <a:noFill/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mycityworks.force.com/s/training</a:t>
            </a:r>
          </a:p>
          <a:p>
            <a:endParaRPr lang="en-US" sz="25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5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File Structure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>
            <a:noAutofit/>
          </a:bodyPr>
          <a:lstStyle/>
          <a:p>
            <a:pPr marL="85725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Declaration: &lt;?xml version="1.0" encoding="utf-8" ?&gt;</a:t>
            </a:r>
          </a:p>
          <a:p>
            <a:pPr marL="85725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XML files must begin with a declaration</a:t>
            </a:r>
          </a:p>
          <a:p>
            <a:pPr marL="85725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Declaration identifies XML version and character encoding</a:t>
            </a:r>
          </a:p>
          <a:p>
            <a:pPr marL="85725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not alter or remove the XML Declaration</a:t>
            </a:r>
          </a:p>
        </p:txBody>
      </p:sp>
      <p:sp>
        <p:nvSpPr>
          <p:cNvPr id="9" name="Shape 47"/>
          <p:cNvSpPr/>
          <p:nvPr/>
        </p:nvSpPr>
        <p:spPr>
          <a:xfrm>
            <a:off x="0" y="1433083"/>
            <a:ext cx="12192000" cy="273866"/>
          </a:xfrm>
          <a:prstGeom prst="rect">
            <a:avLst/>
          </a:prstGeom>
          <a:solidFill>
            <a:srgbClr val="0070C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" name="Shape 47"/>
          <p:cNvSpPr/>
          <p:nvPr/>
        </p:nvSpPr>
        <p:spPr>
          <a:xfrm flipV="1">
            <a:off x="152400" y="1530239"/>
            <a:ext cx="9113519" cy="45719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1" name="Shape 47"/>
          <p:cNvSpPr/>
          <p:nvPr/>
        </p:nvSpPr>
        <p:spPr>
          <a:xfrm flipV="1">
            <a:off x="1014548" y="144594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" name="Shape 47"/>
          <p:cNvSpPr/>
          <p:nvPr/>
        </p:nvSpPr>
        <p:spPr>
          <a:xfrm flipV="1">
            <a:off x="374467" y="1472562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3" name="Shape 47"/>
          <p:cNvSpPr/>
          <p:nvPr/>
        </p:nvSpPr>
        <p:spPr>
          <a:xfrm flipV="1">
            <a:off x="2081348" y="1562657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4" name="Shape 47"/>
          <p:cNvSpPr/>
          <p:nvPr/>
        </p:nvSpPr>
        <p:spPr>
          <a:xfrm flipV="1">
            <a:off x="79743" y="157259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6" name="Shape 47"/>
          <p:cNvSpPr/>
          <p:nvPr/>
        </p:nvSpPr>
        <p:spPr>
          <a:xfrm flipV="1">
            <a:off x="374468" y="1632588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47"/>
          <p:cNvSpPr/>
          <p:nvPr/>
        </p:nvSpPr>
        <p:spPr>
          <a:xfrm flipV="1">
            <a:off x="2376072" y="1515011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8" name="Shape 47"/>
          <p:cNvSpPr/>
          <p:nvPr/>
        </p:nvSpPr>
        <p:spPr>
          <a:xfrm flipV="1">
            <a:off x="1539240" y="1467613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9" name="Shape 47"/>
          <p:cNvSpPr/>
          <p:nvPr/>
        </p:nvSpPr>
        <p:spPr>
          <a:xfrm flipV="1">
            <a:off x="300990" y="1600963"/>
            <a:ext cx="9113519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0" name="Shape 47"/>
          <p:cNvSpPr/>
          <p:nvPr/>
        </p:nvSpPr>
        <p:spPr>
          <a:xfrm flipV="1">
            <a:off x="374467" y="14481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1" name="Shape 47"/>
          <p:cNvSpPr/>
          <p:nvPr/>
        </p:nvSpPr>
        <p:spPr>
          <a:xfrm flipV="1">
            <a:off x="526867" y="16005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2" name="Shape 47"/>
          <p:cNvSpPr/>
          <p:nvPr/>
        </p:nvSpPr>
        <p:spPr>
          <a:xfrm flipV="1">
            <a:off x="1906215" y="1486200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3" name="Shape 47"/>
          <p:cNvSpPr/>
          <p:nvPr/>
        </p:nvSpPr>
        <p:spPr>
          <a:xfrm flipV="1">
            <a:off x="2940257" y="160052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4" name="Shape 47"/>
          <p:cNvSpPr/>
          <p:nvPr/>
        </p:nvSpPr>
        <p:spPr>
          <a:xfrm flipV="1">
            <a:off x="2528472" y="161026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5" name="Shape 47"/>
          <p:cNvSpPr/>
          <p:nvPr/>
        </p:nvSpPr>
        <p:spPr>
          <a:xfrm flipV="1">
            <a:off x="1233072" y="147691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6" name="Shape 47"/>
          <p:cNvSpPr/>
          <p:nvPr/>
        </p:nvSpPr>
        <p:spPr>
          <a:xfrm flipV="1">
            <a:off x="2493133" y="158172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" name="Shape 47"/>
          <p:cNvSpPr/>
          <p:nvPr/>
        </p:nvSpPr>
        <p:spPr>
          <a:xfrm flipV="1">
            <a:off x="2645533" y="1505521"/>
            <a:ext cx="9113519" cy="45719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9" name="Shape 47"/>
          <p:cNvSpPr/>
          <p:nvPr/>
        </p:nvSpPr>
        <p:spPr>
          <a:xfrm flipV="1">
            <a:off x="2466999" y="162065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1" y="5531456"/>
            <a:ext cx="2488695" cy="992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15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File Structure </a:t>
            </a:r>
            <a:r>
              <a:rPr lang="en-US" sz="35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(Continued)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&lt;webLayout xmlns="http://www.azteca.com/cityworks/layout/webLayout"&gt;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line flags file as Cityworks Layout Manager XML file</a:t>
            </a:r>
          </a:p>
          <a:p>
            <a:pPr marL="85725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 also identifies file as a "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webLayout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9" name="Shape 47"/>
          <p:cNvSpPr/>
          <p:nvPr/>
        </p:nvSpPr>
        <p:spPr>
          <a:xfrm>
            <a:off x="0" y="1433083"/>
            <a:ext cx="12192000" cy="273866"/>
          </a:xfrm>
          <a:prstGeom prst="rect">
            <a:avLst/>
          </a:prstGeom>
          <a:solidFill>
            <a:srgbClr val="0070C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" name="Shape 47"/>
          <p:cNvSpPr/>
          <p:nvPr/>
        </p:nvSpPr>
        <p:spPr>
          <a:xfrm flipV="1">
            <a:off x="152400" y="1530239"/>
            <a:ext cx="9113519" cy="45719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1" name="Shape 47"/>
          <p:cNvSpPr/>
          <p:nvPr/>
        </p:nvSpPr>
        <p:spPr>
          <a:xfrm flipV="1">
            <a:off x="1014548" y="144594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" name="Shape 47"/>
          <p:cNvSpPr/>
          <p:nvPr/>
        </p:nvSpPr>
        <p:spPr>
          <a:xfrm flipV="1">
            <a:off x="374467" y="1472562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3" name="Shape 47"/>
          <p:cNvSpPr/>
          <p:nvPr/>
        </p:nvSpPr>
        <p:spPr>
          <a:xfrm flipV="1">
            <a:off x="2081348" y="1562657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4" name="Shape 47"/>
          <p:cNvSpPr/>
          <p:nvPr/>
        </p:nvSpPr>
        <p:spPr>
          <a:xfrm flipV="1">
            <a:off x="79743" y="157259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6" name="Shape 47"/>
          <p:cNvSpPr/>
          <p:nvPr/>
        </p:nvSpPr>
        <p:spPr>
          <a:xfrm flipV="1">
            <a:off x="374468" y="1632588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47"/>
          <p:cNvSpPr/>
          <p:nvPr/>
        </p:nvSpPr>
        <p:spPr>
          <a:xfrm flipV="1">
            <a:off x="2376072" y="1515011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8" name="Shape 47"/>
          <p:cNvSpPr/>
          <p:nvPr/>
        </p:nvSpPr>
        <p:spPr>
          <a:xfrm flipV="1">
            <a:off x="1539240" y="1467613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9" name="Shape 47"/>
          <p:cNvSpPr/>
          <p:nvPr/>
        </p:nvSpPr>
        <p:spPr>
          <a:xfrm flipV="1">
            <a:off x="300990" y="1600963"/>
            <a:ext cx="9113519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0" name="Shape 47"/>
          <p:cNvSpPr/>
          <p:nvPr/>
        </p:nvSpPr>
        <p:spPr>
          <a:xfrm flipV="1">
            <a:off x="374467" y="14481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1" name="Shape 47"/>
          <p:cNvSpPr/>
          <p:nvPr/>
        </p:nvSpPr>
        <p:spPr>
          <a:xfrm flipV="1">
            <a:off x="526867" y="16005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2" name="Shape 47"/>
          <p:cNvSpPr/>
          <p:nvPr/>
        </p:nvSpPr>
        <p:spPr>
          <a:xfrm flipV="1">
            <a:off x="1906215" y="1486200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3" name="Shape 47"/>
          <p:cNvSpPr/>
          <p:nvPr/>
        </p:nvSpPr>
        <p:spPr>
          <a:xfrm flipV="1">
            <a:off x="2940257" y="160052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4" name="Shape 47"/>
          <p:cNvSpPr/>
          <p:nvPr/>
        </p:nvSpPr>
        <p:spPr>
          <a:xfrm flipV="1">
            <a:off x="2528472" y="161026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5" name="Shape 47"/>
          <p:cNvSpPr/>
          <p:nvPr/>
        </p:nvSpPr>
        <p:spPr>
          <a:xfrm flipV="1">
            <a:off x="1233072" y="147691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6" name="Shape 47"/>
          <p:cNvSpPr/>
          <p:nvPr/>
        </p:nvSpPr>
        <p:spPr>
          <a:xfrm flipV="1">
            <a:off x="2493133" y="158172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" name="Shape 47"/>
          <p:cNvSpPr/>
          <p:nvPr/>
        </p:nvSpPr>
        <p:spPr>
          <a:xfrm flipV="1">
            <a:off x="2645533" y="1505521"/>
            <a:ext cx="9113519" cy="45719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9" name="Shape 47"/>
          <p:cNvSpPr/>
          <p:nvPr/>
        </p:nvSpPr>
        <p:spPr>
          <a:xfrm flipV="1">
            <a:off x="2466999" y="162065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pic>
        <p:nvPicPr>
          <p:cNvPr id="30" name="Picture 2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08" y="4414217"/>
            <a:ext cx="5196054" cy="5639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411" y="5068854"/>
            <a:ext cx="3881027" cy="1455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1" y="5531456"/>
            <a:ext cx="2488695" cy="992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205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Controls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XML files define each control element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857250" lvl="0" indent="-85725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Button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Perform a specific action on the page</a:t>
            </a:r>
          </a:p>
          <a:p>
            <a:pPr marL="857250" lvl="0" indent="-85725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Include buttons, grids, fields, drop-down list and combo boxes, calendars, checkboxes, and radio buttons</a:t>
            </a:r>
          </a:p>
          <a:p>
            <a:pPr marL="857250" lvl="0" indent="-85725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Contain information-specific tables and lists</a:t>
            </a:r>
          </a:p>
          <a:p>
            <a:pPr marL="857250" lvl="0" indent="-85725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Not yet enabled; will be implemented in future Server AMS releases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hape 47"/>
          <p:cNvSpPr/>
          <p:nvPr/>
        </p:nvSpPr>
        <p:spPr>
          <a:xfrm>
            <a:off x="0" y="1433083"/>
            <a:ext cx="12192000" cy="273866"/>
          </a:xfrm>
          <a:prstGeom prst="rect">
            <a:avLst/>
          </a:prstGeom>
          <a:solidFill>
            <a:srgbClr val="0070C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" name="Shape 47"/>
          <p:cNvSpPr/>
          <p:nvPr/>
        </p:nvSpPr>
        <p:spPr>
          <a:xfrm flipV="1">
            <a:off x="152400" y="1530239"/>
            <a:ext cx="9113519" cy="45719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1" name="Shape 47"/>
          <p:cNvSpPr/>
          <p:nvPr/>
        </p:nvSpPr>
        <p:spPr>
          <a:xfrm flipV="1">
            <a:off x="1014548" y="144594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" name="Shape 47"/>
          <p:cNvSpPr/>
          <p:nvPr/>
        </p:nvSpPr>
        <p:spPr>
          <a:xfrm flipV="1">
            <a:off x="374467" y="1472562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3" name="Shape 47"/>
          <p:cNvSpPr/>
          <p:nvPr/>
        </p:nvSpPr>
        <p:spPr>
          <a:xfrm flipV="1">
            <a:off x="2081348" y="1562657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4" name="Shape 47"/>
          <p:cNvSpPr/>
          <p:nvPr/>
        </p:nvSpPr>
        <p:spPr>
          <a:xfrm flipV="1">
            <a:off x="79743" y="157259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6" name="Shape 47"/>
          <p:cNvSpPr/>
          <p:nvPr/>
        </p:nvSpPr>
        <p:spPr>
          <a:xfrm flipV="1">
            <a:off x="374468" y="1632588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47"/>
          <p:cNvSpPr/>
          <p:nvPr/>
        </p:nvSpPr>
        <p:spPr>
          <a:xfrm flipV="1">
            <a:off x="2376072" y="1515011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8" name="Shape 47"/>
          <p:cNvSpPr/>
          <p:nvPr/>
        </p:nvSpPr>
        <p:spPr>
          <a:xfrm flipV="1">
            <a:off x="1539240" y="1467613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9" name="Shape 47"/>
          <p:cNvSpPr/>
          <p:nvPr/>
        </p:nvSpPr>
        <p:spPr>
          <a:xfrm flipV="1">
            <a:off x="300990" y="1600963"/>
            <a:ext cx="9113519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0" name="Shape 47"/>
          <p:cNvSpPr/>
          <p:nvPr/>
        </p:nvSpPr>
        <p:spPr>
          <a:xfrm flipV="1">
            <a:off x="374467" y="14481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1" name="Shape 47"/>
          <p:cNvSpPr/>
          <p:nvPr/>
        </p:nvSpPr>
        <p:spPr>
          <a:xfrm flipV="1">
            <a:off x="526867" y="16005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2" name="Shape 47"/>
          <p:cNvSpPr/>
          <p:nvPr/>
        </p:nvSpPr>
        <p:spPr>
          <a:xfrm flipV="1">
            <a:off x="1906215" y="1486200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3" name="Shape 47"/>
          <p:cNvSpPr/>
          <p:nvPr/>
        </p:nvSpPr>
        <p:spPr>
          <a:xfrm flipV="1">
            <a:off x="2940257" y="160052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4" name="Shape 47"/>
          <p:cNvSpPr/>
          <p:nvPr/>
        </p:nvSpPr>
        <p:spPr>
          <a:xfrm flipV="1">
            <a:off x="2528472" y="161026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5" name="Shape 47"/>
          <p:cNvSpPr/>
          <p:nvPr/>
        </p:nvSpPr>
        <p:spPr>
          <a:xfrm flipV="1">
            <a:off x="1233072" y="147691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6" name="Shape 47"/>
          <p:cNvSpPr/>
          <p:nvPr/>
        </p:nvSpPr>
        <p:spPr>
          <a:xfrm flipV="1">
            <a:off x="2493133" y="158172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" name="Shape 47"/>
          <p:cNvSpPr/>
          <p:nvPr/>
        </p:nvSpPr>
        <p:spPr>
          <a:xfrm flipV="1">
            <a:off x="2645533" y="1505521"/>
            <a:ext cx="9113519" cy="45719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9" name="Shape 47"/>
          <p:cNvSpPr/>
          <p:nvPr/>
        </p:nvSpPr>
        <p:spPr>
          <a:xfrm flipV="1">
            <a:off x="2466999" y="162065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1" y="5531456"/>
            <a:ext cx="2488695" cy="992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918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Controls </a:t>
            </a:r>
            <a:r>
              <a:rPr lang="en-US" sz="35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(continued)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element has an Id attribute used to identify it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Changing an element’s Id will cause an error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Cityworks Server Control Id Naming conventions: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“grd___” = grid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“chk___”= check box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“cbo___” = drop box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“txt___” = text field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“btn___” = button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“cal___” = calendar</a:t>
            </a:r>
          </a:p>
        </p:txBody>
      </p:sp>
      <p:sp>
        <p:nvSpPr>
          <p:cNvPr id="9" name="Shape 47"/>
          <p:cNvSpPr/>
          <p:nvPr/>
        </p:nvSpPr>
        <p:spPr>
          <a:xfrm>
            <a:off x="0" y="1433083"/>
            <a:ext cx="12192000" cy="273866"/>
          </a:xfrm>
          <a:prstGeom prst="rect">
            <a:avLst/>
          </a:prstGeom>
          <a:solidFill>
            <a:srgbClr val="0070C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" name="Shape 47"/>
          <p:cNvSpPr/>
          <p:nvPr/>
        </p:nvSpPr>
        <p:spPr>
          <a:xfrm flipV="1">
            <a:off x="152400" y="1530239"/>
            <a:ext cx="9113519" cy="45719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1" name="Shape 47"/>
          <p:cNvSpPr/>
          <p:nvPr/>
        </p:nvSpPr>
        <p:spPr>
          <a:xfrm flipV="1">
            <a:off x="1014548" y="144594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" name="Shape 47"/>
          <p:cNvSpPr/>
          <p:nvPr/>
        </p:nvSpPr>
        <p:spPr>
          <a:xfrm flipV="1">
            <a:off x="374467" y="1472562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3" name="Shape 47"/>
          <p:cNvSpPr/>
          <p:nvPr/>
        </p:nvSpPr>
        <p:spPr>
          <a:xfrm flipV="1">
            <a:off x="2081348" y="1562657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4" name="Shape 47"/>
          <p:cNvSpPr/>
          <p:nvPr/>
        </p:nvSpPr>
        <p:spPr>
          <a:xfrm flipV="1">
            <a:off x="79743" y="157259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6" name="Shape 47"/>
          <p:cNvSpPr/>
          <p:nvPr/>
        </p:nvSpPr>
        <p:spPr>
          <a:xfrm flipV="1">
            <a:off x="374468" y="1632588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47"/>
          <p:cNvSpPr/>
          <p:nvPr/>
        </p:nvSpPr>
        <p:spPr>
          <a:xfrm flipV="1">
            <a:off x="2376072" y="1515011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8" name="Shape 47"/>
          <p:cNvSpPr/>
          <p:nvPr/>
        </p:nvSpPr>
        <p:spPr>
          <a:xfrm flipV="1">
            <a:off x="1539240" y="1467613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9" name="Shape 47"/>
          <p:cNvSpPr/>
          <p:nvPr/>
        </p:nvSpPr>
        <p:spPr>
          <a:xfrm flipV="1">
            <a:off x="300990" y="1600963"/>
            <a:ext cx="9113519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0" name="Shape 47"/>
          <p:cNvSpPr/>
          <p:nvPr/>
        </p:nvSpPr>
        <p:spPr>
          <a:xfrm flipV="1">
            <a:off x="374467" y="14481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1" name="Shape 47"/>
          <p:cNvSpPr/>
          <p:nvPr/>
        </p:nvSpPr>
        <p:spPr>
          <a:xfrm flipV="1">
            <a:off x="526867" y="16005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2" name="Shape 47"/>
          <p:cNvSpPr/>
          <p:nvPr/>
        </p:nvSpPr>
        <p:spPr>
          <a:xfrm flipV="1">
            <a:off x="1906215" y="1486200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3" name="Shape 47"/>
          <p:cNvSpPr/>
          <p:nvPr/>
        </p:nvSpPr>
        <p:spPr>
          <a:xfrm flipV="1">
            <a:off x="2940257" y="160052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4" name="Shape 47"/>
          <p:cNvSpPr/>
          <p:nvPr/>
        </p:nvSpPr>
        <p:spPr>
          <a:xfrm flipV="1">
            <a:off x="2528472" y="161026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5" name="Shape 47"/>
          <p:cNvSpPr/>
          <p:nvPr/>
        </p:nvSpPr>
        <p:spPr>
          <a:xfrm flipV="1">
            <a:off x="1233072" y="147691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6" name="Shape 47"/>
          <p:cNvSpPr/>
          <p:nvPr/>
        </p:nvSpPr>
        <p:spPr>
          <a:xfrm flipV="1">
            <a:off x="2493133" y="158172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" name="Shape 47"/>
          <p:cNvSpPr/>
          <p:nvPr/>
        </p:nvSpPr>
        <p:spPr>
          <a:xfrm flipV="1">
            <a:off x="2645533" y="1505521"/>
            <a:ext cx="9113519" cy="45719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9" name="Shape 47"/>
          <p:cNvSpPr/>
          <p:nvPr/>
        </p:nvSpPr>
        <p:spPr>
          <a:xfrm flipV="1">
            <a:off x="2466999" y="162065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1" y="5531456"/>
            <a:ext cx="2488695" cy="992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559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Controls </a:t>
            </a:r>
            <a:r>
              <a:rPr lang="en-US" sz="35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(continued)</a:t>
            </a:r>
          </a:p>
        </p:txBody>
      </p:sp>
      <p:sp>
        <p:nvSpPr>
          <p:cNvPr id="9" name="Shape 47"/>
          <p:cNvSpPr/>
          <p:nvPr/>
        </p:nvSpPr>
        <p:spPr>
          <a:xfrm>
            <a:off x="0" y="1433083"/>
            <a:ext cx="12192000" cy="273866"/>
          </a:xfrm>
          <a:prstGeom prst="rect">
            <a:avLst/>
          </a:prstGeom>
          <a:solidFill>
            <a:srgbClr val="0070C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" name="Shape 47"/>
          <p:cNvSpPr/>
          <p:nvPr/>
        </p:nvSpPr>
        <p:spPr>
          <a:xfrm flipV="1">
            <a:off x="152400" y="1530239"/>
            <a:ext cx="9113519" cy="45719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1" name="Shape 47"/>
          <p:cNvSpPr/>
          <p:nvPr/>
        </p:nvSpPr>
        <p:spPr>
          <a:xfrm flipV="1">
            <a:off x="1014548" y="144594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" name="Shape 47"/>
          <p:cNvSpPr/>
          <p:nvPr/>
        </p:nvSpPr>
        <p:spPr>
          <a:xfrm flipV="1">
            <a:off x="374467" y="1472562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3" name="Shape 47"/>
          <p:cNvSpPr/>
          <p:nvPr/>
        </p:nvSpPr>
        <p:spPr>
          <a:xfrm flipV="1">
            <a:off x="2081348" y="1562657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4" name="Shape 47"/>
          <p:cNvSpPr/>
          <p:nvPr/>
        </p:nvSpPr>
        <p:spPr>
          <a:xfrm flipV="1">
            <a:off x="79743" y="157259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6" name="Shape 47"/>
          <p:cNvSpPr/>
          <p:nvPr/>
        </p:nvSpPr>
        <p:spPr>
          <a:xfrm flipV="1">
            <a:off x="374468" y="1632588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47"/>
          <p:cNvSpPr/>
          <p:nvPr/>
        </p:nvSpPr>
        <p:spPr>
          <a:xfrm flipV="1">
            <a:off x="2376072" y="1515011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8" name="Shape 47"/>
          <p:cNvSpPr/>
          <p:nvPr/>
        </p:nvSpPr>
        <p:spPr>
          <a:xfrm flipV="1">
            <a:off x="1539240" y="1467613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9" name="Shape 47"/>
          <p:cNvSpPr/>
          <p:nvPr/>
        </p:nvSpPr>
        <p:spPr>
          <a:xfrm flipV="1">
            <a:off x="300990" y="1600963"/>
            <a:ext cx="9113519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0" name="Shape 47"/>
          <p:cNvSpPr/>
          <p:nvPr/>
        </p:nvSpPr>
        <p:spPr>
          <a:xfrm flipV="1">
            <a:off x="374467" y="14481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1" name="Shape 47"/>
          <p:cNvSpPr/>
          <p:nvPr/>
        </p:nvSpPr>
        <p:spPr>
          <a:xfrm flipV="1">
            <a:off x="526867" y="16005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2" name="Shape 47"/>
          <p:cNvSpPr/>
          <p:nvPr/>
        </p:nvSpPr>
        <p:spPr>
          <a:xfrm flipV="1">
            <a:off x="1906215" y="1486200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3" name="Shape 47"/>
          <p:cNvSpPr/>
          <p:nvPr/>
        </p:nvSpPr>
        <p:spPr>
          <a:xfrm flipV="1">
            <a:off x="2940257" y="160052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4" name="Shape 47"/>
          <p:cNvSpPr/>
          <p:nvPr/>
        </p:nvSpPr>
        <p:spPr>
          <a:xfrm flipV="1">
            <a:off x="2528472" y="161026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5" name="Shape 47"/>
          <p:cNvSpPr/>
          <p:nvPr/>
        </p:nvSpPr>
        <p:spPr>
          <a:xfrm flipV="1">
            <a:off x="1233072" y="147691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6" name="Shape 47"/>
          <p:cNvSpPr/>
          <p:nvPr/>
        </p:nvSpPr>
        <p:spPr>
          <a:xfrm flipV="1">
            <a:off x="2493133" y="158172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" name="Shape 47"/>
          <p:cNvSpPr/>
          <p:nvPr/>
        </p:nvSpPr>
        <p:spPr>
          <a:xfrm flipV="1">
            <a:off x="2645533" y="1505521"/>
            <a:ext cx="9113519" cy="45719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9" name="Shape 47"/>
          <p:cNvSpPr/>
          <p:nvPr/>
        </p:nvSpPr>
        <p:spPr>
          <a:xfrm flipV="1">
            <a:off x="2466999" y="162065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pic>
        <p:nvPicPr>
          <p:cNvPr id="30" name="Picture 2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87" y="1977206"/>
            <a:ext cx="9046469" cy="33606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1" y="5531456"/>
            <a:ext cx="2488695" cy="992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9431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>
            <a:noAutofit/>
          </a:bodyPr>
          <a:lstStyle/>
          <a:p>
            <a:pPr marL="85725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section takes controls and arranges them </a:t>
            </a:r>
          </a:p>
          <a:p>
            <a:pPr marL="857250" indent="-85725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&lt;zone&gt;: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thought of as the page</a:t>
            </a:r>
          </a:p>
          <a:p>
            <a:pPr marL="85725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page is divided into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&lt;column&gt;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&lt;panel&gt;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&lt;row&gt;</a:t>
            </a:r>
          </a:p>
          <a:p>
            <a:pPr marL="85725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Columns and panels always have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</a:t>
            </a:r>
          </a:p>
          <a:p>
            <a:pPr marL="85725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Rows can have an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attribute</a:t>
            </a:r>
          </a:p>
          <a:p>
            <a:pPr marL="857250" indent="-85725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attribute identifies position of rows in a panel</a:t>
            </a:r>
          </a:p>
        </p:txBody>
      </p:sp>
      <p:sp>
        <p:nvSpPr>
          <p:cNvPr id="9" name="Shape 47"/>
          <p:cNvSpPr/>
          <p:nvPr/>
        </p:nvSpPr>
        <p:spPr>
          <a:xfrm>
            <a:off x="0" y="1433083"/>
            <a:ext cx="12192000" cy="273866"/>
          </a:xfrm>
          <a:prstGeom prst="rect">
            <a:avLst/>
          </a:prstGeom>
          <a:solidFill>
            <a:srgbClr val="0070C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" name="Shape 47"/>
          <p:cNvSpPr/>
          <p:nvPr/>
        </p:nvSpPr>
        <p:spPr>
          <a:xfrm flipV="1">
            <a:off x="152400" y="1530239"/>
            <a:ext cx="9113519" cy="45719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1" name="Shape 47"/>
          <p:cNvSpPr/>
          <p:nvPr/>
        </p:nvSpPr>
        <p:spPr>
          <a:xfrm flipV="1">
            <a:off x="1014548" y="144594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" name="Shape 47"/>
          <p:cNvSpPr/>
          <p:nvPr/>
        </p:nvSpPr>
        <p:spPr>
          <a:xfrm flipV="1">
            <a:off x="374467" y="1472562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3" name="Shape 47"/>
          <p:cNvSpPr/>
          <p:nvPr/>
        </p:nvSpPr>
        <p:spPr>
          <a:xfrm flipV="1">
            <a:off x="2081348" y="1562657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4" name="Shape 47"/>
          <p:cNvSpPr/>
          <p:nvPr/>
        </p:nvSpPr>
        <p:spPr>
          <a:xfrm flipV="1">
            <a:off x="79743" y="157259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6" name="Shape 47"/>
          <p:cNvSpPr/>
          <p:nvPr/>
        </p:nvSpPr>
        <p:spPr>
          <a:xfrm flipV="1">
            <a:off x="374468" y="1632588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47"/>
          <p:cNvSpPr/>
          <p:nvPr/>
        </p:nvSpPr>
        <p:spPr>
          <a:xfrm flipV="1">
            <a:off x="2376072" y="1515011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8" name="Shape 47"/>
          <p:cNvSpPr/>
          <p:nvPr/>
        </p:nvSpPr>
        <p:spPr>
          <a:xfrm flipV="1">
            <a:off x="1539240" y="1467613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9" name="Shape 47"/>
          <p:cNvSpPr/>
          <p:nvPr/>
        </p:nvSpPr>
        <p:spPr>
          <a:xfrm flipV="1">
            <a:off x="300990" y="1600963"/>
            <a:ext cx="9113519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0" name="Shape 47"/>
          <p:cNvSpPr/>
          <p:nvPr/>
        </p:nvSpPr>
        <p:spPr>
          <a:xfrm flipV="1">
            <a:off x="374467" y="14481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1" name="Shape 47"/>
          <p:cNvSpPr/>
          <p:nvPr/>
        </p:nvSpPr>
        <p:spPr>
          <a:xfrm flipV="1">
            <a:off x="526867" y="16005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2" name="Shape 47"/>
          <p:cNvSpPr/>
          <p:nvPr/>
        </p:nvSpPr>
        <p:spPr>
          <a:xfrm flipV="1">
            <a:off x="1906215" y="1486200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3" name="Shape 47"/>
          <p:cNvSpPr/>
          <p:nvPr/>
        </p:nvSpPr>
        <p:spPr>
          <a:xfrm flipV="1">
            <a:off x="2940257" y="160052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4" name="Shape 47"/>
          <p:cNvSpPr/>
          <p:nvPr/>
        </p:nvSpPr>
        <p:spPr>
          <a:xfrm flipV="1">
            <a:off x="2528472" y="161026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5" name="Shape 47"/>
          <p:cNvSpPr/>
          <p:nvPr/>
        </p:nvSpPr>
        <p:spPr>
          <a:xfrm flipV="1">
            <a:off x="1233072" y="147691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6" name="Shape 47"/>
          <p:cNvSpPr/>
          <p:nvPr/>
        </p:nvSpPr>
        <p:spPr>
          <a:xfrm flipV="1">
            <a:off x="2493133" y="158172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" name="Shape 47"/>
          <p:cNvSpPr/>
          <p:nvPr/>
        </p:nvSpPr>
        <p:spPr>
          <a:xfrm flipV="1">
            <a:off x="2645533" y="1505521"/>
            <a:ext cx="9113519" cy="45719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9" name="Shape 47"/>
          <p:cNvSpPr/>
          <p:nvPr/>
        </p:nvSpPr>
        <p:spPr>
          <a:xfrm flipV="1">
            <a:off x="2466999" y="162065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1" y="5531456"/>
            <a:ext cx="2488695" cy="992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4788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</a:t>
            </a:r>
          </a:p>
        </p:txBody>
      </p:sp>
      <p:sp>
        <p:nvSpPr>
          <p:cNvPr id="9" name="Shape 47"/>
          <p:cNvSpPr/>
          <p:nvPr/>
        </p:nvSpPr>
        <p:spPr>
          <a:xfrm>
            <a:off x="0" y="1433083"/>
            <a:ext cx="12192000" cy="273866"/>
          </a:xfrm>
          <a:prstGeom prst="rect">
            <a:avLst/>
          </a:prstGeom>
          <a:solidFill>
            <a:srgbClr val="0070C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" name="Shape 47"/>
          <p:cNvSpPr/>
          <p:nvPr/>
        </p:nvSpPr>
        <p:spPr>
          <a:xfrm flipV="1">
            <a:off x="152400" y="1530239"/>
            <a:ext cx="9113519" cy="45719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1" name="Shape 47"/>
          <p:cNvSpPr/>
          <p:nvPr/>
        </p:nvSpPr>
        <p:spPr>
          <a:xfrm flipV="1">
            <a:off x="1014548" y="144594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" name="Shape 47"/>
          <p:cNvSpPr/>
          <p:nvPr/>
        </p:nvSpPr>
        <p:spPr>
          <a:xfrm flipV="1">
            <a:off x="374467" y="1472562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3" name="Shape 47"/>
          <p:cNvSpPr/>
          <p:nvPr/>
        </p:nvSpPr>
        <p:spPr>
          <a:xfrm flipV="1">
            <a:off x="2081348" y="1562657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4" name="Shape 47"/>
          <p:cNvSpPr/>
          <p:nvPr/>
        </p:nvSpPr>
        <p:spPr>
          <a:xfrm flipV="1">
            <a:off x="79743" y="157259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6" name="Shape 47"/>
          <p:cNvSpPr/>
          <p:nvPr/>
        </p:nvSpPr>
        <p:spPr>
          <a:xfrm flipV="1">
            <a:off x="374468" y="1632588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47"/>
          <p:cNvSpPr/>
          <p:nvPr/>
        </p:nvSpPr>
        <p:spPr>
          <a:xfrm flipV="1">
            <a:off x="2376072" y="1515011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8" name="Shape 47"/>
          <p:cNvSpPr/>
          <p:nvPr/>
        </p:nvSpPr>
        <p:spPr>
          <a:xfrm flipV="1">
            <a:off x="1539240" y="1467613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9" name="Shape 47"/>
          <p:cNvSpPr/>
          <p:nvPr/>
        </p:nvSpPr>
        <p:spPr>
          <a:xfrm flipV="1">
            <a:off x="300990" y="1600963"/>
            <a:ext cx="9113519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0" name="Shape 47"/>
          <p:cNvSpPr/>
          <p:nvPr/>
        </p:nvSpPr>
        <p:spPr>
          <a:xfrm flipV="1">
            <a:off x="374467" y="14481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1" name="Shape 47"/>
          <p:cNvSpPr/>
          <p:nvPr/>
        </p:nvSpPr>
        <p:spPr>
          <a:xfrm flipV="1">
            <a:off x="526867" y="16005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2" name="Shape 47"/>
          <p:cNvSpPr/>
          <p:nvPr/>
        </p:nvSpPr>
        <p:spPr>
          <a:xfrm flipV="1">
            <a:off x="1906215" y="1486200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3" name="Shape 47"/>
          <p:cNvSpPr/>
          <p:nvPr/>
        </p:nvSpPr>
        <p:spPr>
          <a:xfrm flipV="1">
            <a:off x="2940257" y="160052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4" name="Shape 47"/>
          <p:cNvSpPr/>
          <p:nvPr/>
        </p:nvSpPr>
        <p:spPr>
          <a:xfrm flipV="1">
            <a:off x="2528472" y="161026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5" name="Shape 47"/>
          <p:cNvSpPr/>
          <p:nvPr/>
        </p:nvSpPr>
        <p:spPr>
          <a:xfrm flipV="1">
            <a:off x="1233072" y="147691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6" name="Shape 47"/>
          <p:cNvSpPr/>
          <p:nvPr/>
        </p:nvSpPr>
        <p:spPr>
          <a:xfrm flipV="1">
            <a:off x="2493133" y="158172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" name="Shape 47"/>
          <p:cNvSpPr/>
          <p:nvPr/>
        </p:nvSpPr>
        <p:spPr>
          <a:xfrm flipV="1">
            <a:off x="2645533" y="1505521"/>
            <a:ext cx="9113519" cy="45719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9" name="Shape 47"/>
          <p:cNvSpPr/>
          <p:nvPr/>
        </p:nvSpPr>
        <p:spPr>
          <a:xfrm flipV="1">
            <a:off x="2466999" y="162065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pic>
        <p:nvPicPr>
          <p:cNvPr id="30" name="Picture 29" descr="XML ColumnPanelRow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1858130"/>
            <a:ext cx="10922882" cy="3267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1" y="5531456"/>
            <a:ext cx="2488695" cy="992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549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>
            <a:noAutofit/>
          </a:bodyPr>
          <a:lstStyle/>
          <a:p>
            <a:pPr marL="857250" lvl="0" indent="-85725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&lt;Messages&gt;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used for internationalization and to customize your GUI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Displayed text can be specified in multiple languages</a:t>
            </a:r>
          </a:p>
        </p:txBody>
      </p:sp>
      <p:sp>
        <p:nvSpPr>
          <p:cNvPr id="9" name="Shape 47"/>
          <p:cNvSpPr/>
          <p:nvPr/>
        </p:nvSpPr>
        <p:spPr>
          <a:xfrm>
            <a:off x="0" y="1433083"/>
            <a:ext cx="12192000" cy="273866"/>
          </a:xfrm>
          <a:prstGeom prst="rect">
            <a:avLst/>
          </a:prstGeom>
          <a:solidFill>
            <a:srgbClr val="0070C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" name="Shape 47"/>
          <p:cNvSpPr/>
          <p:nvPr/>
        </p:nvSpPr>
        <p:spPr>
          <a:xfrm flipV="1">
            <a:off x="152400" y="1530239"/>
            <a:ext cx="9113519" cy="45719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1" name="Shape 47"/>
          <p:cNvSpPr/>
          <p:nvPr/>
        </p:nvSpPr>
        <p:spPr>
          <a:xfrm flipV="1">
            <a:off x="1014548" y="144594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" name="Shape 47"/>
          <p:cNvSpPr/>
          <p:nvPr/>
        </p:nvSpPr>
        <p:spPr>
          <a:xfrm flipV="1">
            <a:off x="374467" y="1472562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3" name="Shape 47"/>
          <p:cNvSpPr/>
          <p:nvPr/>
        </p:nvSpPr>
        <p:spPr>
          <a:xfrm flipV="1">
            <a:off x="2081348" y="1562657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4" name="Shape 47"/>
          <p:cNvSpPr/>
          <p:nvPr/>
        </p:nvSpPr>
        <p:spPr>
          <a:xfrm flipV="1">
            <a:off x="79743" y="157259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6" name="Shape 47"/>
          <p:cNvSpPr/>
          <p:nvPr/>
        </p:nvSpPr>
        <p:spPr>
          <a:xfrm flipV="1">
            <a:off x="374468" y="1632588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47"/>
          <p:cNvSpPr/>
          <p:nvPr/>
        </p:nvSpPr>
        <p:spPr>
          <a:xfrm flipV="1">
            <a:off x="2376072" y="1515011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8" name="Shape 47"/>
          <p:cNvSpPr/>
          <p:nvPr/>
        </p:nvSpPr>
        <p:spPr>
          <a:xfrm flipV="1">
            <a:off x="1539240" y="1467613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9" name="Shape 47"/>
          <p:cNvSpPr/>
          <p:nvPr/>
        </p:nvSpPr>
        <p:spPr>
          <a:xfrm flipV="1">
            <a:off x="300990" y="1600963"/>
            <a:ext cx="9113519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0" name="Shape 47"/>
          <p:cNvSpPr/>
          <p:nvPr/>
        </p:nvSpPr>
        <p:spPr>
          <a:xfrm flipV="1">
            <a:off x="374467" y="14481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1" name="Shape 47"/>
          <p:cNvSpPr/>
          <p:nvPr/>
        </p:nvSpPr>
        <p:spPr>
          <a:xfrm flipV="1">
            <a:off x="526867" y="16005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2" name="Shape 47"/>
          <p:cNvSpPr/>
          <p:nvPr/>
        </p:nvSpPr>
        <p:spPr>
          <a:xfrm flipV="1">
            <a:off x="1906215" y="1486200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3" name="Shape 47"/>
          <p:cNvSpPr/>
          <p:nvPr/>
        </p:nvSpPr>
        <p:spPr>
          <a:xfrm flipV="1">
            <a:off x="2940257" y="160052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4" name="Shape 47"/>
          <p:cNvSpPr/>
          <p:nvPr/>
        </p:nvSpPr>
        <p:spPr>
          <a:xfrm flipV="1">
            <a:off x="2528472" y="161026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5" name="Shape 47"/>
          <p:cNvSpPr/>
          <p:nvPr/>
        </p:nvSpPr>
        <p:spPr>
          <a:xfrm flipV="1">
            <a:off x="1233072" y="147691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6" name="Shape 47"/>
          <p:cNvSpPr/>
          <p:nvPr/>
        </p:nvSpPr>
        <p:spPr>
          <a:xfrm flipV="1">
            <a:off x="2493133" y="158172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" name="Shape 47"/>
          <p:cNvSpPr/>
          <p:nvPr/>
        </p:nvSpPr>
        <p:spPr>
          <a:xfrm flipV="1">
            <a:off x="2645533" y="1505521"/>
            <a:ext cx="9113519" cy="45719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9" name="Shape 47"/>
          <p:cNvSpPr/>
          <p:nvPr/>
        </p:nvSpPr>
        <p:spPr>
          <a:xfrm flipV="1">
            <a:off x="2466999" y="162065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pic>
        <p:nvPicPr>
          <p:cNvPr id="30" name="Picture 2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08" y="3513221"/>
            <a:ext cx="8357584" cy="1872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1" y="5531456"/>
            <a:ext cx="2488695" cy="992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008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 Manager (LM)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>
            <a:noAutofit/>
          </a:bodyPr>
          <a:lstStyle/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custom GUI-rendering engine integrated into Cityworks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Responsible for roughly 90% of Cityworks UI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 can not open and interact directly with LM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 interact with LM through formatted XML files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time a page loads, LM dynamically creates the GUI</a:t>
            </a:r>
          </a:p>
        </p:txBody>
      </p:sp>
      <p:sp>
        <p:nvSpPr>
          <p:cNvPr id="9" name="Shape 47"/>
          <p:cNvSpPr/>
          <p:nvPr/>
        </p:nvSpPr>
        <p:spPr>
          <a:xfrm>
            <a:off x="0" y="1433083"/>
            <a:ext cx="12192000" cy="273866"/>
          </a:xfrm>
          <a:prstGeom prst="rect">
            <a:avLst/>
          </a:prstGeom>
          <a:solidFill>
            <a:srgbClr val="0070C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" name="Shape 47"/>
          <p:cNvSpPr/>
          <p:nvPr/>
        </p:nvSpPr>
        <p:spPr>
          <a:xfrm flipV="1">
            <a:off x="152400" y="1530239"/>
            <a:ext cx="9113519" cy="45719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1" name="Shape 47"/>
          <p:cNvSpPr/>
          <p:nvPr/>
        </p:nvSpPr>
        <p:spPr>
          <a:xfrm flipV="1">
            <a:off x="1014548" y="144594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" name="Shape 47"/>
          <p:cNvSpPr/>
          <p:nvPr/>
        </p:nvSpPr>
        <p:spPr>
          <a:xfrm flipV="1">
            <a:off x="374467" y="1472562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3" name="Shape 47"/>
          <p:cNvSpPr/>
          <p:nvPr/>
        </p:nvSpPr>
        <p:spPr>
          <a:xfrm flipV="1">
            <a:off x="2081348" y="1562657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4" name="Shape 47"/>
          <p:cNvSpPr/>
          <p:nvPr/>
        </p:nvSpPr>
        <p:spPr>
          <a:xfrm flipV="1">
            <a:off x="79743" y="157259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6" name="Shape 47"/>
          <p:cNvSpPr/>
          <p:nvPr/>
        </p:nvSpPr>
        <p:spPr>
          <a:xfrm flipV="1">
            <a:off x="374468" y="1632588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47"/>
          <p:cNvSpPr/>
          <p:nvPr/>
        </p:nvSpPr>
        <p:spPr>
          <a:xfrm flipV="1">
            <a:off x="2376072" y="1515011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8" name="Shape 47"/>
          <p:cNvSpPr/>
          <p:nvPr/>
        </p:nvSpPr>
        <p:spPr>
          <a:xfrm flipV="1">
            <a:off x="1539240" y="1467613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9" name="Shape 47"/>
          <p:cNvSpPr/>
          <p:nvPr/>
        </p:nvSpPr>
        <p:spPr>
          <a:xfrm flipV="1">
            <a:off x="300990" y="1600963"/>
            <a:ext cx="9113519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0" name="Shape 47"/>
          <p:cNvSpPr/>
          <p:nvPr/>
        </p:nvSpPr>
        <p:spPr>
          <a:xfrm flipV="1">
            <a:off x="374467" y="14481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1" name="Shape 47"/>
          <p:cNvSpPr/>
          <p:nvPr/>
        </p:nvSpPr>
        <p:spPr>
          <a:xfrm flipV="1">
            <a:off x="526867" y="16005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2" name="Shape 47"/>
          <p:cNvSpPr/>
          <p:nvPr/>
        </p:nvSpPr>
        <p:spPr>
          <a:xfrm flipV="1">
            <a:off x="1906215" y="1486200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3" name="Shape 47"/>
          <p:cNvSpPr/>
          <p:nvPr/>
        </p:nvSpPr>
        <p:spPr>
          <a:xfrm flipV="1">
            <a:off x="2940257" y="160052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4" name="Shape 47"/>
          <p:cNvSpPr/>
          <p:nvPr/>
        </p:nvSpPr>
        <p:spPr>
          <a:xfrm flipV="1">
            <a:off x="2528472" y="161026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5" name="Shape 47"/>
          <p:cNvSpPr/>
          <p:nvPr/>
        </p:nvSpPr>
        <p:spPr>
          <a:xfrm flipV="1">
            <a:off x="1233072" y="147691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6" name="Shape 47"/>
          <p:cNvSpPr/>
          <p:nvPr/>
        </p:nvSpPr>
        <p:spPr>
          <a:xfrm flipV="1">
            <a:off x="2493133" y="158172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" name="Shape 47"/>
          <p:cNvSpPr/>
          <p:nvPr/>
        </p:nvSpPr>
        <p:spPr>
          <a:xfrm flipV="1">
            <a:off x="2645533" y="1505521"/>
            <a:ext cx="9113519" cy="45719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9" name="Shape 47"/>
          <p:cNvSpPr/>
          <p:nvPr/>
        </p:nvSpPr>
        <p:spPr>
          <a:xfrm flipV="1">
            <a:off x="2466999" y="162065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1" y="5531456"/>
            <a:ext cx="2488695" cy="992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454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AMS Page Structure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>
            <a:noAutofit/>
          </a:bodyPr>
          <a:lstStyle/>
          <a:p>
            <a:pPr marL="85725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page has 3 columns, each with one or more panels</a:t>
            </a:r>
          </a:p>
          <a:p>
            <a:pPr marL="85725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Panels must contain a row to display in a column</a:t>
            </a:r>
          </a:p>
          <a:p>
            <a:pPr marL="85725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row must have one control to display in a panel</a:t>
            </a:r>
          </a:p>
          <a:p>
            <a:pPr marL="85725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limit to number of rows on panel or controls in a row</a:t>
            </a:r>
          </a:p>
        </p:txBody>
      </p:sp>
      <p:sp>
        <p:nvSpPr>
          <p:cNvPr id="9" name="Shape 47"/>
          <p:cNvSpPr/>
          <p:nvPr/>
        </p:nvSpPr>
        <p:spPr>
          <a:xfrm>
            <a:off x="0" y="1433083"/>
            <a:ext cx="12192000" cy="273866"/>
          </a:xfrm>
          <a:prstGeom prst="rect">
            <a:avLst/>
          </a:prstGeom>
          <a:solidFill>
            <a:srgbClr val="0070C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" name="Shape 47"/>
          <p:cNvSpPr/>
          <p:nvPr/>
        </p:nvSpPr>
        <p:spPr>
          <a:xfrm flipV="1">
            <a:off x="152400" y="1530239"/>
            <a:ext cx="9113519" cy="45719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1" name="Shape 47"/>
          <p:cNvSpPr/>
          <p:nvPr/>
        </p:nvSpPr>
        <p:spPr>
          <a:xfrm flipV="1">
            <a:off x="1014548" y="144594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" name="Shape 47"/>
          <p:cNvSpPr/>
          <p:nvPr/>
        </p:nvSpPr>
        <p:spPr>
          <a:xfrm flipV="1">
            <a:off x="374467" y="1472562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3" name="Shape 47"/>
          <p:cNvSpPr/>
          <p:nvPr/>
        </p:nvSpPr>
        <p:spPr>
          <a:xfrm flipV="1">
            <a:off x="2081348" y="1562657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4" name="Shape 47"/>
          <p:cNvSpPr/>
          <p:nvPr/>
        </p:nvSpPr>
        <p:spPr>
          <a:xfrm flipV="1">
            <a:off x="79743" y="157259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6" name="Shape 47"/>
          <p:cNvSpPr/>
          <p:nvPr/>
        </p:nvSpPr>
        <p:spPr>
          <a:xfrm flipV="1">
            <a:off x="374468" y="1632588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47"/>
          <p:cNvSpPr/>
          <p:nvPr/>
        </p:nvSpPr>
        <p:spPr>
          <a:xfrm flipV="1">
            <a:off x="2376072" y="1515011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8" name="Shape 47"/>
          <p:cNvSpPr/>
          <p:nvPr/>
        </p:nvSpPr>
        <p:spPr>
          <a:xfrm flipV="1">
            <a:off x="1539240" y="1467613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9" name="Shape 47"/>
          <p:cNvSpPr/>
          <p:nvPr/>
        </p:nvSpPr>
        <p:spPr>
          <a:xfrm flipV="1">
            <a:off x="300990" y="1600963"/>
            <a:ext cx="9113519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0" name="Shape 47"/>
          <p:cNvSpPr/>
          <p:nvPr/>
        </p:nvSpPr>
        <p:spPr>
          <a:xfrm flipV="1">
            <a:off x="374467" y="14481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1" name="Shape 47"/>
          <p:cNvSpPr/>
          <p:nvPr/>
        </p:nvSpPr>
        <p:spPr>
          <a:xfrm flipV="1">
            <a:off x="526867" y="16005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2" name="Shape 47"/>
          <p:cNvSpPr/>
          <p:nvPr/>
        </p:nvSpPr>
        <p:spPr>
          <a:xfrm flipV="1">
            <a:off x="1906215" y="1486200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3" name="Shape 47"/>
          <p:cNvSpPr/>
          <p:nvPr/>
        </p:nvSpPr>
        <p:spPr>
          <a:xfrm flipV="1">
            <a:off x="2940257" y="160052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4" name="Shape 47"/>
          <p:cNvSpPr/>
          <p:nvPr/>
        </p:nvSpPr>
        <p:spPr>
          <a:xfrm flipV="1">
            <a:off x="2528472" y="161026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5" name="Shape 47"/>
          <p:cNvSpPr/>
          <p:nvPr/>
        </p:nvSpPr>
        <p:spPr>
          <a:xfrm flipV="1">
            <a:off x="1233072" y="147691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6" name="Shape 47"/>
          <p:cNvSpPr/>
          <p:nvPr/>
        </p:nvSpPr>
        <p:spPr>
          <a:xfrm flipV="1">
            <a:off x="2493133" y="158172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" name="Shape 47"/>
          <p:cNvSpPr/>
          <p:nvPr/>
        </p:nvSpPr>
        <p:spPr>
          <a:xfrm flipV="1">
            <a:off x="2645533" y="1505521"/>
            <a:ext cx="9113519" cy="45719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9" name="Shape 47"/>
          <p:cNvSpPr/>
          <p:nvPr/>
        </p:nvSpPr>
        <p:spPr>
          <a:xfrm flipV="1">
            <a:off x="2466999" y="162065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1" y="5531456"/>
            <a:ext cx="2488695" cy="992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903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Objectives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949450"/>
            <a:ext cx="10515600" cy="4351338"/>
          </a:xfrm>
        </p:spPr>
        <p:txBody>
          <a:bodyPr/>
          <a:lstStyle/>
          <a:p>
            <a:pPr marL="857250" indent="-857250"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Introduce basic XML layout structure and elements</a:t>
            </a:r>
          </a:p>
          <a:p>
            <a:pPr marL="85725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best practices</a:t>
            </a:r>
          </a:p>
          <a:p>
            <a:pPr marL="85725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Demonstrate simple XML-based customization</a:t>
            </a:r>
          </a:p>
          <a:p>
            <a:pPr marL="85725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Demonstrate injection of HTML, CSS, and JavaScript into XML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hape 47"/>
          <p:cNvSpPr/>
          <p:nvPr/>
        </p:nvSpPr>
        <p:spPr>
          <a:xfrm>
            <a:off x="0" y="1452133"/>
            <a:ext cx="12192000" cy="273866"/>
          </a:xfrm>
          <a:prstGeom prst="rect">
            <a:avLst/>
          </a:prstGeom>
          <a:solidFill>
            <a:srgbClr val="0070C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" name="Shape 47"/>
          <p:cNvSpPr/>
          <p:nvPr/>
        </p:nvSpPr>
        <p:spPr>
          <a:xfrm flipV="1">
            <a:off x="152400" y="1549289"/>
            <a:ext cx="9113519" cy="45719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1" name="Shape 47"/>
          <p:cNvSpPr/>
          <p:nvPr/>
        </p:nvSpPr>
        <p:spPr>
          <a:xfrm flipV="1">
            <a:off x="1014548" y="146499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" name="Shape 47"/>
          <p:cNvSpPr/>
          <p:nvPr/>
        </p:nvSpPr>
        <p:spPr>
          <a:xfrm flipV="1">
            <a:off x="374467" y="1491612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3" name="Shape 47"/>
          <p:cNvSpPr/>
          <p:nvPr/>
        </p:nvSpPr>
        <p:spPr>
          <a:xfrm flipV="1">
            <a:off x="2081348" y="1581707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4" name="Shape 47"/>
          <p:cNvSpPr/>
          <p:nvPr/>
        </p:nvSpPr>
        <p:spPr>
          <a:xfrm flipV="1">
            <a:off x="79743" y="159164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6" name="Shape 47"/>
          <p:cNvSpPr/>
          <p:nvPr/>
        </p:nvSpPr>
        <p:spPr>
          <a:xfrm flipV="1">
            <a:off x="374468" y="1651638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47"/>
          <p:cNvSpPr/>
          <p:nvPr/>
        </p:nvSpPr>
        <p:spPr>
          <a:xfrm flipV="1">
            <a:off x="2376072" y="1534061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8" name="Shape 47"/>
          <p:cNvSpPr/>
          <p:nvPr/>
        </p:nvSpPr>
        <p:spPr>
          <a:xfrm flipV="1">
            <a:off x="1539240" y="1486663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9" name="Shape 47"/>
          <p:cNvSpPr/>
          <p:nvPr/>
        </p:nvSpPr>
        <p:spPr>
          <a:xfrm flipV="1">
            <a:off x="300990" y="1620013"/>
            <a:ext cx="9113519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0" name="Shape 47"/>
          <p:cNvSpPr/>
          <p:nvPr/>
        </p:nvSpPr>
        <p:spPr>
          <a:xfrm flipV="1">
            <a:off x="374467" y="146717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1" name="Shape 47"/>
          <p:cNvSpPr/>
          <p:nvPr/>
        </p:nvSpPr>
        <p:spPr>
          <a:xfrm flipV="1">
            <a:off x="526867" y="161957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2" name="Shape 47"/>
          <p:cNvSpPr/>
          <p:nvPr/>
        </p:nvSpPr>
        <p:spPr>
          <a:xfrm flipV="1">
            <a:off x="1906215" y="1505250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3" name="Shape 47"/>
          <p:cNvSpPr/>
          <p:nvPr/>
        </p:nvSpPr>
        <p:spPr>
          <a:xfrm flipV="1">
            <a:off x="2940257" y="161957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4" name="Shape 47"/>
          <p:cNvSpPr/>
          <p:nvPr/>
        </p:nvSpPr>
        <p:spPr>
          <a:xfrm flipV="1">
            <a:off x="2528472" y="162931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5" name="Shape 47"/>
          <p:cNvSpPr/>
          <p:nvPr/>
        </p:nvSpPr>
        <p:spPr>
          <a:xfrm flipV="1">
            <a:off x="1233072" y="149596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6" name="Shape 47"/>
          <p:cNvSpPr/>
          <p:nvPr/>
        </p:nvSpPr>
        <p:spPr>
          <a:xfrm flipV="1">
            <a:off x="2493133" y="160077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" name="Shape 47"/>
          <p:cNvSpPr/>
          <p:nvPr/>
        </p:nvSpPr>
        <p:spPr>
          <a:xfrm flipV="1">
            <a:off x="2645533" y="1524571"/>
            <a:ext cx="9113519" cy="45719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9" name="Shape 47"/>
          <p:cNvSpPr/>
          <p:nvPr/>
        </p:nvSpPr>
        <p:spPr>
          <a:xfrm flipV="1">
            <a:off x="2466999" y="163970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1" y="5531456"/>
            <a:ext cx="2488695" cy="992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653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AMS Page Structure</a:t>
            </a:r>
          </a:p>
        </p:txBody>
      </p:sp>
      <p:sp>
        <p:nvSpPr>
          <p:cNvPr id="9" name="Shape 47"/>
          <p:cNvSpPr/>
          <p:nvPr/>
        </p:nvSpPr>
        <p:spPr>
          <a:xfrm>
            <a:off x="0" y="1433083"/>
            <a:ext cx="12192000" cy="273866"/>
          </a:xfrm>
          <a:prstGeom prst="rect">
            <a:avLst/>
          </a:prstGeom>
          <a:solidFill>
            <a:srgbClr val="0070C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" name="Shape 47"/>
          <p:cNvSpPr/>
          <p:nvPr/>
        </p:nvSpPr>
        <p:spPr>
          <a:xfrm flipV="1">
            <a:off x="152400" y="1530239"/>
            <a:ext cx="9113519" cy="45719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1" name="Shape 47"/>
          <p:cNvSpPr/>
          <p:nvPr/>
        </p:nvSpPr>
        <p:spPr>
          <a:xfrm flipV="1">
            <a:off x="1014548" y="144594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" name="Shape 47"/>
          <p:cNvSpPr/>
          <p:nvPr/>
        </p:nvSpPr>
        <p:spPr>
          <a:xfrm flipV="1">
            <a:off x="374467" y="1472562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3" name="Shape 47"/>
          <p:cNvSpPr/>
          <p:nvPr/>
        </p:nvSpPr>
        <p:spPr>
          <a:xfrm flipV="1">
            <a:off x="2081348" y="1562657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4" name="Shape 47"/>
          <p:cNvSpPr/>
          <p:nvPr/>
        </p:nvSpPr>
        <p:spPr>
          <a:xfrm flipV="1">
            <a:off x="79743" y="157259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6" name="Shape 47"/>
          <p:cNvSpPr/>
          <p:nvPr/>
        </p:nvSpPr>
        <p:spPr>
          <a:xfrm flipV="1">
            <a:off x="374468" y="1632588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47"/>
          <p:cNvSpPr/>
          <p:nvPr/>
        </p:nvSpPr>
        <p:spPr>
          <a:xfrm flipV="1">
            <a:off x="2376072" y="1515011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8" name="Shape 47"/>
          <p:cNvSpPr/>
          <p:nvPr/>
        </p:nvSpPr>
        <p:spPr>
          <a:xfrm flipV="1">
            <a:off x="1539240" y="1467613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9" name="Shape 47"/>
          <p:cNvSpPr/>
          <p:nvPr/>
        </p:nvSpPr>
        <p:spPr>
          <a:xfrm flipV="1">
            <a:off x="300990" y="1600963"/>
            <a:ext cx="9113519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0" name="Shape 47"/>
          <p:cNvSpPr/>
          <p:nvPr/>
        </p:nvSpPr>
        <p:spPr>
          <a:xfrm flipV="1">
            <a:off x="374467" y="14481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1" name="Shape 47"/>
          <p:cNvSpPr/>
          <p:nvPr/>
        </p:nvSpPr>
        <p:spPr>
          <a:xfrm flipV="1">
            <a:off x="526867" y="16005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2" name="Shape 47"/>
          <p:cNvSpPr/>
          <p:nvPr/>
        </p:nvSpPr>
        <p:spPr>
          <a:xfrm flipV="1">
            <a:off x="1906215" y="1486200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3" name="Shape 47"/>
          <p:cNvSpPr/>
          <p:nvPr/>
        </p:nvSpPr>
        <p:spPr>
          <a:xfrm flipV="1">
            <a:off x="2940257" y="160052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4" name="Shape 47"/>
          <p:cNvSpPr/>
          <p:nvPr/>
        </p:nvSpPr>
        <p:spPr>
          <a:xfrm flipV="1">
            <a:off x="2528472" y="161026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5" name="Shape 47"/>
          <p:cNvSpPr/>
          <p:nvPr/>
        </p:nvSpPr>
        <p:spPr>
          <a:xfrm flipV="1">
            <a:off x="1233072" y="147691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6" name="Shape 47"/>
          <p:cNvSpPr/>
          <p:nvPr/>
        </p:nvSpPr>
        <p:spPr>
          <a:xfrm flipV="1">
            <a:off x="2493133" y="158172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" name="Shape 47"/>
          <p:cNvSpPr/>
          <p:nvPr/>
        </p:nvSpPr>
        <p:spPr>
          <a:xfrm flipV="1">
            <a:off x="2645533" y="1505521"/>
            <a:ext cx="9113519" cy="45719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9" name="Shape 47"/>
          <p:cNvSpPr/>
          <p:nvPr/>
        </p:nvSpPr>
        <p:spPr>
          <a:xfrm flipV="1">
            <a:off x="2466999" y="162065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882" y="1706948"/>
            <a:ext cx="7634934" cy="50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389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Locating XML Files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>
            <a:noAutofit/>
          </a:bodyPr>
          <a:lstStyle/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files are located in the install directory</a:t>
            </a:r>
          </a:p>
          <a:p>
            <a:pPr marL="0" lvl="0" indent="0" algn="ctr">
              <a:buNone/>
            </a:pP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“…CWAdmin\Sites\&lt;site name&gt;\Website\Xml”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“Base” files should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 edited directly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“Non-Base” files can be modified directly</a:t>
            </a:r>
          </a:p>
          <a:p>
            <a:pPr marL="857250" lvl="0" indent="-85725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Always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create a backup copy of non-Base files before editing</a:t>
            </a:r>
          </a:p>
        </p:txBody>
      </p:sp>
      <p:sp>
        <p:nvSpPr>
          <p:cNvPr id="9" name="Shape 47"/>
          <p:cNvSpPr/>
          <p:nvPr/>
        </p:nvSpPr>
        <p:spPr>
          <a:xfrm>
            <a:off x="0" y="1433083"/>
            <a:ext cx="12192000" cy="273866"/>
          </a:xfrm>
          <a:prstGeom prst="rect">
            <a:avLst/>
          </a:prstGeom>
          <a:solidFill>
            <a:srgbClr val="0070C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" name="Shape 47"/>
          <p:cNvSpPr/>
          <p:nvPr/>
        </p:nvSpPr>
        <p:spPr>
          <a:xfrm flipV="1">
            <a:off x="152400" y="1530239"/>
            <a:ext cx="9113519" cy="45719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1" name="Shape 47"/>
          <p:cNvSpPr/>
          <p:nvPr/>
        </p:nvSpPr>
        <p:spPr>
          <a:xfrm flipV="1">
            <a:off x="1014548" y="144594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" name="Shape 47"/>
          <p:cNvSpPr/>
          <p:nvPr/>
        </p:nvSpPr>
        <p:spPr>
          <a:xfrm flipV="1">
            <a:off x="374467" y="1472562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3" name="Shape 47"/>
          <p:cNvSpPr/>
          <p:nvPr/>
        </p:nvSpPr>
        <p:spPr>
          <a:xfrm flipV="1">
            <a:off x="2081348" y="1562657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4" name="Shape 47"/>
          <p:cNvSpPr/>
          <p:nvPr/>
        </p:nvSpPr>
        <p:spPr>
          <a:xfrm flipV="1">
            <a:off x="79743" y="157259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6" name="Shape 47"/>
          <p:cNvSpPr/>
          <p:nvPr/>
        </p:nvSpPr>
        <p:spPr>
          <a:xfrm flipV="1">
            <a:off x="374468" y="1632588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47"/>
          <p:cNvSpPr/>
          <p:nvPr/>
        </p:nvSpPr>
        <p:spPr>
          <a:xfrm flipV="1">
            <a:off x="2376072" y="1515011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8" name="Shape 47"/>
          <p:cNvSpPr/>
          <p:nvPr/>
        </p:nvSpPr>
        <p:spPr>
          <a:xfrm flipV="1">
            <a:off x="1539240" y="1467613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9" name="Shape 47"/>
          <p:cNvSpPr/>
          <p:nvPr/>
        </p:nvSpPr>
        <p:spPr>
          <a:xfrm flipV="1">
            <a:off x="300990" y="1600963"/>
            <a:ext cx="9113519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0" name="Shape 47"/>
          <p:cNvSpPr/>
          <p:nvPr/>
        </p:nvSpPr>
        <p:spPr>
          <a:xfrm flipV="1">
            <a:off x="374467" y="14481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1" name="Shape 47"/>
          <p:cNvSpPr/>
          <p:nvPr/>
        </p:nvSpPr>
        <p:spPr>
          <a:xfrm flipV="1">
            <a:off x="526867" y="16005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2" name="Shape 47"/>
          <p:cNvSpPr/>
          <p:nvPr/>
        </p:nvSpPr>
        <p:spPr>
          <a:xfrm flipV="1">
            <a:off x="1906215" y="1486200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3" name="Shape 47"/>
          <p:cNvSpPr/>
          <p:nvPr/>
        </p:nvSpPr>
        <p:spPr>
          <a:xfrm flipV="1">
            <a:off x="2940257" y="160052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4" name="Shape 47"/>
          <p:cNvSpPr/>
          <p:nvPr/>
        </p:nvSpPr>
        <p:spPr>
          <a:xfrm flipV="1">
            <a:off x="2528472" y="161026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5" name="Shape 47"/>
          <p:cNvSpPr/>
          <p:nvPr/>
        </p:nvSpPr>
        <p:spPr>
          <a:xfrm flipV="1">
            <a:off x="1233072" y="147691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6" name="Shape 47"/>
          <p:cNvSpPr/>
          <p:nvPr/>
        </p:nvSpPr>
        <p:spPr>
          <a:xfrm flipV="1">
            <a:off x="2493133" y="158172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" name="Shape 47"/>
          <p:cNvSpPr/>
          <p:nvPr/>
        </p:nvSpPr>
        <p:spPr>
          <a:xfrm flipV="1">
            <a:off x="2645533" y="1505521"/>
            <a:ext cx="9113519" cy="45719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9" name="Shape 47"/>
          <p:cNvSpPr/>
          <p:nvPr/>
        </p:nvSpPr>
        <p:spPr>
          <a:xfrm flipV="1">
            <a:off x="2466999" y="162065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1" y="5531456"/>
            <a:ext cx="2488695" cy="992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054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Editing XML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editing XML using software with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IntelliSense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recommended: 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Web Developer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oXygen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Komodo Edit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Notepad++</a:t>
            </a:r>
          </a:p>
          <a:p>
            <a:pPr marL="1314450" lvl="1" indent="-857250"/>
            <a:r>
              <a:rPr lang="en-US" dirty="0"/>
              <a:t>Settings -&gt; Preferences -&gt; Auto-Completion -&gt; then check</a:t>
            </a:r>
            <a:br>
              <a:rPr lang="en-US" dirty="0"/>
            </a:br>
            <a:r>
              <a:rPr lang="en-US" dirty="0"/>
              <a:t> the box next to enable auto-completion on each input.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hape 47"/>
          <p:cNvSpPr/>
          <p:nvPr/>
        </p:nvSpPr>
        <p:spPr>
          <a:xfrm>
            <a:off x="0" y="1433083"/>
            <a:ext cx="12192000" cy="273866"/>
          </a:xfrm>
          <a:prstGeom prst="rect">
            <a:avLst/>
          </a:prstGeom>
          <a:solidFill>
            <a:srgbClr val="0070C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" name="Shape 47"/>
          <p:cNvSpPr/>
          <p:nvPr/>
        </p:nvSpPr>
        <p:spPr>
          <a:xfrm flipV="1">
            <a:off x="152400" y="1530239"/>
            <a:ext cx="9113519" cy="45719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1" name="Shape 47"/>
          <p:cNvSpPr/>
          <p:nvPr/>
        </p:nvSpPr>
        <p:spPr>
          <a:xfrm flipV="1">
            <a:off x="1014548" y="144594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" name="Shape 47"/>
          <p:cNvSpPr/>
          <p:nvPr/>
        </p:nvSpPr>
        <p:spPr>
          <a:xfrm flipV="1">
            <a:off x="374467" y="1472562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3" name="Shape 47"/>
          <p:cNvSpPr/>
          <p:nvPr/>
        </p:nvSpPr>
        <p:spPr>
          <a:xfrm flipV="1">
            <a:off x="2081348" y="1562657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4" name="Shape 47"/>
          <p:cNvSpPr/>
          <p:nvPr/>
        </p:nvSpPr>
        <p:spPr>
          <a:xfrm flipV="1">
            <a:off x="79743" y="157259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6" name="Shape 47"/>
          <p:cNvSpPr/>
          <p:nvPr/>
        </p:nvSpPr>
        <p:spPr>
          <a:xfrm flipV="1">
            <a:off x="374468" y="1632588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47"/>
          <p:cNvSpPr/>
          <p:nvPr/>
        </p:nvSpPr>
        <p:spPr>
          <a:xfrm flipV="1">
            <a:off x="2376072" y="1515011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8" name="Shape 47"/>
          <p:cNvSpPr/>
          <p:nvPr/>
        </p:nvSpPr>
        <p:spPr>
          <a:xfrm flipV="1">
            <a:off x="1539240" y="1467613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9" name="Shape 47"/>
          <p:cNvSpPr/>
          <p:nvPr/>
        </p:nvSpPr>
        <p:spPr>
          <a:xfrm flipV="1">
            <a:off x="300990" y="1600963"/>
            <a:ext cx="9113519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0" name="Shape 47"/>
          <p:cNvSpPr/>
          <p:nvPr/>
        </p:nvSpPr>
        <p:spPr>
          <a:xfrm flipV="1">
            <a:off x="374467" y="14481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1" name="Shape 47"/>
          <p:cNvSpPr/>
          <p:nvPr/>
        </p:nvSpPr>
        <p:spPr>
          <a:xfrm flipV="1">
            <a:off x="526867" y="16005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2" name="Shape 47"/>
          <p:cNvSpPr/>
          <p:nvPr/>
        </p:nvSpPr>
        <p:spPr>
          <a:xfrm flipV="1">
            <a:off x="1906215" y="1486200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3" name="Shape 47"/>
          <p:cNvSpPr/>
          <p:nvPr/>
        </p:nvSpPr>
        <p:spPr>
          <a:xfrm flipV="1">
            <a:off x="2940257" y="160052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4" name="Shape 47"/>
          <p:cNvSpPr/>
          <p:nvPr/>
        </p:nvSpPr>
        <p:spPr>
          <a:xfrm flipV="1">
            <a:off x="2528472" y="161026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5" name="Shape 47"/>
          <p:cNvSpPr/>
          <p:nvPr/>
        </p:nvSpPr>
        <p:spPr>
          <a:xfrm flipV="1">
            <a:off x="1233072" y="147691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6" name="Shape 47"/>
          <p:cNvSpPr/>
          <p:nvPr/>
        </p:nvSpPr>
        <p:spPr>
          <a:xfrm flipV="1">
            <a:off x="2493133" y="158172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" name="Shape 47"/>
          <p:cNvSpPr/>
          <p:nvPr/>
        </p:nvSpPr>
        <p:spPr>
          <a:xfrm flipV="1">
            <a:off x="2645533" y="1505521"/>
            <a:ext cx="9113519" cy="45719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9" name="Shape 47"/>
          <p:cNvSpPr/>
          <p:nvPr/>
        </p:nvSpPr>
        <p:spPr>
          <a:xfrm flipV="1">
            <a:off x="2466999" y="162065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1" y="5531456"/>
            <a:ext cx="2488695" cy="992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990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Questions? </a:t>
            </a:r>
          </a:p>
        </p:txBody>
      </p:sp>
      <p:sp>
        <p:nvSpPr>
          <p:cNvPr id="9" name="Shape 47"/>
          <p:cNvSpPr/>
          <p:nvPr/>
        </p:nvSpPr>
        <p:spPr>
          <a:xfrm>
            <a:off x="0" y="1433083"/>
            <a:ext cx="12192000" cy="273866"/>
          </a:xfrm>
          <a:prstGeom prst="rect">
            <a:avLst/>
          </a:prstGeom>
          <a:solidFill>
            <a:srgbClr val="0070C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" name="Shape 47"/>
          <p:cNvSpPr/>
          <p:nvPr/>
        </p:nvSpPr>
        <p:spPr>
          <a:xfrm flipV="1">
            <a:off x="152400" y="1530239"/>
            <a:ext cx="9113519" cy="45719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1" name="Shape 47"/>
          <p:cNvSpPr/>
          <p:nvPr/>
        </p:nvSpPr>
        <p:spPr>
          <a:xfrm flipV="1">
            <a:off x="1014548" y="144594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" name="Shape 47"/>
          <p:cNvSpPr/>
          <p:nvPr/>
        </p:nvSpPr>
        <p:spPr>
          <a:xfrm flipV="1">
            <a:off x="374467" y="1472562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3" name="Shape 47"/>
          <p:cNvSpPr/>
          <p:nvPr/>
        </p:nvSpPr>
        <p:spPr>
          <a:xfrm flipV="1">
            <a:off x="2081348" y="1562657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4" name="Shape 47"/>
          <p:cNvSpPr/>
          <p:nvPr/>
        </p:nvSpPr>
        <p:spPr>
          <a:xfrm flipV="1">
            <a:off x="79743" y="157259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6" name="Shape 47"/>
          <p:cNvSpPr/>
          <p:nvPr/>
        </p:nvSpPr>
        <p:spPr>
          <a:xfrm flipV="1">
            <a:off x="374468" y="1632588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47"/>
          <p:cNvSpPr/>
          <p:nvPr/>
        </p:nvSpPr>
        <p:spPr>
          <a:xfrm flipV="1">
            <a:off x="2376072" y="1515011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8" name="Shape 47"/>
          <p:cNvSpPr/>
          <p:nvPr/>
        </p:nvSpPr>
        <p:spPr>
          <a:xfrm flipV="1">
            <a:off x="1539240" y="1467613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9" name="Shape 47"/>
          <p:cNvSpPr/>
          <p:nvPr/>
        </p:nvSpPr>
        <p:spPr>
          <a:xfrm flipV="1">
            <a:off x="300990" y="1600963"/>
            <a:ext cx="9113519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0" name="Shape 47"/>
          <p:cNvSpPr/>
          <p:nvPr/>
        </p:nvSpPr>
        <p:spPr>
          <a:xfrm flipV="1">
            <a:off x="374467" y="14481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1" name="Shape 47"/>
          <p:cNvSpPr/>
          <p:nvPr/>
        </p:nvSpPr>
        <p:spPr>
          <a:xfrm flipV="1">
            <a:off x="526867" y="16005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2" name="Shape 47"/>
          <p:cNvSpPr/>
          <p:nvPr/>
        </p:nvSpPr>
        <p:spPr>
          <a:xfrm flipV="1">
            <a:off x="1906215" y="1486200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3" name="Shape 47"/>
          <p:cNvSpPr/>
          <p:nvPr/>
        </p:nvSpPr>
        <p:spPr>
          <a:xfrm flipV="1">
            <a:off x="2940257" y="160052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4" name="Shape 47"/>
          <p:cNvSpPr/>
          <p:nvPr/>
        </p:nvSpPr>
        <p:spPr>
          <a:xfrm flipV="1">
            <a:off x="2528472" y="161026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5" name="Shape 47"/>
          <p:cNvSpPr/>
          <p:nvPr/>
        </p:nvSpPr>
        <p:spPr>
          <a:xfrm flipV="1">
            <a:off x="1233072" y="147691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6" name="Shape 47"/>
          <p:cNvSpPr/>
          <p:nvPr/>
        </p:nvSpPr>
        <p:spPr>
          <a:xfrm flipV="1">
            <a:off x="2493133" y="158172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" name="Shape 47"/>
          <p:cNvSpPr/>
          <p:nvPr/>
        </p:nvSpPr>
        <p:spPr>
          <a:xfrm flipV="1">
            <a:off x="2645533" y="1505521"/>
            <a:ext cx="9113519" cy="45719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9" name="Shape 47"/>
          <p:cNvSpPr/>
          <p:nvPr/>
        </p:nvSpPr>
        <p:spPr>
          <a:xfrm flipV="1">
            <a:off x="2466999" y="162065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531" y="2762191"/>
            <a:ext cx="2044939" cy="204493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1" y="5531456"/>
            <a:ext cx="2488695" cy="992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403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XML: Extensible Markup Language</a:t>
            </a:r>
            <a:b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0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/>
          <a:lstStyle/>
          <a:p>
            <a:pPr marL="857250" lvl="0" indent="-857250"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Textual data format </a:t>
            </a:r>
          </a:p>
          <a:p>
            <a:pPr marL="857250" lvl="0" indent="-857250"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Utilizes rules to structure, manipulate, and describe data</a:t>
            </a:r>
          </a:p>
          <a:p>
            <a:pPr marL="857250" lvl="0" indent="-857250"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to build user interface (UI) for Cityworks</a:t>
            </a:r>
          </a:p>
          <a:p>
            <a:pPr marL="857250" lvl="0" indent="-857250"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Processed by Layout Manager to build or override UI</a:t>
            </a:r>
          </a:p>
          <a:p>
            <a:pPr marL="857250" lvl="0" indent="-857250">
              <a:lnSpc>
                <a:spcPct val="10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hape 47"/>
          <p:cNvSpPr/>
          <p:nvPr/>
        </p:nvSpPr>
        <p:spPr>
          <a:xfrm>
            <a:off x="0" y="1433083"/>
            <a:ext cx="12192000" cy="273866"/>
          </a:xfrm>
          <a:prstGeom prst="rect">
            <a:avLst/>
          </a:prstGeom>
          <a:solidFill>
            <a:srgbClr val="0070C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" name="Shape 47"/>
          <p:cNvSpPr/>
          <p:nvPr/>
        </p:nvSpPr>
        <p:spPr>
          <a:xfrm flipV="1">
            <a:off x="152400" y="1530239"/>
            <a:ext cx="9113519" cy="45719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1" name="Shape 47"/>
          <p:cNvSpPr/>
          <p:nvPr/>
        </p:nvSpPr>
        <p:spPr>
          <a:xfrm flipV="1">
            <a:off x="1014548" y="144594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" name="Shape 47"/>
          <p:cNvSpPr/>
          <p:nvPr/>
        </p:nvSpPr>
        <p:spPr>
          <a:xfrm flipV="1">
            <a:off x="374467" y="1472562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3" name="Shape 47"/>
          <p:cNvSpPr/>
          <p:nvPr/>
        </p:nvSpPr>
        <p:spPr>
          <a:xfrm flipV="1">
            <a:off x="2081348" y="1562657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4" name="Shape 47"/>
          <p:cNvSpPr/>
          <p:nvPr/>
        </p:nvSpPr>
        <p:spPr>
          <a:xfrm flipV="1">
            <a:off x="79743" y="157259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6" name="Shape 47"/>
          <p:cNvSpPr/>
          <p:nvPr/>
        </p:nvSpPr>
        <p:spPr>
          <a:xfrm flipV="1">
            <a:off x="374468" y="1632588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47"/>
          <p:cNvSpPr/>
          <p:nvPr/>
        </p:nvSpPr>
        <p:spPr>
          <a:xfrm flipV="1">
            <a:off x="2376072" y="1515011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8" name="Shape 47"/>
          <p:cNvSpPr/>
          <p:nvPr/>
        </p:nvSpPr>
        <p:spPr>
          <a:xfrm flipV="1">
            <a:off x="1539240" y="1467613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9" name="Shape 47"/>
          <p:cNvSpPr/>
          <p:nvPr/>
        </p:nvSpPr>
        <p:spPr>
          <a:xfrm flipV="1">
            <a:off x="300990" y="1600963"/>
            <a:ext cx="9113519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0" name="Shape 47"/>
          <p:cNvSpPr/>
          <p:nvPr/>
        </p:nvSpPr>
        <p:spPr>
          <a:xfrm flipV="1">
            <a:off x="374467" y="14481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1" name="Shape 47"/>
          <p:cNvSpPr/>
          <p:nvPr/>
        </p:nvSpPr>
        <p:spPr>
          <a:xfrm flipV="1">
            <a:off x="526867" y="16005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2" name="Shape 47"/>
          <p:cNvSpPr/>
          <p:nvPr/>
        </p:nvSpPr>
        <p:spPr>
          <a:xfrm flipV="1">
            <a:off x="1906215" y="1486200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3" name="Shape 47"/>
          <p:cNvSpPr/>
          <p:nvPr/>
        </p:nvSpPr>
        <p:spPr>
          <a:xfrm flipV="1">
            <a:off x="2940257" y="160052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4" name="Shape 47"/>
          <p:cNvSpPr/>
          <p:nvPr/>
        </p:nvSpPr>
        <p:spPr>
          <a:xfrm flipV="1">
            <a:off x="2528472" y="161026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5" name="Shape 47"/>
          <p:cNvSpPr/>
          <p:nvPr/>
        </p:nvSpPr>
        <p:spPr>
          <a:xfrm flipV="1">
            <a:off x="1233072" y="147691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6" name="Shape 47"/>
          <p:cNvSpPr/>
          <p:nvPr/>
        </p:nvSpPr>
        <p:spPr>
          <a:xfrm flipV="1">
            <a:off x="2493133" y="158172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" name="Shape 47"/>
          <p:cNvSpPr/>
          <p:nvPr/>
        </p:nvSpPr>
        <p:spPr>
          <a:xfrm flipV="1">
            <a:off x="2645533" y="1505521"/>
            <a:ext cx="9113519" cy="45719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9" name="Shape 47"/>
          <p:cNvSpPr/>
          <p:nvPr/>
        </p:nvSpPr>
        <p:spPr>
          <a:xfrm flipV="1">
            <a:off x="2466999" y="162065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1" y="5531456"/>
            <a:ext cx="2488695" cy="992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342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HTML: </a:t>
            </a:r>
            <a:r>
              <a:rPr lang="en-US" sz="40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HyperText</a:t>
            </a:r>
            <a: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Markup Language</a:t>
            </a:r>
            <a:b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0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/>
          <a:lstStyle/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to structure and display data on web pages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blocks of all websites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markup language is a set of markup tags &lt;html&gt;&lt;/html&gt;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Browser reads HTML documents and displays them</a:t>
            </a:r>
          </a:p>
          <a:p>
            <a:pPr marL="0" lv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hape 47"/>
          <p:cNvSpPr/>
          <p:nvPr/>
        </p:nvSpPr>
        <p:spPr>
          <a:xfrm>
            <a:off x="0" y="1433083"/>
            <a:ext cx="12192000" cy="273866"/>
          </a:xfrm>
          <a:prstGeom prst="rect">
            <a:avLst/>
          </a:prstGeom>
          <a:solidFill>
            <a:srgbClr val="0070C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" name="Shape 47"/>
          <p:cNvSpPr/>
          <p:nvPr/>
        </p:nvSpPr>
        <p:spPr>
          <a:xfrm flipV="1">
            <a:off x="152400" y="1530239"/>
            <a:ext cx="9113519" cy="45719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1" name="Shape 47"/>
          <p:cNvSpPr/>
          <p:nvPr/>
        </p:nvSpPr>
        <p:spPr>
          <a:xfrm flipV="1">
            <a:off x="1014548" y="144594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" name="Shape 47"/>
          <p:cNvSpPr/>
          <p:nvPr/>
        </p:nvSpPr>
        <p:spPr>
          <a:xfrm flipV="1">
            <a:off x="374467" y="1472562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3" name="Shape 47"/>
          <p:cNvSpPr/>
          <p:nvPr/>
        </p:nvSpPr>
        <p:spPr>
          <a:xfrm flipV="1">
            <a:off x="2081348" y="1562657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4" name="Shape 47"/>
          <p:cNvSpPr/>
          <p:nvPr/>
        </p:nvSpPr>
        <p:spPr>
          <a:xfrm flipV="1">
            <a:off x="79743" y="157259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6" name="Shape 47"/>
          <p:cNvSpPr/>
          <p:nvPr/>
        </p:nvSpPr>
        <p:spPr>
          <a:xfrm flipV="1">
            <a:off x="374468" y="1632588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47"/>
          <p:cNvSpPr/>
          <p:nvPr/>
        </p:nvSpPr>
        <p:spPr>
          <a:xfrm flipV="1">
            <a:off x="2376072" y="1515011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8" name="Shape 47"/>
          <p:cNvSpPr/>
          <p:nvPr/>
        </p:nvSpPr>
        <p:spPr>
          <a:xfrm flipV="1">
            <a:off x="1539240" y="1467613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9" name="Shape 47"/>
          <p:cNvSpPr/>
          <p:nvPr/>
        </p:nvSpPr>
        <p:spPr>
          <a:xfrm flipV="1">
            <a:off x="300990" y="1600963"/>
            <a:ext cx="9113519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0" name="Shape 47"/>
          <p:cNvSpPr/>
          <p:nvPr/>
        </p:nvSpPr>
        <p:spPr>
          <a:xfrm flipV="1">
            <a:off x="374467" y="14481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1" name="Shape 47"/>
          <p:cNvSpPr/>
          <p:nvPr/>
        </p:nvSpPr>
        <p:spPr>
          <a:xfrm flipV="1">
            <a:off x="526867" y="16005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2" name="Shape 47"/>
          <p:cNvSpPr/>
          <p:nvPr/>
        </p:nvSpPr>
        <p:spPr>
          <a:xfrm flipV="1">
            <a:off x="1906215" y="1486200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3" name="Shape 47"/>
          <p:cNvSpPr/>
          <p:nvPr/>
        </p:nvSpPr>
        <p:spPr>
          <a:xfrm flipV="1">
            <a:off x="2940257" y="160052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4" name="Shape 47"/>
          <p:cNvSpPr/>
          <p:nvPr/>
        </p:nvSpPr>
        <p:spPr>
          <a:xfrm flipV="1">
            <a:off x="2528472" y="161026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5" name="Shape 47"/>
          <p:cNvSpPr/>
          <p:nvPr/>
        </p:nvSpPr>
        <p:spPr>
          <a:xfrm flipV="1">
            <a:off x="1233072" y="147691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6" name="Shape 47"/>
          <p:cNvSpPr/>
          <p:nvPr/>
        </p:nvSpPr>
        <p:spPr>
          <a:xfrm flipV="1">
            <a:off x="2493133" y="158172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" name="Shape 47"/>
          <p:cNvSpPr/>
          <p:nvPr/>
        </p:nvSpPr>
        <p:spPr>
          <a:xfrm flipV="1">
            <a:off x="2645533" y="1505521"/>
            <a:ext cx="9113519" cy="45719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9" name="Shape 47"/>
          <p:cNvSpPr/>
          <p:nvPr/>
        </p:nvSpPr>
        <p:spPr>
          <a:xfrm flipV="1">
            <a:off x="2466999" y="162065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1" y="5531456"/>
            <a:ext cx="2488695" cy="992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930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CSS: Cascading Style Sheets</a:t>
            </a:r>
            <a:b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0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/>
          <a:lstStyle/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how HTML elements are displayed on a webpage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to format your web pages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applied across multiple webpages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hape 47"/>
          <p:cNvSpPr/>
          <p:nvPr/>
        </p:nvSpPr>
        <p:spPr>
          <a:xfrm>
            <a:off x="0" y="1433083"/>
            <a:ext cx="12192000" cy="273866"/>
          </a:xfrm>
          <a:prstGeom prst="rect">
            <a:avLst/>
          </a:prstGeom>
          <a:solidFill>
            <a:srgbClr val="0070C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" name="Shape 47"/>
          <p:cNvSpPr/>
          <p:nvPr/>
        </p:nvSpPr>
        <p:spPr>
          <a:xfrm flipV="1">
            <a:off x="152400" y="1530239"/>
            <a:ext cx="9113519" cy="45719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1" name="Shape 47"/>
          <p:cNvSpPr/>
          <p:nvPr/>
        </p:nvSpPr>
        <p:spPr>
          <a:xfrm flipV="1">
            <a:off x="1014548" y="144594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" name="Shape 47"/>
          <p:cNvSpPr/>
          <p:nvPr/>
        </p:nvSpPr>
        <p:spPr>
          <a:xfrm flipV="1">
            <a:off x="374467" y="1472562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3" name="Shape 47"/>
          <p:cNvSpPr/>
          <p:nvPr/>
        </p:nvSpPr>
        <p:spPr>
          <a:xfrm flipV="1">
            <a:off x="2081348" y="1562657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4" name="Shape 47"/>
          <p:cNvSpPr/>
          <p:nvPr/>
        </p:nvSpPr>
        <p:spPr>
          <a:xfrm flipV="1">
            <a:off x="79743" y="157259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6" name="Shape 47"/>
          <p:cNvSpPr/>
          <p:nvPr/>
        </p:nvSpPr>
        <p:spPr>
          <a:xfrm flipV="1">
            <a:off x="374468" y="1632588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47"/>
          <p:cNvSpPr/>
          <p:nvPr/>
        </p:nvSpPr>
        <p:spPr>
          <a:xfrm flipV="1">
            <a:off x="2376072" y="1515011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8" name="Shape 47"/>
          <p:cNvSpPr/>
          <p:nvPr/>
        </p:nvSpPr>
        <p:spPr>
          <a:xfrm flipV="1">
            <a:off x="1539240" y="1467613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9" name="Shape 47"/>
          <p:cNvSpPr/>
          <p:nvPr/>
        </p:nvSpPr>
        <p:spPr>
          <a:xfrm flipV="1">
            <a:off x="300990" y="1600963"/>
            <a:ext cx="9113519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0" name="Shape 47"/>
          <p:cNvSpPr/>
          <p:nvPr/>
        </p:nvSpPr>
        <p:spPr>
          <a:xfrm flipV="1">
            <a:off x="374467" y="14481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1" name="Shape 47"/>
          <p:cNvSpPr/>
          <p:nvPr/>
        </p:nvSpPr>
        <p:spPr>
          <a:xfrm flipV="1">
            <a:off x="526867" y="16005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2" name="Shape 47"/>
          <p:cNvSpPr/>
          <p:nvPr/>
        </p:nvSpPr>
        <p:spPr>
          <a:xfrm flipV="1">
            <a:off x="1906215" y="1486200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3" name="Shape 47"/>
          <p:cNvSpPr/>
          <p:nvPr/>
        </p:nvSpPr>
        <p:spPr>
          <a:xfrm flipV="1">
            <a:off x="2940257" y="160052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4" name="Shape 47"/>
          <p:cNvSpPr/>
          <p:nvPr/>
        </p:nvSpPr>
        <p:spPr>
          <a:xfrm flipV="1">
            <a:off x="2528472" y="161026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5" name="Shape 47"/>
          <p:cNvSpPr/>
          <p:nvPr/>
        </p:nvSpPr>
        <p:spPr>
          <a:xfrm flipV="1">
            <a:off x="1233072" y="147691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6" name="Shape 47"/>
          <p:cNvSpPr/>
          <p:nvPr/>
        </p:nvSpPr>
        <p:spPr>
          <a:xfrm flipV="1">
            <a:off x="2493133" y="158172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" name="Shape 47"/>
          <p:cNvSpPr/>
          <p:nvPr/>
        </p:nvSpPr>
        <p:spPr>
          <a:xfrm flipV="1">
            <a:off x="2645533" y="1505521"/>
            <a:ext cx="9113519" cy="45719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9" name="Shape 47"/>
          <p:cNvSpPr/>
          <p:nvPr/>
        </p:nvSpPr>
        <p:spPr>
          <a:xfrm flipV="1">
            <a:off x="2466999" y="162065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1" y="5531456"/>
            <a:ext cx="2488695" cy="992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41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 of XML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/>
          <a:lstStyle/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Pages can be formatted on the fly with Layout Manager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Labels, Fields, Buttons, and Panels are customizable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combined easily with HTML, CSS, and JavaScript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Shallow learning curve—anyone can do it!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hape 47"/>
          <p:cNvSpPr/>
          <p:nvPr/>
        </p:nvSpPr>
        <p:spPr>
          <a:xfrm>
            <a:off x="0" y="1433083"/>
            <a:ext cx="12192000" cy="273866"/>
          </a:xfrm>
          <a:prstGeom prst="rect">
            <a:avLst/>
          </a:prstGeom>
          <a:solidFill>
            <a:srgbClr val="0070C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" name="Shape 47"/>
          <p:cNvSpPr/>
          <p:nvPr/>
        </p:nvSpPr>
        <p:spPr>
          <a:xfrm flipV="1">
            <a:off x="152400" y="1530239"/>
            <a:ext cx="9113519" cy="45719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1" name="Shape 47"/>
          <p:cNvSpPr/>
          <p:nvPr/>
        </p:nvSpPr>
        <p:spPr>
          <a:xfrm flipV="1">
            <a:off x="1014548" y="144594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" name="Shape 47"/>
          <p:cNvSpPr/>
          <p:nvPr/>
        </p:nvSpPr>
        <p:spPr>
          <a:xfrm flipV="1">
            <a:off x="374467" y="1472562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3" name="Shape 47"/>
          <p:cNvSpPr/>
          <p:nvPr/>
        </p:nvSpPr>
        <p:spPr>
          <a:xfrm flipV="1">
            <a:off x="2081348" y="1562657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4" name="Shape 47"/>
          <p:cNvSpPr/>
          <p:nvPr/>
        </p:nvSpPr>
        <p:spPr>
          <a:xfrm flipV="1">
            <a:off x="79743" y="157259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6" name="Shape 47"/>
          <p:cNvSpPr/>
          <p:nvPr/>
        </p:nvSpPr>
        <p:spPr>
          <a:xfrm flipV="1">
            <a:off x="374468" y="1632588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47"/>
          <p:cNvSpPr/>
          <p:nvPr/>
        </p:nvSpPr>
        <p:spPr>
          <a:xfrm flipV="1">
            <a:off x="2376072" y="1515011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8" name="Shape 47"/>
          <p:cNvSpPr/>
          <p:nvPr/>
        </p:nvSpPr>
        <p:spPr>
          <a:xfrm flipV="1">
            <a:off x="1539240" y="1467613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9" name="Shape 47"/>
          <p:cNvSpPr/>
          <p:nvPr/>
        </p:nvSpPr>
        <p:spPr>
          <a:xfrm flipV="1">
            <a:off x="300990" y="1600963"/>
            <a:ext cx="9113519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0" name="Shape 47"/>
          <p:cNvSpPr/>
          <p:nvPr/>
        </p:nvSpPr>
        <p:spPr>
          <a:xfrm flipV="1">
            <a:off x="374467" y="14481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1" name="Shape 47"/>
          <p:cNvSpPr/>
          <p:nvPr/>
        </p:nvSpPr>
        <p:spPr>
          <a:xfrm flipV="1">
            <a:off x="526867" y="16005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2" name="Shape 47"/>
          <p:cNvSpPr/>
          <p:nvPr/>
        </p:nvSpPr>
        <p:spPr>
          <a:xfrm flipV="1">
            <a:off x="1906215" y="1486200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3" name="Shape 47"/>
          <p:cNvSpPr/>
          <p:nvPr/>
        </p:nvSpPr>
        <p:spPr>
          <a:xfrm flipV="1">
            <a:off x="2940257" y="160052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4" name="Shape 47"/>
          <p:cNvSpPr/>
          <p:nvPr/>
        </p:nvSpPr>
        <p:spPr>
          <a:xfrm flipV="1">
            <a:off x="2528472" y="161026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5" name="Shape 47"/>
          <p:cNvSpPr/>
          <p:nvPr/>
        </p:nvSpPr>
        <p:spPr>
          <a:xfrm flipV="1">
            <a:off x="1233072" y="147691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6" name="Shape 47"/>
          <p:cNvSpPr/>
          <p:nvPr/>
        </p:nvSpPr>
        <p:spPr>
          <a:xfrm flipV="1">
            <a:off x="2493133" y="158172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" name="Shape 47"/>
          <p:cNvSpPr/>
          <p:nvPr/>
        </p:nvSpPr>
        <p:spPr>
          <a:xfrm flipV="1">
            <a:off x="2645533" y="1505521"/>
            <a:ext cx="9113519" cy="45719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9" name="Shape 47"/>
          <p:cNvSpPr/>
          <p:nvPr/>
        </p:nvSpPr>
        <p:spPr>
          <a:xfrm flipV="1">
            <a:off x="2466999" y="162065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1" y="5531456"/>
            <a:ext cx="2488695" cy="992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057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Terminology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/>
          <a:lstStyle/>
          <a:p>
            <a:pPr marL="857250" indent="-85725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a string are building blocks of XML</a:t>
            </a:r>
          </a:p>
          <a:p>
            <a:pPr marL="857250" indent="-85725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the XML sentence equivalent</a:t>
            </a:r>
          </a:p>
          <a:p>
            <a:pPr marL="85725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element starts and ends with a tag &lt;&gt;&lt;/&gt;</a:t>
            </a:r>
          </a:p>
          <a:p>
            <a:pPr marL="85725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Elements contain strings known as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markups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hape 47"/>
          <p:cNvSpPr/>
          <p:nvPr/>
        </p:nvSpPr>
        <p:spPr>
          <a:xfrm>
            <a:off x="0" y="1433083"/>
            <a:ext cx="12192000" cy="273866"/>
          </a:xfrm>
          <a:prstGeom prst="rect">
            <a:avLst/>
          </a:prstGeom>
          <a:solidFill>
            <a:srgbClr val="0070C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" name="Shape 47"/>
          <p:cNvSpPr/>
          <p:nvPr/>
        </p:nvSpPr>
        <p:spPr>
          <a:xfrm flipV="1">
            <a:off x="152400" y="1530239"/>
            <a:ext cx="9113519" cy="45719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1" name="Shape 47"/>
          <p:cNvSpPr/>
          <p:nvPr/>
        </p:nvSpPr>
        <p:spPr>
          <a:xfrm flipV="1">
            <a:off x="1014548" y="144594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" name="Shape 47"/>
          <p:cNvSpPr/>
          <p:nvPr/>
        </p:nvSpPr>
        <p:spPr>
          <a:xfrm flipV="1">
            <a:off x="374467" y="1472562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3" name="Shape 47"/>
          <p:cNvSpPr/>
          <p:nvPr/>
        </p:nvSpPr>
        <p:spPr>
          <a:xfrm flipV="1">
            <a:off x="2081348" y="1562657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4" name="Shape 47"/>
          <p:cNvSpPr/>
          <p:nvPr/>
        </p:nvSpPr>
        <p:spPr>
          <a:xfrm flipV="1">
            <a:off x="79743" y="157259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6" name="Shape 47"/>
          <p:cNvSpPr/>
          <p:nvPr/>
        </p:nvSpPr>
        <p:spPr>
          <a:xfrm flipV="1">
            <a:off x="374468" y="1632588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47"/>
          <p:cNvSpPr/>
          <p:nvPr/>
        </p:nvSpPr>
        <p:spPr>
          <a:xfrm flipV="1">
            <a:off x="2376072" y="1515011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8" name="Shape 47"/>
          <p:cNvSpPr/>
          <p:nvPr/>
        </p:nvSpPr>
        <p:spPr>
          <a:xfrm flipV="1">
            <a:off x="1539240" y="1467613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9" name="Shape 47"/>
          <p:cNvSpPr/>
          <p:nvPr/>
        </p:nvSpPr>
        <p:spPr>
          <a:xfrm flipV="1">
            <a:off x="300990" y="1600963"/>
            <a:ext cx="9113519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0" name="Shape 47"/>
          <p:cNvSpPr/>
          <p:nvPr/>
        </p:nvSpPr>
        <p:spPr>
          <a:xfrm flipV="1">
            <a:off x="374467" y="14481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1" name="Shape 47"/>
          <p:cNvSpPr/>
          <p:nvPr/>
        </p:nvSpPr>
        <p:spPr>
          <a:xfrm flipV="1">
            <a:off x="526867" y="16005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2" name="Shape 47"/>
          <p:cNvSpPr/>
          <p:nvPr/>
        </p:nvSpPr>
        <p:spPr>
          <a:xfrm flipV="1">
            <a:off x="1906215" y="1486200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3" name="Shape 47"/>
          <p:cNvSpPr/>
          <p:nvPr/>
        </p:nvSpPr>
        <p:spPr>
          <a:xfrm flipV="1">
            <a:off x="2940257" y="160052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4" name="Shape 47"/>
          <p:cNvSpPr/>
          <p:nvPr/>
        </p:nvSpPr>
        <p:spPr>
          <a:xfrm flipV="1">
            <a:off x="2528472" y="161026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5" name="Shape 47"/>
          <p:cNvSpPr/>
          <p:nvPr/>
        </p:nvSpPr>
        <p:spPr>
          <a:xfrm flipV="1">
            <a:off x="1233072" y="147691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6" name="Shape 47"/>
          <p:cNvSpPr/>
          <p:nvPr/>
        </p:nvSpPr>
        <p:spPr>
          <a:xfrm flipV="1">
            <a:off x="2493133" y="158172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" name="Shape 47"/>
          <p:cNvSpPr/>
          <p:nvPr/>
        </p:nvSpPr>
        <p:spPr>
          <a:xfrm flipV="1">
            <a:off x="2645533" y="1505521"/>
            <a:ext cx="9113519" cy="45719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9" name="Shape 47"/>
          <p:cNvSpPr/>
          <p:nvPr/>
        </p:nvSpPr>
        <p:spPr>
          <a:xfrm flipV="1">
            <a:off x="2466999" y="162065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1" y="5531456"/>
            <a:ext cx="2488695" cy="992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049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Child Elements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subsets of elements </a:t>
            </a:r>
          </a:p>
          <a:p>
            <a:pPr marL="85725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fall within element start and end tags &lt;&gt;&lt;/&gt;</a:t>
            </a:r>
          </a:p>
          <a:p>
            <a:pPr marL="85725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typically contribute to modifying the main element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used to start and end elements.</a:t>
            </a:r>
          </a:p>
          <a:p>
            <a:pPr marL="0" lv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&lt;start tag&gt;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&lt;/end tag&gt;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&lt;empty event tag /&gt;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hape 47"/>
          <p:cNvSpPr/>
          <p:nvPr/>
        </p:nvSpPr>
        <p:spPr>
          <a:xfrm>
            <a:off x="0" y="1433083"/>
            <a:ext cx="12192000" cy="273866"/>
          </a:xfrm>
          <a:prstGeom prst="rect">
            <a:avLst/>
          </a:prstGeom>
          <a:solidFill>
            <a:srgbClr val="0070C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" name="Shape 47"/>
          <p:cNvSpPr/>
          <p:nvPr/>
        </p:nvSpPr>
        <p:spPr>
          <a:xfrm flipV="1">
            <a:off x="152400" y="1530239"/>
            <a:ext cx="9113519" cy="45719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1" name="Shape 47"/>
          <p:cNvSpPr/>
          <p:nvPr/>
        </p:nvSpPr>
        <p:spPr>
          <a:xfrm flipV="1">
            <a:off x="1014548" y="144594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" name="Shape 47"/>
          <p:cNvSpPr/>
          <p:nvPr/>
        </p:nvSpPr>
        <p:spPr>
          <a:xfrm flipV="1">
            <a:off x="374467" y="1472562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3" name="Shape 47"/>
          <p:cNvSpPr/>
          <p:nvPr/>
        </p:nvSpPr>
        <p:spPr>
          <a:xfrm flipV="1">
            <a:off x="2081348" y="1562657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4" name="Shape 47"/>
          <p:cNvSpPr/>
          <p:nvPr/>
        </p:nvSpPr>
        <p:spPr>
          <a:xfrm flipV="1">
            <a:off x="79743" y="157259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6" name="Shape 47"/>
          <p:cNvSpPr/>
          <p:nvPr/>
        </p:nvSpPr>
        <p:spPr>
          <a:xfrm flipV="1">
            <a:off x="374468" y="1632588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47"/>
          <p:cNvSpPr/>
          <p:nvPr/>
        </p:nvSpPr>
        <p:spPr>
          <a:xfrm flipV="1">
            <a:off x="2376072" y="1515011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8" name="Shape 47"/>
          <p:cNvSpPr/>
          <p:nvPr/>
        </p:nvSpPr>
        <p:spPr>
          <a:xfrm flipV="1">
            <a:off x="1539240" y="1467613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9" name="Shape 47"/>
          <p:cNvSpPr/>
          <p:nvPr/>
        </p:nvSpPr>
        <p:spPr>
          <a:xfrm flipV="1">
            <a:off x="300990" y="1600963"/>
            <a:ext cx="9113519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0" name="Shape 47"/>
          <p:cNvSpPr/>
          <p:nvPr/>
        </p:nvSpPr>
        <p:spPr>
          <a:xfrm flipV="1">
            <a:off x="374467" y="14481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1" name="Shape 47"/>
          <p:cNvSpPr/>
          <p:nvPr/>
        </p:nvSpPr>
        <p:spPr>
          <a:xfrm flipV="1">
            <a:off x="526867" y="16005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2" name="Shape 47"/>
          <p:cNvSpPr/>
          <p:nvPr/>
        </p:nvSpPr>
        <p:spPr>
          <a:xfrm flipV="1">
            <a:off x="1906215" y="1486200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3" name="Shape 47"/>
          <p:cNvSpPr/>
          <p:nvPr/>
        </p:nvSpPr>
        <p:spPr>
          <a:xfrm flipV="1">
            <a:off x="2940257" y="160052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4" name="Shape 47"/>
          <p:cNvSpPr/>
          <p:nvPr/>
        </p:nvSpPr>
        <p:spPr>
          <a:xfrm flipV="1">
            <a:off x="2528472" y="161026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5" name="Shape 47"/>
          <p:cNvSpPr/>
          <p:nvPr/>
        </p:nvSpPr>
        <p:spPr>
          <a:xfrm flipV="1">
            <a:off x="1233072" y="147691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6" name="Shape 47"/>
          <p:cNvSpPr/>
          <p:nvPr/>
        </p:nvSpPr>
        <p:spPr>
          <a:xfrm flipV="1">
            <a:off x="2493133" y="158172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" name="Shape 47"/>
          <p:cNvSpPr/>
          <p:nvPr/>
        </p:nvSpPr>
        <p:spPr>
          <a:xfrm flipV="1">
            <a:off x="2645533" y="1505521"/>
            <a:ext cx="9113519" cy="45719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9" name="Shape 47"/>
          <p:cNvSpPr/>
          <p:nvPr/>
        </p:nvSpPr>
        <p:spPr>
          <a:xfrm flipV="1">
            <a:off x="2466999" y="162065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1" y="5531456"/>
            <a:ext cx="2488695" cy="992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itle 6">
            <a:extLst>
              <a:ext uri="{FF2B5EF4-FFF2-40B4-BE49-F238E27FC236}">
                <a16:creationId xmlns:a16="http://schemas.microsoft.com/office/drawing/2014/main" id="{28CEBCEF-072E-46DB-B40C-65BA6B062E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70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Terminology</a:t>
            </a:r>
          </a:p>
        </p:txBody>
      </p:sp>
    </p:spTree>
    <p:extLst>
      <p:ext uri="{BB962C8B-B14F-4D97-AF65-F5344CB8AC3E}">
        <p14:creationId xmlns:p14="http://schemas.microsoft.com/office/powerpoint/2010/main" val="246148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>
            <a:normAutofit/>
          </a:bodyPr>
          <a:lstStyle/>
          <a:p>
            <a:pPr marL="857250" indent="-857250"/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Markup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string, between tags, contained in 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&lt;&gt;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]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&amp;,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857250" indent="-857250"/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string between tags, that isn’t 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Markup</a:t>
            </a:r>
          </a:p>
          <a:p>
            <a:pPr marL="857250" indent="-857250"/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strings that modify certain features of the element.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hape 47"/>
          <p:cNvSpPr/>
          <p:nvPr/>
        </p:nvSpPr>
        <p:spPr>
          <a:xfrm>
            <a:off x="0" y="1433083"/>
            <a:ext cx="12192000" cy="273866"/>
          </a:xfrm>
          <a:prstGeom prst="rect">
            <a:avLst/>
          </a:prstGeom>
          <a:solidFill>
            <a:srgbClr val="0070C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" name="Shape 47"/>
          <p:cNvSpPr/>
          <p:nvPr/>
        </p:nvSpPr>
        <p:spPr>
          <a:xfrm flipV="1">
            <a:off x="152400" y="1530239"/>
            <a:ext cx="9113519" cy="45719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1" name="Shape 47"/>
          <p:cNvSpPr/>
          <p:nvPr/>
        </p:nvSpPr>
        <p:spPr>
          <a:xfrm flipV="1">
            <a:off x="1014548" y="144594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" name="Shape 47"/>
          <p:cNvSpPr/>
          <p:nvPr/>
        </p:nvSpPr>
        <p:spPr>
          <a:xfrm flipV="1">
            <a:off x="374467" y="1472562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3" name="Shape 47"/>
          <p:cNvSpPr/>
          <p:nvPr/>
        </p:nvSpPr>
        <p:spPr>
          <a:xfrm flipV="1">
            <a:off x="2081348" y="1562657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4" name="Shape 47"/>
          <p:cNvSpPr/>
          <p:nvPr/>
        </p:nvSpPr>
        <p:spPr>
          <a:xfrm flipV="1">
            <a:off x="79743" y="1572599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6" name="Shape 47"/>
          <p:cNvSpPr/>
          <p:nvPr/>
        </p:nvSpPr>
        <p:spPr>
          <a:xfrm flipV="1">
            <a:off x="374468" y="1632588"/>
            <a:ext cx="9113519" cy="45719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47"/>
          <p:cNvSpPr/>
          <p:nvPr/>
        </p:nvSpPr>
        <p:spPr>
          <a:xfrm flipV="1">
            <a:off x="2376072" y="1515011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8" name="Shape 47"/>
          <p:cNvSpPr/>
          <p:nvPr/>
        </p:nvSpPr>
        <p:spPr>
          <a:xfrm flipV="1">
            <a:off x="1539240" y="1467613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9" name="Shape 47"/>
          <p:cNvSpPr/>
          <p:nvPr/>
        </p:nvSpPr>
        <p:spPr>
          <a:xfrm flipV="1">
            <a:off x="300990" y="1600963"/>
            <a:ext cx="9113519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0" name="Shape 47"/>
          <p:cNvSpPr/>
          <p:nvPr/>
        </p:nvSpPr>
        <p:spPr>
          <a:xfrm flipV="1">
            <a:off x="374467" y="14481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1" name="Shape 47"/>
          <p:cNvSpPr/>
          <p:nvPr/>
        </p:nvSpPr>
        <p:spPr>
          <a:xfrm flipV="1">
            <a:off x="526867" y="1600525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2" name="Shape 47"/>
          <p:cNvSpPr/>
          <p:nvPr/>
        </p:nvSpPr>
        <p:spPr>
          <a:xfrm flipV="1">
            <a:off x="1906215" y="1486200"/>
            <a:ext cx="9113519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3" name="Shape 47"/>
          <p:cNvSpPr/>
          <p:nvPr/>
        </p:nvSpPr>
        <p:spPr>
          <a:xfrm flipV="1">
            <a:off x="2940257" y="160052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4" name="Shape 47"/>
          <p:cNvSpPr/>
          <p:nvPr/>
        </p:nvSpPr>
        <p:spPr>
          <a:xfrm flipV="1">
            <a:off x="2528472" y="161026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5" name="Shape 47"/>
          <p:cNvSpPr/>
          <p:nvPr/>
        </p:nvSpPr>
        <p:spPr>
          <a:xfrm flipV="1">
            <a:off x="1233072" y="147691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6" name="Shape 47"/>
          <p:cNvSpPr/>
          <p:nvPr/>
        </p:nvSpPr>
        <p:spPr>
          <a:xfrm flipV="1">
            <a:off x="2493133" y="1581721"/>
            <a:ext cx="9113519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" name="Shape 47"/>
          <p:cNvSpPr/>
          <p:nvPr/>
        </p:nvSpPr>
        <p:spPr>
          <a:xfrm flipV="1">
            <a:off x="2645533" y="1505521"/>
            <a:ext cx="9113519" cy="45719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9" name="Shape 47"/>
          <p:cNvSpPr/>
          <p:nvPr/>
        </p:nvSpPr>
        <p:spPr>
          <a:xfrm flipV="1">
            <a:off x="2466999" y="1620655"/>
            <a:ext cx="9113519" cy="45719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spcBef>
                <a:spcPts val="0"/>
              </a:spcBef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230" y="4131716"/>
            <a:ext cx="62865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itle 6">
            <a:extLst>
              <a:ext uri="{FF2B5EF4-FFF2-40B4-BE49-F238E27FC236}">
                <a16:creationId xmlns:a16="http://schemas.microsoft.com/office/drawing/2014/main" id="{D4B33EFF-BA65-4BD8-9F93-FCD2CAC88CF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Terminology</a:t>
            </a:r>
            <a:endParaRPr lang="en-US" sz="40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9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766</Words>
  <Application>Microsoft Office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Gill Sans</vt:lpstr>
      <vt:lpstr>Tahoma</vt:lpstr>
      <vt:lpstr>Office Theme</vt:lpstr>
      <vt:lpstr>Cityworks UI Customization</vt:lpstr>
      <vt:lpstr>Course Objectives</vt:lpstr>
      <vt:lpstr>XML: Extensible Markup Language </vt:lpstr>
      <vt:lpstr>HTML: HyperText Markup Language </vt:lpstr>
      <vt:lpstr>CSS: Cascading Style Sheets </vt:lpstr>
      <vt:lpstr>Advantages of XML</vt:lpstr>
      <vt:lpstr>XML Terminology</vt:lpstr>
      <vt:lpstr>PowerPoint Presentation</vt:lpstr>
      <vt:lpstr>PowerPoint Presentation</vt:lpstr>
      <vt:lpstr>XML File Structure</vt:lpstr>
      <vt:lpstr>XML File Structure (Continued)</vt:lpstr>
      <vt:lpstr>XML Controls</vt:lpstr>
      <vt:lpstr>XML Controls (continued)</vt:lpstr>
      <vt:lpstr>XML Controls (continued)</vt:lpstr>
      <vt:lpstr>Layout</vt:lpstr>
      <vt:lpstr>Layout</vt:lpstr>
      <vt:lpstr>Messages</vt:lpstr>
      <vt:lpstr>Layout Manager (LM)</vt:lpstr>
      <vt:lpstr>Server AMS Page Structure</vt:lpstr>
      <vt:lpstr>Server AMS Page Structure</vt:lpstr>
      <vt:lpstr>Locating XML Files</vt:lpstr>
      <vt:lpstr>Editing XML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Customizing Cityworks Server AMS/PLL Using XML</dc:title>
  <dc:creator>John Jarnagin</dc:creator>
  <cp:lastModifiedBy>Brandon Whitney</cp:lastModifiedBy>
  <cp:revision>55</cp:revision>
  <dcterms:created xsi:type="dcterms:W3CDTF">2015-08-26T15:47:34Z</dcterms:created>
  <dcterms:modified xsi:type="dcterms:W3CDTF">2018-11-07T18:09:28Z</dcterms:modified>
</cp:coreProperties>
</file>