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2" r:id="rId8"/>
    <p:sldId id="261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6ECE-3F5E-43F9-B6A6-697FE5449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4132" y="2069963"/>
            <a:ext cx="7188063" cy="1442624"/>
          </a:xfrm>
        </p:spPr>
        <p:txBody>
          <a:bodyPr>
            <a:noAutofit/>
          </a:bodyPr>
          <a:lstStyle/>
          <a:p>
            <a:br>
              <a:rPr lang="en-US" sz="3200" b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6000" b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UI Customization</a:t>
            </a:r>
            <a:endParaRPr lang="en-US" sz="32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94200-7B38-4CF8-A128-017207C7C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1691" y="3261175"/>
            <a:ext cx="2967908" cy="502823"/>
          </a:xfrm>
        </p:spPr>
        <p:txBody>
          <a:bodyPr/>
          <a:lstStyle/>
          <a:p>
            <a:r>
              <a:rPr lang="en-US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Cityworks 15.4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0D2807-9A1B-42A5-BBBC-C1ED03BF5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863" y="219455"/>
            <a:ext cx="3019425" cy="1042988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CFAC9E85-C6FD-3F4F-B8F9-E3E6CC0F5918}"/>
              </a:ext>
            </a:extLst>
          </p:cNvPr>
          <p:cNvSpPr txBox="1">
            <a:spLocks/>
          </p:cNvSpPr>
          <p:nvPr/>
        </p:nvSpPr>
        <p:spPr>
          <a:xfrm>
            <a:off x="9182772" y="6355177"/>
            <a:ext cx="2855258" cy="502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Trainer: Brandon Whitney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678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714272"/>
            <a:ext cx="9905999" cy="3541714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used to define and configure each control element: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Buttons, grids, text boxes, drop-downs, calendars, check boxes, and radio buttons.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Cityworks layout manager follows certain naming conventions for control IDs: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cbo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_____” for drop-downs.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Example: “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cboDescription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”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“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cal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_____” for calendars. Example: “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calActualFinishDate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”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“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grd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_____” for grids.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“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chk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_____” for check boxes.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“txt_____” for text boxes.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_____” for buttons.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Tags for elements will vary depending on type: Grid, Button, Control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Controls</a:t>
            </a:r>
          </a:p>
        </p:txBody>
      </p:sp>
    </p:spTree>
    <p:extLst>
      <p:ext uri="{BB962C8B-B14F-4D97-AF65-F5344CB8AC3E}">
        <p14:creationId xmlns:p14="http://schemas.microsoft.com/office/powerpoint/2010/main" val="2088636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714272"/>
            <a:ext cx="9905999" cy="3541714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Arranges elements on the page.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Pages divided into columns, panels, and rows.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Columns and panels have IDs, rows have an index for position within the panel.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 division limits: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Three columns per page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Unlimited panels per column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Unlimited rows per panel.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a panel to display, must have row with content.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1206907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Layout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607E1D-267F-4C7B-A14D-9A1D1282C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803" y="1667988"/>
            <a:ext cx="6944391" cy="47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33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714272"/>
            <a:ext cx="9905999" cy="3541714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Generally used for internationalization and popup message customization.</a:t>
            </a: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Messages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EF76A-0C80-4253-BC51-0529EEE5D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057" y="2441362"/>
            <a:ext cx="8455885" cy="19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75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714272"/>
            <a:ext cx="9905999" cy="3541714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GUI-rendering engine responsible for roughly 90% of Cityworks UI.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Users cannot interact directly with Layout Manager, only through XML.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Layout Manager reloads the page dynamically each time the page is requested.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taken by Layout Manager:</a:t>
            </a:r>
          </a:p>
          <a:p>
            <a:pPr marL="45720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Layout Manager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AAB16C8-6A8A-4CE5-977E-77EFD781099B}"/>
              </a:ext>
            </a:extLst>
          </p:cNvPr>
          <p:cNvGrpSpPr/>
          <p:nvPr/>
        </p:nvGrpSpPr>
        <p:grpSpPr>
          <a:xfrm>
            <a:off x="3966972" y="3574612"/>
            <a:ext cx="4258056" cy="2401623"/>
            <a:chOff x="3736848" y="3776094"/>
            <a:chExt cx="4258056" cy="24016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3F2579-AA3A-40E5-8C48-1869896A21AB}"/>
                </a:ext>
              </a:extLst>
            </p:cNvPr>
            <p:cNvSpPr/>
            <p:nvPr/>
          </p:nvSpPr>
          <p:spPr>
            <a:xfrm>
              <a:off x="3736848" y="3776094"/>
              <a:ext cx="2002536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Read XML Base File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A5CABC3-41D3-4AF3-B25A-E0761CE2BF8E}"/>
                </a:ext>
              </a:extLst>
            </p:cNvPr>
            <p:cNvSpPr/>
            <p:nvPr/>
          </p:nvSpPr>
          <p:spPr>
            <a:xfrm>
              <a:off x="6013704" y="3776094"/>
              <a:ext cx="1981200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Generate HTML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73601F-49FE-47A0-BB44-E15668EC6582}"/>
                </a:ext>
              </a:extLst>
            </p:cNvPr>
            <p:cNvSpPr/>
            <p:nvPr/>
          </p:nvSpPr>
          <p:spPr>
            <a:xfrm>
              <a:off x="3736848" y="4707346"/>
              <a:ext cx="2002536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Read Custom XML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477C1D-86E0-4D5D-B73A-688076DB239D}"/>
                </a:ext>
              </a:extLst>
            </p:cNvPr>
            <p:cNvSpPr/>
            <p:nvPr/>
          </p:nvSpPr>
          <p:spPr>
            <a:xfrm>
              <a:off x="6013704" y="4707346"/>
              <a:ext cx="1981200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Edit HTML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D34E97B-6247-48D3-9850-D566C9B29D8F}"/>
                </a:ext>
              </a:extLst>
            </p:cNvPr>
            <p:cNvCxnSpPr>
              <a:stCxn id="4" idx="3"/>
              <a:endCxn id="8" idx="1"/>
            </p:cNvCxnSpPr>
            <p:nvPr/>
          </p:nvCxnSpPr>
          <p:spPr>
            <a:xfrm>
              <a:off x="5739384" y="4050414"/>
              <a:ext cx="2743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C5C1C31F-EAE4-4DA0-8982-0D12B335F495}"/>
                </a:ext>
              </a:extLst>
            </p:cNvPr>
            <p:cNvCxnSpPr>
              <a:stCxn id="8" idx="2"/>
              <a:endCxn id="14" idx="0"/>
            </p:cNvCxnSpPr>
            <p:nvPr/>
          </p:nvCxnSpPr>
          <p:spPr>
            <a:xfrm rot="5400000">
              <a:off x="5679904" y="3382946"/>
              <a:ext cx="382612" cy="2266188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53C3DA2-A0A6-44DA-A122-A8556D8559DD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>
              <a:off x="5739384" y="4981666"/>
              <a:ext cx="2743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DBEE72E-0F5F-4031-8DE7-74DC5FB5B911}"/>
                </a:ext>
              </a:extLst>
            </p:cNvPr>
            <p:cNvSpPr/>
            <p:nvPr/>
          </p:nvSpPr>
          <p:spPr>
            <a:xfrm>
              <a:off x="4708779" y="5629077"/>
              <a:ext cx="2324862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Send HTML to Browser</a:t>
              </a:r>
            </a:p>
          </p:txBody>
        </p: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66192AAA-99DC-4A4F-B974-7A795C4BBDC2}"/>
                </a:ext>
              </a:extLst>
            </p:cNvPr>
            <p:cNvCxnSpPr>
              <a:cxnSpLocks/>
              <a:stCxn id="15" idx="2"/>
              <a:endCxn id="26" idx="0"/>
            </p:cNvCxnSpPr>
            <p:nvPr/>
          </p:nvCxnSpPr>
          <p:spPr>
            <a:xfrm rot="5400000">
              <a:off x="6251212" y="4875984"/>
              <a:ext cx="373091" cy="1133094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8139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714272"/>
            <a:ext cx="9905999" cy="3541714"/>
          </a:xfrm>
        </p:spPr>
        <p:txBody>
          <a:bodyPr>
            <a:normAutofit/>
          </a:bodyPr>
          <a:lstStyle/>
          <a:p>
            <a:pPr marL="857250" lvl="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 files are located in the install directory</a:t>
            </a:r>
          </a:p>
          <a:p>
            <a:pPr marL="0" lvl="0" indent="0" algn="ctr">
              <a:buNone/>
            </a:pP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“…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CWAdmin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\&lt;site name&gt;\Website\Xml”</a:t>
            </a:r>
          </a:p>
          <a:p>
            <a:pPr marL="857250" lvl="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“Base” files should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 edited directly</a:t>
            </a:r>
          </a:p>
          <a:p>
            <a:pPr marL="857250" lvl="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“Non-Base” files can be modified directly</a:t>
            </a:r>
          </a:p>
          <a:p>
            <a:pPr marL="857250" lvl="0" indent="-857250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Always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create a backup copy of non-Base files before editing</a:t>
            </a:r>
          </a:p>
          <a:p>
            <a:pPr marL="45720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Locating XML Files</a:t>
            </a:r>
          </a:p>
        </p:txBody>
      </p:sp>
    </p:spTree>
    <p:extLst>
      <p:ext uri="{BB962C8B-B14F-4D97-AF65-F5344CB8AC3E}">
        <p14:creationId xmlns:p14="http://schemas.microsoft.com/office/powerpoint/2010/main" val="2476130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714272"/>
            <a:ext cx="9905999" cy="3541714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text editor should be able to load XML.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 editors with IntelliSense are recommended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/ Visual Studio Code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Notepad ++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Atom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Dozens more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Editing XML</a:t>
            </a:r>
          </a:p>
        </p:txBody>
      </p:sp>
    </p:spTree>
    <p:extLst>
      <p:ext uri="{BB962C8B-B14F-4D97-AF65-F5344CB8AC3E}">
        <p14:creationId xmlns:p14="http://schemas.microsoft.com/office/powerpoint/2010/main" val="387040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714272"/>
            <a:ext cx="9905999" cy="3541714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Introduce basic XML layout and structure.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Explain best practices in UI customization.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Demonstrate simple XML-based customizations.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Demonstrate injection of HTML, CSS, and JavaScript into XML.</a:t>
            </a: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307415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714272"/>
            <a:ext cx="9905999" cy="3541714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Uses tags and elements to structure, manipulate, and describe data.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Similar tag and element structure to HTML.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 in Cityworks to generate HTML (Layout Manager). Benefits: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Very shallow learning curve.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Easy interfacing with HTML, CSS, and JavaScript.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Customizations are simple and immediate.</a:t>
            </a: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Extensible Markup Language (XML)</a:t>
            </a:r>
          </a:p>
        </p:txBody>
      </p:sp>
    </p:spTree>
    <p:extLst>
      <p:ext uri="{BB962C8B-B14F-4D97-AF65-F5344CB8AC3E}">
        <p14:creationId xmlns:p14="http://schemas.microsoft.com/office/powerpoint/2010/main" val="2188763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714272"/>
            <a:ext cx="5111497" cy="3541714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en-US" sz="31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Tag: </a:t>
            </a:r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beginning or ending of an element, enclosed in angle brackets.</a:t>
            </a:r>
            <a:endParaRPr lang="en-US" sz="31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Element: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Everything between matching tags. Corresponds with an object on a page.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Markup: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between tags to format the elements.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Content: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between tags that is not markup.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Attributes: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Strings inside of tags to modify certain features of an element.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 Terminology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434E7B-619B-4C95-8AF8-98A69979EC8D}"/>
              </a:ext>
            </a:extLst>
          </p:cNvPr>
          <p:cNvSpPr txBox="1"/>
          <p:nvPr/>
        </p:nvSpPr>
        <p:spPr>
          <a:xfrm>
            <a:off x="6254496" y="2413337"/>
            <a:ext cx="543153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&lt;label id=“label_cboDescription”&gt;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&lt;text&gt;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&lt;![CDATA[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&lt;css class=“item”&gt;Type&lt;/css&gt;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]]&gt;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&lt;/text&gt;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&lt;/label&gt;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3F4A04-1D88-4F41-BF95-0C45BD7F3DAD}"/>
              </a:ext>
            </a:extLst>
          </p:cNvPr>
          <p:cNvCxnSpPr>
            <a:cxnSpLocks/>
          </p:cNvCxnSpPr>
          <p:nvPr/>
        </p:nvCxnSpPr>
        <p:spPr>
          <a:xfrm>
            <a:off x="6355080" y="2692277"/>
            <a:ext cx="4535424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DA6354-97F7-4296-88F1-AD202E7B549D}"/>
              </a:ext>
            </a:extLst>
          </p:cNvPr>
          <p:cNvCxnSpPr>
            <a:cxnSpLocks/>
          </p:cNvCxnSpPr>
          <p:nvPr/>
        </p:nvCxnSpPr>
        <p:spPr>
          <a:xfrm>
            <a:off x="6809232" y="2972693"/>
            <a:ext cx="789432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7C315E-EE06-4663-99CB-63D1305B9DD5}"/>
              </a:ext>
            </a:extLst>
          </p:cNvPr>
          <p:cNvCxnSpPr>
            <a:cxnSpLocks/>
          </p:cNvCxnSpPr>
          <p:nvPr/>
        </p:nvCxnSpPr>
        <p:spPr>
          <a:xfrm>
            <a:off x="6809232" y="4076069"/>
            <a:ext cx="963168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0FCF66-C038-4B60-9178-1C0FD8947B55}"/>
              </a:ext>
            </a:extLst>
          </p:cNvPr>
          <p:cNvCxnSpPr>
            <a:cxnSpLocks/>
          </p:cNvCxnSpPr>
          <p:nvPr/>
        </p:nvCxnSpPr>
        <p:spPr>
          <a:xfrm>
            <a:off x="6355080" y="4347341"/>
            <a:ext cx="1078992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5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714272"/>
            <a:ext cx="5111497" cy="3541714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Tag: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beginning or ending of an element, enclosed in angle brackets.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sz="26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Element:</a:t>
            </a:r>
            <a:r>
              <a:rPr 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Everything between matching tags. Corresponds with an object on a page.</a:t>
            </a:r>
            <a:endParaRPr lang="en-US" sz="2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Markup: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between tags to format the elements.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Content: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between tags that is not markup.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Attributes: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Strings inside of tags to modify certain features of an element.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 Terminology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434E7B-619B-4C95-8AF8-98A69979EC8D}"/>
              </a:ext>
            </a:extLst>
          </p:cNvPr>
          <p:cNvSpPr txBox="1"/>
          <p:nvPr/>
        </p:nvSpPr>
        <p:spPr>
          <a:xfrm>
            <a:off x="6254496" y="2413337"/>
            <a:ext cx="543153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&lt;label id=“label_cboDescription”&gt;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&lt;text&gt;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&lt;![CDATA[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&lt;css class=“item”&gt;Type&lt;/css&gt;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]]&gt;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&lt;/text&gt;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&lt;/label&gt;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3F4A04-1D88-4F41-BF95-0C45BD7F3DAD}"/>
              </a:ext>
            </a:extLst>
          </p:cNvPr>
          <p:cNvCxnSpPr>
            <a:cxnSpLocks/>
          </p:cNvCxnSpPr>
          <p:nvPr/>
        </p:nvCxnSpPr>
        <p:spPr>
          <a:xfrm>
            <a:off x="6355080" y="2487168"/>
            <a:ext cx="0" cy="1860173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0FCF66-C038-4B60-9178-1C0FD8947B55}"/>
              </a:ext>
            </a:extLst>
          </p:cNvPr>
          <p:cNvCxnSpPr>
            <a:cxnSpLocks/>
          </p:cNvCxnSpPr>
          <p:nvPr/>
        </p:nvCxnSpPr>
        <p:spPr>
          <a:xfrm>
            <a:off x="6809232" y="2770632"/>
            <a:ext cx="0" cy="123444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23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714272"/>
            <a:ext cx="5111497" cy="3541714"/>
          </a:xfrm>
        </p:spPr>
        <p:txBody>
          <a:bodyPr>
            <a:normAutofit fontScale="85000" lnSpcReduction="10000"/>
          </a:bodyPr>
          <a:lstStyle/>
          <a:p>
            <a:pPr marL="457200" lvl="1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Tag: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beginning or ending of an element, enclosed in angle brackets.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Element: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Everything between matching tags. Corresponds with an object on a page.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sz="26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Markup: 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between tags to format the elements.</a:t>
            </a:r>
            <a:endParaRPr lang="en-US" sz="2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Content: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between tags that is not markup.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Attributes: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Strings inside of tags to modify certain features of an element.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 Terminology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434E7B-619B-4C95-8AF8-98A69979EC8D}"/>
              </a:ext>
            </a:extLst>
          </p:cNvPr>
          <p:cNvSpPr txBox="1"/>
          <p:nvPr/>
        </p:nvSpPr>
        <p:spPr>
          <a:xfrm>
            <a:off x="6254496" y="2413337"/>
            <a:ext cx="543153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&lt;label id=“label_cboDescription”&gt;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&lt;text&gt;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&lt;![CDATA[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&lt;css class=“item”&gt;Type&lt;/css&gt;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]]&gt;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&lt;/text&gt;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&lt;/label&gt;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DA6354-97F7-4296-88F1-AD202E7B549D}"/>
              </a:ext>
            </a:extLst>
          </p:cNvPr>
          <p:cNvCxnSpPr>
            <a:cxnSpLocks/>
          </p:cNvCxnSpPr>
          <p:nvPr/>
        </p:nvCxnSpPr>
        <p:spPr>
          <a:xfrm flipH="1">
            <a:off x="7278624" y="3255264"/>
            <a:ext cx="1225296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52B404-E632-4283-88A2-71F2CE8ED333}"/>
              </a:ext>
            </a:extLst>
          </p:cNvPr>
          <p:cNvCxnSpPr>
            <a:cxnSpLocks/>
          </p:cNvCxnSpPr>
          <p:nvPr/>
        </p:nvCxnSpPr>
        <p:spPr>
          <a:xfrm flipH="1">
            <a:off x="7278624" y="3800856"/>
            <a:ext cx="384048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050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714272"/>
            <a:ext cx="5111497" cy="3541714"/>
          </a:xfrm>
        </p:spPr>
        <p:txBody>
          <a:bodyPr>
            <a:normAutofit fontScale="85000" lnSpcReduction="10000"/>
          </a:bodyPr>
          <a:lstStyle/>
          <a:p>
            <a:pPr marL="457200" lvl="1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Tag: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beginning or ending of an element, enclosed in angle brackets.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Element: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Everything between matching tags. Corresponds with an object on a page.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Markup: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between tags to format the elements.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Content: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between tags that is not markup.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Attributes: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Strings inside of tags to modify certain features of an element.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 Terminology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434E7B-619B-4C95-8AF8-98A69979EC8D}"/>
              </a:ext>
            </a:extLst>
          </p:cNvPr>
          <p:cNvSpPr txBox="1"/>
          <p:nvPr/>
        </p:nvSpPr>
        <p:spPr>
          <a:xfrm>
            <a:off x="6254496" y="2413337"/>
            <a:ext cx="543153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&lt;label id=“label_cboDescription”&gt;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&lt;text&gt;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&lt;![CDATA[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&lt;css class=“item”&gt;Type&lt;/css&gt;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]]&gt;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&lt;/text&gt;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&lt;/label&gt;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3F4A04-1D88-4F41-BF95-0C45BD7F3DAD}"/>
              </a:ext>
            </a:extLst>
          </p:cNvPr>
          <p:cNvCxnSpPr>
            <a:cxnSpLocks/>
          </p:cNvCxnSpPr>
          <p:nvPr/>
        </p:nvCxnSpPr>
        <p:spPr>
          <a:xfrm>
            <a:off x="7690104" y="3533525"/>
            <a:ext cx="3858768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169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714272"/>
            <a:ext cx="5111497" cy="3541714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Tag: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beginning or ending of an element, enclosed in angle brackets.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Element: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Everything between matching tags. Corresponds with an object on a page.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Markup: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between tags to format the elements.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Content: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between tags that is not markup.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Attributes: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Strings inside of tags to modify certain features of an element.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 Terminology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434E7B-619B-4C95-8AF8-98A69979EC8D}"/>
              </a:ext>
            </a:extLst>
          </p:cNvPr>
          <p:cNvSpPr txBox="1"/>
          <p:nvPr/>
        </p:nvSpPr>
        <p:spPr>
          <a:xfrm>
            <a:off x="6254496" y="2413337"/>
            <a:ext cx="543153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&lt;label id=“label_cboDescription”&gt;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&lt;text&gt;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&lt;![CDATA[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&lt;css class=“item”&gt;Type&lt;/css&gt;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]]&gt;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&lt;/text&gt;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&lt;/label&gt;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3F4A04-1D88-4F41-BF95-0C45BD7F3DAD}"/>
              </a:ext>
            </a:extLst>
          </p:cNvPr>
          <p:cNvCxnSpPr>
            <a:cxnSpLocks/>
          </p:cNvCxnSpPr>
          <p:nvPr/>
        </p:nvCxnSpPr>
        <p:spPr>
          <a:xfrm>
            <a:off x="7324344" y="2692277"/>
            <a:ext cx="3374136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DA6354-97F7-4296-88F1-AD202E7B549D}"/>
              </a:ext>
            </a:extLst>
          </p:cNvPr>
          <p:cNvCxnSpPr>
            <a:cxnSpLocks/>
          </p:cNvCxnSpPr>
          <p:nvPr/>
        </p:nvCxnSpPr>
        <p:spPr>
          <a:xfrm>
            <a:off x="8418576" y="3512189"/>
            <a:ext cx="1584960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640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714272"/>
            <a:ext cx="9905999" cy="3541714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XML files </a:t>
            </a:r>
            <a:r>
              <a:rPr lang="en-US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must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begin with an XML Declaration: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&lt;?xml version=“1.0” encoding=“utf-8” ?&gt;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Flag for Cityworks Layout Manager: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&lt;webLayout xmlns=“http://www.azteca.com/cityworks/layout/webLayout” &gt;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Lets Layout Manager know how to handle it.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Controls: &lt;controls&gt;…&lt;/controls&gt;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Layout: &lt;layout&gt;…&lt;/layout&gt;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Messages: &lt;messages&gt;…&lt;/messages&gt;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 File Structure in Cityworks</a:t>
            </a:r>
          </a:p>
        </p:txBody>
      </p:sp>
    </p:spTree>
    <p:extLst>
      <p:ext uri="{BB962C8B-B14F-4D97-AF65-F5344CB8AC3E}">
        <p14:creationId xmlns:p14="http://schemas.microsoft.com/office/powerpoint/2010/main" val="3268479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353</TotalTime>
  <Words>862</Words>
  <Application>Microsoft Office PowerPoint</Application>
  <PresentationFormat>Widescreen</PresentationFormat>
  <Paragraphs>135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Courier New</vt:lpstr>
      <vt:lpstr>Tahoma</vt:lpstr>
      <vt:lpstr>Trebuchet MS</vt:lpstr>
      <vt:lpstr>Tw Cen MT</vt:lpstr>
      <vt:lpstr>Wingdings</vt:lpstr>
      <vt:lpstr>Circuit</vt:lpstr>
      <vt:lpstr> UI Customization</vt:lpstr>
      <vt:lpstr>Course Objectives</vt:lpstr>
      <vt:lpstr>Extensible Markup Language (XML)</vt:lpstr>
      <vt:lpstr>XML Terminology</vt:lpstr>
      <vt:lpstr>XML Terminology</vt:lpstr>
      <vt:lpstr>XML Terminology</vt:lpstr>
      <vt:lpstr>XML Terminology</vt:lpstr>
      <vt:lpstr>XML Terminology</vt:lpstr>
      <vt:lpstr>XML File Structure in Cityworks</vt:lpstr>
      <vt:lpstr>Controls</vt:lpstr>
      <vt:lpstr>Layout</vt:lpstr>
      <vt:lpstr>Layout</vt:lpstr>
      <vt:lpstr>Messages</vt:lpstr>
      <vt:lpstr>Layout Manager</vt:lpstr>
      <vt:lpstr>Locating XML Files</vt:lpstr>
      <vt:lpstr>Editing XML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Inspections</dc:title>
  <dc:creator>Brandon Whitney</dc:creator>
  <cp:lastModifiedBy>Brandon Whitney</cp:lastModifiedBy>
  <cp:revision>26</cp:revision>
  <dcterms:created xsi:type="dcterms:W3CDTF">2019-01-31T19:02:33Z</dcterms:created>
  <dcterms:modified xsi:type="dcterms:W3CDTF">2019-04-29T18:35:39Z</dcterms:modified>
</cp:coreProperties>
</file>