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2"/>
  </p:notesMasterIdLst>
  <p:sldIdLst>
    <p:sldId id="256" r:id="rId2"/>
    <p:sldId id="265" r:id="rId3"/>
    <p:sldId id="257" r:id="rId4"/>
    <p:sldId id="264" r:id="rId5"/>
    <p:sldId id="270" r:id="rId6"/>
    <p:sldId id="267" r:id="rId7"/>
    <p:sldId id="269" r:id="rId8"/>
    <p:sldId id="271" r:id="rId9"/>
    <p:sldId id="25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99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067E7-41AA-F842-AA05-D99C99F249B0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3F522-7B5D-394D-906C-20FDF3DF3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3F522-7B5D-394D-906C-20FDF3DF35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3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3F522-7B5D-394D-906C-20FDF3DF35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3F522-7B5D-394D-906C-20FDF3DF35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8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3F522-7B5D-394D-906C-20FDF3DF35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0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8A9-78EC-D244-84AB-765E6F845A5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396B45F-4FAE-A24F-9F08-10460927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8A9-78EC-D244-84AB-765E6F845A5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45F-4FAE-A24F-9F08-10460927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2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8A9-78EC-D244-84AB-765E6F845A5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45F-4FAE-A24F-9F08-10460927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8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8A9-78EC-D244-84AB-765E6F845A5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45F-4FAE-A24F-9F08-10460927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8A9-78EC-D244-84AB-765E6F845A5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45F-4FAE-A24F-9F08-10460927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8A9-78EC-D244-84AB-765E6F845A5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45F-4FAE-A24F-9F08-10460927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8A9-78EC-D244-84AB-765E6F845A5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45F-4FAE-A24F-9F08-10460927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7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8A9-78EC-D244-84AB-765E6F845A5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45F-4FAE-A24F-9F08-10460927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5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8A9-78EC-D244-84AB-765E6F845A5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45F-4FAE-A24F-9F08-10460927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D8A9-78EC-D244-84AB-765E6F845A5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45F-4FAE-A24F-9F08-10460927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7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E5D8A9-78EC-D244-84AB-765E6F845A5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B45F-4FAE-A24F-9F08-10460927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4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D8A9-78EC-D244-84AB-765E6F845A5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96B45F-4FAE-A24F-9F08-10460927F8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02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49FF-DDF6-734B-A81A-859D455FA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Attrition and Income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8FC1F-9064-224D-9947-7C1135E81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 Yun</a:t>
            </a:r>
          </a:p>
        </p:txBody>
      </p:sp>
    </p:spTree>
    <p:extLst>
      <p:ext uri="{BB962C8B-B14F-4D97-AF65-F5344CB8AC3E}">
        <p14:creationId xmlns:p14="http://schemas.microsoft.com/office/powerpoint/2010/main" val="68880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5234F3-CAD6-C848-99B0-CC9BB2E206B5}"/>
              </a:ext>
            </a:extLst>
          </p:cNvPr>
          <p:cNvSpPr txBox="1">
            <a:spLocks/>
          </p:cNvSpPr>
          <p:nvPr/>
        </p:nvSpPr>
        <p:spPr>
          <a:xfrm>
            <a:off x="1450392" y="342420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DE87FB-A202-6746-AA3F-7643ACE8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752" y="2134485"/>
            <a:ext cx="10352494" cy="3450613"/>
          </a:xfrm>
        </p:spPr>
        <p:txBody>
          <a:bodyPr/>
          <a:lstStyle/>
          <a:p>
            <a:r>
              <a:rPr lang="en-US" dirty="0"/>
              <a:t>Specificity for the Attrition rate result was low for all models (lots of false positives)</a:t>
            </a:r>
          </a:p>
          <a:p>
            <a:pPr marL="0" indent="0">
              <a:buNone/>
            </a:pPr>
            <a:r>
              <a:rPr lang="en-US" dirty="0"/>
              <a:t>	-&gt;  Data needs further investigation </a:t>
            </a:r>
          </a:p>
          <a:p>
            <a:r>
              <a:rPr lang="en-US" dirty="0"/>
              <a:t>Predicting Income using multilinear regression worked very well, RMSE &lt;100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0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0D1A-AC5D-7246-9973-E8381B0B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42420"/>
            <a:ext cx="9291215" cy="1049235"/>
          </a:xfrm>
        </p:spPr>
        <p:txBody>
          <a:bodyPr/>
          <a:lstStyle/>
          <a:p>
            <a:r>
              <a:rPr lang="en-US" dirty="0"/>
              <a:t>Data description and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9B2A-83FF-204C-BA1E-D474E791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22" y="1391655"/>
            <a:ext cx="11397522" cy="3450613"/>
          </a:xfrm>
        </p:spPr>
        <p:txBody>
          <a:bodyPr>
            <a:normAutofit/>
          </a:bodyPr>
          <a:lstStyle/>
          <a:p>
            <a:r>
              <a:rPr lang="en-US" sz="2400" dirty="0"/>
              <a:t>870 # employee data in the Training set </a:t>
            </a:r>
          </a:p>
          <a:p>
            <a:r>
              <a:rPr lang="en-US" sz="2400" dirty="0"/>
              <a:t>300 # employee data in the Competition set(No attrition provided)</a:t>
            </a:r>
          </a:p>
          <a:p>
            <a:r>
              <a:rPr lang="en-US" sz="2400" dirty="0"/>
              <a:t>300 # employee data in the Validation set(No salary provided)</a:t>
            </a:r>
          </a:p>
          <a:p>
            <a:r>
              <a:rPr lang="en-US" sz="2400" dirty="0"/>
              <a:t>Prediction of Attrition classification on No attrition set</a:t>
            </a:r>
          </a:p>
          <a:p>
            <a:r>
              <a:rPr lang="en-US" sz="2400" dirty="0"/>
              <a:t>Prediction of Salary on No salary data (RMSE &lt;$3000)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7B6F60-1A94-5045-BAD7-3CD7C960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17" y="1828906"/>
            <a:ext cx="7178675" cy="4333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40D1A-AC5D-7246-9973-E8381B0B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42420"/>
            <a:ext cx="9291215" cy="1049235"/>
          </a:xfrm>
        </p:spPr>
        <p:txBody>
          <a:bodyPr/>
          <a:lstStyle/>
          <a:p>
            <a:r>
              <a:rPr lang="en-US" dirty="0"/>
              <a:t>Attrition - 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9B2A-83FF-204C-BA1E-D474E791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22" y="1391655"/>
            <a:ext cx="929121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980789-6324-5346-A875-5EEC10B51143}"/>
              </a:ext>
            </a:extLst>
          </p:cNvPr>
          <p:cNvSpPr txBox="1">
            <a:spLocks/>
          </p:cNvSpPr>
          <p:nvPr/>
        </p:nvSpPr>
        <p:spPr>
          <a:xfrm>
            <a:off x="7975983" y="1828906"/>
            <a:ext cx="3940095" cy="3200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Top 3 : </a:t>
            </a:r>
          </a:p>
          <a:p>
            <a:pPr marL="0" indent="0">
              <a:buNone/>
            </a:pPr>
            <a:r>
              <a:rPr lang="en-US" dirty="0"/>
              <a:t>Over Time</a:t>
            </a:r>
          </a:p>
          <a:p>
            <a:pPr marL="0" indent="0">
              <a:buNone/>
            </a:pPr>
            <a:r>
              <a:rPr lang="en-US" dirty="0"/>
              <a:t>Stock Option Level</a:t>
            </a:r>
          </a:p>
          <a:p>
            <a:pPr marL="0" indent="0">
              <a:buNone/>
            </a:pPr>
            <a:r>
              <a:rPr lang="en-US" dirty="0"/>
              <a:t>Marital Status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63D1BB-8468-4E40-89BC-0A8A0460C44E}"/>
              </a:ext>
            </a:extLst>
          </p:cNvPr>
          <p:cNvSpPr txBox="1">
            <a:spLocks/>
          </p:cNvSpPr>
          <p:nvPr/>
        </p:nvSpPr>
        <p:spPr>
          <a:xfrm>
            <a:off x="275922" y="1204830"/>
            <a:ext cx="6065501" cy="10492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Recursive Partitioning regression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7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0D1A-AC5D-7246-9973-E8381B0B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95" y="274583"/>
            <a:ext cx="10741607" cy="1049235"/>
          </a:xfrm>
        </p:spPr>
        <p:txBody>
          <a:bodyPr/>
          <a:lstStyle/>
          <a:p>
            <a:r>
              <a:rPr lang="en-US" dirty="0"/>
              <a:t>Attrition - top 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9B2A-83FF-204C-BA1E-D474E791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789" y="1523967"/>
            <a:ext cx="4486360" cy="1049236"/>
          </a:xfrm>
        </p:spPr>
        <p:txBody>
          <a:bodyPr>
            <a:normAutofit/>
          </a:bodyPr>
          <a:lstStyle/>
          <a:p>
            <a:r>
              <a:rPr lang="en-US" sz="2400" dirty="0"/>
              <a:t>Naïve Bayes model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2696FC-BEA5-2344-AC28-7771D12B57F2}"/>
              </a:ext>
            </a:extLst>
          </p:cNvPr>
          <p:cNvSpPr txBox="1">
            <a:spLocks/>
          </p:cNvSpPr>
          <p:nvPr/>
        </p:nvSpPr>
        <p:spPr>
          <a:xfrm>
            <a:off x="6095999" y="2402102"/>
            <a:ext cx="4730915" cy="3132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Majority of the employees (84%) stays with the company.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Marital status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Overtime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Stock option level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8D982-AEDD-4B42-ADA7-0D49693F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79" y="1468296"/>
            <a:ext cx="4571131" cy="421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0D1A-AC5D-7246-9973-E8381B0B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42420"/>
            <a:ext cx="9291215" cy="1049235"/>
          </a:xfrm>
        </p:spPr>
        <p:txBody>
          <a:bodyPr/>
          <a:lstStyle/>
          <a:p>
            <a:r>
              <a:rPr lang="en-US" dirty="0"/>
              <a:t>Attrition - Naïve Bayes model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9B2A-83FF-204C-BA1E-D474E791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37" y="1274128"/>
            <a:ext cx="3911496" cy="579283"/>
          </a:xfrm>
        </p:spPr>
        <p:txBody>
          <a:bodyPr>
            <a:normAutofit/>
          </a:bodyPr>
          <a:lstStyle/>
          <a:p>
            <a:r>
              <a:rPr lang="en-US" dirty="0"/>
              <a:t>Validation set (No Salary set)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53309-F839-F847-8EC1-1CD10C3A7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" y="1735883"/>
            <a:ext cx="4152900" cy="436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1898F-9BDB-DA41-9AF8-825473B79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135" y="1735883"/>
            <a:ext cx="4152900" cy="4368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792FCC-E6FD-FE4A-80EB-ECD474688FBE}"/>
              </a:ext>
            </a:extLst>
          </p:cNvPr>
          <p:cNvSpPr txBox="1">
            <a:spLocks/>
          </p:cNvSpPr>
          <p:nvPr/>
        </p:nvSpPr>
        <p:spPr>
          <a:xfrm>
            <a:off x="5323700" y="1274128"/>
            <a:ext cx="2070820" cy="579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set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D20622-08BD-7743-ABC0-2D80D361FB6E}"/>
              </a:ext>
            </a:extLst>
          </p:cNvPr>
          <p:cNvSpPr txBox="1">
            <a:spLocks/>
          </p:cNvSpPr>
          <p:nvPr/>
        </p:nvSpPr>
        <p:spPr>
          <a:xfrm>
            <a:off x="8441737" y="1862960"/>
            <a:ext cx="3623593" cy="31320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Both Validation and training set show fairly similar result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Accuracy: 0.84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Sensitivity : 0.95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Specificity : 0.25~0.31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=&gt; Low specificity means false positives.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4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0D1A-AC5D-7246-9973-E8381B0B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81" y="318669"/>
            <a:ext cx="10741608" cy="1049235"/>
          </a:xfrm>
        </p:spPr>
        <p:txBody>
          <a:bodyPr/>
          <a:lstStyle/>
          <a:p>
            <a:r>
              <a:rPr lang="en-US" dirty="0"/>
              <a:t>Attrition - Exploring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9B2A-83FF-204C-BA1E-D474E791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37" y="1274128"/>
            <a:ext cx="3911496" cy="5792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Random Forest on Validation set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792FCC-E6FD-FE4A-80EB-ECD474688FBE}"/>
              </a:ext>
            </a:extLst>
          </p:cNvPr>
          <p:cNvSpPr txBox="1">
            <a:spLocks/>
          </p:cNvSpPr>
          <p:nvPr/>
        </p:nvSpPr>
        <p:spPr>
          <a:xfrm>
            <a:off x="4534024" y="1294558"/>
            <a:ext cx="3347089" cy="579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Support Vector Machine (SVM)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E9AD9C-E223-444F-AF89-50CDB5733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71901"/>
            <a:ext cx="4097137" cy="436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D91C7-D227-184C-B7A6-27B528D86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431" y="1765603"/>
            <a:ext cx="4097137" cy="4368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0DEFC4-6B1A-B24C-B50B-EE3B20DA7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866" y="1771901"/>
            <a:ext cx="4152900" cy="43688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A8AF57-729E-8C49-BE11-6F9EEC34307E}"/>
              </a:ext>
            </a:extLst>
          </p:cNvPr>
          <p:cNvSpPr txBox="1">
            <a:spLocks/>
          </p:cNvSpPr>
          <p:nvPr/>
        </p:nvSpPr>
        <p:spPr>
          <a:xfrm>
            <a:off x="8336270" y="1294558"/>
            <a:ext cx="3911496" cy="579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Linear Discriminant Analysis (LDA)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3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0D1A-AC5D-7246-9973-E8381B0B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42420"/>
            <a:ext cx="9291215" cy="1049235"/>
          </a:xfrm>
        </p:spPr>
        <p:txBody>
          <a:bodyPr/>
          <a:lstStyle/>
          <a:p>
            <a:r>
              <a:rPr lang="en-US" dirty="0"/>
              <a:t>Income analysis – 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9B2A-83FF-204C-BA1E-D474E791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30" y="1363477"/>
            <a:ext cx="4824622" cy="568834"/>
          </a:xfrm>
        </p:spPr>
        <p:txBody>
          <a:bodyPr>
            <a:normAutofit/>
          </a:bodyPr>
          <a:lstStyle/>
          <a:p>
            <a:r>
              <a:rPr lang="en-US" sz="2400" dirty="0"/>
              <a:t>Continuous Variable selection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103C2A-BC96-B548-B43B-F8A07175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7" y="1970409"/>
            <a:ext cx="6384653" cy="400080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E3338E-0BA3-BD41-B631-AE64991FC2BB}"/>
              </a:ext>
            </a:extLst>
          </p:cNvPr>
          <p:cNvSpPr txBox="1">
            <a:spLocks/>
          </p:cNvSpPr>
          <p:nvPr/>
        </p:nvSpPr>
        <p:spPr>
          <a:xfrm>
            <a:off x="6278845" y="1932311"/>
            <a:ext cx="5436677" cy="40008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2200" dirty="0"/>
              <a:t>Several variables were manually selected based on intuitively assumed relationship with Income.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i="1" dirty="0" err="1"/>
              <a:t>TotalWorkingYears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YearsAtCompany</a:t>
            </a:r>
            <a:r>
              <a:rPr lang="en-US" sz="2200" dirty="0"/>
              <a:t> are selected based on their linear relationship with Income from the scatterplot. </a:t>
            </a:r>
          </a:p>
          <a:p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88C0B-B581-4C47-8931-56E4173A85BD}"/>
              </a:ext>
            </a:extLst>
          </p:cNvPr>
          <p:cNvSpPr/>
          <p:nvPr/>
        </p:nvSpPr>
        <p:spPr>
          <a:xfrm>
            <a:off x="2258305" y="5143500"/>
            <a:ext cx="1127833" cy="78961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C5FDC-956F-A749-94BB-E20C8BE70149}"/>
              </a:ext>
            </a:extLst>
          </p:cNvPr>
          <p:cNvSpPr/>
          <p:nvPr/>
        </p:nvSpPr>
        <p:spPr>
          <a:xfrm>
            <a:off x="3340953" y="5143500"/>
            <a:ext cx="1073885" cy="78961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0D1A-AC5D-7246-9973-E8381B0B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42420"/>
            <a:ext cx="9291215" cy="1049235"/>
          </a:xfrm>
        </p:spPr>
        <p:txBody>
          <a:bodyPr/>
          <a:lstStyle/>
          <a:p>
            <a:r>
              <a:rPr lang="en-US" dirty="0"/>
              <a:t>Income analysis – Variable selection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F1B3FE-D644-2B48-B6E3-EC7D07CBD21A}"/>
              </a:ext>
            </a:extLst>
          </p:cNvPr>
          <p:cNvSpPr txBox="1">
            <a:spLocks/>
          </p:cNvSpPr>
          <p:nvPr/>
        </p:nvSpPr>
        <p:spPr>
          <a:xfrm>
            <a:off x="175080" y="1240543"/>
            <a:ext cx="4824622" cy="568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Categorical Variable selection </a:t>
            </a:r>
          </a:p>
          <a:p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F7FAA-D976-AA48-B420-CD81B9D7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9" y="1970078"/>
            <a:ext cx="3945032" cy="2438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99A96-EB8F-9841-B59C-E30DFDC53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15" y="1970078"/>
            <a:ext cx="3981901" cy="2460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2ECCBE-9024-C942-A1FA-E0DBADF21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016" y="1970078"/>
            <a:ext cx="3981902" cy="2460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8D409-41EA-5C43-A76A-E013131FB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0719" y="4425204"/>
            <a:ext cx="3871913" cy="2392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01EE09-6097-EC49-A134-B49EAA8A3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2631" y="4425204"/>
            <a:ext cx="3871913" cy="23929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69AD00-1A23-8C4F-BD9E-875214262D36}"/>
              </a:ext>
            </a:extLst>
          </p:cNvPr>
          <p:cNvSpPr/>
          <p:nvPr/>
        </p:nvSpPr>
        <p:spPr>
          <a:xfrm>
            <a:off x="1940718" y="4408210"/>
            <a:ext cx="4045049" cy="240993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B08A1E-A052-A143-A03F-F1E1248214DB}"/>
              </a:ext>
            </a:extLst>
          </p:cNvPr>
          <p:cNvSpPr/>
          <p:nvPr/>
        </p:nvSpPr>
        <p:spPr>
          <a:xfrm>
            <a:off x="4073230" y="1970077"/>
            <a:ext cx="4045049" cy="246091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1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A457-18E7-2146-B6DF-E2A6E417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405" y="2365431"/>
            <a:ext cx="3775897" cy="345061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RMSE  on Test set: 65.9418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5234F3-CAD6-C848-99B0-CC9BB2E206B5}"/>
              </a:ext>
            </a:extLst>
          </p:cNvPr>
          <p:cNvSpPr txBox="1">
            <a:spLocks/>
          </p:cNvSpPr>
          <p:nvPr/>
        </p:nvSpPr>
        <p:spPr>
          <a:xfrm>
            <a:off x="1450392" y="342420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Income analysis – Variable selection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CC685B-6C32-1A41-A46B-B1D6E9E2AE44}"/>
              </a:ext>
            </a:extLst>
          </p:cNvPr>
          <p:cNvGrpSpPr/>
          <p:nvPr/>
        </p:nvGrpSpPr>
        <p:grpSpPr>
          <a:xfrm>
            <a:off x="463139" y="2282159"/>
            <a:ext cx="6680178" cy="3869259"/>
            <a:chOff x="332510" y="1629161"/>
            <a:chExt cx="6680178" cy="41691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EBCEA0-BB34-5F48-A6C7-7AA787F71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510" y="1629161"/>
              <a:ext cx="6680178" cy="416916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728F4C-DE33-A643-B25C-DD251F1497D3}"/>
                </a:ext>
              </a:extLst>
            </p:cNvPr>
            <p:cNvSpPr/>
            <p:nvPr/>
          </p:nvSpPr>
          <p:spPr>
            <a:xfrm>
              <a:off x="332510" y="2766694"/>
              <a:ext cx="6680178" cy="1662802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B018D42-02E4-9946-AD7D-D6F0FA72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39" y="1534317"/>
            <a:ext cx="6680178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09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{D50AD739-15FD-BC43-B48D-AF6A45465936}tf10001119</Template>
  <TotalTime>3921</TotalTime>
  <Words>264</Words>
  <Application>Microsoft Macintosh PowerPoint</Application>
  <PresentationFormat>Widescreen</PresentationFormat>
  <Paragraphs>86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Rockwell</vt:lpstr>
      <vt:lpstr>Wingdings</vt:lpstr>
      <vt:lpstr>Gallery</vt:lpstr>
      <vt:lpstr>Attrition and Income analysis</vt:lpstr>
      <vt:lpstr>Data description and goal</vt:lpstr>
      <vt:lpstr>Attrition - Variable selection</vt:lpstr>
      <vt:lpstr>Attrition - top contributors</vt:lpstr>
      <vt:lpstr>Attrition - Naïve Bayes model testing</vt:lpstr>
      <vt:lpstr>Attrition - Exploring other models</vt:lpstr>
      <vt:lpstr>Income analysis – Variable selection</vt:lpstr>
      <vt:lpstr>Income analysis – Variable selection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oil &amp; Gas</dc:title>
  <dc:creator>Yun, Bo</dc:creator>
  <cp:lastModifiedBy>Yun, Bo</cp:lastModifiedBy>
  <cp:revision>41</cp:revision>
  <dcterms:created xsi:type="dcterms:W3CDTF">2020-07-26T15:01:39Z</dcterms:created>
  <dcterms:modified xsi:type="dcterms:W3CDTF">2020-08-14T02:12:48Z</dcterms:modified>
</cp:coreProperties>
</file>