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sldIdLst>
    <p:sldId id="258" r:id="rId2"/>
    <p:sldId id="259" r:id="rId3"/>
    <p:sldId id="256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8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7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4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5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92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4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C5A4-3261-5547-A793-450D6327E219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74EB-EEC5-CE43-A4BF-F1C503695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96C4-4756-3A4E-B5B2-A59B604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DBMS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649E-97BE-D842-85B2-978B2CE7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37831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Fiber optics cable applications in the oil and gas</a:t>
            </a:r>
          </a:p>
          <a:p>
            <a:pPr marL="0" indent="0">
              <a:buNone/>
            </a:pPr>
            <a:r>
              <a:rPr lang="en-US" dirty="0"/>
              <a:t>Bo Yun</a:t>
            </a:r>
          </a:p>
        </p:txBody>
      </p:sp>
    </p:spTree>
    <p:extLst>
      <p:ext uri="{BB962C8B-B14F-4D97-AF65-F5344CB8AC3E}">
        <p14:creationId xmlns:p14="http://schemas.microsoft.com/office/powerpoint/2010/main" val="74126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Function</a:t>
            </a:r>
          </a:p>
          <a:p>
            <a:pPr marL="0" lvl="0" indent="0">
              <a:buNone/>
            </a:pPr>
            <a:r>
              <a:rPr lang="en-US" dirty="0"/>
              <a:t>Q. </a:t>
            </a:r>
            <a:r>
              <a:rPr lang="en-US" b="1" dirty="0"/>
              <a:t>Count the number of employees in the whole company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8853813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Stored function and </a:t>
            </a:r>
            <a:r>
              <a:rPr lang="en-US" dirty="0" err="1"/>
              <a:t>precedures</a:t>
            </a:r>
            <a:endParaRPr lang="en-US" dirty="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B7F7EEB-0ECF-D54B-827E-A57C9C64BB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9" y="2450325"/>
            <a:ext cx="8385360" cy="20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/>
              <a:t>Procedure1</a:t>
            </a:r>
          </a:p>
          <a:p>
            <a:pPr marL="0" lvl="0" indent="0">
              <a:buNone/>
            </a:pPr>
            <a:r>
              <a:rPr lang="en-US" dirty="0"/>
              <a:t>Q. </a:t>
            </a:r>
            <a:r>
              <a:rPr lang="en-US" b="1" dirty="0"/>
              <a:t>Take Employee name and years with company and put out a statement “Employee ___ has ___years with the company”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8853813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Stored function and </a:t>
            </a:r>
            <a:r>
              <a:rPr lang="en-US" dirty="0" err="1"/>
              <a:t>precedures</a:t>
            </a:r>
            <a:endParaRPr lang="en-US" dirty="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239E1F-E037-BD42-9D9F-F88AA2047E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8" y="2523852"/>
            <a:ext cx="9241281" cy="27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/>
              <a:t>Procedure2</a:t>
            </a:r>
          </a:p>
          <a:p>
            <a:pPr marL="0" lvl="0" indent="0">
              <a:buNone/>
            </a:pPr>
            <a:r>
              <a:rPr lang="en-US" dirty="0"/>
              <a:t>Q. Write a procedure where I can add a new client information (</a:t>
            </a:r>
            <a:r>
              <a:rPr lang="en-US" dirty="0" err="1"/>
              <a:t>Cname</a:t>
            </a:r>
            <a:r>
              <a:rPr lang="en-US" dirty="0"/>
              <a:t>, C_ID, service, and invoice) to the client table.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8853813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Stored function and </a:t>
            </a:r>
            <a:r>
              <a:rPr lang="en-US" dirty="0" err="1"/>
              <a:t>precedures</a:t>
            </a:r>
            <a:endParaRPr lang="en-US" dirty="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9F30FF-5D38-BE4E-97E3-2551906C6E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473914"/>
            <a:ext cx="9634538" cy="26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0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/>
              <a:t>Trigger1</a:t>
            </a:r>
          </a:p>
          <a:p>
            <a:pPr marL="0" lvl="0" indent="0">
              <a:buNone/>
            </a:pPr>
            <a:r>
              <a:rPr lang="en-US" dirty="0"/>
              <a:t>Q. Write a procedure where I can add a new client information (</a:t>
            </a:r>
            <a:r>
              <a:rPr lang="en-US" dirty="0" err="1"/>
              <a:t>Cname</a:t>
            </a:r>
            <a:r>
              <a:rPr lang="en-US" dirty="0"/>
              <a:t>, C_ID, service, and invoice) to the client table.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8853813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Triggers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301E4A5-2E65-484E-BA05-0F354D4E21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2560320"/>
            <a:ext cx="5791200" cy="173736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371C3D-D146-2A46-94C5-58D77BE11A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79" y="2560320"/>
            <a:ext cx="5567045" cy="167005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204F2831-3D73-FB43-953E-58CBE34D9FF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726003"/>
            <a:ext cx="7360287" cy="173736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9AB057-48E9-8B4B-B187-C297F7E66671}"/>
              </a:ext>
            </a:extLst>
          </p:cNvPr>
          <p:cNvSpPr txBox="1">
            <a:spLocks/>
          </p:cNvSpPr>
          <p:nvPr/>
        </p:nvSpPr>
        <p:spPr>
          <a:xfrm>
            <a:off x="910422" y="4146262"/>
            <a:ext cx="9905999" cy="102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Result: Performed twice</a:t>
            </a:r>
          </a:p>
        </p:txBody>
      </p:sp>
    </p:spTree>
    <p:extLst>
      <p:ext uri="{BB962C8B-B14F-4D97-AF65-F5344CB8AC3E}">
        <p14:creationId xmlns:p14="http://schemas.microsoft.com/office/powerpoint/2010/main" val="227311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5" y="1169581"/>
            <a:ext cx="10228704" cy="12328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600" dirty="0"/>
              <a:t>Trigger2</a:t>
            </a:r>
          </a:p>
          <a:p>
            <a:pPr marL="0" lvl="0" indent="0">
              <a:buNone/>
            </a:pPr>
            <a:r>
              <a:rPr lang="en-US" sz="1600" dirty="0"/>
              <a:t>Q. Before inserting a new set of data of an employee into the employee table, trigger an error alert when the employee has 2 years with the company. We have a bonus scheme for employees who worked 2 or more years. This is to ensure those with two more start getting bonuses starting on their second year with the company.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8853813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Triggers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9AB057-48E9-8B4B-B187-C297F7E66671}"/>
              </a:ext>
            </a:extLst>
          </p:cNvPr>
          <p:cNvSpPr txBox="1">
            <a:spLocks/>
          </p:cNvSpPr>
          <p:nvPr/>
        </p:nvSpPr>
        <p:spPr>
          <a:xfrm>
            <a:off x="910420" y="4752318"/>
            <a:ext cx="9905999" cy="102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Result: It created an alert and inserted the following information 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A96B67-74E5-0E41-990D-289F39AA6A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5" y="2402478"/>
            <a:ext cx="8853813" cy="243446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21060D2-BD73-2F4D-BB01-C9A8C6C7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81" y="5252507"/>
            <a:ext cx="8458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3BA-5F23-CD42-97AE-C8975296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70A-270F-7744-A128-4FAB97EE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Employee table : general employee information such as start time, position, years with the company. </a:t>
            </a:r>
          </a:p>
          <a:p>
            <a:r>
              <a:rPr lang="en-US" dirty="0"/>
              <a:t>Project table : Project ID, department name that handles this project, Client (ID) that is involved in this project, Profile indicating how important the specific project is, Job type indicating whether it is a </a:t>
            </a:r>
            <a:r>
              <a:rPr lang="en-US" dirty="0" err="1"/>
              <a:t>crosswell</a:t>
            </a:r>
            <a:r>
              <a:rPr lang="en-US" dirty="0"/>
              <a:t> frac or a production monitoring job, which are two main cutting-edge services that we provide. </a:t>
            </a:r>
          </a:p>
          <a:p>
            <a:r>
              <a:rPr lang="en-US" dirty="0"/>
              <a:t>Client : Contains how much we charge them per day in U.S dollar </a:t>
            </a:r>
          </a:p>
          <a:p>
            <a:r>
              <a:rPr lang="en-US" dirty="0"/>
              <a:t>Field data: Contains the following strain, temperature, pump data </a:t>
            </a:r>
          </a:p>
          <a:p>
            <a:pPr marL="0" indent="0">
              <a:buNone/>
            </a:pPr>
            <a:r>
              <a:rPr lang="en-US" dirty="0"/>
              <a:t>	- Strain data: Acoustic slow strain data </a:t>
            </a:r>
          </a:p>
          <a:p>
            <a:pPr marL="0" lvl="0" indent="0">
              <a:buNone/>
            </a:pPr>
            <a:r>
              <a:rPr lang="en-US" dirty="0"/>
              <a:t>	- Temperature data: Temperature measured in Fahrenheit degrees. </a:t>
            </a:r>
          </a:p>
          <a:p>
            <a:pPr marL="0" lvl="0" indent="0">
              <a:buNone/>
            </a:pPr>
            <a:r>
              <a:rPr lang="en-US" dirty="0"/>
              <a:t>	- Pump data: consists of timestamp, treating pressure(Pressure required to maintain pumping during  		fracking operation , slurry volume, and proppant concentration.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>
            <a:extLst>
              <a:ext uri="{FF2B5EF4-FFF2-40B4-BE49-F238E27FC236}">
                <a16:creationId xmlns:a16="http://schemas.microsoft.com/office/drawing/2014/main" id="{1FD2A620-93AA-A841-9168-F39E9F65C728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2863357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CEC82-6CAF-A441-B60A-5D31195407FC}"/>
              </a:ext>
            </a:extLst>
          </p:cNvPr>
          <p:cNvSpPr/>
          <p:nvPr/>
        </p:nvSpPr>
        <p:spPr>
          <a:xfrm>
            <a:off x="2146144" y="1441938"/>
            <a:ext cx="1664679" cy="621323"/>
          </a:xfrm>
          <a:prstGeom prst="rect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B5ED7-9FB0-5846-9CE1-28576C0B5C8F}"/>
              </a:ext>
            </a:extLst>
          </p:cNvPr>
          <p:cNvSpPr/>
          <p:nvPr/>
        </p:nvSpPr>
        <p:spPr>
          <a:xfrm>
            <a:off x="5358271" y="3341074"/>
            <a:ext cx="1535722" cy="679941"/>
          </a:xfrm>
          <a:prstGeom prst="rect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DF4DE-AB2F-FA49-A26D-001C8E2F825E}"/>
              </a:ext>
            </a:extLst>
          </p:cNvPr>
          <p:cNvSpPr/>
          <p:nvPr/>
        </p:nvSpPr>
        <p:spPr>
          <a:xfrm>
            <a:off x="5123809" y="5322275"/>
            <a:ext cx="1817077" cy="738554"/>
          </a:xfrm>
          <a:prstGeom prst="rect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Field_data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94C13-98A7-884E-AD4E-232914E4584A}"/>
              </a:ext>
            </a:extLst>
          </p:cNvPr>
          <p:cNvSpPr/>
          <p:nvPr/>
        </p:nvSpPr>
        <p:spPr>
          <a:xfrm>
            <a:off x="9156546" y="1356940"/>
            <a:ext cx="1359877" cy="495304"/>
          </a:xfrm>
          <a:prstGeom prst="rect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3AB352-A7C3-B14B-80F1-BDF603019548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2978484" y="1230020"/>
            <a:ext cx="482771" cy="21191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A04DD7D-853C-894C-9D93-0AADD84EF8FD}"/>
              </a:ext>
            </a:extLst>
          </p:cNvPr>
          <p:cNvSpPr/>
          <p:nvPr/>
        </p:nvSpPr>
        <p:spPr>
          <a:xfrm>
            <a:off x="3009542" y="608697"/>
            <a:ext cx="903425" cy="621323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E_ID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039AC6-6C18-DF4E-837A-4C6EBD46DD96}"/>
              </a:ext>
            </a:extLst>
          </p:cNvPr>
          <p:cNvSpPr/>
          <p:nvPr/>
        </p:nvSpPr>
        <p:spPr>
          <a:xfrm>
            <a:off x="4130488" y="730671"/>
            <a:ext cx="1113688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Dname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4DF54D-D56E-354B-B8E7-9E750CCA563F}"/>
              </a:ext>
            </a:extLst>
          </p:cNvPr>
          <p:cNvSpPr/>
          <p:nvPr/>
        </p:nvSpPr>
        <p:spPr>
          <a:xfrm>
            <a:off x="481457" y="1337230"/>
            <a:ext cx="1266086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Start_date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583292-BF2D-3041-A92D-9BE71DC50172}"/>
              </a:ext>
            </a:extLst>
          </p:cNvPr>
          <p:cNvSpPr/>
          <p:nvPr/>
        </p:nvSpPr>
        <p:spPr>
          <a:xfrm>
            <a:off x="1782729" y="2414952"/>
            <a:ext cx="1359877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Ename</a:t>
            </a:r>
            <a:endParaRPr lang="en-US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9BC466-2B26-CF4C-A5CE-1D515CC81D09}"/>
              </a:ext>
            </a:extLst>
          </p:cNvPr>
          <p:cNvSpPr/>
          <p:nvPr/>
        </p:nvSpPr>
        <p:spPr>
          <a:xfrm>
            <a:off x="4375498" y="1379304"/>
            <a:ext cx="1359877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Years_with_company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1A7350-4AE5-974B-A82B-8AB04E926B5F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V="1">
            <a:off x="2978484" y="1293378"/>
            <a:ext cx="1708848" cy="1485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BD1A2A-78F2-E64B-B11A-30E0910FB2D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22544" y="1660658"/>
            <a:ext cx="552954" cy="6849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2DCBF-4B26-CE41-83D2-274D91445EFC}"/>
              </a:ext>
            </a:extLst>
          </p:cNvPr>
          <p:cNvCxnSpPr>
            <a:cxnSpLocks/>
          </p:cNvCxnSpPr>
          <p:nvPr/>
        </p:nvCxnSpPr>
        <p:spPr>
          <a:xfrm flipV="1">
            <a:off x="2638516" y="2045678"/>
            <a:ext cx="199288" cy="36341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EB5254-9F49-AF43-B725-C7F197A40AFF}"/>
              </a:ext>
            </a:extLst>
          </p:cNvPr>
          <p:cNvCxnSpPr>
            <a:cxnSpLocks/>
            <a:stCxn id="40" idx="6"/>
            <a:endCxn id="4" idx="1"/>
          </p:cNvCxnSpPr>
          <p:nvPr/>
        </p:nvCxnSpPr>
        <p:spPr>
          <a:xfrm flipV="1">
            <a:off x="1853068" y="1752600"/>
            <a:ext cx="293076" cy="48064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2A8E73-0AEB-CF4F-9192-B7958D08CC5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799101" y="2045679"/>
            <a:ext cx="1060934" cy="14067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4E0325FD-5E5F-444F-A890-F5D4D83BAF1C}"/>
              </a:ext>
            </a:extLst>
          </p:cNvPr>
          <p:cNvSpPr/>
          <p:nvPr/>
        </p:nvSpPr>
        <p:spPr>
          <a:xfrm>
            <a:off x="3998388" y="2186357"/>
            <a:ext cx="1723293" cy="873366"/>
          </a:xfrm>
          <a:prstGeom prst="diamond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Involved 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647017-00B5-BC4C-970F-A112F474BC26}"/>
              </a:ext>
            </a:extLst>
          </p:cNvPr>
          <p:cNvCxnSpPr>
            <a:cxnSpLocks/>
            <a:stCxn id="5" idx="1"/>
            <a:endCxn id="28" idx="2"/>
          </p:cNvCxnSpPr>
          <p:nvPr/>
        </p:nvCxnSpPr>
        <p:spPr>
          <a:xfrm flipH="1" flipV="1">
            <a:off x="4860035" y="3059723"/>
            <a:ext cx="498236" cy="62132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8C9A96E3-6206-514B-9737-032DDCBA7E73}"/>
              </a:ext>
            </a:extLst>
          </p:cNvPr>
          <p:cNvSpPr/>
          <p:nvPr/>
        </p:nvSpPr>
        <p:spPr>
          <a:xfrm>
            <a:off x="7544627" y="2098434"/>
            <a:ext cx="1960884" cy="873366"/>
          </a:xfrm>
          <a:prstGeom prst="diamond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by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20DFEC-167D-0C46-B8A7-FC6107041667}"/>
              </a:ext>
            </a:extLst>
          </p:cNvPr>
          <p:cNvCxnSpPr>
            <a:cxnSpLocks/>
            <a:stCxn id="5" idx="3"/>
            <a:endCxn id="31" idx="2"/>
          </p:cNvCxnSpPr>
          <p:nvPr/>
        </p:nvCxnSpPr>
        <p:spPr>
          <a:xfrm flipV="1">
            <a:off x="6893993" y="2971800"/>
            <a:ext cx="1631076" cy="709245"/>
          </a:xfrm>
          <a:prstGeom prst="line">
            <a:avLst/>
          </a:prstGeom>
          <a:ln w="5397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EB3FC4A-4388-7B45-B250-46F8049D02DA}"/>
              </a:ext>
            </a:extLst>
          </p:cNvPr>
          <p:cNvSpPr/>
          <p:nvPr/>
        </p:nvSpPr>
        <p:spPr>
          <a:xfrm>
            <a:off x="815570" y="1951892"/>
            <a:ext cx="1037498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Position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ED89E-C87C-E347-AD67-F56353AF4890}"/>
              </a:ext>
            </a:extLst>
          </p:cNvPr>
          <p:cNvCxnSpPr>
            <a:cxnSpLocks/>
            <a:stCxn id="13" idx="6"/>
            <a:endCxn id="4" idx="1"/>
          </p:cNvCxnSpPr>
          <p:nvPr/>
        </p:nvCxnSpPr>
        <p:spPr>
          <a:xfrm>
            <a:off x="1747543" y="1618584"/>
            <a:ext cx="398601" cy="13401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887191D-E9B7-5E4E-A5F1-9B4BB06B5A81}"/>
              </a:ext>
            </a:extLst>
          </p:cNvPr>
          <p:cNvSpPr/>
          <p:nvPr/>
        </p:nvSpPr>
        <p:spPr>
          <a:xfrm>
            <a:off x="975291" y="3169622"/>
            <a:ext cx="877777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Fname</a:t>
            </a:r>
            <a:endParaRPr lang="en-US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57CFD4-3343-5242-94A5-30BA39FBAC0A}"/>
              </a:ext>
            </a:extLst>
          </p:cNvPr>
          <p:cNvSpPr/>
          <p:nvPr/>
        </p:nvSpPr>
        <p:spPr>
          <a:xfrm>
            <a:off x="2368873" y="3147646"/>
            <a:ext cx="877777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Lname</a:t>
            </a:r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1906A6-3B65-A345-BE4F-066E58DA272E}"/>
              </a:ext>
            </a:extLst>
          </p:cNvPr>
          <p:cNvCxnSpPr>
            <a:cxnSpLocks/>
            <a:stCxn id="46" idx="0"/>
            <a:endCxn id="14" idx="3"/>
          </p:cNvCxnSpPr>
          <p:nvPr/>
        </p:nvCxnSpPr>
        <p:spPr>
          <a:xfrm flipV="1">
            <a:off x="1414180" y="2895252"/>
            <a:ext cx="567698" cy="27437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8A5C68-0808-FD47-82F0-FBEB87C88CD3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2736696" y="2960082"/>
            <a:ext cx="71066" cy="18756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8671CC-1686-3C49-9E04-5CC0578233A1}"/>
              </a:ext>
            </a:extLst>
          </p:cNvPr>
          <p:cNvCxnSpPr>
            <a:cxnSpLocks/>
            <a:stCxn id="31" idx="0"/>
            <a:endCxn id="7" idx="2"/>
          </p:cNvCxnSpPr>
          <p:nvPr/>
        </p:nvCxnSpPr>
        <p:spPr>
          <a:xfrm flipV="1">
            <a:off x="8525069" y="1852244"/>
            <a:ext cx="1311416" cy="246190"/>
          </a:xfrm>
          <a:prstGeom prst="line">
            <a:avLst/>
          </a:prstGeom>
          <a:ln w="508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9E06D7-4218-DA45-95EB-10565AF8475D}"/>
              </a:ext>
            </a:extLst>
          </p:cNvPr>
          <p:cNvCxnSpPr>
            <a:cxnSpLocks/>
            <a:stCxn id="6" idx="1"/>
            <a:endCxn id="82" idx="6"/>
          </p:cNvCxnSpPr>
          <p:nvPr/>
        </p:nvCxnSpPr>
        <p:spPr>
          <a:xfrm flipH="1">
            <a:off x="4325156" y="5691552"/>
            <a:ext cx="798653" cy="46306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D6610EB-B368-074B-812D-DFCE95B05F71}"/>
              </a:ext>
            </a:extLst>
          </p:cNvPr>
          <p:cNvSpPr/>
          <p:nvPr/>
        </p:nvSpPr>
        <p:spPr>
          <a:xfrm>
            <a:off x="3117674" y="5873261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P_ID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A55F722-1175-7748-AAC7-F6057A01DFB9}"/>
              </a:ext>
            </a:extLst>
          </p:cNvPr>
          <p:cNvSpPr/>
          <p:nvPr/>
        </p:nvSpPr>
        <p:spPr>
          <a:xfrm>
            <a:off x="4344222" y="6248401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Time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704DE16-DD70-214C-9308-67BB776EC2C1}"/>
              </a:ext>
            </a:extLst>
          </p:cNvPr>
          <p:cNvSpPr/>
          <p:nvPr/>
        </p:nvSpPr>
        <p:spPr>
          <a:xfrm>
            <a:off x="5686511" y="6201505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TR_PRESS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00BB34E-606C-4242-8750-F128B462F901}"/>
              </a:ext>
            </a:extLst>
          </p:cNvPr>
          <p:cNvSpPr/>
          <p:nvPr/>
        </p:nvSpPr>
        <p:spPr>
          <a:xfrm>
            <a:off x="6940886" y="6207366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5DC53A2-27C3-3042-8AF9-BC28F5E19E5A}"/>
              </a:ext>
            </a:extLst>
          </p:cNvPr>
          <p:cNvSpPr/>
          <p:nvPr/>
        </p:nvSpPr>
        <p:spPr>
          <a:xfrm>
            <a:off x="7651608" y="5533291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PPA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C0885CC-EE9C-9E46-A166-4191C09EDDCC}"/>
              </a:ext>
            </a:extLst>
          </p:cNvPr>
          <p:cNvCxnSpPr>
            <a:cxnSpLocks/>
            <a:stCxn id="6" idx="1"/>
            <a:endCxn id="86" idx="0"/>
          </p:cNvCxnSpPr>
          <p:nvPr/>
        </p:nvCxnSpPr>
        <p:spPr>
          <a:xfrm flipH="1">
            <a:off x="4947963" y="5691552"/>
            <a:ext cx="175846" cy="556849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B18E68-1A25-1B40-B79B-46A2FE859F2C}"/>
              </a:ext>
            </a:extLst>
          </p:cNvPr>
          <p:cNvCxnSpPr>
            <a:cxnSpLocks/>
            <a:stCxn id="6" idx="2"/>
            <a:endCxn id="87" idx="0"/>
          </p:cNvCxnSpPr>
          <p:nvPr/>
        </p:nvCxnSpPr>
        <p:spPr>
          <a:xfrm>
            <a:off x="6032348" y="6060829"/>
            <a:ext cx="257904" cy="14067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002D2F-1693-1546-9F02-C90A7DD9C471}"/>
              </a:ext>
            </a:extLst>
          </p:cNvPr>
          <p:cNvCxnSpPr>
            <a:cxnSpLocks/>
            <a:stCxn id="6" idx="2"/>
            <a:endCxn id="88" idx="1"/>
          </p:cNvCxnSpPr>
          <p:nvPr/>
        </p:nvCxnSpPr>
        <p:spPr>
          <a:xfrm>
            <a:off x="6032348" y="6060829"/>
            <a:ext cx="1085370" cy="22894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349208-EACE-8C44-871C-D502E60FB6EA}"/>
              </a:ext>
            </a:extLst>
          </p:cNvPr>
          <p:cNvCxnSpPr>
            <a:cxnSpLocks/>
            <a:stCxn id="6" idx="3"/>
            <a:endCxn id="89" idx="2"/>
          </p:cNvCxnSpPr>
          <p:nvPr/>
        </p:nvCxnSpPr>
        <p:spPr>
          <a:xfrm>
            <a:off x="6940886" y="5691552"/>
            <a:ext cx="710722" cy="123093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8018CE8-AEB0-1349-96A6-C37954B8FA11}"/>
              </a:ext>
            </a:extLst>
          </p:cNvPr>
          <p:cNvCxnSpPr>
            <a:cxnSpLocks/>
            <a:stCxn id="6" idx="3"/>
            <a:endCxn id="106" idx="2"/>
          </p:cNvCxnSpPr>
          <p:nvPr/>
        </p:nvCxnSpPr>
        <p:spPr>
          <a:xfrm flipV="1">
            <a:off x="6940886" y="5196252"/>
            <a:ext cx="691656" cy="49530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952F23C-2C73-0946-B557-33327441D1C4}"/>
              </a:ext>
            </a:extLst>
          </p:cNvPr>
          <p:cNvSpPr/>
          <p:nvPr/>
        </p:nvSpPr>
        <p:spPr>
          <a:xfrm>
            <a:off x="7632542" y="4914898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Strain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428B8AA-8B7F-3444-8E30-706EBE8710BB}"/>
              </a:ext>
            </a:extLst>
          </p:cNvPr>
          <p:cNvSpPr/>
          <p:nvPr/>
        </p:nvSpPr>
        <p:spPr>
          <a:xfrm>
            <a:off x="3635684" y="5099536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39C564-52A9-854D-AC8A-6555D737BD22}"/>
              </a:ext>
            </a:extLst>
          </p:cNvPr>
          <p:cNvCxnSpPr>
            <a:cxnSpLocks/>
            <a:stCxn id="6" idx="1"/>
            <a:endCxn id="109" idx="6"/>
          </p:cNvCxnSpPr>
          <p:nvPr/>
        </p:nvCxnSpPr>
        <p:spPr>
          <a:xfrm flipH="1" flipV="1">
            <a:off x="4843166" y="5380890"/>
            <a:ext cx="280643" cy="31066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mond 124">
            <a:extLst>
              <a:ext uri="{FF2B5EF4-FFF2-40B4-BE49-F238E27FC236}">
                <a16:creationId xmlns:a16="http://schemas.microsoft.com/office/drawing/2014/main" id="{41EA6781-F9FC-4945-8E43-E1CBF2D09E04}"/>
              </a:ext>
            </a:extLst>
          </p:cNvPr>
          <p:cNvSpPr/>
          <p:nvPr/>
        </p:nvSpPr>
        <p:spPr>
          <a:xfrm>
            <a:off x="5264486" y="4237719"/>
            <a:ext cx="1723293" cy="873366"/>
          </a:xfrm>
          <a:prstGeom prst="diamond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1CC8322-55AE-2B48-888E-E10346A65CD5}"/>
              </a:ext>
            </a:extLst>
          </p:cNvPr>
          <p:cNvCxnSpPr>
            <a:cxnSpLocks/>
            <a:stCxn id="125" idx="0"/>
            <a:endCxn id="5" idx="2"/>
          </p:cNvCxnSpPr>
          <p:nvPr/>
        </p:nvCxnSpPr>
        <p:spPr>
          <a:xfrm flipH="1" flipV="1">
            <a:off x="6126132" y="4021015"/>
            <a:ext cx="1" cy="216704"/>
          </a:xfrm>
          <a:prstGeom prst="line">
            <a:avLst/>
          </a:prstGeom>
          <a:ln w="4445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33713CA-368D-8649-895D-FC3CB159AA3A}"/>
              </a:ext>
            </a:extLst>
          </p:cNvPr>
          <p:cNvCxnSpPr>
            <a:cxnSpLocks/>
            <a:stCxn id="6" idx="0"/>
            <a:endCxn id="125" idx="2"/>
          </p:cNvCxnSpPr>
          <p:nvPr/>
        </p:nvCxnSpPr>
        <p:spPr>
          <a:xfrm flipV="1">
            <a:off x="6032348" y="5111085"/>
            <a:ext cx="93785" cy="211190"/>
          </a:xfrm>
          <a:prstGeom prst="line">
            <a:avLst/>
          </a:prstGeom>
          <a:ln w="476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C07A48B0-6FC2-0C4A-B037-EFFC78E62458}"/>
              </a:ext>
            </a:extLst>
          </p:cNvPr>
          <p:cNvSpPr/>
          <p:nvPr/>
        </p:nvSpPr>
        <p:spPr>
          <a:xfrm>
            <a:off x="10756748" y="1230642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Invoice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2D48B5B-F31A-5D42-ACF9-A8C07DCD1C05}"/>
              </a:ext>
            </a:extLst>
          </p:cNvPr>
          <p:cNvSpPr/>
          <p:nvPr/>
        </p:nvSpPr>
        <p:spPr>
          <a:xfrm>
            <a:off x="10610226" y="500738"/>
            <a:ext cx="1207482" cy="562707"/>
          </a:xfrm>
          <a:prstGeom prst="ellipse">
            <a:avLst/>
          </a:prstGeom>
          <a:ln w="22225" cmpd="sng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6DDAE17-D1DD-8B40-B03E-431352222187}"/>
              </a:ext>
            </a:extLst>
          </p:cNvPr>
          <p:cNvSpPr/>
          <p:nvPr/>
        </p:nvSpPr>
        <p:spPr>
          <a:xfrm>
            <a:off x="9027604" y="427331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C_ID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BDBA2C7-07F0-024E-A927-86C4F12D4204}"/>
              </a:ext>
            </a:extLst>
          </p:cNvPr>
          <p:cNvSpPr/>
          <p:nvPr/>
        </p:nvSpPr>
        <p:spPr>
          <a:xfrm>
            <a:off x="7632542" y="409467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/>
              <a:t>C_name</a:t>
            </a:r>
            <a:endParaRPr lang="en-US" sz="1200" u="sng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4BAD63B-67F0-2941-BF00-D1DB143BEC68}"/>
              </a:ext>
            </a:extLst>
          </p:cNvPr>
          <p:cNvSpPr/>
          <p:nvPr/>
        </p:nvSpPr>
        <p:spPr>
          <a:xfrm>
            <a:off x="3916327" y="3458306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P_ID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90A8A2-0549-774A-8C32-D6A979641B9C}"/>
              </a:ext>
            </a:extLst>
          </p:cNvPr>
          <p:cNvSpPr/>
          <p:nvPr/>
        </p:nvSpPr>
        <p:spPr>
          <a:xfrm>
            <a:off x="4150789" y="4042996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48AF2758-6359-9449-B87D-B3D959C37FF0}"/>
              </a:ext>
            </a:extLst>
          </p:cNvPr>
          <p:cNvSpPr/>
          <p:nvPr/>
        </p:nvSpPr>
        <p:spPr>
          <a:xfrm>
            <a:off x="5745129" y="2601055"/>
            <a:ext cx="920260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Dname</a:t>
            </a:r>
            <a:endParaRPr lang="en-US" sz="1200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67CB8D5-42B3-CA44-8001-23BABB8C46FF}"/>
              </a:ext>
            </a:extLst>
          </p:cNvPr>
          <p:cNvSpPr/>
          <p:nvPr/>
        </p:nvSpPr>
        <p:spPr>
          <a:xfrm>
            <a:off x="7128462" y="3516920"/>
            <a:ext cx="1207482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C_ID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3CF237-DC0A-2A47-82B7-5B8194A2F5CA}"/>
              </a:ext>
            </a:extLst>
          </p:cNvPr>
          <p:cNvCxnSpPr>
            <a:cxnSpLocks/>
            <a:stCxn id="7" idx="0"/>
            <a:endCxn id="136" idx="4"/>
          </p:cNvCxnSpPr>
          <p:nvPr/>
        </p:nvCxnSpPr>
        <p:spPr>
          <a:xfrm flipH="1" flipV="1">
            <a:off x="8236283" y="972174"/>
            <a:ext cx="1600202" cy="3847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03BCB9-9535-6146-8553-48FF4534F68F}"/>
              </a:ext>
            </a:extLst>
          </p:cNvPr>
          <p:cNvCxnSpPr>
            <a:cxnSpLocks/>
            <a:stCxn id="7" idx="0"/>
            <a:endCxn id="135" idx="4"/>
          </p:cNvCxnSpPr>
          <p:nvPr/>
        </p:nvCxnSpPr>
        <p:spPr>
          <a:xfrm flipH="1" flipV="1">
            <a:off x="9631345" y="990038"/>
            <a:ext cx="205140" cy="36690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D2189F-2840-C442-B7B9-8839D62F5FCF}"/>
              </a:ext>
            </a:extLst>
          </p:cNvPr>
          <p:cNvCxnSpPr>
            <a:cxnSpLocks/>
            <a:stCxn id="7" idx="0"/>
            <a:endCxn id="134" idx="2"/>
          </p:cNvCxnSpPr>
          <p:nvPr/>
        </p:nvCxnSpPr>
        <p:spPr>
          <a:xfrm flipV="1">
            <a:off x="9836485" y="782092"/>
            <a:ext cx="773741" cy="574848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278DFB7-E4D4-3F4A-83B4-108F7A3E27A4}"/>
              </a:ext>
            </a:extLst>
          </p:cNvPr>
          <p:cNvCxnSpPr>
            <a:cxnSpLocks/>
            <a:stCxn id="7" idx="3"/>
            <a:endCxn id="133" idx="2"/>
          </p:cNvCxnSpPr>
          <p:nvPr/>
        </p:nvCxnSpPr>
        <p:spPr>
          <a:xfrm flipV="1">
            <a:off x="10516423" y="1511996"/>
            <a:ext cx="240325" cy="9259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5C55913-8826-F840-811B-FDBA455F1602}"/>
              </a:ext>
            </a:extLst>
          </p:cNvPr>
          <p:cNvCxnSpPr>
            <a:cxnSpLocks/>
            <a:stCxn id="5" idx="1"/>
            <a:endCxn id="137" idx="6"/>
          </p:cNvCxnSpPr>
          <p:nvPr/>
        </p:nvCxnSpPr>
        <p:spPr>
          <a:xfrm flipH="1">
            <a:off x="5123809" y="3681045"/>
            <a:ext cx="234462" cy="5861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BD405EF-F742-C24E-AF50-4FF55D0B04F2}"/>
              </a:ext>
            </a:extLst>
          </p:cNvPr>
          <p:cNvCxnSpPr>
            <a:cxnSpLocks/>
            <a:stCxn id="139" idx="4"/>
            <a:endCxn id="5" idx="0"/>
          </p:cNvCxnSpPr>
          <p:nvPr/>
        </p:nvCxnSpPr>
        <p:spPr>
          <a:xfrm flipH="1">
            <a:off x="6126132" y="3163762"/>
            <a:ext cx="79127" cy="177312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8CC562E-BE4E-624F-BBEC-3171B4CDB298}"/>
              </a:ext>
            </a:extLst>
          </p:cNvPr>
          <p:cNvCxnSpPr>
            <a:cxnSpLocks/>
            <a:stCxn id="5" idx="3"/>
            <a:endCxn id="140" idx="2"/>
          </p:cNvCxnSpPr>
          <p:nvPr/>
        </p:nvCxnSpPr>
        <p:spPr>
          <a:xfrm>
            <a:off x="6893993" y="3681045"/>
            <a:ext cx="234469" cy="117229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993EFBC-59BA-A04C-AA35-B446A3C17A20}"/>
              </a:ext>
            </a:extLst>
          </p:cNvPr>
          <p:cNvCxnSpPr>
            <a:cxnSpLocks/>
            <a:stCxn id="138" idx="6"/>
            <a:endCxn id="5" idx="2"/>
          </p:cNvCxnSpPr>
          <p:nvPr/>
        </p:nvCxnSpPr>
        <p:spPr>
          <a:xfrm flipV="1">
            <a:off x="5358271" y="4021015"/>
            <a:ext cx="767861" cy="30333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9F8D8FDF-BFFE-0B44-B481-B5F809AE1477}"/>
              </a:ext>
            </a:extLst>
          </p:cNvPr>
          <p:cNvSpPr/>
          <p:nvPr/>
        </p:nvSpPr>
        <p:spPr>
          <a:xfrm>
            <a:off x="7333614" y="4152898"/>
            <a:ext cx="1207482" cy="562707"/>
          </a:xfrm>
          <a:prstGeom prst="ellipse">
            <a:avLst/>
          </a:prstGeom>
          <a:ln w="44450" cmpd="dbl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Job_type</a:t>
            </a:r>
            <a:endParaRPr lang="en-US" sz="1200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9086F11-AAEC-0E43-8C61-256B80FB45E3}"/>
              </a:ext>
            </a:extLst>
          </p:cNvPr>
          <p:cNvCxnSpPr>
            <a:cxnSpLocks/>
            <a:stCxn id="5" idx="3"/>
            <a:endCxn id="172" idx="2"/>
          </p:cNvCxnSpPr>
          <p:nvPr/>
        </p:nvCxnSpPr>
        <p:spPr>
          <a:xfrm>
            <a:off x="6893993" y="3681045"/>
            <a:ext cx="439621" cy="753207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F6FFCEDE-428A-E34B-AEE4-905EF4FA9C38}"/>
              </a:ext>
            </a:extLst>
          </p:cNvPr>
          <p:cNvSpPr/>
          <p:nvPr/>
        </p:nvSpPr>
        <p:spPr>
          <a:xfrm>
            <a:off x="6759181" y="2661138"/>
            <a:ext cx="1107820" cy="562707"/>
          </a:xfrm>
          <a:prstGeom prst="ellips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Duration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4071EDD-E415-C048-8B3D-0465AFDEA4D4}"/>
              </a:ext>
            </a:extLst>
          </p:cNvPr>
          <p:cNvCxnSpPr>
            <a:cxnSpLocks/>
            <a:stCxn id="179" idx="4"/>
            <a:endCxn id="5" idx="0"/>
          </p:cNvCxnSpPr>
          <p:nvPr/>
        </p:nvCxnSpPr>
        <p:spPr>
          <a:xfrm flipH="1">
            <a:off x="6126132" y="3223845"/>
            <a:ext cx="1186959" cy="117229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A150588-3B17-C341-AA14-56AFAFA0A30E}"/>
              </a:ext>
            </a:extLst>
          </p:cNvPr>
          <p:cNvSpPr txBox="1"/>
          <p:nvPr/>
        </p:nvSpPr>
        <p:spPr>
          <a:xfrm>
            <a:off x="8731085" y="1693929"/>
            <a:ext cx="3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4BC8A7E-0077-F04E-B969-82A871D7C21B}"/>
              </a:ext>
            </a:extLst>
          </p:cNvPr>
          <p:cNvSpPr txBox="1"/>
          <p:nvPr/>
        </p:nvSpPr>
        <p:spPr>
          <a:xfrm>
            <a:off x="7894613" y="3132961"/>
            <a:ext cx="3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EFD6B8F-8264-AF41-9622-FD6AA6B210F5}"/>
              </a:ext>
            </a:extLst>
          </p:cNvPr>
          <p:cNvSpPr txBox="1"/>
          <p:nvPr/>
        </p:nvSpPr>
        <p:spPr>
          <a:xfrm>
            <a:off x="4159327" y="1751136"/>
            <a:ext cx="3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C745A6D-8EEC-034B-980C-74C374BC96E4}"/>
              </a:ext>
            </a:extLst>
          </p:cNvPr>
          <p:cNvSpPr txBox="1"/>
          <p:nvPr/>
        </p:nvSpPr>
        <p:spPr>
          <a:xfrm>
            <a:off x="4947328" y="2952924"/>
            <a:ext cx="3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A2250CA-1233-A54E-BD3E-6230CE94FB8E}"/>
              </a:ext>
            </a:extLst>
          </p:cNvPr>
          <p:cNvCxnSpPr>
            <a:cxnSpLocks/>
          </p:cNvCxnSpPr>
          <p:nvPr/>
        </p:nvCxnSpPr>
        <p:spPr>
          <a:xfrm>
            <a:off x="7610590" y="3930532"/>
            <a:ext cx="326765" cy="841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6F86491-7A03-1843-8285-48668EC85C20}"/>
              </a:ext>
            </a:extLst>
          </p:cNvPr>
          <p:cNvSpPr txBox="1"/>
          <p:nvPr/>
        </p:nvSpPr>
        <p:spPr>
          <a:xfrm>
            <a:off x="6169852" y="3977025"/>
            <a:ext cx="3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0FBD924-54E9-CF43-9BC2-6DB6A43A4ABB}"/>
              </a:ext>
            </a:extLst>
          </p:cNvPr>
          <p:cNvSpPr txBox="1"/>
          <p:nvPr/>
        </p:nvSpPr>
        <p:spPr>
          <a:xfrm>
            <a:off x="6183746" y="5003963"/>
            <a:ext cx="33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0659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5837711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P.K and F.K structure and relations</a:t>
            </a:r>
          </a:p>
        </p:txBody>
      </p:sp>
      <p:pic>
        <p:nvPicPr>
          <p:cNvPr id="55" name="Picture 54" descr="A picture containing chart&#10;&#10;Description automatically generated">
            <a:extLst>
              <a:ext uri="{FF2B5EF4-FFF2-40B4-BE49-F238E27FC236}">
                <a16:creationId xmlns:a16="http://schemas.microsoft.com/office/drawing/2014/main" id="{3A09EEE6-E5A8-F449-9D86-19D2175B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1" y="1049212"/>
            <a:ext cx="10218699" cy="58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7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Q1. Find senior engineers who worked more than 3 years. Order by the ascending E_ID as lower E_ID means more seniority.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4728381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Complex queries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F4BC3B-17C2-9F4F-88C6-49523A40D2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74" y="2497920"/>
            <a:ext cx="3054985" cy="3754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3049" y="2497920"/>
                <a:ext cx="5854812" cy="2763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Relational Algebra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𝜋</m:t>
                    </m:r>
                  </m:oMath>
                </a14:m>
                <a:r>
                  <a:rPr lang="en-US" baseline="-25000" dirty="0" err="1"/>
                  <a:t>years_with_company</a:t>
                </a:r>
                <a:r>
                  <a:rPr lang="en-US" baseline="-25000" dirty="0"/>
                  <a:t>&gt;3 and position=’engineer’</a:t>
                </a:r>
                <a:r>
                  <a:rPr lang="en-US" dirty="0"/>
                  <a:t> (Employee)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49" y="2497920"/>
                <a:ext cx="5854812" cy="2763064"/>
              </a:xfrm>
              <a:prstGeom prst="rect">
                <a:avLst/>
              </a:prstGeom>
              <a:blipFill>
                <a:blip r:embed="rId3"/>
                <a:stretch>
                  <a:fillRect l="-1515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Q2. During the Apache(client) operation, we noticed a strong acoustic response for thirty mins from 2:14:03pm to 2:44:03pm. Find the average temperature, treating pressure and strain.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4728381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Complex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188" y="2402478"/>
                <a:ext cx="5854812" cy="2763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Relational Algebra</a:t>
                </a:r>
              </a:p>
              <a:p>
                <a:pPr marL="0" indent="0">
                  <a:buNone/>
                </a:pPr>
                <a:r>
                  <a:rPr lang="en-US" dirty="0"/>
                  <a:t>R1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i="1"/>
                      <m:t>𝜋</m:t>
                    </m:r>
                  </m:oMath>
                </a14:m>
                <a:r>
                  <a:rPr lang="en-US" baseline="-25000" dirty="0"/>
                  <a:t>time&gt;16-oct-2020 14:14:03 and time&lt;16-oct-2020 14:44:03  </a:t>
                </a:r>
                <a:r>
                  <a:rPr lang="en-US" dirty="0"/>
                  <a:t> (</a:t>
                </a:r>
                <a:r>
                  <a:rPr lang="en-US" dirty="0" err="1"/>
                  <a:t>Field_data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𝐺𝑎𝑣𝑔</m:t>
                    </m:r>
                  </m:oMath>
                </a14:m>
                <a:r>
                  <a:rPr lang="en-US" baseline="-25000" dirty="0" err="1"/>
                  <a:t>Temp,TR_press,strain</a:t>
                </a:r>
                <a:r>
                  <a:rPr lang="en-US" baseline="-25000" dirty="0"/>
                  <a:t> </a:t>
                </a:r>
                <a:r>
                  <a:rPr lang="en-US" dirty="0"/>
                  <a:t>R1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88" y="2402478"/>
                <a:ext cx="5854812" cy="2763064"/>
              </a:xfrm>
              <a:prstGeom prst="rect">
                <a:avLst/>
              </a:prstGeom>
              <a:blipFill>
                <a:blip r:embed="rId2"/>
                <a:stretch>
                  <a:fillRect l="-1732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C2228E-ADEC-0D43-9935-5B26C47E53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9" y="2402478"/>
            <a:ext cx="5330825" cy="2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3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Q3. Give me a list of employees that were assigned for either </a:t>
            </a:r>
            <a:r>
              <a:rPr lang="en-US" dirty="0" err="1"/>
              <a:t>Exxonmobil</a:t>
            </a:r>
            <a:r>
              <a:rPr lang="en-US" dirty="0"/>
              <a:t> or Apache job and its duration.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4728381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Complex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188" y="2402478"/>
                <a:ext cx="5854812" cy="2763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Relational Algebra</a:t>
                </a:r>
              </a:p>
              <a:p>
                <a:pPr marL="0" indent="0">
                  <a:buNone/>
                </a:pPr>
                <a:r>
                  <a:rPr lang="en-US" dirty="0"/>
                  <a:t>R1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baseline="-25000" dirty="0"/>
                  <a:t>time&gt;16-oct-2020 14:14:03 and time&lt;16-oct-2020 14:44:03  </a:t>
                </a:r>
                <a:r>
                  <a:rPr lang="en-US" dirty="0"/>
                  <a:t> (</a:t>
                </a:r>
                <a:r>
                  <a:rPr lang="en-US" dirty="0" err="1"/>
                  <a:t>Field_data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𝐺𝑎𝑣𝑔</m:t>
                    </m:r>
                  </m:oMath>
                </a14:m>
                <a:r>
                  <a:rPr lang="en-US" baseline="-25000" dirty="0" err="1"/>
                  <a:t>Temp,TR_press,strain</a:t>
                </a:r>
                <a:r>
                  <a:rPr lang="en-US" baseline="-25000" dirty="0"/>
                  <a:t> </a:t>
                </a:r>
                <a:r>
                  <a:rPr lang="en-US" dirty="0"/>
                  <a:t>R1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88" y="2402478"/>
                <a:ext cx="5854812" cy="2763064"/>
              </a:xfrm>
              <a:prstGeom prst="rect">
                <a:avLst/>
              </a:prstGeom>
              <a:blipFill>
                <a:blip r:embed="rId2"/>
                <a:stretch>
                  <a:fillRect l="-1732" t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7225230-61CE-CA45-AB28-0B22BE1706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2402478"/>
            <a:ext cx="555752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Q4. How much are we charging for service in total to WPX for all of WPX projects?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4728381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Complex queries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8DC260-8E10-2140-9162-E20616C1C303}"/>
              </a:ext>
            </a:extLst>
          </p:cNvPr>
          <p:cNvSpPr txBox="1">
            <a:spLocks/>
          </p:cNvSpPr>
          <p:nvPr/>
        </p:nvSpPr>
        <p:spPr>
          <a:xfrm>
            <a:off x="5586608" y="2613253"/>
            <a:ext cx="5854812" cy="276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</a:t>
            </a:r>
            <a:r>
              <a:rPr lang="en-US" i="1" dirty="0"/>
              <a:t>Relational Algebra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1803A3-C851-1348-BFB6-A9949E0738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9" y="2613253"/>
            <a:ext cx="4153602" cy="3266552"/>
          </a:xfrm>
          <a:prstGeom prst="rect">
            <a:avLst/>
          </a:prstGeom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FB18A-CBF5-0241-991A-D27E63FA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08" y="3429000"/>
            <a:ext cx="595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6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7332-B14D-D44A-A198-05572C6C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377617"/>
            <a:ext cx="9905999" cy="10248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Q5. Give me the name of the client that has the longest job duration.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3E32C8-4269-CC4F-A138-0C63DE00256D}"/>
              </a:ext>
            </a:extLst>
          </p:cNvPr>
          <p:cNvSpPr txBox="1">
            <a:spLocks/>
          </p:cNvSpPr>
          <p:nvPr/>
        </p:nvSpPr>
        <p:spPr>
          <a:xfrm>
            <a:off x="258289" y="24351"/>
            <a:ext cx="4728381" cy="10248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Complex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6608" y="2613253"/>
                <a:ext cx="6449448" cy="2763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Relational Algebra</a:t>
                </a:r>
              </a:p>
              <a:p>
                <a:pPr marL="0" indent="0">
                  <a:buNone/>
                </a:pPr>
                <a:r>
                  <a:rPr lang="en-US" dirty="0"/>
                  <a:t>R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F</a:t>
                </a:r>
                <a:r>
                  <a:rPr lang="en-US" baseline="-25000" dirty="0"/>
                  <a:t>max(duration)</a:t>
                </a:r>
                <a:r>
                  <a:rPr lang="en-US" dirty="0"/>
                  <a:t>(Project)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/>
                      <m:t>𝜋</m:t>
                    </m:r>
                  </m:oMath>
                </a14:m>
                <a:r>
                  <a:rPr lang="en-US" baseline="-25000" dirty="0" err="1"/>
                  <a:t>Cname</a:t>
                </a:r>
                <a:r>
                  <a:rPr lang="en-US" dirty="0"/>
                  <a:t> (Client * Project) natural join </a:t>
                </a:r>
                <a:r>
                  <a:rPr lang="en-US" baseline="-25000" dirty="0"/>
                  <a:t>max(duration)</a:t>
                </a:r>
                <a:r>
                  <a:rPr lang="en-US" dirty="0"/>
                  <a:t> R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8DC260-8E10-2140-9162-E20616C1C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608" y="2613253"/>
                <a:ext cx="6449448" cy="2763064"/>
              </a:xfrm>
              <a:prstGeom prst="rect">
                <a:avLst/>
              </a:prstGeom>
              <a:blipFill>
                <a:blip r:embed="rId2"/>
                <a:stretch>
                  <a:fillRect l="-1375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8">
            <a:extLst>
              <a:ext uri="{FF2B5EF4-FFF2-40B4-BE49-F238E27FC236}">
                <a16:creationId xmlns:a16="http://schemas.microsoft.com/office/drawing/2014/main" id="{422C95F4-904F-BE4B-A7C5-26BCC82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9" y="172160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72762F-43C1-3D43-87BD-54E4AF6937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1" y="2543441"/>
            <a:ext cx="4667387" cy="373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5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{8BC176BA-17E4-514C-AE7D-5F699DE17C8D}tf10001122</Template>
  <TotalTime>3315</TotalTime>
  <Words>680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Tw Cen MT</vt:lpstr>
      <vt:lpstr>Circuit</vt:lpstr>
      <vt:lpstr>DBMS Project </vt:lpstr>
      <vt:lpstr>Data requirement and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Yun, Bo</dc:creator>
  <cp:lastModifiedBy>Yun, Bo</cp:lastModifiedBy>
  <cp:revision>21</cp:revision>
  <dcterms:created xsi:type="dcterms:W3CDTF">2020-10-23T11:49:34Z</dcterms:created>
  <dcterms:modified xsi:type="dcterms:W3CDTF">2020-10-25T19:04:44Z</dcterms:modified>
</cp:coreProperties>
</file>