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481" r:id="rId1"/>
  </p:sldMasterIdLst>
  <p:notesMasterIdLst>
    <p:notesMasterId r:id="rId14"/>
  </p:notesMasterIdLst>
  <p:sldIdLst>
    <p:sldId id="256" r:id="rId2"/>
    <p:sldId id="257" r:id="rId3"/>
    <p:sldId id="263" r:id="rId4"/>
    <p:sldId id="261" r:id="rId5"/>
    <p:sldId id="265" r:id="rId6"/>
    <p:sldId id="270" r:id="rId7"/>
    <p:sldId id="262" r:id="rId8"/>
    <p:sldId id="266" r:id="rId9"/>
    <p:sldId id="267" r:id="rId10"/>
    <p:sldId id="268"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0FD42-AFC5-4658-892B-1DE983132A5D}" type="datetimeFigureOut">
              <a:rPr lang="en-IN" smtClean="0"/>
              <a:t>22-10-2025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DA3B2-68C7-4CA0-B1F1-69D723C42806}" type="slidenum">
              <a:rPr lang="en-IN" smtClean="0"/>
              <a:t>‹#›</a:t>
            </a:fld>
            <a:endParaRPr lang="en-IN"/>
          </a:p>
        </p:txBody>
      </p:sp>
    </p:spTree>
    <p:extLst>
      <p:ext uri="{BB962C8B-B14F-4D97-AF65-F5344CB8AC3E}">
        <p14:creationId xmlns:p14="http://schemas.microsoft.com/office/powerpoint/2010/main" val="42410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8054213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BF3D5-4088-41F8-86DF-43DA3CEDE0F8}"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20198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3725768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2300722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6824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584273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3087096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3654623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12190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220950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BF3D5-4088-41F8-86DF-43DA3CEDE0F8}" type="datetimeFigureOut">
              <a:rPr lang="en-IN" smtClean="0"/>
              <a:t>22-10-2025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68548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BF3D5-4088-41F8-86DF-43DA3CEDE0F8}"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55094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BF3D5-4088-41F8-86DF-43DA3CEDE0F8}" type="datetimeFigureOut">
              <a:rPr lang="en-IN" smtClean="0"/>
              <a:t>22-10-2025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2441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BF3D5-4088-41F8-86DF-43DA3CEDE0F8}" type="datetimeFigureOut">
              <a:rPr lang="en-IN" smtClean="0"/>
              <a:t>22-10-2025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420272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CCBF3D5-4088-41F8-86DF-43DA3CEDE0F8}" type="datetimeFigureOut">
              <a:rPr lang="en-IN" smtClean="0"/>
              <a:t>22-10-2025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412316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BF3D5-4088-41F8-86DF-43DA3CEDE0F8}"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146292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BF3D5-4088-41F8-86DF-43DA3CEDE0F8}" type="datetimeFigureOut">
              <a:rPr lang="en-IN" smtClean="0"/>
              <a:t>22-10-2025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E7239B-EE60-49CF-B055-D481C4BC9772}" type="slidenum">
              <a:rPr lang="en-IN" smtClean="0"/>
              <a:t>‹#›</a:t>
            </a:fld>
            <a:endParaRPr lang="en-IN"/>
          </a:p>
        </p:txBody>
      </p:sp>
    </p:spTree>
    <p:extLst>
      <p:ext uri="{BB962C8B-B14F-4D97-AF65-F5344CB8AC3E}">
        <p14:creationId xmlns:p14="http://schemas.microsoft.com/office/powerpoint/2010/main" val="38140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CBF3D5-4088-41F8-86DF-43DA3CEDE0F8}" type="datetimeFigureOut">
              <a:rPr lang="en-IN" smtClean="0"/>
              <a:t>22-10-2025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E7239B-EE60-49CF-B055-D481C4BC9772}" type="slidenum">
              <a:rPr lang="en-IN" smtClean="0"/>
              <a:t>‹#›</a:t>
            </a:fld>
            <a:endParaRPr lang="en-IN"/>
          </a:p>
        </p:txBody>
      </p:sp>
    </p:spTree>
    <p:extLst>
      <p:ext uri="{BB962C8B-B14F-4D97-AF65-F5344CB8AC3E}">
        <p14:creationId xmlns:p14="http://schemas.microsoft.com/office/powerpoint/2010/main" val="1672390443"/>
      </p:ext>
    </p:extLst>
  </p:cSld>
  <p:clrMap bg1="dk1" tx1="lt1" bg2="dk2" tx2="lt2" accent1="accent1" accent2="accent2" accent3="accent3" accent4="accent4" accent5="accent5" accent6="accent6" hlink="hlink" folHlink="folHlink"/>
  <p:sldLayoutIdLst>
    <p:sldLayoutId id="2147486482" r:id="rId1"/>
    <p:sldLayoutId id="2147486483" r:id="rId2"/>
    <p:sldLayoutId id="2147486484" r:id="rId3"/>
    <p:sldLayoutId id="2147486485" r:id="rId4"/>
    <p:sldLayoutId id="2147486486" r:id="rId5"/>
    <p:sldLayoutId id="2147486487" r:id="rId6"/>
    <p:sldLayoutId id="2147486488" r:id="rId7"/>
    <p:sldLayoutId id="2147486489" r:id="rId8"/>
    <p:sldLayoutId id="2147486490" r:id="rId9"/>
    <p:sldLayoutId id="2147486491" r:id="rId10"/>
    <p:sldLayoutId id="2147486492" r:id="rId11"/>
    <p:sldLayoutId id="2147486493" r:id="rId12"/>
    <p:sldLayoutId id="2147486494" r:id="rId13"/>
    <p:sldLayoutId id="2147486495" r:id="rId14"/>
    <p:sldLayoutId id="2147486496" r:id="rId15"/>
    <p:sldLayoutId id="2147486497" r:id="rId16"/>
    <p:sldLayoutId id="21474864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4D58-9448-455B-9A64-9F34B18CFF56}"/>
              </a:ext>
            </a:extLst>
          </p:cNvPr>
          <p:cNvSpPr>
            <a:spLocks noGrp="1"/>
          </p:cNvSpPr>
          <p:nvPr>
            <p:ph type="ctrTitle"/>
          </p:nvPr>
        </p:nvSpPr>
        <p:spPr>
          <a:xfrm>
            <a:off x="1636642" y="2616029"/>
            <a:ext cx="8574158" cy="1038675"/>
          </a:xfrm>
        </p:spPr>
        <p:txBody>
          <a:bodyPr>
            <a:noAutofit/>
          </a:bodyPr>
          <a:lstStyle/>
          <a:p>
            <a:r>
              <a:rPr lang="en-IN" sz="5400" b="1" i="0" dirty="0">
                <a:effectLst/>
                <a:latin typeface="Segoe UI" panose="020B0502040204020203" pitchFamily="34" charset="0"/>
                <a:cs typeface="Segoe UI" panose="020B0502040204020203" pitchFamily="34" charset="0"/>
              </a:rPr>
              <a:t>Hospital Data Report</a:t>
            </a:r>
            <a:endParaRPr lang="en-IN" sz="5400" b="1"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ED4BBA42-CE5B-43C5-87BF-CD7567D9433F}"/>
              </a:ext>
            </a:extLst>
          </p:cNvPr>
          <p:cNvSpPr>
            <a:spLocks noGrp="1"/>
          </p:cNvSpPr>
          <p:nvPr>
            <p:ph type="subTitle" idx="1"/>
          </p:nvPr>
        </p:nvSpPr>
        <p:spPr>
          <a:xfrm>
            <a:off x="9210262" y="3534966"/>
            <a:ext cx="1537252" cy="413371"/>
          </a:xfrm>
        </p:spPr>
        <p:txBody>
          <a:bodyPr>
            <a:normAutofit/>
          </a:bodyPr>
          <a:lstStyle/>
          <a:p>
            <a:r>
              <a:rPr lang="en-US" b="1" dirty="0">
                <a:latin typeface="Segoe UI" panose="020B0502040204020203" pitchFamily="34" charset="0"/>
                <a:cs typeface="Segoe UI" panose="020B0502040204020203" pitchFamily="34" charset="0"/>
              </a:rPr>
              <a:t>(2019-2024)</a:t>
            </a:r>
            <a:endParaRPr lang="en-IN" b="1" dirty="0">
              <a:latin typeface="Segoe UI" panose="020B0502040204020203" pitchFamily="34" charset="0"/>
              <a:cs typeface="Segoe UI" panose="020B0502040204020203" pitchFamily="34" charset="0"/>
            </a:endParaRPr>
          </a:p>
        </p:txBody>
      </p:sp>
      <p:pic>
        <p:nvPicPr>
          <p:cNvPr id="5" name="Graphic 4" descr="Medical with solid fill">
            <a:extLst>
              <a:ext uri="{FF2B5EF4-FFF2-40B4-BE49-F238E27FC236}">
                <a16:creationId xmlns:a16="http://schemas.microsoft.com/office/drawing/2014/main" id="{30A95F0B-27EF-4489-91B6-1560CDBE2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442" y="2740304"/>
            <a:ext cx="914400" cy="914400"/>
          </a:xfrm>
          <a:prstGeom prst="rect">
            <a:avLst/>
          </a:prstGeom>
        </p:spPr>
      </p:pic>
      <p:pic>
        <p:nvPicPr>
          <p:cNvPr id="6" name="Graphic 5" descr="Medicine with solid fill">
            <a:extLst>
              <a:ext uri="{FF2B5EF4-FFF2-40B4-BE49-F238E27FC236}">
                <a16:creationId xmlns:a16="http://schemas.microsoft.com/office/drawing/2014/main" id="{158E0BF8-29B7-4596-83A7-F5415407FD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9027" y="4179540"/>
            <a:ext cx="914400" cy="914400"/>
          </a:xfrm>
          <a:prstGeom prst="rect">
            <a:avLst/>
          </a:prstGeom>
        </p:spPr>
      </p:pic>
      <p:pic>
        <p:nvPicPr>
          <p:cNvPr id="7" name="Graphic 6" descr="Needle with solid fill">
            <a:extLst>
              <a:ext uri="{FF2B5EF4-FFF2-40B4-BE49-F238E27FC236}">
                <a16:creationId xmlns:a16="http://schemas.microsoft.com/office/drawing/2014/main" id="{AE54B246-D043-4D08-8247-E74FE773CB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7739" y="5093940"/>
            <a:ext cx="914400" cy="914400"/>
          </a:xfrm>
          <a:prstGeom prst="rect">
            <a:avLst/>
          </a:prstGeom>
        </p:spPr>
      </p:pic>
      <p:pic>
        <p:nvPicPr>
          <p:cNvPr id="8" name="Graphic 7" descr="Stethoscope with solid fill">
            <a:extLst>
              <a:ext uri="{FF2B5EF4-FFF2-40B4-BE49-F238E27FC236}">
                <a16:creationId xmlns:a16="http://schemas.microsoft.com/office/drawing/2014/main" id="{1EC0E122-E116-489D-89ED-198622BF82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6451" y="4179540"/>
            <a:ext cx="914400" cy="914400"/>
          </a:xfrm>
          <a:prstGeom prst="rect">
            <a:avLst/>
          </a:prstGeom>
        </p:spPr>
      </p:pic>
    </p:spTree>
    <p:extLst>
      <p:ext uri="{BB962C8B-B14F-4D97-AF65-F5344CB8AC3E}">
        <p14:creationId xmlns:p14="http://schemas.microsoft.com/office/powerpoint/2010/main" val="105654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9F45-182C-420F-B901-4752B86DB1DA}"/>
              </a:ext>
            </a:extLst>
          </p:cNvPr>
          <p:cNvSpPr>
            <a:spLocks noGrp="1"/>
          </p:cNvSpPr>
          <p:nvPr>
            <p:ph type="title"/>
          </p:nvPr>
        </p:nvSpPr>
        <p:spPr>
          <a:xfrm>
            <a:off x="877956" y="642731"/>
            <a:ext cx="3521765" cy="675861"/>
          </a:xfrm>
        </p:spPr>
        <p:txBody>
          <a:bodyPr>
            <a:normAutofit fontScale="90000"/>
          </a:bodyPr>
          <a:lstStyle/>
          <a:p>
            <a:r>
              <a:rPr lang="en-IN" sz="2800" b="0" i="0" dirty="0">
                <a:effectLst/>
                <a:latin typeface="Segoe UI" panose="020B0502040204020203" pitchFamily="34" charset="0"/>
                <a:cs typeface="Segoe UI" panose="020B0502040204020203" pitchFamily="34" charset="0"/>
              </a:rPr>
              <a:t> Recommendations</a:t>
            </a:r>
            <a:endParaRPr lang="en-IN" sz="28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F0DD37F-6ECC-4388-AFB9-02C0769DC78B}"/>
              </a:ext>
            </a:extLst>
          </p:cNvPr>
          <p:cNvSpPr>
            <a:spLocks noGrp="1"/>
          </p:cNvSpPr>
          <p:nvPr>
            <p:ph idx="1"/>
          </p:nvPr>
        </p:nvSpPr>
        <p:spPr>
          <a:xfrm>
            <a:off x="877956" y="980662"/>
            <a:ext cx="10131425" cy="3649133"/>
          </a:xfrm>
        </p:spPr>
        <p:txBody>
          <a:bodyPr/>
          <a:lstStyle/>
          <a:p>
            <a:pPr algn="l">
              <a:buFont typeface="Arial" panose="020B0604020202020204" pitchFamily="34" charset="0"/>
              <a:buChar char="•"/>
            </a:pPr>
            <a:r>
              <a:rPr lang="en-US" b="0" i="0" dirty="0">
                <a:effectLst/>
                <a:latin typeface="fkGroteskNeue"/>
              </a:rPr>
              <a:t>Optimize patient stay and discharge</a:t>
            </a:r>
          </a:p>
          <a:p>
            <a:pPr algn="l">
              <a:buFont typeface="Arial" panose="020B0604020202020204" pitchFamily="34" charset="0"/>
              <a:buChar char="•"/>
            </a:pPr>
            <a:r>
              <a:rPr lang="en-US" b="0" i="0" dirty="0">
                <a:effectLst/>
                <a:latin typeface="fkGroteskNeue"/>
              </a:rPr>
              <a:t>Enhance chronic disease management</a:t>
            </a:r>
          </a:p>
          <a:p>
            <a:pPr algn="l">
              <a:buFont typeface="Arial" panose="020B0604020202020204" pitchFamily="34" charset="0"/>
              <a:buChar char="•"/>
            </a:pPr>
            <a:r>
              <a:rPr lang="en-US" b="0" i="0" dirty="0">
                <a:effectLst/>
                <a:latin typeface="fkGroteskNeue"/>
              </a:rPr>
              <a:t>Allocate resources for seasonal peaks</a:t>
            </a:r>
          </a:p>
          <a:p>
            <a:pPr algn="l">
              <a:buFont typeface="Arial" panose="020B0604020202020204" pitchFamily="34" charset="0"/>
              <a:buChar char="•"/>
            </a:pPr>
            <a:r>
              <a:rPr lang="en-US" b="0" i="0" dirty="0">
                <a:effectLst/>
                <a:latin typeface="fkGroteskNeue"/>
              </a:rPr>
              <a:t>Automate abnormal result follow-up</a:t>
            </a:r>
          </a:p>
          <a:p>
            <a:pPr marL="0" indent="0">
              <a:buNone/>
            </a:pPr>
            <a:endParaRPr lang="en-IN" dirty="0"/>
          </a:p>
        </p:txBody>
      </p:sp>
    </p:spTree>
    <p:extLst>
      <p:ext uri="{BB962C8B-B14F-4D97-AF65-F5344CB8AC3E}">
        <p14:creationId xmlns:p14="http://schemas.microsoft.com/office/powerpoint/2010/main" val="71094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635C-D4B4-4268-AB72-FBF97AE5FB4B}"/>
              </a:ext>
            </a:extLst>
          </p:cNvPr>
          <p:cNvSpPr>
            <a:spLocks noGrp="1"/>
          </p:cNvSpPr>
          <p:nvPr>
            <p:ph type="title"/>
          </p:nvPr>
        </p:nvSpPr>
        <p:spPr>
          <a:xfrm>
            <a:off x="957469" y="815699"/>
            <a:ext cx="2700131" cy="536023"/>
          </a:xfrm>
        </p:spPr>
        <p:txBody>
          <a:bodyPr>
            <a:noAutofit/>
          </a:bodyPr>
          <a:lstStyle/>
          <a:p>
            <a:r>
              <a:rPr lang="en-IN" sz="2800" b="0" i="0" dirty="0">
                <a:effectLst/>
                <a:latin typeface="Segoe UI" panose="020B0502040204020203" pitchFamily="34" charset="0"/>
                <a:cs typeface="Segoe UI" panose="020B0502040204020203" pitchFamily="34" charset="0"/>
              </a:rPr>
              <a:t>Conclusion</a:t>
            </a:r>
            <a:endParaRPr lang="en-IN" sz="28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D58704-745A-4806-8EDE-71429D97E3DC}"/>
              </a:ext>
            </a:extLst>
          </p:cNvPr>
          <p:cNvSpPr>
            <a:spLocks noGrp="1"/>
          </p:cNvSpPr>
          <p:nvPr>
            <p:ph idx="1"/>
          </p:nvPr>
        </p:nvSpPr>
        <p:spPr>
          <a:xfrm>
            <a:off x="838200" y="1606045"/>
            <a:ext cx="6470373" cy="1462524"/>
          </a:xfrm>
        </p:spPr>
        <p:txBody>
          <a:bodyPr/>
          <a:lstStyle/>
          <a:p>
            <a:pPr algn="l">
              <a:buFont typeface="Arial" panose="020B0604020202020204" pitchFamily="34" charset="0"/>
              <a:buChar char="•"/>
            </a:pPr>
            <a:r>
              <a:rPr lang="en-US" b="0" i="0" dirty="0">
                <a:effectLst/>
                <a:latin typeface="fkGroteskNeue"/>
              </a:rPr>
              <a:t>Strong financial performance and stable volumes</a:t>
            </a:r>
          </a:p>
          <a:p>
            <a:pPr algn="l">
              <a:buFont typeface="Arial" panose="020B0604020202020204" pitchFamily="34" charset="0"/>
              <a:buChar char="•"/>
            </a:pPr>
            <a:r>
              <a:rPr lang="en-US" b="0" i="0" dirty="0">
                <a:effectLst/>
                <a:latin typeface="fkGroteskNeue"/>
              </a:rPr>
              <a:t>Key opportunities in efficiency and care improvement</a:t>
            </a:r>
          </a:p>
          <a:p>
            <a:pPr marL="0" indent="0">
              <a:buNone/>
            </a:pPr>
            <a:endParaRPr lang="en-IN" dirty="0"/>
          </a:p>
        </p:txBody>
      </p:sp>
    </p:spTree>
    <p:extLst>
      <p:ext uri="{BB962C8B-B14F-4D97-AF65-F5344CB8AC3E}">
        <p14:creationId xmlns:p14="http://schemas.microsoft.com/office/powerpoint/2010/main" val="125892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83A6-DE47-40ED-8626-5DC73C91F4B2}"/>
              </a:ext>
            </a:extLst>
          </p:cNvPr>
          <p:cNvSpPr>
            <a:spLocks noGrp="1"/>
          </p:cNvSpPr>
          <p:nvPr>
            <p:ph type="title"/>
          </p:nvPr>
        </p:nvSpPr>
        <p:spPr>
          <a:xfrm>
            <a:off x="3892827" y="2079672"/>
            <a:ext cx="3700669" cy="1456267"/>
          </a:xfrm>
        </p:spPr>
        <p:txBody>
          <a:bodyPr>
            <a:normAutofit/>
          </a:bodyPr>
          <a:lstStyle/>
          <a:p>
            <a:r>
              <a:rPr lang="en-US" sz="4400" dirty="0">
                <a:latin typeface="Segoe UI" panose="020B0502040204020203" pitchFamily="34" charset="0"/>
                <a:cs typeface="Segoe UI" panose="020B0502040204020203" pitchFamily="34" charset="0"/>
              </a:rPr>
              <a:t>THANK YOU</a:t>
            </a:r>
            <a:endParaRPr lang="en-IN" sz="44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92048E6-1CBC-4FCA-B09F-77BBA02DC5B8}"/>
              </a:ext>
            </a:extLst>
          </p:cNvPr>
          <p:cNvSpPr>
            <a:spLocks noGrp="1"/>
          </p:cNvSpPr>
          <p:nvPr>
            <p:ph idx="1"/>
          </p:nvPr>
        </p:nvSpPr>
        <p:spPr>
          <a:xfrm>
            <a:off x="4542185" y="3188990"/>
            <a:ext cx="2852528" cy="693898"/>
          </a:xfrm>
        </p:spPr>
        <p:txBody>
          <a:bodyPr>
            <a:noAutofit/>
          </a:bodyPr>
          <a:lstStyle/>
          <a:p>
            <a:pPr marL="0" indent="0">
              <a:buNone/>
            </a:pPr>
            <a:r>
              <a:rPr lang="en-US" sz="2800" dirty="0">
                <a:latin typeface="Segoe UI" panose="020B0502040204020203" pitchFamily="34" charset="0"/>
                <a:cs typeface="Segoe UI" panose="020B0502040204020203" pitchFamily="34" charset="0"/>
              </a:rPr>
              <a:t>SRI YAMINI</a:t>
            </a:r>
            <a:endParaRPr lang="en-IN"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12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F617-E4A3-44EC-B2F4-E697FFE4F2E8}"/>
              </a:ext>
            </a:extLst>
          </p:cNvPr>
          <p:cNvSpPr>
            <a:spLocks noGrp="1"/>
          </p:cNvSpPr>
          <p:nvPr>
            <p:ph type="title"/>
          </p:nvPr>
        </p:nvSpPr>
        <p:spPr>
          <a:xfrm>
            <a:off x="768625" y="471143"/>
            <a:ext cx="4638261" cy="861392"/>
          </a:xfrm>
        </p:spPr>
        <p:txBody>
          <a:bodyPr>
            <a:normAutofit/>
          </a:bodyPr>
          <a:lstStyle/>
          <a:p>
            <a:r>
              <a:rPr lang="en-IN" b="0" i="0" dirty="0">
                <a:effectLst/>
                <a:latin typeface="Segoe UI" panose="020B0502040204020203" pitchFamily="34" charset="0"/>
                <a:cs typeface="Segoe UI" panose="020B0502040204020203" pitchFamily="34" charset="0"/>
              </a:rPr>
              <a:t>Table of Contents</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EF9A3F8-4E7E-4204-A705-D8B0C645FD29}"/>
              </a:ext>
            </a:extLst>
          </p:cNvPr>
          <p:cNvSpPr>
            <a:spLocks noGrp="1"/>
          </p:cNvSpPr>
          <p:nvPr>
            <p:ph idx="1"/>
          </p:nvPr>
        </p:nvSpPr>
        <p:spPr>
          <a:xfrm>
            <a:off x="1137202" y="1465057"/>
            <a:ext cx="8539368" cy="4537487"/>
          </a:xfrm>
        </p:spPr>
        <p:txBody>
          <a:bodyPr>
            <a:noAutofit/>
          </a:bodyPr>
          <a:lstStyle/>
          <a:p>
            <a:pPr algn="l">
              <a:buFont typeface="+mj-lt"/>
              <a:buAutoNum type="arabicPeriod"/>
            </a:pPr>
            <a:r>
              <a:rPr lang="en-US" sz="2400" dirty="0">
                <a:latin typeface="Segoe UI" panose="020B0502040204020203" pitchFamily="34" charset="0"/>
                <a:cs typeface="Segoe UI" panose="020B0502040204020203" pitchFamily="34" charset="0"/>
                <a:hlinkClick r:id="rId2" action="ppaction://hlinksldjump">
                  <a:extLst>
                    <a:ext uri="{A12FA001-AC4F-418D-AE19-62706E023703}">
                      <ahyp:hlinkClr xmlns:ahyp="http://schemas.microsoft.com/office/drawing/2018/hyperlinkcolor" val="tx"/>
                    </a:ext>
                  </a:extLst>
                </a:hlinkClick>
              </a:rPr>
              <a:t>Executive Summary</a:t>
            </a:r>
            <a:endParaRPr lang="en-US"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3" action="ppaction://hlinksldjump">
                  <a:extLst>
                    <a:ext uri="{A12FA001-AC4F-418D-AE19-62706E023703}">
                      <ahyp:hlinkClr xmlns:ahyp="http://schemas.microsoft.com/office/drawing/2018/hyperlinkcolor" val="tx"/>
                    </a:ext>
                  </a:extLst>
                </a:hlinkClick>
              </a:rPr>
              <a:t>Patient Demographics</a:t>
            </a:r>
            <a:endParaRPr lang="en-US"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4" action="ppaction://hlinksldjump">
                  <a:extLst>
                    <a:ext uri="{A12FA001-AC4F-418D-AE19-62706E023703}">
                      <ahyp:hlinkClr xmlns:ahyp="http://schemas.microsoft.com/office/drawing/2018/hyperlinkcolor" val="tx"/>
                    </a:ext>
                  </a:extLst>
                </a:hlinkClick>
              </a:rPr>
              <a:t>Age &amp; Seasonal Patterns</a:t>
            </a:r>
            <a:endParaRPr lang="en-IN"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5" action="ppaction://hlinksldjump">
                  <a:extLst>
                    <a:ext uri="{A12FA001-AC4F-418D-AE19-62706E023703}">
                      <ahyp:hlinkClr xmlns:ahyp="http://schemas.microsoft.com/office/drawing/2018/hyperlinkcolor" val="tx"/>
                    </a:ext>
                  </a:extLst>
                </a:hlinkClick>
              </a:rPr>
              <a:t>Medical Conditions</a:t>
            </a:r>
            <a:endParaRPr lang="en-IN"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6" action="ppaction://hlinksldjump">
                  <a:extLst>
                    <a:ext uri="{A12FA001-AC4F-418D-AE19-62706E023703}">
                      <ahyp:hlinkClr xmlns:ahyp="http://schemas.microsoft.com/office/drawing/2018/hyperlinkcolor" val="tx"/>
                    </a:ext>
                  </a:extLst>
                </a:hlinkClick>
              </a:rPr>
              <a:t>Test Results</a:t>
            </a:r>
            <a:endParaRPr lang="en-IN"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7" action="ppaction://hlinksldjump">
                  <a:extLst>
                    <a:ext uri="{A12FA001-AC4F-418D-AE19-62706E023703}">
                      <ahyp:hlinkClr xmlns:ahyp="http://schemas.microsoft.com/office/drawing/2018/hyperlinkcolor" val="tx"/>
                    </a:ext>
                  </a:extLst>
                </a:hlinkClick>
              </a:rPr>
              <a:t>Insurance &amp; Revenue</a:t>
            </a:r>
            <a:endParaRPr lang="en-IN"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8" action="ppaction://hlinksldjump">
                  <a:extLst>
                    <a:ext uri="{A12FA001-AC4F-418D-AE19-62706E023703}">
                      <ahyp:hlinkClr xmlns:ahyp="http://schemas.microsoft.com/office/drawing/2018/hyperlinkcolor" val="tx"/>
                    </a:ext>
                  </a:extLst>
                </a:hlinkClick>
              </a:rPr>
              <a:t>Admissions &amp; Discharge Trends </a:t>
            </a:r>
            <a:endParaRPr lang="en-IN" sz="2400" dirty="0">
              <a:latin typeface="Segoe UI" panose="020B0502040204020203" pitchFamily="34" charset="0"/>
              <a:cs typeface="Segoe UI" panose="020B0502040204020203" pitchFamily="34" charset="0"/>
            </a:endParaRPr>
          </a:p>
          <a:p>
            <a:pPr>
              <a:buFont typeface="+mj-lt"/>
              <a:buAutoNum type="arabicPeriod"/>
            </a:pPr>
            <a:r>
              <a:rPr lang="en-IN" sz="2400" dirty="0">
                <a:latin typeface="Segoe UI" panose="020B0502040204020203" pitchFamily="34" charset="0"/>
                <a:cs typeface="Segoe UI" panose="020B0502040204020203" pitchFamily="34" charset="0"/>
                <a:hlinkClick r:id="rId9" action="ppaction://hlinksldjump">
                  <a:extLst>
                    <a:ext uri="{A12FA001-AC4F-418D-AE19-62706E023703}">
                      <ahyp:hlinkClr xmlns:ahyp="http://schemas.microsoft.com/office/drawing/2018/hyperlinkcolor" val="tx"/>
                    </a:ext>
                  </a:extLst>
                </a:hlinkClick>
              </a:rPr>
              <a:t>Recommendations </a:t>
            </a:r>
            <a:endParaRPr lang="en-IN" sz="2400" dirty="0">
              <a:latin typeface="Segoe UI" panose="020B0502040204020203" pitchFamily="34" charset="0"/>
              <a:cs typeface="Segoe UI" panose="020B0502040204020203" pitchFamily="34" charset="0"/>
            </a:endParaRPr>
          </a:p>
          <a:p>
            <a:pPr algn="l">
              <a:buFont typeface="+mj-lt"/>
              <a:buAutoNum type="arabicPeriod"/>
            </a:pPr>
            <a:r>
              <a:rPr lang="en-IN" sz="2400" dirty="0">
                <a:latin typeface="Segoe UI" panose="020B0502040204020203" pitchFamily="34" charset="0"/>
                <a:cs typeface="Segoe UI" panose="020B0502040204020203" pitchFamily="34" charset="0"/>
                <a:hlinkClick r:id="rId10" action="ppaction://hlinksldjump">
                  <a:extLst>
                    <a:ext uri="{A12FA001-AC4F-418D-AE19-62706E023703}">
                      <ahyp:hlinkClr xmlns:ahyp="http://schemas.microsoft.com/office/drawing/2018/hyperlinkcolor" val="tx"/>
                    </a:ext>
                  </a:extLst>
                </a:hlinkClick>
              </a:rPr>
              <a:t>Conclusion</a:t>
            </a:r>
            <a:endParaRPr lang="en-IN" sz="2400" dirty="0">
              <a:latin typeface="Segoe UI" panose="020B0502040204020203" pitchFamily="34" charset="0"/>
              <a:cs typeface="Segoe UI" panose="020B0502040204020203" pitchFamily="34" charset="0"/>
            </a:endParaRPr>
          </a:p>
          <a:p>
            <a:endParaRPr lang="en-IN" sz="2400" dirty="0"/>
          </a:p>
        </p:txBody>
      </p:sp>
    </p:spTree>
    <p:extLst>
      <p:ext uri="{BB962C8B-B14F-4D97-AF65-F5344CB8AC3E}">
        <p14:creationId xmlns:p14="http://schemas.microsoft.com/office/powerpoint/2010/main" val="158609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DB88-0F83-4248-8099-C76035856EAB}"/>
              </a:ext>
            </a:extLst>
          </p:cNvPr>
          <p:cNvSpPr>
            <a:spLocks noGrp="1"/>
          </p:cNvSpPr>
          <p:nvPr>
            <p:ph type="title"/>
          </p:nvPr>
        </p:nvSpPr>
        <p:spPr>
          <a:xfrm>
            <a:off x="969133" y="517525"/>
            <a:ext cx="3959087" cy="827570"/>
          </a:xfrm>
        </p:spPr>
        <p:txBody>
          <a:bodyPr>
            <a:normAutofit/>
          </a:bodyPr>
          <a:lstStyle/>
          <a:p>
            <a:r>
              <a:rPr lang="en-IN" sz="2800" b="0" i="0" dirty="0">
                <a:effectLst/>
                <a:latin typeface="Segoe UI" panose="020B0502040204020203" pitchFamily="34" charset="0"/>
                <a:cs typeface="Segoe UI" panose="020B0502040204020203" pitchFamily="34" charset="0"/>
              </a:rPr>
              <a:t>Executive Summary</a:t>
            </a:r>
            <a:endParaRPr lang="en-IN" sz="28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AFC44B3E-3BB5-4F6A-A207-1027D6603823}"/>
              </a:ext>
            </a:extLst>
          </p:cNvPr>
          <p:cNvSpPr txBox="1"/>
          <p:nvPr/>
        </p:nvSpPr>
        <p:spPr>
          <a:xfrm>
            <a:off x="543339" y="1709531"/>
            <a:ext cx="5367131" cy="2031325"/>
          </a:xfrm>
          <a:prstGeom prst="rect">
            <a:avLst/>
          </a:prstGeom>
          <a:noFill/>
        </p:spPr>
        <p:txBody>
          <a:bodyPr wrap="square" rtlCol="0">
            <a:spAutoFit/>
          </a:bodyPr>
          <a:lstStyle/>
          <a:p>
            <a:pPr lvl="2">
              <a:lnSpc>
                <a:spcPct val="150000"/>
              </a:lnSpc>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  Total Patients: 55,500</a:t>
            </a:r>
          </a:p>
          <a:p>
            <a:pPr lvl="2">
              <a:lnSpc>
                <a:spcPct val="150000"/>
              </a:lnSpc>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  Total Revenue: $1.42 Billion</a:t>
            </a:r>
          </a:p>
          <a:p>
            <a:pPr lvl="2">
              <a:lnSpc>
                <a:spcPct val="150000"/>
              </a:lnSpc>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  Average Patient Age: 51.54 years</a:t>
            </a:r>
          </a:p>
          <a:p>
            <a:pPr lvl="2">
              <a:lnSpc>
                <a:spcPct val="150000"/>
              </a:lnSpc>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  Average Length of Stay: 15.51 days</a:t>
            </a:r>
          </a:p>
          <a:p>
            <a:endParaRPr lang="en-IN" dirty="0"/>
          </a:p>
        </p:txBody>
      </p:sp>
    </p:spTree>
    <p:extLst>
      <p:ext uri="{BB962C8B-B14F-4D97-AF65-F5344CB8AC3E}">
        <p14:creationId xmlns:p14="http://schemas.microsoft.com/office/powerpoint/2010/main" val="355322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FA34-C077-4A21-9BAC-A5E13EC958A8}"/>
              </a:ext>
            </a:extLst>
          </p:cNvPr>
          <p:cNvSpPr>
            <a:spLocks noGrp="1"/>
          </p:cNvSpPr>
          <p:nvPr>
            <p:ph type="title"/>
          </p:nvPr>
        </p:nvSpPr>
        <p:spPr>
          <a:xfrm>
            <a:off x="207193" y="141578"/>
            <a:ext cx="4603345" cy="618980"/>
          </a:xfrm>
        </p:spPr>
        <p:txBody>
          <a:bodyPr>
            <a:noAutofit/>
          </a:bodyPr>
          <a:lstStyle/>
          <a:p>
            <a:r>
              <a:rPr lang="en-IN" sz="2800" b="0" i="0" dirty="0">
                <a:effectLst/>
                <a:latin typeface="Segoe UI" panose="020B0502040204020203" pitchFamily="34" charset="0"/>
                <a:cs typeface="Segoe UI" panose="020B0502040204020203" pitchFamily="34" charset="0"/>
              </a:rPr>
              <a:t> Patient Demographics</a:t>
            </a:r>
            <a:endParaRPr lang="en-IN" sz="2800"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E801DDFC-FD15-4EF0-8692-78B3B6FFD363}"/>
              </a:ext>
            </a:extLst>
          </p:cNvPr>
          <p:cNvSpPr txBox="1"/>
          <p:nvPr/>
        </p:nvSpPr>
        <p:spPr>
          <a:xfrm>
            <a:off x="371060" y="4405326"/>
            <a:ext cx="5446643" cy="2118209"/>
          </a:xfrm>
          <a:prstGeom prst="rect">
            <a:avLst/>
          </a:prstGeom>
          <a:noFill/>
        </p:spPr>
        <p:txBody>
          <a:bodyPr wrap="square" rtlCol="0">
            <a:spAutoFit/>
          </a:bodyPr>
          <a:lstStyle/>
          <a:p>
            <a:pPr>
              <a:lnSpc>
                <a:spcPct val="150000"/>
              </a:lnSpc>
            </a:pPr>
            <a:r>
              <a:rPr lang="en-US" b="0" i="0" dirty="0">
                <a:effectLst/>
                <a:latin typeface="Segoe UI" panose="020B0502040204020203" pitchFamily="34" charset="0"/>
                <a:cs typeface="Segoe UI" panose="020B0502040204020203" pitchFamily="34" charset="0"/>
              </a:rPr>
              <a:t>All major blood types are represented near equally, each accounting for about 12–12.5% of patient volume, demonstrating demographic diversity and suggesting that services are inclusive of the broader population’s needs.</a:t>
            </a:r>
            <a:endParaRPr lang="en-IN"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F7A3025-7D5B-4B19-8AA2-3BC37E6B797C}"/>
              </a:ext>
            </a:extLst>
          </p:cNvPr>
          <p:cNvSpPr txBox="1"/>
          <p:nvPr/>
        </p:nvSpPr>
        <p:spPr>
          <a:xfrm>
            <a:off x="6268280" y="4405326"/>
            <a:ext cx="5657249" cy="2118209"/>
          </a:xfrm>
          <a:prstGeom prst="rect">
            <a:avLst/>
          </a:prstGeom>
          <a:noFill/>
        </p:spPr>
        <p:txBody>
          <a:bodyPr wrap="square">
            <a:spAutoFit/>
          </a:bodyPr>
          <a:lstStyle/>
          <a:p>
            <a:pPr>
              <a:lnSpc>
                <a:spcPct val="150000"/>
              </a:lnSpc>
            </a:pPr>
            <a:r>
              <a:rPr lang="en-US" b="0" i="0" dirty="0">
                <a:effectLst/>
                <a:latin typeface="Segoe UI" panose="020B0502040204020203" pitchFamily="34" charset="0"/>
                <a:cs typeface="Segoe UI" panose="020B0502040204020203" pitchFamily="34" charset="0"/>
              </a:rPr>
              <a:t>Patient counts are evenly distributed among Elective (18.7K), Urgent (18.6K), and Emergency (18.3K) admissions, indicating a balanced mix of scheduled procedures, urgent cases, and emergencies within hospital operations.</a:t>
            </a:r>
            <a:endParaRPr lang="en-IN"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2518C889-F470-4793-BAAD-D4568F7B017D}"/>
              </a:ext>
            </a:extLst>
          </p:cNvPr>
          <p:cNvPicPr>
            <a:picLocks noChangeAspect="1"/>
          </p:cNvPicPr>
          <p:nvPr/>
        </p:nvPicPr>
        <p:blipFill>
          <a:blip r:embed="rId2"/>
          <a:stretch>
            <a:fillRect/>
          </a:stretch>
        </p:blipFill>
        <p:spPr>
          <a:xfrm>
            <a:off x="207193" y="1046922"/>
            <a:ext cx="5446642" cy="3167269"/>
          </a:xfrm>
          <a:prstGeom prst="rect">
            <a:avLst/>
          </a:prstGeom>
        </p:spPr>
      </p:pic>
      <p:pic>
        <p:nvPicPr>
          <p:cNvPr id="13" name="Picture 12">
            <a:extLst>
              <a:ext uri="{FF2B5EF4-FFF2-40B4-BE49-F238E27FC236}">
                <a16:creationId xmlns:a16="http://schemas.microsoft.com/office/drawing/2014/main" id="{94DC2E67-F4FA-4454-A490-84892914C5F5}"/>
              </a:ext>
            </a:extLst>
          </p:cNvPr>
          <p:cNvPicPr>
            <a:picLocks noChangeAspect="1"/>
          </p:cNvPicPr>
          <p:nvPr/>
        </p:nvPicPr>
        <p:blipFill>
          <a:blip r:embed="rId3"/>
          <a:stretch>
            <a:fillRect/>
          </a:stretch>
        </p:blipFill>
        <p:spPr>
          <a:xfrm>
            <a:off x="6268280" y="1046921"/>
            <a:ext cx="5446644" cy="3167269"/>
          </a:xfrm>
          <a:prstGeom prst="rect">
            <a:avLst/>
          </a:prstGeom>
        </p:spPr>
      </p:pic>
    </p:spTree>
    <p:extLst>
      <p:ext uri="{BB962C8B-B14F-4D97-AF65-F5344CB8AC3E}">
        <p14:creationId xmlns:p14="http://schemas.microsoft.com/office/powerpoint/2010/main" val="211655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281C-339E-43D8-ADB1-A4BD0DF24CE1}"/>
              </a:ext>
            </a:extLst>
          </p:cNvPr>
          <p:cNvSpPr>
            <a:spLocks noGrp="1"/>
          </p:cNvSpPr>
          <p:nvPr>
            <p:ph type="title"/>
          </p:nvPr>
        </p:nvSpPr>
        <p:spPr>
          <a:xfrm>
            <a:off x="331763" y="155363"/>
            <a:ext cx="4907228" cy="633681"/>
          </a:xfrm>
        </p:spPr>
        <p:txBody>
          <a:bodyPr>
            <a:noAutofit/>
          </a:bodyPr>
          <a:lstStyle/>
          <a:p>
            <a:r>
              <a:rPr lang="en-IN" sz="2800" b="0" i="0" dirty="0">
                <a:effectLst/>
                <a:latin typeface="Segoe UI" panose="020B0502040204020203" pitchFamily="34" charset="0"/>
                <a:cs typeface="Segoe UI" panose="020B0502040204020203" pitchFamily="34" charset="0"/>
              </a:rPr>
              <a:t>Age &amp; Seasonal Patterns</a:t>
            </a:r>
            <a:endParaRPr lang="en-IN" sz="28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FF467088-44C4-4FD4-854D-46F9A3E9D45B}"/>
              </a:ext>
            </a:extLst>
          </p:cNvPr>
          <p:cNvSpPr txBox="1"/>
          <p:nvPr/>
        </p:nvSpPr>
        <p:spPr>
          <a:xfrm>
            <a:off x="335226" y="1000306"/>
            <a:ext cx="5062331" cy="5857694"/>
          </a:xfrm>
          <a:prstGeom prst="rect">
            <a:avLst/>
          </a:prstGeom>
          <a:noFill/>
        </p:spPr>
        <p:txBody>
          <a:bodyPr wrap="square" rtlCol="0">
            <a:spAutoFit/>
          </a:bodyPr>
          <a:lstStyle/>
          <a:p>
            <a:pPr marL="285750" indent="-285750" algn="l">
              <a:lnSpc>
                <a:spcPct val="150000"/>
              </a:lnSpc>
              <a:buFont typeface="Segoe UI" panose="020B0502040204020203" pitchFamily="34" charset="0"/>
              <a:buChar char="•"/>
            </a:pPr>
            <a:r>
              <a:rPr lang="en-US" b="0" i="0" dirty="0">
                <a:effectLst/>
                <a:latin typeface="Segoe UI" panose="020B0502040204020203" pitchFamily="34" charset="0"/>
                <a:cs typeface="Segoe UI" panose="020B0502040204020203" pitchFamily="34" charset="0"/>
              </a:rPr>
              <a:t>Admissions peak in January, August, and September, reaching their highest numbers during these months, while a sharp decrease is seen in March.​</a:t>
            </a:r>
          </a:p>
          <a:p>
            <a:pPr marL="285750" indent="-285750" algn="l">
              <a:lnSpc>
                <a:spcPct val="150000"/>
              </a:lnSpc>
              <a:buFont typeface="Segoe UI" panose="020B0502040204020203" pitchFamily="34" charset="0"/>
              <a:buChar char="•"/>
            </a:pPr>
            <a:r>
              <a:rPr lang="en-US" b="0" i="0" dirty="0">
                <a:effectLst/>
                <a:latin typeface="Segoe UI" panose="020B0502040204020203" pitchFamily="34" charset="0"/>
                <a:cs typeface="Segoe UI" panose="020B0502040204020203" pitchFamily="34" charset="0"/>
              </a:rPr>
              <a:t>Discharges closely follow the admissions trend but consistently remain lower than admission counts each month.​</a:t>
            </a:r>
          </a:p>
          <a:p>
            <a:pPr marL="285750" indent="-285750" algn="l">
              <a:lnSpc>
                <a:spcPct val="150000"/>
              </a:lnSpc>
              <a:buFont typeface="Segoe UI" panose="020B0502040204020203" pitchFamily="34" charset="0"/>
              <a:buChar char="•"/>
            </a:pPr>
            <a:r>
              <a:rPr lang="en-US" b="0" i="0" dirty="0">
                <a:effectLst/>
                <a:latin typeface="Segoe UI" panose="020B0502040204020203" pitchFamily="34" charset="0"/>
                <a:cs typeface="Segoe UI" panose="020B0502040204020203" pitchFamily="34" charset="0"/>
              </a:rPr>
              <a:t>The lowest admissions and discharges both occur in March, followed by a rapid recovery from April onward.​</a:t>
            </a:r>
          </a:p>
          <a:p>
            <a:pPr marL="285750" indent="-285750" algn="l">
              <a:lnSpc>
                <a:spcPct val="150000"/>
              </a:lnSpc>
              <a:buFont typeface="Segoe UI" panose="020B0502040204020203" pitchFamily="34" charset="0"/>
              <a:buChar char="•"/>
            </a:pPr>
            <a:r>
              <a:rPr lang="en-US" b="0" i="0" dirty="0">
                <a:effectLst/>
                <a:latin typeface="Segoe UI" panose="020B0502040204020203" pitchFamily="34" charset="0"/>
                <a:cs typeface="Segoe UI" panose="020B0502040204020203" pitchFamily="34" charset="0"/>
              </a:rPr>
              <a:t>Discharge numbers are slightly lower than admissions, indicating ongoing inpatient care or delayed discharges for certain cases</a:t>
            </a:r>
          </a:p>
          <a:p>
            <a:pPr marL="285750" indent="-285750">
              <a:lnSpc>
                <a:spcPct val="150000"/>
              </a:lnSpc>
              <a:buFont typeface="Segoe UI" panose="020B0502040204020203" pitchFamily="34" charset="0"/>
              <a:buChar char="•"/>
            </a:pPr>
            <a:endParaRPr lang="en-IN"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49E0412-893D-4A02-9630-005ECA45956F}"/>
              </a:ext>
            </a:extLst>
          </p:cNvPr>
          <p:cNvPicPr>
            <a:picLocks noChangeAspect="1"/>
          </p:cNvPicPr>
          <p:nvPr/>
        </p:nvPicPr>
        <p:blipFill>
          <a:blip r:embed="rId2"/>
          <a:stretch>
            <a:fillRect/>
          </a:stretch>
        </p:blipFill>
        <p:spPr>
          <a:xfrm>
            <a:off x="5592416" y="669774"/>
            <a:ext cx="6264357" cy="2908313"/>
          </a:xfrm>
          <a:prstGeom prst="rect">
            <a:avLst/>
          </a:prstGeom>
        </p:spPr>
      </p:pic>
      <p:pic>
        <p:nvPicPr>
          <p:cNvPr id="7" name="Picture 6">
            <a:extLst>
              <a:ext uri="{FF2B5EF4-FFF2-40B4-BE49-F238E27FC236}">
                <a16:creationId xmlns:a16="http://schemas.microsoft.com/office/drawing/2014/main" id="{5DCAF361-9268-45F3-97CA-FDA986E49881}"/>
              </a:ext>
            </a:extLst>
          </p:cNvPr>
          <p:cNvPicPr>
            <a:picLocks noChangeAspect="1"/>
          </p:cNvPicPr>
          <p:nvPr/>
        </p:nvPicPr>
        <p:blipFill>
          <a:blip r:embed="rId3"/>
          <a:stretch>
            <a:fillRect/>
          </a:stretch>
        </p:blipFill>
        <p:spPr>
          <a:xfrm>
            <a:off x="5592416" y="3749889"/>
            <a:ext cx="6264357" cy="2922581"/>
          </a:xfrm>
          <a:prstGeom prst="rect">
            <a:avLst/>
          </a:prstGeom>
        </p:spPr>
      </p:pic>
    </p:spTree>
    <p:extLst>
      <p:ext uri="{BB962C8B-B14F-4D97-AF65-F5344CB8AC3E}">
        <p14:creationId xmlns:p14="http://schemas.microsoft.com/office/powerpoint/2010/main" val="297200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885-BE6F-4945-866B-014B711B5CC9}"/>
              </a:ext>
            </a:extLst>
          </p:cNvPr>
          <p:cNvSpPr>
            <a:spLocks noGrp="1"/>
          </p:cNvSpPr>
          <p:nvPr>
            <p:ph type="title"/>
          </p:nvPr>
        </p:nvSpPr>
        <p:spPr>
          <a:xfrm>
            <a:off x="420824" y="534376"/>
            <a:ext cx="3882887" cy="512545"/>
          </a:xfrm>
        </p:spPr>
        <p:txBody>
          <a:bodyPr>
            <a:noAutofit/>
          </a:bodyPr>
          <a:lstStyle/>
          <a:p>
            <a:r>
              <a:rPr lang="en-IN" sz="2800" b="0" i="0" dirty="0">
                <a:effectLst/>
                <a:latin typeface="Segoe UI" panose="020B0502040204020203" pitchFamily="34" charset="0"/>
                <a:cs typeface="Segoe UI" panose="020B0502040204020203" pitchFamily="34" charset="0"/>
              </a:rPr>
              <a:t>Medical Conditions</a:t>
            </a:r>
            <a:endParaRPr lang="en-IN" sz="2800" dirty="0"/>
          </a:p>
        </p:txBody>
      </p:sp>
      <p:sp>
        <p:nvSpPr>
          <p:cNvPr id="3" name="Content Placeholder 2">
            <a:extLst>
              <a:ext uri="{FF2B5EF4-FFF2-40B4-BE49-F238E27FC236}">
                <a16:creationId xmlns:a16="http://schemas.microsoft.com/office/drawing/2014/main" id="{A4CCA432-8C29-4786-8D9E-4F11DCC9DF61}"/>
              </a:ext>
            </a:extLst>
          </p:cNvPr>
          <p:cNvSpPr>
            <a:spLocks noGrp="1"/>
          </p:cNvSpPr>
          <p:nvPr>
            <p:ph idx="1"/>
          </p:nvPr>
        </p:nvSpPr>
        <p:spPr>
          <a:xfrm>
            <a:off x="420824" y="1280198"/>
            <a:ext cx="4389715" cy="4297603"/>
          </a:xfrm>
        </p:spPr>
        <p:txBody>
          <a:bodyPr>
            <a:normAutofit lnSpcReduction="10000"/>
          </a:bodyPr>
          <a:lstStyle/>
          <a:p>
            <a:pPr marL="0" indent="0">
              <a:lnSpc>
                <a:spcPct val="160000"/>
              </a:lnSpc>
              <a:buNone/>
            </a:pPr>
            <a:r>
              <a:rPr lang="en-US" dirty="0">
                <a:solidFill>
                  <a:schemeClr val="tx1"/>
                </a:solidFill>
                <a:latin typeface="Segoe UI" panose="020B0502040204020203" pitchFamily="34" charset="0"/>
                <a:cs typeface="Segoe UI" panose="020B0502040204020203" pitchFamily="34" charset="0"/>
              </a:rPr>
              <a:t>The most common medical conditions among patients are arthritis (9.31K), diabetes (9.3K), hypertension (9.25K), obesity (9.23K), cancer (9.23K), and asthma (9.19K), each affecting over 9,000 patients. Arthritis has the highest patient count, closely followed by diabetes and hypertension. This highlights chronic diseases as a significant challenge for the hospital population.</a:t>
            </a:r>
            <a:endParaRPr lang="en-IN" dirty="0">
              <a:solidFill>
                <a:schemeClr val="tx1"/>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DCCB659-4266-48EB-877C-3DA245D4A7C6}"/>
              </a:ext>
            </a:extLst>
          </p:cNvPr>
          <p:cNvPicPr>
            <a:picLocks noChangeAspect="1"/>
          </p:cNvPicPr>
          <p:nvPr/>
        </p:nvPicPr>
        <p:blipFill>
          <a:blip r:embed="rId2"/>
          <a:stretch>
            <a:fillRect/>
          </a:stretch>
        </p:blipFill>
        <p:spPr>
          <a:xfrm>
            <a:off x="5105333" y="1113181"/>
            <a:ext cx="6665843" cy="5340628"/>
          </a:xfrm>
          <a:prstGeom prst="rect">
            <a:avLst/>
          </a:prstGeom>
        </p:spPr>
      </p:pic>
    </p:spTree>
    <p:extLst>
      <p:ext uri="{BB962C8B-B14F-4D97-AF65-F5344CB8AC3E}">
        <p14:creationId xmlns:p14="http://schemas.microsoft.com/office/powerpoint/2010/main" val="163395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81CE-EBC4-4B43-8771-6ABE555205D2}"/>
              </a:ext>
            </a:extLst>
          </p:cNvPr>
          <p:cNvSpPr>
            <a:spLocks noGrp="1"/>
          </p:cNvSpPr>
          <p:nvPr>
            <p:ph type="title"/>
          </p:nvPr>
        </p:nvSpPr>
        <p:spPr>
          <a:xfrm>
            <a:off x="551290" y="365126"/>
            <a:ext cx="2777197" cy="493004"/>
          </a:xfrm>
        </p:spPr>
        <p:txBody>
          <a:bodyPr>
            <a:noAutofit/>
          </a:bodyPr>
          <a:lstStyle/>
          <a:p>
            <a:pPr algn="l"/>
            <a:r>
              <a:rPr lang="en-IN" sz="2800" b="0" i="0" dirty="0">
                <a:effectLst/>
                <a:latin typeface="Segoe UI" panose="020B0502040204020203" pitchFamily="34" charset="0"/>
                <a:cs typeface="Segoe UI" panose="020B0502040204020203" pitchFamily="34" charset="0"/>
              </a:rPr>
              <a:t>Test Results</a:t>
            </a:r>
          </a:p>
        </p:txBody>
      </p:sp>
      <p:sp>
        <p:nvSpPr>
          <p:cNvPr id="11" name="TextBox 10">
            <a:extLst>
              <a:ext uri="{FF2B5EF4-FFF2-40B4-BE49-F238E27FC236}">
                <a16:creationId xmlns:a16="http://schemas.microsoft.com/office/drawing/2014/main" id="{B56FC157-9853-4FD9-B211-24BA1BF66DD5}"/>
              </a:ext>
            </a:extLst>
          </p:cNvPr>
          <p:cNvSpPr txBox="1"/>
          <p:nvPr/>
        </p:nvSpPr>
        <p:spPr>
          <a:xfrm>
            <a:off x="365760" y="1618206"/>
            <a:ext cx="4564049" cy="2949205"/>
          </a:xfrm>
          <a:prstGeom prst="rect">
            <a:avLst/>
          </a:prstGeom>
          <a:noFill/>
        </p:spPr>
        <p:txBody>
          <a:bodyPr wrap="square">
            <a:spAutoFit/>
          </a:bodyPr>
          <a:lstStyle/>
          <a:p>
            <a:pPr>
              <a:lnSpc>
                <a:spcPct val="150000"/>
              </a:lnSpc>
            </a:pPr>
            <a:r>
              <a:rPr lang="en-US" b="0" i="0" dirty="0">
                <a:effectLst/>
                <a:latin typeface="Segoe UI" panose="020B0502040204020203" pitchFamily="34" charset="0"/>
                <a:cs typeface="Segoe UI" panose="020B0502040204020203" pitchFamily="34" charset="0"/>
              </a:rPr>
              <a:t>Patient test results are nearly evenly distributed: 18.6K are abnormal, 18.5K are normal, and 18.4K are inconclusive. The similar counts across categories suggest a high volume of diagnostic testing, with significant follow-up needed for abnormal and inconclusive outcomes.</a:t>
            </a:r>
            <a:endParaRPr lang="en-IN"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E5CCD62-0484-452D-AB2F-856768BDF1EE}"/>
              </a:ext>
            </a:extLst>
          </p:cNvPr>
          <p:cNvPicPr>
            <a:picLocks noChangeAspect="1"/>
          </p:cNvPicPr>
          <p:nvPr/>
        </p:nvPicPr>
        <p:blipFill>
          <a:blip r:embed="rId2"/>
          <a:stretch>
            <a:fillRect/>
          </a:stretch>
        </p:blipFill>
        <p:spPr>
          <a:xfrm>
            <a:off x="5367263" y="858130"/>
            <a:ext cx="6273447" cy="5496333"/>
          </a:xfrm>
          <a:prstGeom prst="rect">
            <a:avLst/>
          </a:prstGeom>
        </p:spPr>
      </p:pic>
    </p:spTree>
    <p:extLst>
      <p:ext uri="{BB962C8B-B14F-4D97-AF65-F5344CB8AC3E}">
        <p14:creationId xmlns:p14="http://schemas.microsoft.com/office/powerpoint/2010/main" val="54552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880358-C69A-46D2-B929-355561F09F00}"/>
              </a:ext>
            </a:extLst>
          </p:cNvPr>
          <p:cNvSpPr txBox="1"/>
          <p:nvPr/>
        </p:nvSpPr>
        <p:spPr>
          <a:xfrm>
            <a:off x="329481" y="1607960"/>
            <a:ext cx="5766519" cy="3364704"/>
          </a:xfrm>
          <a:prstGeom prst="rect">
            <a:avLst/>
          </a:prstGeom>
          <a:noFill/>
        </p:spPr>
        <p:txBody>
          <a:bodyPr wrap="square">
            <a:spAutoFit/>
          </a:bodyPr>
          <a:lstStyle/>
          <a:p>
            <a:pPr>
              <a:lnSpc>
                <a:spcPct val="150000"/>
              </a:lnSpc>
            </a:pPr>
            <a:r>
              <a:rPr lang="en-US" b="0" i="0" dirty="0">
                <a:effectLst/>
                <a:latin typeface="Segoe UI" panose="020B0502040204020203" pitchFamily="34" charset="0"/>
                <a:cs typeface="Segoe UI" panose="020B0502040204020203" pitchFamily="34" charset="0"/>
              </a:rPr>
              <a:t>The hospital has a relatively consistent patient count across major insurance providers, each with around 11,000 patients. Billing amounts vary slightly, with Cigna topping at $287.1M, followed closely by Medicare at $285.7M, Blue Cross at $283.3M, UnitedHealthcare at $282.5M, and Aetna at $278.9M. This indicates stable patient engagement and significant billing across these key insurers.</a:t>
            </a:r>
            <a:endParaRPr lang="en-IN" dirty="0">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A329AA12-B672-4470-8FF3-EC3B4CAD2EDA}"/>
              </a:ext>
            </a:extLst>
          </p:cNvPr>
          <p:cNvSpPr>
            <a:spLocks noGrp="1"/>
          </p:cNvSpPr>
          <p:nvPr>
            <p:ph type="title"/>
          </p:nvPr>
        </p:nvSpPr>
        <p:spPr>
          <a:xfrm>
            <a:off x="453887" y="461493"/>
            <a:ext cx="4224130" cy="493004"/>
          </a:xfrm>
        </p:spPr>
        <p:txBody>
          <a:bodyPr>
            <a:noAutofit/>
          </a:bodyPr>
          <a:lstStyle/>
          <a:p>
            <a:pPr algn="l"/>
            <a:r>
              <a:rPr lang="en-IN" sz="2800" b="0" i="0" dirty="0">
                <a:effectLst/>
                <a:latin typeface="Segoe UI" panose="020B0502040204020203" pitchFamily="34" charset="0"/>
                <a:cs typeface="Segoe UI" panose="020B0502040204020203" pitchFamily="34" charset="0"/>
              </a:rPr>
              <a:t>Insurance &amp; Revenue</a:t>
            </a:r>
          </a:p>
        </p:txBody>
      </p:sp>
      <p:pic>
        <p:nvPicPr>
          <p:cNvPr id="4" name="Picture 3">
            <a:extLst>
              <a:ext uri="{FF2B5EF4-FFF2-40B4-BE49-F238E27FC236}">
                <a16:creationId xmlns:a16="http://schemas.microsoft.com/office/drawing/2014/main" id="{43CE123E-923D-4E51-B1D2-05712158FD76}"/>
              </a:ext>
            </a:extLst>
          </p:cNvPr>
          <p:cNvPicPr>
            <a:picLocks noChangeAspect="1"/>
          </p:cNvPicPr>
          <p:nvPr/>
        </p:nvPicPr>
        <p:blipFill>
          <a:blip r:embed="rId2"/>
          <a:stretch>
            <a:fillRect/>
          </a:stretch>
        </p:blipFill>
        <p:spPr>
          <a:xfrm>
            <a:off x="5897216" y="954497"/>
            <a:ext cx="6108007" cy="5366790"/>
          </a:xfrm>
          <a:prstGeom prst="rect">
            <a:avLst/>
          </a:prstGeom>
        </p:spPr>
      </p:pic>
    </p:spTree>
    <p:extLst>
      <p:ext uri="{BB962C8B-B14F-4D97-AF65-F5344CB8AC3E}">
        <p14:creationId xmlns:p14="http://schemas.microsoft.com/office/powerpoint/2010/main" val="205638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4B46810-5B15-432C-B5C4-831C9EBD9567}"/>
              </a:ext>
            </a:extLst>
          </p:cNvPr>
          <p:cNvSpPr txBox="1"/>
          <p:nvPr/>
        </p:nvSpPr>
        <p:spPr>
          <a:xfrm>
            <a:off x="187568" y="4300159"/>
            <a:ext cx="6096000" cy="2118209"/>
          </a:xfrm>
          <a:prstGeom prst="rect">
            <a:avLst/>
          </a:prstGeom>
          <a:noFill/>
        </p:spPr>
        <p:txBody>
          <a:bodyPr wrap="square">
            <a:spAutoFit/>
          </a:bodyPr>
          <a:lstStyle/>
          <a:p>
            <a:pPr>
              <a:lnSpc>
                <a:spcPct val="150000"/>
              </a:lnSpc>
            </a:pPr>
            <a:r>
              <a:rPr lang="en-US" b="0" i="0" dirty="0">
                <a:effectLst/>
                <a:latin typeface="Segoe UI" panose="020B0502040204020203" pitchFamily="34" charset="0"/>
                <a:cs typeface="Segoe UI" panose="020B0502040204020203" pitchFamily="34" charset="0"/>
              </a:rPr>
              <a:t>Admissions and discharges are highest from 2020 to 2023 and drop sharply in 2024. Monthly, admissions and discharges peak in July and October. Weekly, the busiest days are Wednesday and Thursday, with lower activity on Monday, Saturday, and Sunday. </a:t>
            </a:r>
            <a:endParaRPr lang="en-IN" dirty="0">
              <a:latin typeface="Segoe UI" panose="020B0502040204020203" pitchFamily="34" charset="0"/>
              <a:cs typeface="Segoe UI" panose="020B0502040204020203" pitchFamily="34" charset="0"/>
            </a:endParaRPr>
          </a:p>
        </p:txBody>
      </p:sp>
      <p:sp>
        <p:nvSpPr>
          <p:cNvPr id="9" name="Title 8">
            <a:extLst>
              <a:ext uri="{FF2B5EF4-FFF2-40B4-BE49-F238E27FC236}">
                <a16:creationId xmlns:a16="http://schemas.microsoft.com/office/drawing/2014/main" id="{95C4F6B0-255F-4D47-9CE1-03C1AD10AE42}"/>
              </a:ext>
            </a:extLst>
          </p:cNvPr>
          <p:cNvSpPr>
            <a:spLocks noGrp="1"/>
          </p:cNvSpPr>
          <p:nvPr>
            <p:ph type="title"/>
          </p:nvPr>
        </p:nvSpPr>
        <p:spPr>
          <a:xfrm>
            <a:off x="238540" y="105264"/>
            <a:ext cx="6286119" cy="523220"/>
          </a:xfrm>
        </p:spPr>
        <p:txBody>
          <a:bodyPr>
            <a:noAutofit/>
          </a:bodyPr>
          <a:lstStyle/>
          <a:p>
            <a:r>
              <a:rPr lang="en-IN" sz="2800" b="0" i="0" dirty="0">
                <a:effectLst/>
                <a:latin typeface="Segoe UI" panose="020B0502040204020203" pitchFamily="34" charset="0"/>
                <a:cs typeface="Segoe UI" panose="020B0502040204020203" pitchFamily="34" charset="0"/>
              </a:rPr>
              <a:t>Admissions &amp; Discharge Trends </a:t>
            </a:r>
            <a:endParaRPr lang="en-IN" sz="2800" dirty="0"/>
          </a:p>
        </p:txBody>
      </p:sp>
      <p:pic>
        <p:nvPicPr>
          <p:cNvPr id="3" name="Picture 2">
            <a:extLst>
              <a:ext uri="{FF2B5EF4-FFF2-40B4-BE49-F238E27FC236}">
                <a16:creationId xmlns:a16="http://schemas.microsoft.com/office/drawing/2014/main" id="{3406BC1D-DF55-4171-AB98-0AB28EC9C5F9}"/>
              </a:ext>
            </a:extLst>
          </p:cNvPr>
          <p:cNvPicPr>
            <a:picLocks noChangeAspect="1"/>
          </p:cNvPicPr>
          <p:nvPr/>
        </p:nvPicPr>
        <p:blipFill>
          <a:blip r:embed="rId2"/>
          <a:stretch>
            <a:fillRect/>
          </a:stretch>
        </p:blipFill>
        <p:spPr>
          <a:xfrm>
            <a:off x="238540" y="814473"/>
            <a:ext cx="5563875" cy="2803370"/>
          </a:xfrm>
          <a:prstGeom prst="rect">
            <a:avLst/>
          </a:prstGeom>
        </p:spPr>
      </p:pic>
      <p:pic>
        <p:nvPicPr>
          <p:cNvPr id="5" name="Picture 4">
            <a:extLst>
              <a:ext uri="{FF2B5EF4-FFF2-40B4-BE49-F238E27FC236}">
                <a16:creationId xmlns:a16="http://schemas.microsoft.com/office/drawing/2014/main" id="{DE4A2211-DC0A-42E8-B52D-2A7754B3189E}"/>
              </a:ext>
            </a:extLst>
          </p:cNvPr>
          <p:cNvPicPr>
            <a:picLocks noChangeAspect="1"/>
          </p:cNvPicPr>
          <p:nvPr/>
        </p:nvPicPr>
        <p:blipFill>
          <a:blip r:embed="rId3"/>
          <a:stretch>
            <a:fillRect/>
          </a:stretch>
        </p:blipFill>
        <p:spPr>
          <a:xfrm>
            <a:off x="6336576" y="3862885"/>
            <a:ext cx="5510867" cy="2670437"/>
          </a:xfrm>
          <a:prstGeom prst="rect">
            <a:avLst/>
          </a:prstGeom>
        </p:spPr>
      </p:pic>
      <p:pic>
        <p:nvPicPr>
          <p:cNvPr id="7" name="Picture 6">
            <a:extLst>
              <a:ext uri="{FF2B5EF4-FFF2-40B4-BE49-F238E27FC236}">
                <a16:creationId xmlns:a16="http://schemas.microsoft.com/office/drawing/2014/main" id="{8AF00020-1074-4A35-855E-A87B96E3A96E}"/>
              </a:ext>
            </a:extLst>
          </p:cNvPr>
          <p:cNvPicPr>
            <a:picLocks noChangeAspect="1"/>
          </p:cNvPicPr>
          <p:nvPr/>
        </p:nvPicPr>
        <p:blipFill>
          <a:blip r:embed="rId4"/>
          <a:stretch>
            <a:fillRect/>
          </a:stretch>
        </p:blipFill>
        <p:spPr>
          <a:xfrm>
            <a:off x="6283568" y="814473"/>
            <a:ext cx="5563875" cy="2803370"/>
          </a:xfrm>
          <a:prstGeom prst="rect">
            <a:avLst/>
          </a:prstGeom>
        </p:spPr>
      </p:pic>
    </p:spTree>
    <p:extLst>
      <p:ext uri="{BB962C8B-B14F-4D97-AF65-F5344CB8AC3E}">
        <p14:creationId xmlns:p14="http://schemas.microsoft.com/office/powerpoint/2010/main" val="315050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910</TotalTime>
  <Words>496</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fkGroteskNeue</vt:lpstr>
      <vt:lpstr>Segoe UI</vt:lpstr>
      <vt:lpstr>Celestial</vt:lpstr>
      <vt:lpstr>Hospital Data Report</vt:lpstr>
      <vt:lpstr>Table of Contents</vt:lpstr>
      <vt:lpstr>Executive Summary</vt:lpstr>
      <vt:lpstr> Patient Demographics</vt:lpstr>
      <vt:lpstr>Age &amp; Seasonal Patterns</vt:lpstr>
      <vt:lpstr>Medical Conditions</vt:lpstr>
      <vt:lpstr>Test Results</vt:lpstr>
      <vt:lpstr>Insurance &amp; Revenue</vt:lpstr>
      <vt:lpstr>Admissions &amp; Discharge Trends </vt:lpstr>
      <vt:lpstr> 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sriyamini9711@gmail.com</dc:creator>
  <cp:lastModifiedBy>sriyamini9711@gmail.com</cp:lastModifiedBy>
  <cp:revision>57</cp:revision>
  <dcterms:created xsi:type="dcterms:W3CDTF">2025-10-21T05:33:54Z</dcterms:created>
  <dcterms:modified xsi:type="dcterms:W3CDTF">2025-10-22T09:18:35Z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