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312" r:id="rId2"/>
    <p:sldId id="359" r:id="rId3"/>
    <p:sldId id="317" r:id="rId4"/>
    <p:sldId id="364" r:id="rId5"/>
    <p:sldId id="366" r:id="rId6"/>
    <p:sldId id="365" r:id="rId7"/>
    <p:sldId id="386" r:id="rId8"/>
    <p:sldId id="387" r:id="rId9"/>
    <p:sldId id="388" r:id="rId10"/>
    <p:sldId id="389" r:id="rId11"/>
    <p:sldId id="390" r:id="rId12"/>
    <p:sldId id="391" r:id="rId13"/>
    <p:sldId id="394" r:id="rId14"/>
    <p:sldId id="360" r:id="rId15"/>
    <p:sldId id="392" r:id="rId16"/>
    <p:sldId id="393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4" r:id="rId26"/>
    <p:sldId id="403" r:id="rId27"/>
    <p:sldId id="405" r:id="rId28"/>
    <p:sldId id="407" r:id="rId29"/>
    <p:sldId id="406" r:id="rId30"/>
    <p:sldId id="408" r:id="rId31"/>
    <p:sldId id="409" r:id="rId32"/>
    <p:sldId id="410" r:id="rId33"/>
    <p:sldId id="411" r:id="rId34"/>
    <p:sldId id="412" r:id="rId35"/>
    <p:sldId id="413" r:id="rId36"/>
    <p:sldId id="41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89D410E-4488-4B85-8CA3-D036DB8BFCE2}">
          <p14:sldIdLst>
            <p14:sldId id="312"/>
            <p14:sldId id="359"/>
            <p14:sldId id="317"/>
            <p14:sldId id="364"/>
            <p14:sldId id="366"/>
            <p14:sldId id="365"/>
            <p14:sldId id="386"/>
            <p14:sldId id="387"/>
            <p14:sldId id="388"/>
            <p14:sldId id="389"/>
            <p14:sldId id="390"/>
            <p14:sldId id="391"/>
            <p14:sldId id="394"/>
            <p14:sldId id="360"/>
            <p14:sldId id="392"/>
            <p14:sldId id="393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4"/>
            <p14:sldId id="403"/>
            <p14:sldId id="405"/>
            <p14:sldId id="407"/>
            <p14:sldId id="406"/>
            <p14:sldId id="408"/>
            <p14:sldId id="409"/>
            <p14:sldId id="410"/>
            <p14:sldId id="411"/>
            <p14:sldId id="412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76012" autoAdjust="0"/>
  </p:normalViewPr>
  <p:slideViewPr>
    <p:cSldViewPr snapToGrid="0">
      <p:cViewPr varScale="1">
        <p:scale>
          <a:sx n="79" d="100"/>
          <a:sy n="79" d="100"/>
        </p:scale>
        <p:origin x="7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924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转移复杂度 </a:t>
            </a:r>
            <a:r>
              <a:rPr lang="en-US" altLang="zh-CN" dirty="0"/>
              <a:t>= </a:t>
            </a:r>
            <a:r>
              <a:rPr lang="zh-CN" altLang="en-US" dirty="0"/>
              <a:t>转移所需状态数*单次转移复杂度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422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贪心的问题要求：最优子结构</a:t>
            </a:r>
            <a:r>
              <a:rPr lang="en-US" altLang="zh-CN" dirty="0"/>
              <a:t>+</a:t>
            </a:r>
            <a:r>
              <a:rPr lang="zh-CN" altLang="en-US" dirty="0"/>
              <a:t>贪心选择性</a:t>
            </a:r>
            <a:endParaRPr lang="en-US" altLang="zh-CN" dirty="0"/>
          </a:p>
          <a:p>
            <a:r>
              <a:rPr lang="zh-CN" altLang="en-US" dirty="0"/>
              <a:t>分治的问题要求：无重叠子问题</a:t>
            </a:r>
            <a:endParaRPr lang="en-US" altLang="zh-CN" dirty="0"/>
          </a:p>
          <a:p>
            <a:r>
              <a:rPr lang="zh-CN" altLang="en-US" dirty="0"/>
              <a:t>回溯的问题要求：无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011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可以了解一下填表法与刷表法：本讲中默认按填表法的</a:t>
            </a:r>
            <a:r>
              <a:rPr lang="en-US" altLang="zh-CN" dirty="0" err="1"/>
              <a:t>dp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此页可能不放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251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79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洛谷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P1216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先考虑使用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考虑最优子结构、重叠子问题的概念。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20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305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贪心是错的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630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画表！！！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210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洛谷 </a:t>
            </a:r>
            <a:r>
              <a:rPr lang="en-US" altLang="zh-CN" dirty="0"/>
              <a:t>P1880 </a:t>
            </a:r>
            <a:r>
              <a:rPr lang="zh-CN" altLang="en-US" dirty="0"/>
              <a:t>石子合并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395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5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1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画出表格！！！！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1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690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79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977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1164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996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可以解释一下什么是决策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1767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86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最长上升子序列</a:t>
            </a:r>
            <a:endParaRPr lang="en-US" altLang="zh-CN" dirty="0"/>
          </a:p>
          <a:p>
            <a:r>
              <a:rPr lang="zh-CN" altLang="en-US" dirty="0"/>
              <a:t>最长下降子序列</a:t>
            </a:r>
            <a:endParaRPr lang="en-US" altLang="zh-CN" dirty="0"/>
          </a:p>
          <a:p>
            <a:r>
              <a:rPr lang="zh-CN" altLang="en-US" dirty="0"/>
              <a:t>最长不上升自序列</a:t>
            </a:r>
            <a:endParaRPr lang="en-US" altLang="zh-CN" dirty="0"/>
          </a:p>
          <a:p>
            <a:r>
              <a:rPr lang="zh-CN" altLang="en-US" dirty="0"/>
              <a:t>最长不下降子序列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8518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P1439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0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内容较杂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778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85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428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复杂度</a:t>
            </a:r>
            <a:endParaRPr lang="en-US" altLang="zh-CN" dirty="0"/>
          </a:p>
          <a:p>
            <a:r>
              <a:rPr lang="zh-CN" altLang="en-US" dirty="0"/>
              <a:t>递归</a:t>
            </a:r>
            <a:r>
              <a:rPr lang="en-US" altLang="zh-CN" dirty="0"/>
              <a:t> O(2^n)</a:t>
            </a:r>
          </a:p>
          <a:p>
            <a:r>
              <a:rPr lang="zh-CN" altLang="en-US" dirty="0"/>
              <a:t>记忆化递归 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递推 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矩阵快速幂</a:t>
            </a:r>
            <a:r>
              <a:rPr lang="en-US" altLang="zh-CN" dirty="0"/>
              <a:t>/</a:t>
            </a:r>
            <a:r>
              <a:rPr lang="zh-CN" altLang="en-US" dirty="0"/>
              <a:t>公式法 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692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课程最后再回来复习一下。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刚进入理论部分的时候，理解如果有困难，可以之后每道例题看完再回来看一遍。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38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走台阶方案数问题实际上属于递推问题，狭义的动态规划只用来求最优解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83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以走台阶问题辅助思考，把这三点写在黑板上。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80%</a:t>
            </a:r>
            <a:r>
              <a:rPr lang="zh-CN" altLang="en-US" dirty="0"/>
              <a:t>是不存在的，最多只有</a:t>
            </a:r>
            <a:r>
              <a:rPr lang="en-US" altLang="zh-CN" dirty="0"/>
              <a:t>50%</a:t>
            </a:r>
            <a:r>
              <a:rPr lang="zh-CN" altLang="en-US" dirty="0"/>
              <a:t>，因为还需要考虑</a:t>
            </a:r>
            <a:r>
              <a:rPr lang="en-US" altLang="zh-CN" dirty="0"/>
              <a:t>【</a:t>
            </a:r>
            <a:r>
              <a:rPr lang="zh-CN" altLang="en-US" dirty="0"/>
              <a:t>结果状态是什么</a:t>
            </a:r>
            <a:r>
              <a:rPr lang="en-US" altLang="zh-CN" dirty="0"/>
              <a:t>】</a:t>
            </a:r>
            <a:r>
              <a:rPr lang="zh-CN" altLang="en-US" dirty="0"/>
              <a:t>，</a:t>
            </a:r>
            <a:r>
              <a:rPr lang="en-US" altLang="zh-CN" dirty="0"/>
              <a:t>【</a:t>
            </a:r>
            <a:r>
              <a:rPr lang="zh-CN" altLang="en-US" dirty="0"/>
              <a:t>转移的循环顺序是什么</a:t>
            </a:r>
            <a:r>
              <a:rPr lang="en-US" altLang="zh-CN" dirty="0"/>
              <a:t>】</a:t>
            </a:r>
            <a:r>
              <a:rPr lang="zh-CN" altLang="en-US" dirty="0"/>
              <a:t>，</a:t>
            </a:r>
            <a:r>
              <a:rPr lang="en-US" altLang="zh-CN" dirty="0"/>
              <a:t>【</a:t>
            </a:r>
            <a:r>
              <a:rPr lang="zh-CN" altLang="en-US" dirty="0"/>
              <a:t>复杂度优化</a:t>
            </a:r>
            <a:r>
              <a:rPr lang="en-US" altLang="zh-CN" dirty="0"/>
              <a:t>】</a:t>
            </a:r>
            <a:r>
              <a:rPr lang="zh-CN" altLang="en-US" dirty="0"/>
              <a:t>，</a:t>
            </a:r>
            <a:r>
              <a:rPr lang="en-US" altLang="zh-CN" dirty="0"/>
              <a:t>【</a:t>
            </a:r>
            <a:r>
              <a:rPr lang="zh-CN" altLang="en-US" dirty="0"/>
              <a:t>如何编码不出</a:t>
            </a:r>
            <a:r>
              <a:rPr lang="en-US" altLang="zh-CN" dirty="0"/>
              <a:t>bug】</a:t>
            </a:r>
            <a:r>
              <a:rPr lang="zh-CN" altLang="en-US" dirty="0"/>
              <a:t>等问题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1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4843463" y="4750041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96085" y="4750041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748707" y="4750041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201329" y="4750041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53951" y="4750041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06574" y="4750041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530173"/>
            <a:ext cx="9144000" cy="126386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72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79306"/>
            <a:ext cx="9144000" cy="47897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2019/6/28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>
            <p:custDataLst>
              <p:tags r:id="rId1"/>
            </p:custDataLst>
          </p:nvPr>
        </p:nvCxnSpPr>
        <p:spPr>
          <a:xfrm>
            <a:off x="7164388" y="2120839"/>
            <a:ext cx="54292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4484688" y="2120839"/>
            <a:ext cx="54292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2019/6/28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59416" y="2351314"/>
            <a:ext cx="5969544" cy="103550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59416" y="3431391"/>
            <a:ext cx="5969544" cy="8706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843463" y="4268815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96085" y="4268815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748707" y="4268815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01329" y="4268815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653951" y="4268815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06574" y="4268815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2150" y="1666966"/>
            <a:ext cx="10807700" cy="171449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692150" y="3422466"/>
            <a:ext cx="10807700" cy="76635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2019/6/28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2019/6/28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动态规划入门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2000" dirty="0"/>
              <a:t>齐智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4943362" y="1606858"/>
            <a:ext cx="2299410" cy="8227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0000" lnSpcReduction="2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XJTUACM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857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DECE-34EB-42C2-A124-8B30F430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动态规划解题方法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C05EE-0ECA-4E40-BC85-879F8E4DF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8"/>
            <a:ext cx="10515599" cy="4486275"/>
          </a:xfrm>
        </p:spPr>
        <p:txBody>
          <a:bodyPr/>
          <a:lstStyle/>
          <a:p>
            <a:r>
              <a:rPr lang="zh-CN" altLang="en-US" dirty="0"/>
              <a:t>想出来以下三个点，一道题目就完成了</a:t>
            </a:r>
            <a:r>
              <a:rPr lang="en-US" altLang="zh-CN" dirty="0"/>
              <a:t>80%</a:t>
            </a:r>
          </a:p>
          <a:p>
            <a:endParaRPr lang="en-US" altLang="zh-CN" dirty="0"/>
          </a:p>
          <a:p>
            <a:r>
              <a:rPr lang="zh-CN" altLang="en-US" dirty="0"/>
              <a:t>状态表示：如何将实际问题用表格（即数组）的形式来表示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状态转移：如何由已知状态得到未知状态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状态边界：哪些状态不用转移就可以得到</a:t>
            </a:r>
          </a:p>
        </p:txBody>
      </p:sp>
    </p:spTree>
    <p:extLst>
      <p:ext uri="{BB962C8B-B14F-4D97-AF65-F5344CB8AC3E}">
        <p14:creationId xmlns:p14="http://schemas.microsoft.com/office/powerpoint/2010/main" val="414064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615A4-6386-4742-922D-B3C6F855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动态规划复杂度分析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FE023B1-C9C1-488D-BA0A-3B6CB6AF3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94170"/>
            <a:ext cx="10515599" cy="4182793"/>
          </a:xfrm>
        </p:spPr>
        <p:txBody>
          <a:bodyPr/>
          <a:lstStyle/>
          <a:p>
            <a:r>
              <a:rPr lang="zh-CN" altLang="en-US" dirty="0"/>
              <a:t>状态数 </a:t>
            </a:r>
            <a:r>
              <a:rPr lang="en-US" altLang="zh-CN" dirty="0"/>
              <a:t>× </a:t>
            </a:r>
            <a:r>
              <a:rPr lang="zh-CN" altLang="en-US" dirty="0"/>
              <a:t>转移复杂度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即：表项个数 * 填每个表项所需时间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6731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7B8E5-F217-47C2-8AC7-99047353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动态规划的问题要求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96045-1961-4C5A-8EF5-5C4B9FCFA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24872" cy="4351338"/>
          </a:xfrm>
        </p:spPr>
        <p:txBody>
          <a:bodyPr/>
          <a:lstStyle/>
          <a:p>
            <a:r>
              <a:rPr lang="zh-CN" altLang="en-US" dirty="0"/>
              <a:t>有以下三个特性的问题适用动态规划求解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最优子结构：全局最优解包含局部最优解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重叠子问题：子问题出现大量重叠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无后效性：每次决策不会影响之后的决策</a:t>
            </a:r>
          </a:p>
        </p:txBody>
      </p:sp>
    </p:spTree>
    <p:extLst>
      <p:ext uri="{BB962C8B-B14F-4D97-AF65-F5344CB8AC3E}">
        <p14:creationId xmlns:p14="http://schemas.microsoft.com/office/powerpoint/2010/main" val="138300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8FB60-4355-49B2-B10B-654B1C17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动态规划的写法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213D5-0530-4432-900F-DA19EA953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71991"/>
            <a:ext cx="10008140" cy="4104972"/>
          </a:xfrm>
        </p:spPr>
        <p:txBody>
          <a:bodyPr/>
          <a:lstStyle/>
          <a:p>
            <a:r>
              <a:rPr lang="zh-CN" altLang="en-US" dirty="0"/>
              <a:t>记忆化搜索：</a:t>
            </a:r>
            <a:endParaRPr lang="en-US" altLang="zh-CN" dirty="0"/>
          </a:p>
          <a:p>
            <a:pPr lvl="1"/>
            <a:r>
              <a:rPr lang="zh-CN" altLang="en-US" dirty="0"/>
              <a:t>递归</a:t>
            </a:r>
            <a:r>
              <a:rPr lang="en-US" altLang="zh-CN" dirty="0"/>
              <a:t>+</a:t>
            </a:r>
            <a:r>
              <a:rPr lang="zh-CN" altLang="en-US" dirty="0"/>
              <a:t>记忆化</a:t>
            </a:r>
            <a:endParaRPr lang="en-US" altLang="zh-CN" dirty="0"/>
          </a:p>
          <a:p>
            <a:pPr lvl="1"/>
            <a:r>
              <a:rPr lang="zh-CN" altLang="en-US" dirty="0"/>
              <a:t>不用考虑遍历顺序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递推</a:t>
            </a:r>
            <a:endParaRPr lang="en-US" altLang="zh-CN" dirty="0"/>
          </a:p>
          <a:p>
            <a:pPr lvl="1"/>
            <a:r>
              <a:rPr lang="zh-CN" altLang="en-US" dirty="0"/>
              <a:t>从状态边界向前递推</a:t>
            </a:r>
            <a:endParaRPr lang="en-US" altLang="zh-CN" dirty="0"/>
          </a:p>
          <a:p>
            <a:pPr lvl="1"/>
            <a:r>
              <a:rPr lang="zh-CN" altLang="en-US" dirty="0"/>
              <a:t>无函数调用消耗，较为高效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988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2E9C0-9AF7-4D84-8164-D62C2422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经典题目（一）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5AB8E-8134-4F4D-B2B3-88331C4E6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数字三角形问题，石子归并问题</a:t>
            </a:r>
          </a:p>
        </p:txBody>
      </p:sp>
    </p:spTree>
    <p:extLst>
      <p:ext uri="{BB962C8B-B14F-4D97-AF65-F5344CB8AC3E}">
        <p14:creationId xmlns:p14="http://schemas.microsoft.com/office/powerpoint/2010/main" val="70434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615A4-6386-4742-922D-B3C6F855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数字三角形问题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EFE023B1-C9C1-488D-BA0A-3B6CB6AF3D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498060"/>
                <a:ext cx="10515599" cy="4678903"/>
              </a:xfrm>
            </p:spPr>
            <p:txBody>
              <a:bodyPr/>
              <a:lstStyle/>
              <a:p>
                <a:r>
                  <a:rPr lang="zh-CN" altLang="en-US" dirty="0"/>
                  <a:t>有一个由非负整数组成的三角形，第一行只有一个数，除了最下行之外每个数的左下方和右下方各有一个数</a:t>
                </a:r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从第一行的数开始，每次可以往左下或右下走一格，直到走到最下行，把沿途经过的数全部加起来，如何才能让这个和尽量大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endParaRPr lang="en-US" altLang="zh-CN" dirty="0"/>
              </a:p>
              <a:p>
                <a:r>
                  <a:rPr lang="zh-CN" altLang="en-US" dirty="0"/>
                  <a:t>数据范围：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共有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行，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≤1000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zh-CN" altLang="en-US" dirty="0"/>
                  <a:t>每个数小于</a:t>
                </a:r>
                <a:r>
                  <a:rPr lang="en-US" altLang="zh-CN" dirty="0"/>
                  <a:t>1e9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EFE023B1-C9C1-488D-BA0A-3B6CB6AF3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498060"/>
                <a:ext cx="10515599" cy="4678903"/>
              </a:xfrm>
              <a:blipFill>
                <a:blip r:embed="rId3"/>
                <a:stretch>
                  <a:fillRect l="-754" t="-1825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173C810-4244-4269-96ED-EAABA7F1C1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7" t="14829" r="19403" b="31333"/>
          <a:stretch>
            <a:fillRect/>
          </a:stretch>
        </p:blipFill>
        <p:spPr>
          <a:xfrm>
            <a:off x="8219873" y="3172639"/>
            <a:ext cx="3723019" cy="332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2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33AA5-732B-4477-ACA1-27D9D54ECB8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894945"/>
                <a:ext cx="10124872" cy="5593404"/>
              </a:xfrm>
            </p:spPr>
            <p:txBody>
              <a:bodyPr/>
              <a:lstStyle/>
              <a:p>
                <a:r>
                  <a:rPr lang="zh-CN" altLang="en-US" dirty="0"/>
                  <a:t>状态表示：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 </a:t>
                </a:r>
                <a:r>
                  <a:rPr lang="zh-CN" altLang="en-US" dirty="0"/>
                  <a:t>表示走到第 </a:t>
                </a:r>
                <a:r>
                  <a:rPr lang="en-US" altLang="zh-CN" dirty="0"/>
                  <a:t>i </a:t>
                </a:r>
                <a:r>
                  <a:rPr lang="zh-CN" altLang="en-US" dirty="0"/>
                  <a:t>层第 </a:t>
                </a:r>
                <a:r>
                  <a:rPr lang="en-US" altLang="zh-CN" dirty="0"/>
                  <a:t>j </a:t>
                </a:r>
                <a:r>
                  <a:rPr lang="zh-CN" altLang="en-US" dirty="0"/>
                  <a:t>个点能得到得最大值</a:t>
                </a:r>
                <a:endParaRPr lang="en-US" altLang="zh-CN" dirty="0"/>
              </a:p>
              <a:p>
                <a:r>
                  <a:rPr lang="zh-CN" altLang="en-US" dirty="0"/>
                  <a:t>状态转移：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 = max(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[i-1][j], 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[i-1][j-1]) + save[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状态边界：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[1][1] = save[1][1].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状态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转移</a:t>
                </a:r>
                <a:endParaRPr lang="en-US" altLang="zh-CN" dirty="0"/>
              </a:p>
              <a:p>
                <a:r>
                  <a:rPr lang="zh-CN" altLang="en-US" dirty="0"/>
                  <a:t>总时间复杂度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33AA5-732B-4477-ACA1-27D9D54EC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894945"/>
                <a:ext cx="10124872" cy="5593404"/>
              </a:xfrm>
              <a:blipFill>
                <a:blip r:embed="rId3"/>
                <a:stretch>
                  <a:fillRect l="-843" t="-1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54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30E1A-C795-4FAA-A6EF-56F512D5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石子合并问题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94BC26-3F0A-46C8-909D-9A9762C5439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595336"/>
                <a:ext cx="10515599" cy="4581627"/>
              </a:xfrm>
            </p:spPr>
            <p:txBody>
              <a:bodyPr/>
              <a:lstStyle/>
              <a:p>
                <a:r>
                  <a:rPr lang="zh-CN" altLang="en-US" dirty="0"/>
                  <a:t>给出一排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个石子堆，每堆石子都有石子数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，可以选取相邻的两个两堆石子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合并得到一堆新的石子放到原位置，但每次合并都需要付出代价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。现在需要把这一排石子合成一堆，求最小代价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数据范围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≤100, 1≤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4</a:t>
                </a:r>
              </a:p>
              <a:p>
                <a:r>
                  <a:rPr lang="en-US" altLang="zh-CN" dirty="0"/>
                  <a:t>4 2 3 4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94BC26-3F0A-46C8-909D-9A9762C54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595336"/>
                <a:ext cx="10515599" cy="4581627"/>
              </a:xfrm>
              <a:blipFill>
                <a:blip r:embed="rId3"/>
                <a:stretch>
                  <a:fillRect l="-754" t="-1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43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91A085-D2D7-45F5-A288-3A2E5B7683A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690664"/>
                <a:ext cx="10115145" cy="5486299"/>
              </a:xfrm>
            </p:spPr>
            <p:txBody>
              <a:bodyPr/>
              <a:lstStyle/>
              <a:p>
                <a:r>
                  <a:rPr lang="zh-CN" altLang="en-US" dirty="0"/>
                  <a:t>状态表示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dirty="0" err="1"/>
                  <a:t>dp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 </a:t>
                </a:r>
                <a:r>
                  <a:rPr lang="zh-CN" altLang="en-US" dirty="0"/>
                  <a:t>表示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j </a:t>
                </a:r>
                <a:r>
                  <a:rPr lang="zh-CN" altLang="en-US" dirty="0"/>
                  <a:t>的石子合并成一堆的最小代价</a:t>
                </a:r>
                <a:endParaRPr lang="en-US" altLang="zh-CN" dirty="0"/>
              </a:p>
              <a:p>
                <a:r>
                  <a:rPr lang="zh-CN" altLang="en-US" dirty="0"/>
                  <a:t>状态转移：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 = min(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][k]+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[k+1][j])+sum[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&lt;=k&lt;j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状态边界：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= 0</a:t>
                </a:r>
              </a:p>
              <a:p>
                <a:r>
                  <a:rPr lang="zh-CN" altLang="en-US" dirty="0"/>
                  <a:t>转移顺序？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状态数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转移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91A085-D2D7-45F5-A288-3A2E5B7683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690664"/>
                <a:ext cx="10115145" cy="5486299"/>
              </a:xfrm>
              <a:blipFill>
                <a:blip r:embed="rId3"/>
                <a:stretch>
                  <a:fillRect l="-783" t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41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40A2C-10C6-4F0D-B42A-B5ABD86F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石子合并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18ABB-94E5-442B-8338-99AD0BD08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zh-CN" altLang="en-US" dirty="0"/>
              <a:t>在一个</a:t>
            </a:r>
            <a:r>
              <a:rPr lang="zh-CN" altLang="en-US" b="1" dirty="0"/>
              <a:t>圆形</a:t>
            </a:r>
            <a:r>
              <a:rPr lang="zh-CN" altLang="en-US" dirty="0"/>
              <a:t>操场的四周摆放</a:t>
            </a:r>
            <a:r>
              <a:rPr lang="en-US" altLang="zh-CN" dirty="0"/>
              <a:t>N</a:t>
            </a:r>
            <a:r>
              <a:rPr lang="zh-CN" altLang="en-US" dirty="0"/>
              <a:t>堆石子</a:t>
            </a:r>
            <a:r>
              <a:rPr lang="en-US" altLang="zh-CN" dirty="0"/>
              <a:t>,</a:t>
            </a:r>
            <a:r>
              <a:rPr lang="zh-CN" altLang="en-US" dirty="0"/>
              <a:t>现要将石子有次序地合并成一堆</a:t>
            </a:r>
            <a:r>
              <a:rPr lang="en-US" altLang="zh-CN" dirty="0"/>
              <a:t>.</a:t>
            </a:r>
            <a:r>
              <a:rPr lang="zh-CN" altLang="en-US" dirty="0"/>
              <a:t>规定每次只能选相邻的</a:t>
            </a:r>
            <a:r>
              <a:rPr lang="en-US" altLang="zh-CN" dirty="0"/>
              <a:t>2</a:t>
            </a:r>
            <a:r>
              <a:rPr lang="zh-CN" altLang="en-US" dirty="0"/>
              <a:t>堆合并成新的一堆，并将新的一堆的石子数，记为该次合并的代价。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试计算出将</a:t>
            </a:r>
            <a:r>
              <a:rPr lang="en-US" altLang="zh-CN" dirty="0"/>
              <a:t>N</a:t>
            </a:r>
            <a:r>
              <a:rPr lang="zh-CN" altLang="en-US" dirty="0"/>
              <a:t>堆石子合并成</a:t>
            </a:r>
            <a:r>
              <a:rPr lang="en-US" altLang="zh-CN" dirty="0"/>
              <a:t>1</a:t>
            </a:r>
            <a:r>
              <a:rPr lang="zh-CN" altLang="en-US" dirty="0"/>
              <a:t>堆的最小代价和最大代价</a:t>
            </a:r>
            <a:r>
              <a:rPr lang="en-US" altLang="zh-CN" dirty="0"/>
              <a:t>.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3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3FF4F-2EAA-495D-937B-200E099D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LittleFall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7D4F5-0BC1-41AC-A96E-EA41F0902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软件</a:t>
            </a:r>
            <a:r>
              <a:rPr lang="en-US" altLang="zh-CN" dirty="0"/>
              <a:t>61 </a:t>
            </a:r>
            <a:r>
              <a:rPr lang="zh-CN" altLang="en-US" dirty="0"/>
              <a:t>齐智</a:t>
            </a:r>
            <a:endParaRPr lang="en-US" altLang="zh-CN" dirty="0"/>
          </a:p>
          <a:p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1578166061</a:t>
            </a:r>
          </a:p>
          <a:p>
            <a:endParaRPr lang="en-US" altLang="zh-CN" dirty="0"/>
          </a:p>
          <a:p>
            <a:r>
              <a:rPr lang="zh-CN" altLang="en-US" dirty="0"/>
              <a:t>看</a:t>
            </a:r>
            <a:r>
              <a:rPr lang="en-US" altLang="zh-CN" dirty="0"/>
              <a:t>ppt</a:t>
            </a:r>
            <a:r>
              <a:rPr lang="zh-CN" altLang="en-US" dirty="0"/>
              <a:t>的过程中，注意</a:t>
            </a:r>
            <a:r>
              <a:rPr lang="en-US" altLang="zh-CN" dirty="0"/>
              <a:t>ppt</a:t>
            </a:r>
            <a:r>
              <a:rPr lang="zh-CN" altLang="en-US" dirty="0"/>
              <a:t>的备注</a:t>
            </a:r>
            <a:endParaRPr lang="en-US" altLang="zh-CN" dirty="0"/>
          </a:p>
          <a:p>
            <a:r>
              <a:rPr lang="zh-CN" altLang="en-US" dirty="0"/>
              <a:t>注意动态规划理论部分，每做一道题目都可以看一下加深理解</a:t>
            </a:r>
            <a:endParaRPr lang="en-US" altLang="zh-CN" dirty="0"/>
          </a:p>
          <a:p>
            <a:r>
              <a:rPr lang="zh-CN" altLang="en-US" dirty="0"/>
              <a:t>动态规划想不清楚的时候，就画表，画表，画表</a:t>
            </a:r>
            <a:endParaRPr lang="en-US" altLang="zh-CN" dirty="0"/>
          </a:p>
          <a:p>
            <a:r>
              <a:rPr lang="zh-CN" altLang="en-US" dirty="0"/>
              <a:t>（出题人不全是我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205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2E9C0-9AF7-4D84-8164-D62C2422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背包问题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5AB8E-8134-4F4D-B2B3-88331C4E6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r>
              <a:rPr lang="zh-CN" altLang="en-US" dirty="0"/>
              <a:t>背包，空间优化，满包问题，完全背包</a:t>
            </a:r>
          </a:p>
        </p:txBody>
      </p:sp>
    </p:spTree>
    <p:extLst>
      <p:ext uri="{BB962C8B-B14F-4D97-AF65-F5344CB8AC3E}">
        <p14:creationId xmlns:p14="http://schemas.microsoft.com/office/powerpoint/2010/main" val="1024380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40A2C-10C6-4F0D-B42A-B5ABD86F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r>
              <a:rPr lang="zh-CN" altLang="en-US" dirty="0"/>
              <a:t>背包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18ABB-94E5-442B-8338-99AD0BD08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zh-CN" altLang="en-US" dirty="0"/>
              <a:t>给定一个容量为</a:t>
            </a:r>
            <a:r>
              <a:rPr lang="en-US" altLang="zh-CN" dirty="0"/>
              <a:t>v</a:t>
            </a:r>
            <a:r>
              <a:rPr lang="zh-CN" altLang="en-US" dirty="0"/>
              <a:t>的背包和</a:t>
            </a:r>
            <a:r>
              <a:rPr lang="en-US" altLang="zh-CN" dirty="0"/>
              <a:t>n</a:t>
            </a:r>
            <a:r>
              <a:rPr lang="zh-CN" altLang="en-US" dirty="0"/>
              <a:t>个物品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每个物品体积</a:t>
            </a:r>
            <a:r>
              <a:rPr lang="en-US" altLang="zh-CN" dirty="0"/>
              <a:t>Ci</a:t>
            </a:r>
            <a:r>
              <a:rPr lang="zh-CN" altLang="en-US" dirty="0"/>
              <a:t>，价值</a:t>
            </a:r>
            <a:r>
              <a:rPr lang="en-US" altLang="zh-CN" dirty="0"/>
              <a:t>Wi.</a:t>
            </a:r>
          </a:p>
          <a:p>
            <a:r>
              <a:rPr lang="zh-CN" altLang="en-US" dirty="0"/>
              <a:t>问最多能向背包中装多少价值的物品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1&lt;= n&lt;=1000</a:t>
            </a:r>
          </a:p>
          <a:p>
            <a:r>
              <a:rPr lang="en-US" altLang="zh-CN" dirty="0"/>
              <a:t>1&lt;=v, </a:t>
            </a:r>
            <a:r>
              <a:rPr lang="en-US" altLang="zh-CN" dirty="0" err="1"/>
              <a:t>c_i</a:t>
            </a:r>
            <a:r>
              <a:rPr lang="en-US" altLang="zh-CN" dirty="0"/>
              <a:t>&lt;=1000</a:t>
            </a:r>
          </a:p>
          <a:p>
            <a:r>
              <a:rPr lang="en-US" altLang="zh-CN" dirty="0"/>
              <a:t>0&lt;=</a:t>
            </a:r>
            <a:r>
              <a:rPr lang="en-US" altLang="zh-CN" dirty="0" err="1"/>
              <a:t>w_i</a:t>
            </a:r>
            <a:r>
              <a:rPr lang="en-US" altLang="zh-CN" dirty="0"/>
              <a:t>&lt;=1e9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8E6B6B-B9A9-44FE-9109-0C637902AE66}"/>
              </a:ext>
            </a:extLst>
          </p:cNvPr>
          <p:cNvSpPr txBox="1"/>
          <p:nvPr/>
        </p:nvSpPr>
        <p:spPr>
          <a:xfrm>
            <a:off x="7115284" y="3125441"/>
            <a:ext cx="42385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样例输入：</a:t>
            </a:r>
          </a:p>
          <a:p>
            <a:r>
              <a:rPr lang="en-US" altLang="zh-CN" sz="2400" dirty="0"/>
              <a:t>3 5</a:t>
            </a:r>
          </a:p>
          <a:p>
            <a:r>
              <a:rPr lang="en-US" altLang="zh-CN" sz="2400" dirty="0"/>
              <a:t>1 5</a:t>
            </a:r>
          </a:p>
          <a:p>
            <a:r>
              <a:rPr lang="en-US" altLang="zh-CN" sz="2400" dirty="0"/>
              <a:t>2 12</a:t>
            </a:r>
          </a:p>
          <a:p>
            <a:r>
              <a:rPr lang="en-US" altLang="zh-CN" sz="2400" dirty="0"/>
              <a:t>4 20</a:t>
            </a:r>
          </a:p>
          <a:p>
            <a:endParaRPr lang="en-US" altLang="zh-CN" sz="2400" dirty="0"/>
          </a:p>
          <a:p>
            <a:r>
              <a:rPr lang="zh-CN" altLang="en-US" sz="2400" dirty="0"/>
              <a:t>样例输出：</a:t>
            </a:r>
            <a:r>
              <a:rPr lang="en-US" altLang="zh-CN" sz="2400" dirty="0"/>
              <a:t>25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1745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7B32F8-367C-45C2-A1F0-9678D1649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836579"/>
            <a:ext cx="10515600" cy="5340384"/>
          </a:xfrm>
        </p:spPr>
        <p:txBody>
          <a:bodyPr/>
          <a:lstStyle/>
          <a:p>
            <a:r>
              <a:rPr lang="zh-CN" altLang="en-US" dirty="0"/>
              <a:t>贪心做法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搜索做法</a:t>
            </a:r>
            <a:r>
              <a:rPr lang="en-US" altLang="zh-CN" dirty="0"/>
              <a:t>(</a:t>
            </a:r>
            <a:r>
              <a:rPr lang="zh-CN" altLang="en-US" dirty="0"/>
              <a:t>手写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复杂度</a:t>
            </a:r>
            <a:r>
              <a:rPr lang="en-US" altLang="zh-CN" dirty="0"/>
              <a:t>O(2^n)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状态表示了解一下</a:t>
            </a:r>
            <a:r>
              <a:rPr lang="en-US" altLang="zh-CN" dirty="0"/>
              <a:t>?</a:t>
            </a:r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表示考虑前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个物品，有容量为 </a:t>
            </a:r>
            <a:r>
              <a:rPr lang="en-US" altLang="zh-CN" dirty="0"/>
              <a:t>j </a:t>
            </a:r>
            <a:r>
              <a:rPr lang="zh-CN" altLang="en-US" dirty="0"/>
              <a:t>时可得到的最大收益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94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65FD4-24E6-4EFC-BE29-519A834E8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040860"/>
            <a:ext cx="10377791" cy="5136103"/>
          </a:xfrm>
        </p:spPr>
        <p:txBody>
          <a:bodyPr/>
          <a:lstStyle/>
          <a:p>
            <a:r>
              <a:rPr lang="zh-CN" altLang="en-US" dirty="0"/>
              <a:t>状态表示：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个物品，有容量为 </a:t>
            </a:r>
            <a:r>
              <a:rPr lang="en-US" altLang="zh-CN" dirty="0"/>
              <a:t>j </a:t>
            </a:r>
            <a:r>
              <a:rPr lang="zh-CN" altLang="en-US" dirty="0"/>
              <a:t>时的最大价值</a:t>
            </a:r>
            <a:endParaRPr lang="en-US" altLang="zh-CN" dirty="0"/>
          </a:p>
          <a:p>
            <a:r>
              <a:rPr lang="zh-CN" altLang="en-US" dirty="0"/>
              <a:t>状态转移：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= max(</a:t>
            </a:r>
            <a:r>
              <a:rPr lang="en-US" altLang="zh-CN" dirty="0" err="1"/>
              <a:t>dp</a:t>
            </a:r>
            <a:r>
              <a:rPr lang="en-US" altLang="zh-CN" dirty="0"/>
              <a:t>[i-1][j], </a:t>
            </a:r>
            <a:r>
              <a:rPr lang="en-US" altLang="zh-CN" dirty="0" err="1"/>
              <a:t>dp</a:t>
            </a:r>
            <a:r>
              <a:rPr lang="en-US" altLang="zh-CN" dirty="0"/>
              <a:t>[i-1][j-c]+w)</a:t>
            </a:r>
          </a:p>
          <a:p>
            <a:r>
              <a:rPr lang="zh-CN" altLang="en-US" dirty="0"/>
              <a:t>状态边界：</a:t>
            </a:r>
            <a:r>
              <a:rPr lang="en-US" altLang="zh-CN" dirty="0" err="1"/>
              <a:t>dp</a:t>
            </a:r>
            <a:r>
              <a:rPr lang="en-US" altLang="zh-CN" dirty="0"/>
              <a:t>[0][0] = 0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时间复杂度：</a:t>
            </a:r>
            <a:r>
              <a:rPr lang="en-US" altLang="zh-CN" dirty="0"/>
              <a:t>O(</a:t>
            </a:r>
            <a:r>
              <a:rPr lang="en-US" altLang="zh-CN" dirty="0" err="1"/>
              <a:t>nv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空间复杂度：</a:t>
            </a:r>
            <a:r>
              <a:rPr lang="en-US" altLang="zh-CN" dirty="0"/>
              <a:t>O(</a:t>
            </a:r>
            <a:r>
              <a:rPr lang="en-US" altLang="zh-CN" dirty="0" err="1"/>
              <a:t>nv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8697CB5D-536A-456F-9B92-55E7A413D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8" y="4034531"/>
            <a:ext cx="11736112" cy="226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D8229-0AF8-4CB9-81AB-28147F77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的空间复杂度优化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91CD1-B7FE-4BC9-9675-DC8A60331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9421"/>
            <a:ext cx="10515600" cy="4756725"/>
          </a:xfrm>
        </p:spPr>
        <p:txBody>
          <a:bodyPr/>
          <a:lstStyle/>
          <a:p>
            <a:r>
              <a:rPr lang="zh-CN" altLang="en-US" dirty="0"/>
              <a:t>注意到，每一行的状态仅有上一行推出。</a:t>
            </a:r>
            <a:endParaRPr lang="en-US" altLang="zh-CN" dirty="0"/>
          </a:p>
          <a:p>
            <a:r>
              <a:rPr lang="zh-CN" altLang="en-US" dirty="0"/>
              <a:t>有这种性质的问题都可以使用一个叫作滚动数组的空间优化。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n</a:t>
            </a:r>
            <a:r>
              <a:rPr lang="zh-CN" altLang="en-US" dirty="0"/>
              <a:t>行的状态优化成两行。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而背包问题，每个状态只会由正上方和左上方的状态转移得到。</a:t>
            </a:r>
            <a:endParaRPr lang="en-US" altLang="zh-CN" dirty="0"/>
          </a:p>
          <a:p>
            <a:r>
              <a:rPr lang="zh-CN" altLang="en-US" dirty="0"/>
              <a:t>此时可以把空间优化成一行，但是求值顺序要反过来。</a:t>
            </a:r>
            <a:endParaRPr lang="en-US" altLang="zh-CN" dirty="0"/>
          </a:p>
          <a:p>
            <a:r>
              <a:rPr lang="zh-CN" altLang="en-US" dirty="0"/>
              <a:t>如果求值顺序不是反过来的，会发生什么？</a:t>
            </a:r>
            <a:endParaRPr lang="en-US" altLang="zh-CN" dirty="0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EBA31B8E-D080-4C99-B118-315FB2473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58" y="4848101"/>
            <a:ext cx="11159266" cy="150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5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456C5-22AF-4964-A0AB-46FC08A6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满包问题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7FAB1-C243-422E-8E77-01381C898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n(&lt;=100)</a:t>
            </a:r>
            <a:r>
              <a:rPr lang="zh-CN" altLang="en-US" dirty="0"/>
              <a:t>个物品，每个物品的价格为</a:t>
            </a:r>
            <a:r>
              <a:rPr lang="en-US" altLang="zh-CN" dirty="0"/>
              <a:t>ai(&lt;=1000)</a:t>
            </a:r>
            <a:r>
              <a:rPr lang="zh-CN" altLang="en-US" dirty="0"/>
              <a:t>，现在身上有</a:t>
            </a: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&lt;=10000)</a:t>
            </a:r>
            <a:r>
              <a:rPr lang="zh-CN" altLang="en-US" dirty="0"/>
              <a:t>元，问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最多能花多少钱？</a:t>
            </a:r>
            <a:endParaRPr lang="en-US" altLang="zh-CN" dirty="0"/>
          </a:p>
          <a:p>
            <a:r>
              <a:rPr lang="zh-CN" altLang="en-US" dirty="0"/>
              <a:t>有几种把钱花光的方式？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状态表示：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个物品装满 </a:t>
            </a:r>
            <a:r>
              <a:rPr lang="en-US" altLang="zh-CN" dirty="0"/>
              <a:t>j </a:t>
            </a:r>
            <a:r>
              <a:rPr lang="zh-CN" altLang="en-US" dirty="0"/>
              <a:t>体积背包的方法数</a:t>
            </a:r>
            <a:endParaRPr lang="en-US" altLang="zh-CN" dirty="0"/>
          </a:p>
          <a:p>
            <a:r>
              <a:rPr lang="zh-CN" altLang="en-US" dirty="0"/>
              <a:t>状态转移：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= </a:t>
            </a:r>
            <a:r>
              <a:rPr lang="en-US" altLang="zh-CN" dirty="0" err="1"/>
              <a:t>dp</a:t>
            </a:r>
            <a:r>
              <a:rPr lang="en-US" altLang="zh-CN" dirty="0"/>
              <a:t>[i-1][j] + </a:t>
            </a:r>
            <a:r>
              <a:rPr lang="en-US" altLang="zh-CN" dirty="0" err="1"/>
              <a:t>dp</a:t>
            </a:r>
            <a:r>
              <a:rPr lang="en-US" altLang="zh-CN" dirty="0"/>
              <a:t>[i-1][j-ai]</a:t>
            </a:r>
          </a:p>
          <a:p>
            <a:r>
              <a:rPr lang="zh-CN" altLang="en-US" dirty="0"/>
              <a:t>状态边界：</a:t>
            </a:r>
            <a:r>
              <a:rPr lang="en-US" altLang="zh-CN" dirty="0" err="1"/>
              <a:t>dp</a:t>
            </a:r>
            <a:r>
              <a:rPr lang="en-US" altLang="zh-CN" dirty="0"/>
              <a:t>[0][0] =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72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62A35-E86D-4F88-8C3E-6A217AB7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完全背包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BD193-C633-4FE1-AF51-CF1902E42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zh-CN" altLang="en-US" dirty="0"/>
              <a:t>给定一个容量为</a:t>
            </a:r>
            <a:r>
              <a:rPr lang="en-US" altLang="zh-CN" dirty="0"/>
              <a:t>v</a:t>
            </a:r>
            <a:r>
              <a:rPr lang="zh-CN" altLang="en-US" dirty="0"/>
              <a:t>的背包和</a:t>
            </a:r>
            <a:r>
              <a:rPr lang="en-US" altLang="zh-CN" dirty="0"/>
              <a:t>n</a:t>
            </a:r>
            <a:r>
              <a:rPr lang="zh-CN" altLang="en-US" dirty="0"/>
              <a:t>种物品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每种物品有无限个且有体积</a:t>
            </a:r>
            <a:r>
              <a:rPr lang="en-US" altLang="zh-CN" dirty="0"/>
              <a:t>c</a:t>
            </a:r>
            <a:r>
              <a:rPr lang="zh-CN" altLang="en-US" dirty="0"/>
              <a:t>和价值</a:t>
            </a:r>
            <a:r>
              <a:rPr lang="en-US" altLang="zh-CN" dirty="0"/>
              <a:t>w</a:t>
            </a:r>
          </a:p>
          <a:p>
            <a:r>
              <a:rPr lang="zh-CN" altLang="en-US" dirty="0"/>
              <a:t>问最多能向背包中装多少价值的物品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r>
              <a:rPr lang="en-US" altLang="zh-CN" dirty="0"/>
              <a:t>1≤n ≤1000</a:t>
            </a:r>
          </a:p>
          <a:p>
            <a:r>
              <a:rPr lang="en-US" altLang="zh-CN" dirty="0"/>
              <a:t>1≤v, c_i≤1000</a:t>
            </a:r>
          </a:p>
          <a:p>
            <a:r>
              <a:rPr lang="en-US" altLang="zh-CN" dirty="0"/>
              <a:t>0≤ </a:t>
            </a:r>
            <a:r>
              <a:rPr lang="en-US" altLang="zh-CN" dirty="0" err="1"/>
              <a:t>w_i</a:t>
            </a:r>
            <a:r>
              <a:rPr lang="en-US" altLang="zh-CN" dirty="0"/>
              <a:t>  ≤ 1e9</a:t>
            </a:r>
          </a:p>
        </p:txBody>
      </p:sp>
    </p:spTree>
    <p:extLst>
      <p:ext uri="{BB962C8B-B14F-4D97-AF65-F5344CB8AC3E}">
        <p14:creationId xmlns:p14="http://schemas.microsoft.com/office/powerpoint/2010/main" val="1390153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E2E8856-DEC5-4C15-B45D-B765CD347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1387" y="749030"/>
            <a:ext cx="10309225" cy="5340385"/>
          </a:xfrm>
        </p:spPr>
        <p:txBody>
          <a:bodyPr/>
          <a:lstStyle/>
          <a:p>
            <a:r>
              <a:rPr lang="en-US" altLang="zh-CN" dirty="0"/>
              <a:t>naive</a:t>
            </a:r>
            <a:r>
              <a:rPr lang="zh-CN" altLang="en-US" dirty="0"/>
              <a:t>做法：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状态表示：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个物品，有容量为 </a:t>
            </a:r>
            <a:r>
              <a:rPr lang="en-US" altLang="zh-CN" dirty="0"/>
              <a:t>j </a:t>
            </a:r>
            <a:r>
              <a:rPr lang="zh-CN" altLang="en-US" dirty="0"/>
              <a:t>时的最大价值</a:t>
            </a:r>
            <a:endParaRPr lang="en-US" altLang="zh-CN" dirty="0"/>
          </a:p>
          <a:p>
            <a:r>
              <a:rPr lang="zh-CN" altLang="en-US" dirty="0"/>
              <a:t>状态转移：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= max{</a:t>
            </a:r>
            <a:r>
              <a:rPr lang="en-US" altLang="zh-CN" dirty="0" err="1"/>
              <a:t>dp</a:t>
            </a:r>
            <a:r>
              <a:rPr lang="en-US" altLang="zh-CN" dirty="0"/>
              <a:t>[i-1][j-kc]+kw}</a:t>
            </a:r>
            <a:r>
              <a:rPr lang="zh-CN" altLang="en-US" dirty="0"/>
              <a:t>，</a:t>
            </a:r>
            <a:r>
              <a:rPr lang="en-US" altLang="zh-CN" dirty="0"/>
              <a:t>0&lt;=k&lt;=j/w</a:t>
            </a:r>
          </a:p>
          <a:p>
            <a:r>
              <a:rPr lang="zh-CN" altLang="en-US" dirty="0"/>
              <a:t>状态边界：</a:t>
            </a:r>
            <a:r>
              <a:rPr lang="en-US" altLang="zh-CN" dirty="0" err="1"/>
              <a:t>dp</a:t>
            </a:r>
            <a:r>
              <a:rPr lang="en-US" altLang="zh-CN" dirty="0"/>
              <a:t>[0][0] = 0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时间复杂度：</a:t>
            </a:r>
            <a:r>
              <a:rPr lang="en-US" altLang="zh-CN" dirty="0"/>
              <a:t>O(</a:t>
            </a:r>
            <a:r>
              <a:rPr lang="en-US" altLang="zh-CN" dirty="0" err="1"/>
              <a:t>nvv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画表大法好：</a:t>
            </a:r>
            <a:r>
              <a:rPr lang="en-US" altLang="zh-CN" dirty="0"/>
              <a:t>01</a:t>
            </a:r>
            <a:r>
              <a:rPr lang="zh-CN" altLang="en-US" dirty="0"/>
              <a:t>背包的空间优化为什么要倒着做？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240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2E9C0-9AF7-4D84-8164-D62C2422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经典题目（二）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5AB8E-8134-4F4D-B2B3-88331C4E6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最长公共子序列，最长上升子序列</a:t>
            </a:r>
          </a:p>
        </p:txBody>
      </p:sp>
    </p:spTree>
    <p:extLst>
      <p:ext uri="{BB962C8B-B14F-4D97-AF65-F5344CB8AC3E}">
        <p14:creationId xmlns:p14="http://schemas.microsoft.com/office/powerpoint/2010/main" val="1058694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EF1EA-401F-4F9E-8DBF-949BC0AF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 </a:t>
            </a:r>
            <a:r>
              <a:rPr lang="en-US" altLang="zh-CN" dirty="0"/>
              <a:t>LCS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CEE813-8E3F-4D0C-864A-82DC8D8CA64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9949774" cy="4351338"/>
              </a:xfrm>
            </p:spPr>
            <p:txBody>
              <a:bodyPr/>
              <a:lstStyle/>
              <a:p>
                <a:r>
                  <a:rPr lang="zh-CN" altLang="en-US" dirty="0"/>
                  <a:t>给定两个串</a:t>
                </a:r>
                <a:r>
                  <a:rPr lang="en-US" altLang="zh-CN" dirty="0"/>
                  <a:t>A,B,</a:t>
                </a:r>
                <a:r>
                  <a:rPr lang="zh-CN" altLang="en-US" dirty="0"/>
                  <a:t>求他们的最长公共子序列的长度</a:t>
                </a:r>
                <a:endParaRPr lang="en-US" altLang="zh-CN" dirty="0"/>
              </a:p>
              <a:p>
                <a:r>
                  <a:rPr lang="zh-CN" altLang="en-US" dirty="0"/>
                  <a:t>子序列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子串</a:t>
                </a:r>
                <a:endParaRPr lang="en-US" altLang="zh-CN" dirty="0"/>
              </a:p>
              <a:p>
                <a:r>
                  <a:rPr lang="zh-CN" altLang="en-US" dirty="0"/>
                  <a:t>数据范围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CEE813-8E3F-4D0C-864A-82DC8D8CA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9949774" cy="4351338"/>
              </a:xfrm>
              <a:blipFill>
                <a:blip r:embed="rId2"/>
                <a:stretch>
                  <a:fillRect l="-858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Image result for Longest common subsequence problem">
            <a:extLst>
              <a:ext uri="{FF2B5EF4-FFF2-40B4-BE49-F238E27FC236}">
                <a16:creationId xmlns:a16="http://schemas.microsoft.com/office/drawing/2014/main" id="{40CB7457-AB0A-40CF-9037-B5D1E7A72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79" y="3532053"/>
            <a:ext cx="8911862" cy="277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60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课程内容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引入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动态规划理论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经典题目（一）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8A03AB-3DBA-453B-875C-6510DCCEE2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背包问题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经典</a:t>
            </a:r>
            <a:r>
              <a:rPr lang="zh-CN" altLang="en-US"/>
              <a:t>题目（二）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891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39937C-0D53-49C4-AE58-D05134E3F51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108953"/>
                <a:ext cx="10241604" cy="5068010"/>
              </a:xfrm>
            </p:spPr>
            <p:txBody>
              <a:bodyPr/>
              <a:lstStyle/>
              <a:p>
                <a:r>
                  <a:rPr lang="zh-CN" altLang="en-US" dirty="0"/>
                  <a:t>状态规划：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的前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个字符与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的前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个字符的</a:t>
                </a:r>
                <a:r>
                  <a:rPr lang="en-US" altLang="zh-CN" dirty="0"/>
                  <a:t>LCS</a:t>
                </a:r>
                <a:r>
                  <a:rPr lang="zh-CN" altLang="en-US" dirty="0"/>
                  <a:t>长度</a:t>
                </a:r>
              </a:p>
              <a:p>
                <a:r>
                  <a:rPr lang="zh-CN" altLang="en-US" dirty="0"/>
                  <a:t>状态边界：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][0]=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[0][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]=1</a:t>
                </a:r>
              </a:p>
              <a:p>
                <a:r>
                  <a:rPr lang="zh-CN" altLang="en-US" dirty="0"/>
                  <a:t>状态转移：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][j]=max(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[i-1][j], 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][j-1], 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[i-1][j-1]+(A[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]==B[j]))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状态数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转移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39937C-0D53-49C4-AE58-D05134E3F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108953"/>
                <a:ext cx="10241604" cy="5068010"/>
              </a:xfrm>
              <a:blipFill>
                <a:blip r:embed="rId2"/>
                <a:stretch>
                  <a:fillRect l="-833" t="-1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0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9BFDA-A6D8-4496-8D9B-D73E4F8A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最长上升子序列 </a:t>
            </a:r>
            <a:r>
              <a:rPr lang="en-US" altLang="zh-CN" dirty="0"/>
              <a:t>LIS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667E8-EE12-467B-8F0D-52E37425F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0037323" cy="4458443"/>
          </a:xfrm>
        </p:spPr>
        <p:txBody>
          <a:bodyPr/>
          <a:lstStyle/>
          <a:p>
            <a:r>
              <a:rPr lang="zh-CN" altLang="en-US" dirty="0"/>
              <a:t>给定一个数字序列</a:t>
            </a:r>
            <a:r>
              <a:rPr lang="en-US" altLang="zh-CN" dirty="0"/>
              <a:t>,</a:t>
            </a:r>
            <a:r>
              <a:rPr lang="zh-CN" altLang="en-US" dirty="0"/>
              <a:t>求它的最长上升子序列的长度，要求子序列中的元素严格上升。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</a:t>
            </a:r>
          </a:p>
          <a:p>
            <a:r>
              <a:rPr lang="en-US" altLang="zh-CN" dirty="0"/>
              <a:t>1 5 4 2 3 6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:4</a:t>
            </a:r>
          </a:p>
          <a:p>
            <a:endParaRPr lang="en-US" altLang="zh-CN" dirty="0"/>
          </a:p>
          <a:p>
            <a:r>
              <a:rPr lang="en-US" altLang="zh-CN" dirty="0"/>
              <a:t>16</a:t>
            </a:r>
          </a:p>
          <a:p>
            <a:r>
              <a:rPr lang="en-US" altLang="zh-CN" dirty="0"/>
              <a:t>0 8 4 12 2 10 6 14 1 9 5 13 3 11 7 15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:6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921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D637CC-03F5-41CB-981A-5086C792D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46306"/>
            <a:ext cx="10515600" cy="5330657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zh-CN" altLang="en-US" sz="2800" dirty="0"/>
              <a:t>解法</a:t>
            </a:r>
            <a:r>
              <a:rPr lang="en-US" altLang="zh-CN" sz="2800" dirty="0"/>
              <a:t>1</a:t>
            </a:r>
            <a:r>
              <a:rPr lang="zh-CN" altLang="en-US" sz="2800" dirty="0"/>
              <a:t>：给自己排序后与自己求一个</a:t>
            </a:r>
            <a:r>
              <a:rPr lang="en-US" altLang="zh-CN" sz="2800" dirty="0"/>
              <a:t>LCS</a:t>
            </a:r>
          </a:p>
          <a:p>
            <a:r>
              <a:rPr lang="zh-CN" altLang="en-US" sz="2800" dirty="0"/>
              <a:t>解法</a:t>
            </a:r>
            <a:r>
              <a:rPr lang="en-US" altLang="zh-CN" sz="2800" dirty="0"/>
              <a:t>2</a:t>
            </a:r>
            <a:r>
              <a:rPr lang="zh-CN" altLang="en-US" sz="2800" dirty="0"/>
              <a:t>：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状态表示：设</a:t>
            </a:r>
            <a:r>
              <a:rPr lang="en-US" altLang="zh-CN" sz="2800" dirty="0" err="1"/>
              <a:t>dp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是以</a:t>
            </a:r>
            <a:r>
              <a:rPr lang="en-US" altLang="zh-CN" sz="2800" dirty="0"/>
              <a:t>S[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为结尾的</a:t>
            </a:r>
            <a:r>
              <a:rPr lang="en-US" altLang="zh-CN" sz="2800" dirty="0"/>
              <a:t>LIS</a:t>
            </a:r>
            <a:r>
              <a:rPr lang="zh-CN" altLang="en-US" sz="2800" dirty="0"/>
              <a:t>长度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状态边界：</a:t>
            </a:r>
            <a:r>
              <a:rPr lang="en-US" altLang="zh-CN" sz="2800" dirty="0" err="1"/>
              <a:t>dp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 1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状态转移：</a:t>
            </a:r>
            <a:r>
              <a:rPr lang="en-US" altLang="zh-CN" sz="2800" dirty="0" err="1"/>
              <a:t>dp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 max{</a:t>
            </a:r>
            <a:r>
              <a:rPr lang="en-US" altLang="zh-CN" sz="2800" dirty="0" err="1"/>
              <a:t>dp</a:t>
            </a:r>
            <a:r>
              <a:rPr lang="en-US" altLang="zh-CN" sz="2800" dirty="0"/>
              <a:t>[j]+1} </a:t>
            </a:r>
            <a:r>
              <a:rPr lang="zh-CN" altLang="en-US" sz="2800" dirty="0"/>
              <a:t>，</a:t>
            </a:r>
            <a:r>
              <a:rPr lang="en-US" altLang="zh-CN" sz="2800" dirty="0"/>
              <a:t>(j&lt;</a:t>
            </a:r>
            <a:r>
              <a:rPr lang="en-US" altLang="zh-CN" sz="2800" dirty="0" err="1"/>
              <a:t>i</a:t>
            </a:r>
            <a:r>
              <a:rPr lang="zh-CN" altLang="en-US" sz="2800" dirty="0"/>
              <a:t> </a:t>
            </a:r>
            <a:r>
              <a:rPr lang="en-US" altLang="zh-CN" sz="2800" dirty="0"/>
              <a:t>&amp;&amp;</a:t>
            </a:r>
            <a:r>
              <a:rPr lang="zh-CN" altLang="en-US" sz="2800" dirty="0"/>
              <a:t> </a:t>
            </a:r>
            <a:r>
              <a:rPr lang="en-US" altLang="zh-CN" sz="2800" dirty="0"/>
              <a:t>S[j]&lt;S[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时间复杂度？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7288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3D73F-DFC6-46E3-B716-C76D291A3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87940"/>
            <a:ext cx="10523706" cy="5389023"/>
          </a:xfrm>
        </p:spPr>
        <p:txBody>
          <a:bodyPr/>
          <a:lstStyle/>
          <a:p>
            <a:r>
              <a:rPr lang="zh-CN" altLang="en-US" dirty="0"/>
              <a:t>如何优化时间？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有些转移，是永远不会用到的，比如 </a:t>
            </a:r>
            <a:r>
              <a:rPr lang="en-US" altLang="zh-CN" dirty="0"/>
              <a:t>0 5 4 </a:t>
            </a:r>
            <a:r>
              <a:rPr lang="en-US" altLang="zh-CN" dirty="0" err="1"/>
              <a:t>xxxx</a:t>
            </a:r>
            <a:r>
              <a:rPr lang="zh-CN" altLang="en-US" dirty="0"/>
              <a:t>， 之后的转移，要么从</a:t>
            </a:r>
            <a:r>
              <a:rPr lang="en-US" altLang="zh-CN" dirty="0"/>
              <a:t>0</a:t>
            </a:r>
            <a:r>
              <a:rPr lang="zh-CN" altLang="en-US" dirty="0"/>
              <a:t>转移出去，要么从</a:t>
            </a:r>
            <a:r>
              <a:rPr lang="en-US" altLang="zh-CN" dirty="0"/>
              <a:t>4</a:t>
            </a:r>
            <a:r>
              <a:rPr lang="zh-CN" altLang="en-US" dirty="0"/>
              <a:t>转移出去，绝对不会从</a:t>
            </a:r>
            <a:r>
              <a:rPr lang="en-US" altLang="zh-CN" dirty="0"/>
              <a:t>5</a:t>
            </a:r>
            <a:r>
              <a:rPr lang="zh-CN" altLang="en-US" dirty="0"/>
              <a:t>转移出去。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维护一个数组</a:t>
            </a:r>
            <a:r>
              <a:rPr lang="en-US" altLang="zh-CN" dirty="0" err="1"/>
              <a:t>len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，表示长度为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的子序列最小的末尾。（推演）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可以看到，</a:t>
            </a:r>
            <a:r>
              <a:rPr lang="en-US" altLang="zh-CN" dirty="0" err="1"/>
              <a:t>len</a:t>
            </a:r>
            <a:r>
              <a:rPr lang="zh-CN" altLang="en-US" dirty="0"/>
              <a:t>数组具有单调性，于是可以通过二分查找来实现</a:t>
            </a:r>
            <a:r>
              <a:rPr lang="en-US" altLang="zh-CN" dirty="0" err="1"/>
              <a:t>dp</a:t>
            </a:r>
            <a:r>
              <a:rPr lang="zh-CN" altLang="en-US" dirty="0"/>
              <a:t>数组的转移。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二分查找的实现方法？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std::</a:t>
            </a:r>
            <a:r>
              <a:rPr lang="en-US" altLang="zh-CN" dirty="0" err="1"/>
              <a:t>lower_bound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	std::</a:t>
            </a:r>
            <a:r>
              <a:rPr lang="en-US" altLang="zh-CN" dirty="0" err="1"/>
              <a:t>upper_bound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8903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8A96E-9F2D-4222-9FB4-E0F5FE0E7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690664"/>
            <a:ext cx="10212421" cy="5486299"/>
          </a:xfrm>
        </p:spPr>
        <p:txBody>
          <a:bodyPr/>
          <a:lstStyle/>
          <a:p>
            <a:r>
              <a:rPr lang="zh-CN" altLang="en-US" dirty="0"/>
              <a:t>转化例题：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给定两个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排列</a:t>
            </a:r>
            <a:r>
              <a:rPr lang="en-US" altLang="zh-CN" dirty="0"/>
              <a:t>,</a:t>
            </a:r>
            <a:r>
              <a:rPr lang="zh-CN" altLang="en-US" dirty="0"/>
              <a:t>求最长公共子序列，数据范围</a:t>
            </a:r>
            <a:r>
              <a:rPr lang="en-US" altLang="zh-CN" dirty="0"/>
              <a:t>3e5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707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2E9C0-9AF7-4D84-8164-D62C2422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5AB8E-8134-4F4D-B2B3-88331C4E6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</p:spTree>
    <p:extLst>
      <p:ext uri="{BB962C8B-B14F-4D97-AF65-F5344CB8AC3E}">
        <p14:creationId xmlns:p14="http://schemas.microsoft.com/office/powerpoint/2010/main" val="364568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9BFDA-A6D8-4496-8D9B-D73E4F8A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667E8-EE12-467B-8F0D-52E37425F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0037323" cy="4458443"/>
          </a:xfrm>
        </p:spPr>
        <p:txBody>
          <a:bodyPr/>
          <a:lstStyle/>
          <a:p>
            <a:r>
              <a:rPr lang="zh-CN" altLang="en-US" dirty="0"/>
              <a:t>状态表示、状态转移、状态边界</a:t>
            </a:r>
            <a:endParaRPr lang="en-US" altLang="zh-CN" dirty="0"/>
          </a:p>
          <a:p>
            <a:r>
              <a:rPr lang="zh-CN" altLang="en-US" dirty="0"/>
              <a:t>最优子结构、重叠子问题、决策无后效性</a:t>
            </a:r>
            <a:endParaRPr lang="en-US" altLang="zh-CN" dirty="0"/>
          </a:p>
          <a:p>
            <a:r>
              <a:rPr lang="zh-CN" altLang="en-US" dirty="0"/>
              <a:t>时间复杂度计算</a:t>
            </a:r>
            <a:endParaRPr lang="en-US" altLang="zh-CN" dirty="0"/>
          </a:p>
          <a:p>
            <a:r>
              <a:rPr lang="zh-CN" altLang="en-US" dirty="0"/>
              <a:t>时空复杂度优化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后续内容：</a:t>
            </a:r>
            <a:endParaRPr lang="en-US" altLang="zh-CN" dirty="0"/>
          </a:p>
          <a:p>
            <a:r>
              <a:rPr lang="zh-CN" altLang="en-US" dirty="0"/>
              <a:t>背包进阶：多重背包、二维费用背包、依赖背包、</a:t>
            </a:r>
            <a:r>
              <a:rPr lang="en-US" altLang="zh-CN"/>
              <a:t>...</a:t>
            </a:r>
            <a:endParaRPr lang="en-US" altLang="zh-CN" dirty="0"/>
          </a:p>
          <a:p>
            <a:r>
              <a:rPr lang="zh-CN" altLang="en-US" dirty="0"/>
              <a:t>时间优化：单调</a:t>
            </a:r>
            <a:r>
              <a:rPr lang="en-US" altLang="zh-CN" dirty="0" err="1"/>
              <a:t>dp</a:t>
            </a:r>
            <a:r>
              <a:rPr lang="zh-CN" altLang="en-US" dirty="0"/>
              <a:t>、数据结构优化</a:t>
            </a:r>
            <a:r>
              <a:rPr lang="en-US" altLang="zh-CN" dirty="0" err="1"/>
              <a:t>dp</a:t>
            </a:r>
            <a:r>
              <a:rPr lang="zh-CN" altLang="en-US" dirty="0"/>
              <a:t>、斜率</a:t>
            </a:r>
            <a:r>
              <a:rPr lang="en-US" altLang="zh-CN" dirty="0" err="1"/>
              <a:t>dp</a:t>
            </a:r>
            <a:r>
              <a:rPr lang="zh-CN" altLang="en-US" dirty="0"/>
              <a:t>、四边形</a:t>
            </a:r>
            <a:r>
              <a:rPr lang="en-US" altLang="zh-CN" dirty="0" err="1"/>
              <a:t>dp</a:t>
            </a:r>
            <a:r>
              <a:rPr lang="zh-CN" altLang="en-US" dirty="0"/>
              <a:t>、</a:t>
            </a:r>
            <a:r>
              <a:rPr lang="en-US" altLang="zh-CN" dirty="0"/>
              <a:t>...</a:t>
            </a:r>
          </a:p>
          <a:p>
            <a:r>
              <a:rPr lang="en-US" altLang="zh-CN" dirty="0" err="1"/>
              <a:t>dp</a:t>
            </a:r>
            <a:r>
              <a:rPr lang="zh-CN" altLang="en-US" dirty="0"/>
              <a:t>类型：状压</a:t>
            </a:r>
            <a:r>
              <a:rPr lang="en-US" altLang="zh-CN" dirty="0" err="1"/>
              <a:t>dp</a:t>
            </a:r>
            <a:r>
              <a:rPr lang="zh-CN" altLang="en-US" dirty="0"/>
              <a:t>、概率</a:t>
            </a:r>
            <a:r>
              <a:rPr lang="en-US" altLang="zh-CN" dirty="0" err="1"/>
              <a:t>dp</a:t>
            </a:r>
            <a:r>
              <a:rPr lang="zh-CN" altLang="en-US" dirty="0"/>
              <a:t>、博弈论、</a:t>
            </a:r>
            <a:r>
              <a:rPr lang="en-US" altLang="zh-CN" dirty="0"/>
              <a:t>...</a:t>
            </a:r>
          </a:p>
          <a:p>
            <a:r>
              <a:rPr lang="en-US" altLang="zh-CN" dirty="0" err="1"/>
              <a:t>dp</a:t>
            </a:r>
            <a:r>
              <a:rPr lang="zh-CN" altLang="en-US" dirty="0"/>
              <a:t>与其它内容相结合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19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2E9C0-9AF7-4D84-8164-D62C2422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引入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5AB8E-8134-4F4D-B2B3-88331C4E6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走台阶问题</a:t>
            </a:r>
          </a:p>
        </p:txBody>
      </p:sp>
    </p:spTree>
    <p:extLst>
      <p:ext uri="{BB962C8B-B14F-4D97-AF65-F5344CB8AC3E}">
        <p14:creationId xmlns:p14="http://schemas.microsoft.com/office/powerpoint/2010/main" val="191153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走台阶问题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要走</a:t>
            </a:r>
            <a:r>
              <a:rPr lang="en-US" altLang="zh-CN" dirty="0"/>
              <a:t>n</a:t>
            </a:r>
            <a:r>
              <a:rPr lang="zh-CN" altLang="en-US" dirty="0"/>
              <a:t>级台阶，每次可以走一级，也可以走两级，求方案数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1&lt;=n&lt;=1e6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N=4</a:t>
            </a:r>
            <a:r>
              <a:rPr lang="zh-CN" altLang="en-US" dirty="0"/>
              <a:t>时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1111</a:t>
            </a:r>
            <a:r>
              <a:rPr lang="zh-CN" altLang="en-US" dirty="0"/>
              <a:t>，</a:t>
            </a:r>
            <a:r>
              <a:rPr lang="en-US" altLang="zh-CN" dirty="0"/>
              <a:t>112</a:t>
            </a:r>
            <a:r>
              <a:rPr lang="zh-CN" altLang="en-US" dirty="0"/>
              <a:t>，</a:t>
            </a:r>
            <a:r>
              <a:rPr lang="en-US" altLang="zh-CN" dirty="0"/>
              <a:t>121</a:t>
            </a:r>
            <a:r>
              <a:rPr lang="zh-CN" altLang="en-US" dirty="0"/>
              <a:t>，</a:t>
            </a:r>
            <a:r>
              <a:rPr lang="en-US" altLang="zh-CN" dirty="0"/>
              <a:t>211</a:t>
            </a:r>
            <a:r>
              <a:rPr lang="zh-CN" altLang="en-US" dirty="0"/>
              <a:t>，</a:t>
            </a:r>
            <a:r>
              <a:rPr lang="en-US" altLang="zh-CN" dirty="0"/>
              <a:t>22</a:t>
            </a:r>
            <a:r>
              <a:rPr lang="zh-CN" altLang="en-US" dirty="0"/>
              <a:t>，共</a:t>
            </a:r>
            <a:r>
              <a:rPr lang="en-US" altLang="zh-CN" dirty="0"/>
              <a:t>5</a:t>
            </a:r>
            <a:r>
              <a:rPr lang="zh-CN" altLang="en-US" dirty="0"/>
              <a:t>种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05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198" y="923278"/>
            <a:ext cx="9539797" cy="524163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F(n)</a:t>
            </a:r>
            <a:r>
              <a:rPr lang="zh-CN" altLang="en-US" dirty="0"/>
              <a:t>表示走</a:t>
            </a:r>
            <a:r>
              <a:rPr lang="en-US" altLang="zh-CN" dirty="0"/>
              <a:t>n</a:t>
            </a:r>
            <a:r>
              <a:rPr lang="zh-CN" altLang="en-US" dirty="0"/>
              <a:t>级台阶的方案数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F(n)=F(n-1)+F(n-2)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F(1)=1, F(2)=2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代码实现及复杂度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6711419-E3D5-44A8-945B-F7B708D4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8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EF76E-C31C-4A52-B8EF-3E97CDDA1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64996"/>
            <a:ext cx="10515599" cy="6208666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递归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记忆化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递推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斐波那契第</a:t>
            </a:r>
            <a:r>
              <a:rPr lang="en-US" altLang="zh-CN" dirty="0"/>
              <a:t>n</a:t>
            </a:r>
            <a:r>
              <a:rPr lang="zh-CN" altLang="en-US" dirty="0"/>
              <a:t>项</a:t>
            </a:r>
            <a:r>
              <a:rPr lang="en-US" altLang="zh-CN" dirty="0"/>
              <a:t>_</a:t>
            </a:r>
            <a:r>
              <a:rPr lang="zh-CN" altLang="en-US" dirty="0"/>
              <a:t>矩阵快速幂</a:t>
            </a:r>
            <a:r>
              <a:rPr lang="en-US" altLang="zh-CN" dirty="0"/>
              <a:t>/</a:t>
            </a:r>
            <a:r>
              <a:rPr lang="zh-CN" altLang="en-US" dirty="0"/>
              <a:t>公式法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DFD40D-CFBB-4C38-A267-9AE10376B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232" y="564996"/>
            <a:ext cx="7581053" cy="1830316"/>
          </a:xfrm>
          <a:prstGeom prst="rect">
            <a:avLst/>
          </a:prstGeom>
        </p:spPr>
      </p:pic>
      <p:pic>
        <p:nvPicPr>
          <p:cNvPr id="6" name="内容占位符 18">
            <a:extLst>
              <a:ext uri="{FF2B5EF4-FFF2-40B4-BE49-F238E27FC236}">
                <a16:creationId xmlns:a16="http://schemas.microsoft.com/office/drawing/2014/main" id="{FBE29B28-D9DF-4A26-905F-E92E9092D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232" y="2788946"/>
            <a:ext cx="6887559" cy="212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5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2E9C0-9AF7-4D84-8164-D62C2422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动态规划理论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5AB8E-8134-4F4D-B2B3-88331C4E6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概念，应用条件，解法，复杂度分析，实现方式</a:t>
            </a:r>
          </a:p>
        </p:txBody>
      </p:sp>
    </p:spTree>
    <p:extLst>
      <p:ext uri="{BB962C8B-B14F-4D97-AF65-F5344CB8AC3E}">
        <p14:creationId xmlns:p14="http://schemas.microsoft.com/office/powerpoint/2010/main" val="379645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64C7F-BC1C-4184-8275-46F7C2BF6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972766"/>
            <a:ext cx="10338881" cy="5204197"/>
          </a:xfrm>
        </p:spPr>
        <p:txBody>
          <a:bodyPr/>
          <a:lstStyle/>
          <a:p>
            <a:r>
              <a:rPr lang="zh-CN" altLang="en-US" dirty="0"/>
              <a:t>动态规划（</a:t>
            </a:r>
            <a:r>
              <a:rPr lang="en-US" altLang="zh-CN" dirty="0"/>
              <a:t>DP</a:t>
            </a:r>
            <a:r>
              <a:rPr lang="zh-CN" altLang="en-US" dirty="0"/>
              <a:t>）不是一种特定的算法，而是一种解决问题的思想。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Dynamic Programming</a:t>
            </a:r>
            <a:r>
              <a:rPr lang="zh-CN" altLang="en-US" dirty="0"/>
              <a:t>，这里的</a:t>
            </a:r>
            <a:r>
              <a:rPr lang="en-US" altLang="zh-CN" dirty="0"/>
              <a:t>programming</a:t>
            </a:r>
            <a:r>
              <a:rPr lang="zh-CN" altLang="en-US" dirty="0"/>
              <a:t>不是指编程，而是指一种表格推演的形式，动态规划和</a:t>
            </a:r>
            <a:r>
              <a:rPr lang="en-US" altLang="zh-CN" dirty="0"/>
              <a:t>【</a:t>
            </a:r>
            <a:r>
              <a:rPr lang="zh-CN" altLang="en-US" dirty="0"/>
              <a:t>表格</a:t>
            </a:r>
            <a:r>
              <a:rPr lang="en-US" altLang="zh-CN" dirty="0"/>
              <a:t>】</a:t>
            </a:r>
            <a:r>
              <a:rPr lang="zh-CN" altLang="en-US" dirty="0"/>
              <a:t>关联十分紧密。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动态规划一般指的是，由局部的最优解得到全局的最优解。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394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8_2"/>
  <p:tag name="KSO_WM_TAG_VERSION" val="1.0"/>
  <p:tag name="KSO_WM_TEMPLATE_INDEX" val="20184558"/>
  <p:tag name="KSO_WM_TEMPLATE_CATEGORY" val="custom"/>
  <p:tag name="KSO_WM_SLIDE_SUBTYPE" val="pureT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ID" val="custom20184558_2*a*1"/>
  <p:tag name="KSO_WM_UNIT_TYPE" val="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4558_2*f*1"/>
  <p:tag name="KSO_WM_UNIT_TYPE" val="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8_2"/>
  <p:tag name="KSO_WM_TAG_VERSION" val="1.0"/>
  <p:tag name="KSO_WM_TEMPLATE_INDEX" val="20184558"/>
  <p:tag name="KSO_WM_TEMPLATE_CATEGORY" val="custom"/>
  <p:tag name="KSO_WM_SLIDE_SUBTYPE" val="pureTx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ID" val="custom20184558_2*a*1"/>
  <p:tag name="KSO_WM_UNIT_TYPE" val="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4558_2*f*1"/>
  <p:tag name="KSO_WM_UNIT_TYPE" val="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8_2"/>
  <p:tag name="KSO_WM_TAG_VERSION" val="1.0"/>
  <p:tag name="KSO_WM_TEMPLATE_INDEX" val="20184558"/>
  <p:tag name="KSO_WM_TEMPLATE_CATEGORY" val="custom"/>
  <p:tag name="KSO_WM_SLIDE_SUBTYPE" val="pureTx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4558_2*f*1"/>
  <p:tag name="KSO_WM_UNIT_TYPE" val="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TEMPLATE_THUMBS_INDEX" val="1、9、12、15、18、2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58_1*i*3"/>
  <p:tag name="KSO_WM_TEMPLATE_CATEGORY" val="custom"/>
  <p:tag name="KSO_WM_TEMPLATE_INDEX" val="20184558"/>
  <p:tag name="KSO_WM_UNIT_INDEX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58_1*i*4"/>
  <p:tag name="KSO_WM_TEMPLATE_CATEGORY" val="custom"/>
  <p:tag name="KSO_WM_TEMPLATE_INDEX" val="20184558"/>
  <p:tag name="KSO_WM_UNIT_INDEX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8"/>
  <p:tag name="KSO_WM_TAG_VERSION" val="1.0"/>
  <p:tag name="KSO_WM_SLIDE_ID" val="custom20184558_1"/>
  <p:tag name="KSO_WM_SLIDE_INDEX" val="1"/>
  <p:tag name="KSO_WM_SLIDE_ITEM_CNT" val="2"/>
  <p:tag name="KSO_WM_SLIDE_LAYOUT" val="a_b_c"/>
  <p:tag name="KSO_WM_SLIDE_LAYOUT_CNT" val="1_1_1"/>
  <p:tag name="KSO_WM_SLIDE_TYPE" val="title"/>
  <p:tag name="KSO_WM_BEAUTIFY_FLAG" val="#wm#"/>
  <p:tag name="KSO_WM_TEMPLATE_THUMBS_INDEX" val="1、9、12、15、18、21、"/>
  <p:tag name="KSO_WM_SLIDE_SUBTYPE" val="pureT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a"/>
  <p:tag name="KSO_WM_UNIT_INDEX" val="1"/>
  <p:tag name="KSO_WM_UNIT_ID" val="custom20184558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简约商务总结汇报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b"/>
  <p:tag name="KSO_WM_UNIT_INDEX" val="1"/>
  <p:tag name="KSO_WM_UNIT_ID" val="custom20184558_1*b*1"/>
  <p:tag name="KSO_WM_UNIT_LAYERLEVEL" val="1"/>
  <p:tag name="KSO_WM_UNIT_VALUE" val="39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8"/>
  <p:tag name="KSO_WM_UNIT_TYPE" val="c"/>
  <p:tag name="KSO_WM_UNIT_INDEX" val="1"/>
  <p:tag name="KSO_WM_UNIT_ID" val="custom20184558_1*c*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2018"/>
</p:tagLst>
</file>

<file path=ppt/theme/theme1.xml><?xml version="1.0" encoding="utf-8"?>
<a:theme xmlns:a="http://schemas.openxmlformats.org/drawingml/2006/main" name="1_Office 主题​​">
  <a:themeElements>
    <a:clrScheme name="自定义 105">
      <a:dk1>
        <a:srgbClr val="000000"/>
      </a:dk1>
      <a:lt1>
        <a:srgbClr val="FFFFFF"/>
      </a:lt1>
      <a:dk2>
        <a:srgbClr val="48A2A0"/>
      </a:dk2>
      <a:lt2>
        <a:srgbClr val="FFFFFF"/>
      </a:lt2>
      <a:accent1>
        <a:srgbClr val="48A2A0"/>
      </a:accent1>
      <a:accent2>
        <a:srgbClr val="48A2A0"/>
      </a:accent2>
      <a:accent3>
        <a:srgbClr val="48A2A0"/>
      </a:accent3>
      <a:accent4>
        <a:srgbClr val="48A2A0"/>
      </a:accent4>
      <a:accent5>
        <a:srgbClr val="A4D6D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2052</Words>
  <Application>Microsoft Office PowerPoint</Application>
  <PresentationFormat>宽屏</PresentationFormat>
  <Paragraphs>320</Paragraphs>
  <Slides>36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黑体</vt:lpstr>
      <vt:lpstr>Arial</vt:lpstr>
      <vt:lpstr>Calibri</vt:lpstr>
      <vt:lpstr>Cambria Math</vt:lpstr>
      <vt:lpstr>1_Office 主题​​</vt:lpstr>
      <vt:lpstr>动态规划入门</vt:lpstr>
      <vt:lpstr>LittleFall</vt:lpstr>
      <vt:lpstr>课程内容</vt:lpstr>
      <vt:lpstr>引入</vt:lpstr>
      <vt:lpstr>走台阶问题</vt:lpstr>
      <vt:lpstr> </vt:lpstr>
      <vt:lpstr>PowerPoint 演示文稿</vt:lpstr>
      <vt:lpstr>动态规划理论</vt:lpstr>
      <vt:lpstr>PowerPoint 演示文稿</vt:lpstr>
      <vt:lpstr>动态规划解题方法</vt:lpstr>
      <vt:lpstr>动态规划复杂度分析</vt:lpstr>
      <vt:lpstr>动态规划的问题要求</vt:lpstr>
      <vt:lpstr>动态规划的写法</vt:lpstr>
      <vt:lpstr>经典题目（一）</vt:lpstr>
      <vt:lpstr>数字三角形问题</vt:lpstr>
      <vt:lpstr>PowerPoint 演示文稿</vt:lpstr>
      <vt:lpstr>石子合并问题</vt:lpstr>
      <vt:lpstr>PowerPoint 演示文稿</vt:lpstr>
      <vt:lpstr>石子合并2</vt:lpstr>
      <vt:lpstr>背包问题</vt:lpstr>
      <vt:lpstr>01背包</vt:lpstr>
      <vt:lpstr>PowerPoint 演示文稿</vt:lpstr>
      <vt:lpstr>PowerPoint 演示文稿</vt:lpstr>
      <vt:lpstr>DP的空间复杂度优化</vt:lpstr>
      <vt:lpstr>满包问题</vt:lpstr>
      <vt:lpstr>完全背包</vt:lpstr>
      <vt:lpstr>PowerPoint 演示文稿</vt:lpstr>
      <vt:lpstr>经典题目（二）</vt:lpstr>
      <vt:lpstr>最长公共子序列 LCS</vt:lpstr>
      <vt:lpstr>PowerPoint 演示文稿</vt:lpstr>
      <vt:lpstr>最长上升子序列 LIS</vt:lpstr>
      <vt:lpstr>PowerPoint 演示文稿</vt:lpstr>
      <vt:lpstr>PowerPoint 演示文稿</vt:lpstr>
      <vt:lpstr>PowerPoint 演示文稿</vt:lpstr>
      <vt:lpstr>总结</vt:lpstr>
      <vt:lpstr>动态规划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</dc:title>
  <dc:creator>齐智</dc:creator>
  <cp:lastModifiedBy>智 齐</cp:lastModifiedBy>
  <cp:revision>327</cp:revision>
  <dcterms:created xsi:type="dcterms:W3CDTF">2018-07-04T10:07:00Z</dcterms:created>
  <dcterms:modified xsi:type="dcterms:W3CDTF">2019-06-28T07:55:22Z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