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97" r:id="rId6"/>
    <p:sldId id="261" r:id="rId7"/>
    <p:sldId id="262" r:id="rId8"/>
    <p:sldId id="263" r:id="rId9"/>
    <p:sldId id="264" r:id="rId10"/>
    <p:sldId id="270" r:id="rId11"/>
    <p:sldId id="271" r:id="rId12"/>
    <p:sldId id="275" r:id="rId13"/>
    <p:sldId id="272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5" r:id="rId25"/>
    <p:sldId id="266" r:id="rId26"/>
    <p:sldId id="286" r:id="rId27"/>
    <p:sldId id="267" r:id="rId28"/>
    <p:sldId id="268" r:id="rId29"/>
    <p:sldId id="269" r:id="rId30"/>
    <p:sldId id="287" r:id="rId31"/>
    <p:sldId id="288" r:id="rId32"/>
    <p:sldId id="289" r:id="rId33"/>
    <p:sldId id="296" r:id="rId34"/>
    <p:sldId id="290" r:id="rId35"/>
    <p:sldId id="291" r:id="rId36"/>
    <p:sldId id="292" r:id="rId37"/>
    <p:sldId id="293" r:id="rId38"/>
    <p:sldId id="294" r:id="rId39"/>
    <p:sldId id="295" r:id="rId40"/>
    <p:sldId id="25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11286046" y="5948624"/>
            <a:ext cx="884255" cy="909376"/>
          </a:xfrm>
          <a:custGeom>
            <a:avLst/>
            <a:gdLst>
              <a:gd name="connsiteX0" fmla="*/ 346668 w 884255"/>
              <a:gd name="connsiteY0" fmla="*/ 0 h 909376"/>
              <a:gd name="connsiteX1" fmla="*/ 884255 w 884255"/>
              <a:gd name="connsiteY1" fmla="*/ 537587 h 909376"/>
              <a:gd name="connsiteX2" fmla="*/ 792444 w 884255"/>
              <a:gd name="connsiteY2" fmla="*/ 838157 h 909376"/>
              <a:gd name="connsiteX3" fmla="*/ 733683 w 884255"/>
              <a:gd name="connsiteY3" fmla="*/ 909376 h 909376"/>
              <a:gd name="connsiteX4" fmla="*/ 0 w 884255"/>
              <a:gd name="connsiteY4" fmla="*/ 909376 h 909376"/>
              <a:gd name="connsiteX5" fmla="*/ 0 w 884255"/>
              <a:gd name="connsiteY5" fmla="*/ 129846 h 909376"/>
              <a:gd name="connsiteX6" fmla="*/ 46098 w 884255"/>
              <a:gd name="connsiteY6" fmla="*/ 91812 h 909376"/>
              <a:gd name="connsiteX7" fmla="*/ 346668 w 884255"/>
              <a:gd name="connsiteY7" fmla="*/ 0 h 9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4255" h="909376">
                <a:moveTo>
                  <a:pt x="346668" y="0"/>
                </a:moveTo>
                <a:cubicBezTo>
                  <a:pt x="643569" y="0"/>
                  <a:pt x="884255" y="240686"/>
                  <a:pt x="884255" y="537587"/>
                </a:cubicBezTo>
                <a:cubicBezTo>
                  <a:pt x="884255" y="648925"/>
                  <a:pt x="850409" y="752358"/>
                  <a:pt x="792444" y="838157"/>
                </a:cubicBezTo>
                <a:lnTo>
                  <a:pt x="733683" y="909376"/>
                </a:lnTo>
                <a:lnTo>
                  <a:pt x="0" y="909376"/>
                </a:lnTo>
                <a:lnTo>
                  <a:pt x="0" y="129846"/>
                </a:lnTo>
                <a:lnTo>
                  <a:pt x="46098" y="91812"/>
                </a:lnTo>
                <a:cubicBezTo>
                  <a:pt x="131897" y="33847"/>
                  <a:pt x="235330" y="0"/>
                  <a:pt x="3466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10200089" y="5551714"/>
            <a:ext cx="1306286" cy="1306286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11286047" y="5084466"/>
            <a:ext cx="633047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8941165" y="594862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9172526" y="4877187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8887483" y="5502245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0716844" y="5326363"/>
            <a:ext cx="225351" cy="2253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1682958" y="4262912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9909793" y="4488263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9899376" y="539224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336060"/>
            <a:ext cx="9144000" cy="120032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28464"/>
            <a:ext cx="9144000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087573" y="1247411"/>
            <a:ext cx="665026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05153" y="256008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215431" y="1328678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2097124" y="663704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25876" y="1804830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1237741" y="31469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725876" y="1041697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1131651" y="66370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11330" y="2149465"/>
            <a:ext cx="6223772" cy="97872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330" y="3231382"/>
            <a:ext cx="6220880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33823" y="0"/>
            <a:ext cx="9145467" cy="1154099"/>
            <a:chOff x="1533823" y="0"/>
            <a:chExt cx="9145467" cy="1154099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V="1">
            <a:off x="1533823" y="5695273"/>
            <a:ext cx="9145467" cy="1154099"/>
            <a:chOff x="1533823" y="0"/>
            <a:chExt cx="9145467" cy="1154099"/>
          </a:xfrm>
        </p:grpSpPr>
        <p:sp>
          <p:nvSpPr>
            <p:cNvPr id="17" name="任意多边形: 形状 1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5889" y="2302403"/>
            <a:ext cx="10515600" cy="1569660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2019/3/9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96602" y="365125"/>
            <a:ext cx="95719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56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8" name="椭圆 7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6D4A088-84C6-4E25-8974-50052BF70A3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5F6551D-C697-47F0-8D0F-B52E443477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</a:t>
            </a:r>
            <a:r>
              <a:rPr lang="en-US" altLang="zh-CN" dirty="0" err="1"/>
              <a:t>Noip</a:t>
            </a:r>
            <a:r>
              <a:rPr lang="zh-CN" altLang="en-US" dirty="0"/>
              <a:t>入门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>
          <a:xfrm>
            <a:off x="8052435" y="1041400"/>
            <a:ext cx="3773170" cy="252349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Q:</a:t>
            </a:r>
            <a:r>
              <a:rPr lang="zh-CN" altLang="en-US"/>
              <a:t>讲了这么多还是没有搞清楚，这和编程序有啥关系？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1709420" y="3358515"/>
            <a:ext cx="3773170" cy="252349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A:</a:t>
            </a:r>
            <a:r>
              <a:rPr lang="zh-CN" altLang="en-US"/>
              <a:t>那我们先来看一个程序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你好，世界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709420" y="3358515"/>
            <a:ext cx="3773170" cy="252349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在写题之前，我们需要先看题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:\Users\Administrator\Desktop\图片1.png图片1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-6350" y="1135380"/>
            <a:ext cx="12204700" cy="4587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:\Users\Administrator\Desktop\图片1.png图片1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445" y="64770"/>
            <a:ext cx="10866120" cy="67290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题目的要素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时间限制与空间限制</a:t>
            </a:r>
            <a:r>
              <a:rPr lang="zh-CN" altLang="en-US"/>
              <a:t>：程序要在限制内完成运算</a:t>
            </a:r>
          </a:p>
          <a:p>
            <a:r>
              <a:rPr lang="zh-CN" altLang="en-US"/>
              <a:t>题目背景与</a:t>
            </a:r>
            <a:r>
              <a:rPr lang="zh-CN" altLang="en-US">
                <a:solidFill>
                  <a:srgbClr val="FF0000"/>
                </a:solidFill>
              </a:rPr>
              <a:t>题目描述</a:t>
            </a:r>
            <a:r>
              <a:rPr lang="zh-CN" altLang="en-US"/>
              <a:t>：不论背景多么花哨，最终落足于题目描述</a:t>
            </a:r>
          </a:p>
          <a:p>
            <a:r>
              <a:rPr lang="zh-CN" altLang="en-US"/>
              <a:t>输入与输出格式描述：条件给出的方式，答案输出的方式</a:t>
            </a:r>
          </a:p>
          <a:p>
            <a:r>
              <a:rPr lang="zh-CN" altLang="en-US"/>
              <a:t>样例输入与样例输出：举例说明，不代表最终测试数据</a:t>
            </a:r>
          </a:p>
          <a:p>
            <a:r>
              <a:rPr lang="zh-CN" altLang="en-US"/>
              <a:t>提示：可能没有提示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709420" y="3358515"/>
            <a:ext cx="3773170" cy="252349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这道题的代码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7170" y="512445"/>
            <a:ext cx="5181600" cy="131318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72200" y="364490"/>
            <a:ext cx="5181600" cy="5812790"/>
          </a:xfrm>
        </p:spPr>
        <p:txBody>
          <a:bodyPr/>
          <a:lstStyle/>
          <a:p>
            <a:r>
              <a:rPr lang="zh-CN" altLang="en-US"/>
              <a:t>第一份是</a:t>
            </a:r>
            <a:r>
              <a:rPr lang="en-US" altLang="zh-CN"/>
              <a:t>Pascal</a:t>
            </a:r>
            <a:r>
              <a:rPr lang="zh-CN" altLang="en-US"/>
              <a:t>，第二、三份是</a:t>
            </a:r>
            <a:r>
              <a:rPr lang="en-US" altLang="zh-CN"/>
              <a:t>C++</a:t>
            </a:r>
            <a:r>
              <a:rPr lang="zh-CN" altLang="en-US"/>
              <a:t>。在这里我们可以清晰感受到什么是：</a:t>
            </a:r>
            <a:r>
              <a:rPr lang="en-US" altLang="zh-CN"/>
              <a:t>“</a:t>
            </a:r>
            <a:r>
              <a:rPr lang="zh-CN" altLang="en-US"/>
              <a:t>编程语言不同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输出必须要和标准答案一模一样，否则不计分</a:t>
            </a:r>
          </a:p>
          <a:p>
            <a:r>
              <a:rPr lang="zh-CN" altLang="en-US"/>
              <a:t>重温概念：</a:t>
            </a:r>
            <a:r>
              <a:rPr lang="en-US" altLang="zh-CN"/>
              <a:t>AC</a:t>
            </a:r>
            <a:r>
              <a:rPr lang="zh-CN" altLang="en-US"/>
              <a:t>、</a:t>
            </a:r>
            <a:r>
              <a:rPr lang="en-US" altLang="zh-CN"/>
              <a:t>WA</a:t>
            </a:r>
            <a:r>
              <a:rPr lang="zh-CN" altLang="en-US"/>
              <a:t>、</a:t>
            </a:r>
            <a:r>
              <a:rPr lang="en-US" altLang="zh-CN"/>
              <a:t>RE</a:t>
            </a:r>
            <a:r>
              <a:rPr lang="zh-CN" altLang="en-US"/>
              <a:t>、</a:t>
            </a:r>
            <a:r>
              <a:rPr lang="en-US" altLang="zh-CN"/>
              <a:t>TLE</a:t>
            </a:r>
            <a:r>
              <a:rPr lang="zh-CN" altLang="en-US"/>
              <a:t>、</a:t>
            </a:r>
            <a:r>
              <a:rPr lang="en-US" altLang="zh-CN"/>
              <a:t>MLE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" y="2121535"/>
            <a:ext cx="5905500" cy="168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4095115"/>
            <a:ext cx="5953125" cy="1657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085" y="1691005"/>
            <a:ext cx="11898630" cy="2886075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1823085" y="4577080"/>
            <a:ext cx="2914015" cy="1948815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我知道</a:t>
            </a:r>
            <a:r>
              <a:rPr lang="en-US" altLang="zh-CN"/>
              <a:t>……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782820" y="25400"/>
            <a:ext cx="2997835" cy="200469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老师我有一大堆问题要问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F9249B-E741-4027-A445-CC97B4A168AC}"/>
              </a:ext>
            </a:extLst>
          </p:cNvPr>
          <p:cNvSpPr txBox="1"/>
          <p:nvPr/>
        </p:nvSpPr>
        <p:spPr>
          <a:xfrm>
            <a:off x="3542190" y="2778710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using namespace std;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364490"/>
            <a:ext cx="5181600" cy="5812790"/>
          </a:xfrm>
        </p:spPr>
        <p:txBody>
          <a:bodyPr>
            <a:normAutofit/>
          </a:bodyPr>
          <a:lstStyle/>
          <a:p>
            <a:r>
              <a:rPr lang="zh-CN" altLang="en-US"/>
              <a:t>什么是库函数？什么是</a:t>
            </a:r>
            <a:r>
              <a:rPr lang="en-US" altLang="zh-CN"/>
              <a:t>cstdio</a:t>
            </a:r>
            <a:endParaRPr lang="zh-CN" altLang="en-US"/>
          </a:p>
          <a:p>
            <a:r>
              <a:rPr lang="zh-CN" altLang="en-US"/>
              <a:t>什么是主函数？什么是</a:t>
            </a:r>
            <a:r>
              <a:rPr lang="en-US" altLang="zh-CN"/>
              <a:t>main</a:t>
            </a:r>
            <a:endParaRPr lang="zh-CN" altLang="en-US"/>
          </a:p>
          <a:p>
            <a:r>
              <a:rPr lang="zh-CN" altLang="en-US"/>
              <a:t>什么是程序体？</a:t>
            </a:r>
          </a:p>
          <a:p>
            <a:r>
              <a:rPr lang="en-US" altLang="zh-CN"/>
              <a:t>printf</a:t>
            </a:r>
            <a:r>
              <a:rPr lang="zh-CN" altLang="en-US"/>
              <a:t>是干什么的？</a:t>
            </a:r>
            <a:r>
              <a:rPr lang="en-US" altLang="zh-CN"/>
              <a:t>return 0</a:t>
            </a:r>
            <a:r>
              <a:rPr lang="zh-CN" altLang="en-US"/>
              <a:t>又是干什么的？</a:t>
            </a:r>
          </a:p>
          <a:p>
            <a:r>
              <a:rPr lang="zh-CN" altLang="en-US"/>
              <a:t>这是在哪里截的图？为什么名字叫做</a:t>
            </a:r>
            <a:r>
              <a:rPr lang="en-US" altLang="zh-CN"/>
              <a:t>fun.cpp</a:t>
            </a:r>
            <a:r>
              <a:rPr lang="zh-CN" altLang="en-US"/>
              <a:t>？</a:t>
            </a:r>
            <a:r>
              <a:rPr lang="en-US" altLang="zh-CN"/>
              <a:t>cpp</a:t>
            </a:r>
            <a:r>
              <a:rPr lang="zh-CN" altLang="en-US"/>
              <a:t>是什么？</a:t>
            </a:r>
          </a:p>
          <a:p>
            <a:r>
              <a:rPr lang="zh-CN" altLang="en-US"/>
              <a:t>为什么有的地方写分号有的地方没有写？</a:t>
            </a:r>
          </a:p>
          <a:p>
            <a:r>
              <a:rPr lang="en-US" altLang="zh-CN"/>
              <a:t>any question</a:t>
            </a:r>
            <a:r>
              <a:rPr lang="zh-CN" altLang="en-US"/>
              <a:t>？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4240" y="3388995"/>
            <a:ext cx="5048250" cy="12242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What's C++?</a:t>
            </a:r>
          </a:p>
          <a:p>
            <a:r>
              <a:rPr lang="zh-CN" altLang="en-US"/>
              <a:t>算术表达式</a:t>
            </a:r>
          </a:p>
          <a:p>
            <a:r>
              <a:rPr lang="zh-CN" altLang="en-US"/>
              <a:t>变量及其输入</a:t>
            </a:r>
          </a:p>
          <a:p>
            <a:r>
              <a:rPr lang="zh-CN" altLang="en-US"/>
              <a:t>顺序结构</a:t>
            </a:r>
          </a:p>
          <a:p>
            <a:r>
              <a:rPr lang="zh-CN" altLang="en-US"/>
              <a:t>分支结构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A+B Problem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任何一个伟大的思想，都有一个微不足道的开始。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7305" y="112395"/>
            <a:ext cx="10225405" cy="6713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" y="1691005"/>
            <a:ext cx="9663430" cy="3275965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1823085" y="4577080"/>
            <a:ext cx="2914015" cy="1948815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我知道</a:t>
            </a:r>
            <a:r>
              <a:rPr lang="en-US" altLang="zh-CN"/>
              <a:t>……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782820" y="25400"/>
            <a:ext cx="2997835" cy="200469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我又有一大堆问题要问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200" y="364490"/>
            <a:ext cx="5181600" cy="5812790"/>
          </a:xfrm>
        </p:spPr>
        <p:txBody>
          <a:bodyPr/>
          <a:lstStyle/>
          <a:p>
            <a:r>
              <a:rPr lang="zh-CN" altLang="en-US"/>
              <a:t>变量是什么？为什么要定义变量？直接用</a:t>
            </a:r>
            <a:r>
              <a:rPr lang="en-US" altLang="zh-CN"/>
              <a:t>abc</a:t>
            </a:r>
            <a:r>
              <a:rPr lang="zh-CN" altLang="en-US"/>
              <a:t>不可以吗？</a:t>
            </a:r>
          </a:p>
          <a:p>
            <a:r>
              <a:rPr lang="en-US" altLang="zh-CN"/>
              <a:t>int</a:t>
            </a:r>
            <a:r>
              <a:rPr lang="zh-CN" altLang="en-US"/>
              <a:t>是什么？</a:t>
            </a:r>
          </a:p>
          <a:p>
            <a:r>
              <a:rPr lang="zh-CN" altLang="en-US"/>
              <a:t>我猜</a:t>
            </a:r>
            <a:r>
              <a:rPr lang="en-US" altLang="zh-CN"/>
              <a:t>scanf</a:t>
            </a:r>
            <a:r>
              <a:rPr lang="zh-CN" altLang="en-US"/>
              <a:t>是读入的意思，但那个</a:t>
            </a:r>
            <a:r>
              <a:rPr lang="en-US" altLang="zh-CN"/>
              <a:t>%d</a:t>
            </a:r>
            <a:r>
              <a:rPr lang="zh-CN" altLang="en-US"/>
              <a:t>是什么？为什么</a:t>
            </a:r>
            <a:r>
              <a:rPr lang="en-US" altLang="zh-CN"/>
              <a:t>printf</a:t>
            </a:r>
            <a:r>
              <a:rPr lang="zh-CN" altLang="en-US"/>
              <a:t>也有了</a:t>
            </a:r>
            <a:r>
              <a:rPr lang="en-US" altLang="zh-CN"/>
              <a:t>%d</a:t>
            </a:r>
            <a:r>
              <a:rPr lang="zh-CN" altLang="en-US"/>
              <a:t>？</a:t>
            </a:r>
            <a:r>
              <a:rPr lang="en-US" altLang="zh-CN"/>
              <a:t>%d</a:t>
            </a:r>
            <a:r>
              <a:rPr lang="zh-CN" altLang="en-US"/>
              <a:t>是蓝色的，不会输出吗？</a:t>
            </a:r>
          </a:p>
          <a:p>
            <a:r>
              <a:rPr lang="en-US" altLang="zh-CN"/>
              <a:t>c=a+b</a:t>
            </a:r>
            <a:r>
              <a:rPr lang="zh-CN" altLang="en-US"/>
              <a:t>可不可以写成</a:t>
            </a:r>
            <a:r>
              <a:rPr lang="en-US" altLang="zh-CN"/>
              <a:t>a+b=c</a:t>
            </a:r>
            <a:r>
              <a:rPr lang="zh-CN" altLang="en-US"/>
              <a:t>？</a:t>
            </a:r>
          </a:p>
          <a:p>
            <a:r>
              <a:rPr lang="en-US" altLang="zh-CN"/>
              <a:t>any question</a:t>
            </a:r>
            <a:r>
              <a:rPr lang="zh-CN" altLang="en-US"/>
              <a:t>？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122930"/>
            <a:ext cx="5181600" cy="17564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变量及其输入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Concept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</a:t>
            </a:r>
            <a:r>
              <a:rPr lang="en-US" altLang="zh-CN"/>
              <a:t>&amp;</a:t>
            </a:r>
            <a:r>
              <a:rPr lang="zh-CN" altLang="en-US"/>
              <a:t>常量</a:t>
            </a:r>
          </a:p>
          <a:p>
            <a:r>
              <a:rPr lang="zh-CN" altLang="en-US"/>
              <a:t>数据类型：</a:t>
            </a:r>
          </a:p>
          <a:p>
            <a:r>
              <a:rPr lang="en-US" altLang="zh-CN"/>
              <a:t>(unsigned)int&amp;(unsigned)long long</a:t>
            </a:r>
          </a:p>
          <a:p>
            <a:r>
              <a:rPr lang="en-US" altLang="zh-CN"/>
              <a:t>float&amp;double</a:t>
            </a:r>
          </a:p>
          <a:p>
            <a:r>
              <a:rPr lang="en-US" altLang="zh-CN"/>
              <a:t>char&amp;char[]&amp;string(ASCII included)</a:t>
            </a:r>
          </a:p>
          <a:p>
            <a:r>
              <a:rPr lang="zh-CN" altLang="en-US"/>
              <a:t>我们下次再讲时空分析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输入输出数据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scanf</a:t>
            </a:r>
            <a:r>
              <a:rPr lang="zh-CN" altLang="en-US"/>
              <a:t>与</a:t>
            </a:r>
            <a:r>
              <a:rPr lang="en-US" altLang="zh-CN"/>
              <a:t>printf</a:t>
            </a:r>
            <a:r>
              <a:rPr lang="zh-CN" altLang="en-US"/>
              <a:t>：</a:t>
            </a:r>
          </a:p>
          <a:p>
            <a:r>
              <a:rPr lang="zh-CN" altLang="en-US"/>
              <a:t>调用库：</a:t>
            </a:r>
            <a:r>
              <a:rPr lang="en-US" altLang="zh-CN"/>
              <a:t>&lt;cstdio&gt;</a:t>
            </a:r>
          </a:p>
          <a:p>
            <a:r>
              <a:rPr lang="zh-CN" altLang="en-US"/>
              <a:t>格式：</a:t>
            </a:r>
            <a:r>
              <a:rPr lang="en-US" altLang="zh-CN"/>
              <a:t>scanf/printf(“%d %d”,&amp;a,&amp;b);</a:t>
            </a:r>
          </a:p>
          <a:p>
            <a:r>
              <a:rPr lang="zh-CN" altLang="en-US"/>
              <a:t>其中</a:t>
            </a:r>
            <a:r>
              <a:rPr lang="en-US" altLang="zh-CN"/>
              <a:t>%d</a:t>
            </a:r>
            <a:r>
              <a:rPr lang="zh-CN" altLang="en-US"/>
              <a:t>是参数，可以更换；</a:t>
            </a:r>
            <a:r>
              <a:rPr lang="en-US" altLang="zh-CN"/>
              <a:t>a</a:t>
            </a:r>
            <a:r>
              <a:rPr lang="zh-CN" altLang="en-US"/>
              <a:t>是变量，可以更换；</a:t>
            </a:r>
          </a:p>
          <a:p>
            <a:r>
              <a:rPr lang="zh-CN" altLang="en-US"/>
              <a:t>在读入中，会按照</a:t>
            </a:r>
            <a:r>
              <a:rPr lang="en-US" altLang="zh-CN"/>
              <a:t>“……”</a:t>
            </a:r>
            <a:r>
              <a:rPr lang="zh-CN" altLang="en-US"/>
              <a:t>的格式读入，如果遇见</a:t>
            </a:r>
            <a:r>
              <a:rPr lang="en-US" altLang="zh-CN"/>
              <a:t>%d</a:t>
            </a:r>
            <a:r>
              <a:rPr lang="zh-CN" altLang="en-US"/>
              <a:t>一类的参数，会自动识别。但是如果</a:t>
            </a:r>
            <a:r>
              <a:rPr lang="en-US" altLang="zh-CN"/>
              <a:t>%d</a:t>
            </a:r>
            <a:r>
              <a:rPr lang="zh-CN" altLang="en-US"/>
              <a:t>与</a:t>
            </a:r>
            <a:r>
              <a:rPr lang="en-US" altLang="zh-CN"/>
              <a:t>%d</a:t>
            </a:r>
            <a:r>
              <a:rPr lang="zh-CN" altLang="en-US"/>
              <a:t>之间没有任何空格等分隔符，也能识别数字。</a:t>
            </a:r>
          </a:p>
          <a:p>
            <a:r>
              <a:rPr lang="zh-CN" altLang="en-US"/>
              <a:t>在输出中，会按照</a:t>
            </a:r>
            <a:r>
              <a:rPr lang="en-US" altLang="zh-CN"/>
              <a:t>“……”</a:t>
            </a:r>
            <a:r>
              <a:rPr lang="zh-CN" altLang="en-US"/>
              <a:t>的格式原封不动输出字符，如果遇见</a:t>
            </a:r>
            <a:r>
              <a:rPr lang="en-US" altLang="zh-CN"/>
              <a:t>%d</a:t>
            </a:r>
            <a:r>
              <a:rPr lang="zh-CN" altLang="en-US"/>
              <a:t>一类的参数，会根据意义寻找之后的变量，并将变量的值输出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输入输出数据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zh-CN" altLang="en-US" dirty="0"/>
              <a:t>与</a:t>
            </a:r>
            <a:r>
              <a:rPr lang="en-US" altLang="zh-CN" dirty="0" err="1"/>
              <a:t>printf</a:t>
            </a:r>
            <a:r>
              <a:rPr lang="zh-CN" altLang="en-US" dirty="0"/>
              <a:t>常见的参数：</a:t>
            </a:r>
          </a:p>
          <a:p>
            <a:r>
              <a:rPr lang="en-US" altLang="zh-CN" dirty="0"/>
              <a:t>%d,%</a:t>
            </a:r>
            <a:r>
              <a:rPr lang="en-US" altLang="zh-CN" dirty="0" err="1"/>
              <a:t>lld</a:t>
            </a:r>
            <a:r>
              <a:rPr lang="en-US" altLang="zh-CN" dirty="0"/>
              <a:t>(%I64d),%</a:t>
            </a:r>
            <a:r>
              <a:rPr lang="en-US" altLang="zh-CN" dirty="0" err="1"/>
              <a:t>ulld</a:t>
            </a:r>
            <a:r>
              <a:rPr lang="zh-CN" altLang="en-US" dirty="0"/>
              <a:t>：</a:t>
            </a:r>
            <a:r>
              <a:rPr lang="en-US" altLang="zh-CN" dirty="0"/>
              <a:t>d</a:t>
            </a:r>
            <a:r>
              <a:rPr lang="zh-CN" altLang="en-US" dirty="0"/>
              <a:t>表示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 err="1"/>
              <a:t>ll</a:t>
            </a:r>
            <a:r>
              <a:rPr lang="zh-CN" altLang="en-US" dirty="0"/>
              <a:t>表示</a:t>
            </a:r>
            <a:r>
              <a:rPr lang="en-US" altLang="zh-CN" dirty="0"/>
              <a:t>long</a:t>
            </a:r>
            <a:r>
              <a:rPr lang="zh-CN" altLang="en-US" dirty="0"/>
              <a:t>（加长），</a:t>
            </a:r>
            <a:r>
              <a:rPr lang="en-US" altLang="zh-CN" dirty="0" err="1"/>
              <a:t>lld</a:t>
            </a:r>
            <a:r>
              <a:rPr lang="zh-CN" altLang="en-US" dirty="0"/>
              <a:t>表示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，</a:t>
            </a:r>
            <a:r>
              <a:rPr lang="en-US" altLang="zh-CN" dirty="0" err="1"/>
              <a:t>ulld</a:t>
            </a:r>
            <a:r>
              <a:rPr lang="zh-CN" altLang="en-US" dirty="0"/>
              <a:t>表示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en-US" altLang="zh-CN" dirty="0" err="1"/>
              <a:t>c,%s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表示</a:t>
            </a:r>
            <a:r>
              <a:rPr lang="en-US" altLang="zh-CN" dirty="0"/>
              <a:t>char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表示字符串，只可以用于读入</a:t>
            </a:r>
            <a:r>
              <a:rPr lang="en-US" altLang="zh-CN" dirty="0"/>
              <a:t>char[]</a:t>
            </a:r>
            <a:endParaRPr lang="zh-CN" altLang="en-US" dirty="0"/>
          </a:p>
          <a:p>
            <a:r>
              <a:rPr lang="en-US" altLang="zh-CN" dirty="0"/>
              <a:t>%f,%lf,%.2f(%.2lf)</a:t>
            </a:r>
            <a:r>
              <a:rPr lang="zh-CN" altLang="en-US" dirty="0"/>
              <a:t>：</a:t>
            </a:r>
            <a:r>
              <a:rPr lang="en-US" altLang="zh-CN" dirty="0"/>
              <a:t>f</a:t>
            </a:r>
            <a:r>
              <a:rPr lang="zh-CN" altLang="en-US" dirty="0"/>
              <a:t>表示</a:t>
            </a:r>
            <a:r>
              <a:rPr lang="en-US" altLang="zh-CN" dirty="0"/>
              <a:t>float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表示</a:t>
            </a:r>
            <a:r>
              <a:rPr lang="en-US" altLang="zh-CN" dirty="0"/>
              <a:t>long</a:t>
            </a:r>
            <a:r>
              <a:rPr lang="zh-CN" altLang="en-US" dirty="0"/>
              <a:t>（加长），</a:t>
            </a:r>
            <a:r>
              <a:rPr lang="en-US" altLang="zh-CN" dirty="0" err="1"/>
              <a:t>lf</a:t>
            </a:r>
            <a:r>
              <a:rPr lang="zh-CN" altLang="en-US" dirty="0"/>
              <a:t>表示</a:t>
            </a:r>
            <a:r>
              <a:rPr lang="en-US" altLang="zh-CN" dirty="0"/>
              <a:t>double</a:t>
            </a:r>
            <a:r>
              <a:rPr lang="zh-CN" altLang="en-US" dirty="0"/>
              <a:t>，</a:t>
            </a:r>
            <a:r>
              <a:rPr lang="en-US" altLang="zh-CN" dirty="0"/>
              <a:t>.2lf</a:t>
            </a:r>
            <a:r>
              <a:rPr lang="zh-CN" altLang="en-US" dirty="0"/>
              <a:t>表示保留两位小数输出</a:t>
            </a:r>
            <a:r>
              <a:rPr lang="en-US" altLang="zh-CN" dirty="0"/>
              <a:t>double</a:t>
            </a:r>
          </a:p>
          <a:p>
            <a:r>
              <a:rPr lang="en-US" altLang="zh-CN" dirty="0"/>
              <a:t>\n,\t</a:t>
            </a:r>
            <a:r>
              <a:rPr lang="zh-CN" altLang="en-US" dirty="0"/>
              <a:t>：</a:t>
            </a:r>
            <a:r>
              <a:rPr lang="en-US" altLang="zh-CN" dirty="0"/>
              <a:t>\n</a:t>
            </a:r>
            <a:r>
              <a:rPr lang="zh-CN" altLang="en-US" dirty="0"/>
              <a:t>表示换行（</a:t>
            </a:r>
            <a:r>
              <a:rPr lang="en-US" altLang="zh-CN" dirty="0"/>
              <a:t>Enter</a:t>
            </a:r>
            <a:r>
              <a:rPr lang="zh-CN" altLang="en-US" dirty="0"/>
              <a:t>回车键），</a:t>
            </a:r>
            <a:r>
              <a:rPr lang="en-US" altLang="zh-CN" dirty="0"/>
              <a:t>\t</a:t>
            </a:r>
            <a:r>
              <a:rPr lang="zh-CN" altLang="en-US" dirty="0"/>
              <a:t>表示缩进（</a:t>
            </a:r>
            <a:r>
              <a:rPr lang="en-US" altLang="zh-CN" dirty="0"/>
              <a:t>Tab</a:t>
            </a:r>
            <a:r>
              <a:rPr lang="zh-CN" altLang="en-US" dirty="0"/>
              <a:t>缩进键）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输入输出数据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scanf</a:t>
            </a:r>
            <a:r>
              <a:rPr lang="zh-CN" altLang="en-US"/>
              <a:t>与</a:t>
            </a:r>
            <a:r>
              <a:rPr lang="en-US" altLang="zh-CN"/>
              <a:t>printf</a:t>
            </a:r>
            <a:r>
              <a:rPr lang="zh-CN" altLang="en-US"/>
              <a:t>常见</a:t>
            </a:r>
            <a:r>
              <a:rPr lang="zh-CN" altLang="en-US">
                <a:solidFill>
                  <a:srgbClr val="FF0000"/>
                </a:solidFill>
              </a:rPr>
              <a:t>错误</a:t>
            </a:r>
            <a:r>
              <a:rPr lang="zh-CN" altLang="en-US"/>
              <a:t>：</a:t>
            </a:r>
          </a:p>
          <a:p>
            <a:r>
              <a:rPr lang="en-US" altLang="zh-CN"/>
              <a:t>scanf</a:t>
            </a:r>
            <a:r>
              <a:rPr lang="zh-CN" altLang="en-US"/>
              <a:t>单个数字时不加</a:t>
            </a:r>
            <a:r>
              <a:rPr lang="en-US" altLang="zh-CN"/>
              <a:t>&amp;</a:t>
            </a:r>
            <a:r>
              <a:rPr lang="zh-CN" altLang="en-US"/>
              <a:t>，</a:t>
            </a:r>
            <a:r>
              <a:rPr lang="en-US" altLang="zh-CN"/>
              <a:t>printf</a:t>
            </a:r>
            <a:r>
              <a:rPr lang="zh-CN" altLang="en-US"/>
              <a:t>加</a:t>
            </a:r>
            <a:r>
              <a:rPr lang="en-US" altLang="zh-CN"/>
              <a:t>&amp;</a:t>
            </a:r>
            <a:r>
              <a:rPr lang="zh-CN" altLang="en-US"/>
              <a:t>，</a:t>
            </a:r>
            <a:r>
              <a:rPr lang="en-US" altLang="zh-CN"/>
              <a:t>scanf</a:t>
            </a:r>
            <a:r>
              <a:rPr lang="zh-CN" altLang="en-US"/>
              <a:t>字符串时加</a:t>
            </a:r>
            <a:r>
              <a:rPr lang="en-US" altLang="zh-CN"/>
              <a:t>&amp;</a:t>
            </a:r>
          </a:p>
          <a:p>
            <a:r>
              <a:rPr lang="zh-CN" altLang="en-US"/>
              <a:t>参数与变量对应错误</a:t>
            </a:r>
          </a:p>
          <a:p>
            <a:r>
              <a:rPr lang="zh-CN" altLang="en-US"/>
              <a:t>小数输出时未规定输出位数</a:t>
            </a:r>
          </a:p>
          <a:p>
            <a:r>
              <a:rPr lang="zh-CN" altLang="en-US"/>
              <a:t>忘记</a:t>
            </a:r>
            <a:r>
              <a:rPr lang="en-US" altLang="zh-CN"/>
              <a:t>\n</a:t>
            </a:r>
            <a:r>
              <a:rPr lang="zh-CN" altLang="en-US"/>
              <a:t>或空格</a:t>
            </a:r>
          </a:p>
          <a:p>
            <a:r>
              <a:rPr lang="zh-CN" altLang="en-US"/>
              <a:t>输出中文字符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读入与输出数据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此外还有</a:t>
            </a:r>
            <a:r>
              <a:rPr lang="en-US" altLang="zh-CN" dirty="0" err="1"/>
              <a:t>cin</a:t>
            </a:r>
            <a:r>
              <a:rPr lang="zh-CN" altLang="en-US" dirty="0"/>
              <a:t>，</a:t>
            </a:r>
            <a:r>
              <a:rPr lang="en-US" altLang="zh-CN" dirty="0" err="1"/>
              <a:t>cout</a:t>
            </a:r>
            <a:r>
              <a:rPr lang="zh-CN" altLang="en-US" dirty="0"/>
              <a:t>，</a:t>
            </a:r>
            <a:r>
              <a:rPr lang="en-US" altLang="zh-CN" dirty="0"/>
              <a:t>gets</a:t>
            </a:r>
            <a:r>
              <a:rPr lang="zh-CN" altLang="en-US" dirty="0"/>
              <a:t>，</a:t>
            </a:r>
            <a:r>
              <a:rPr lang="en-US" altLang="zh-CN" dirty="0"/>
              <a:t>puts</a:t>
            </a:r>
            <a:r>
              <a:rPr lang="zh-CN" altLang="en-US" dirty="0"/>
              <a:t>，</a:t>
            </a:r>
            <a:r>
              <a:rPr lang="en-US" altLang="zh-CN" dirty="0" err="1"/>
              <a:t>getchar</a:t>
            </a:r>
            <a:r>
              <a:rPr lang="zh-CN" altLang="en-US" dirty="0"/>
              <a:t>，</a:t>
            </a:r>
            <a:r>
              <a:rPr lang="en-US" altLang="zh-CN" dirty="0" err="1"/>
              <a:t>putchar</a:t>
            </a:r>
            <a:r>
              <a:rPr lang="zh-CN" altLang="en-US" dirty="0"/>
              <a:t>，</a:t>
            </a:r>
            <a:r>
              <a:rPr lang="en-US" altLang="zh-CN" dirty="0" err="1"/>
              <a:t>getline</a:t>
            </a:r>
            <a:r>
              <a:rPr lang="zh-CN" altLang="en-US" dirty="0"/>
              <a:t>等各种输入输出方式。以后会有涉及。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What's C++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顺序结构与分支结构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709420" y="3358515"/>
            <a:ext cx="3773170" cy="252349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就是一步一步做呗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709420" y="3358515"/>
            <a:ext cx="3773170" cy="252349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如果满足条件就做</a:t>
            </a:r>
            <a:r>
              <a:rPr lang="en-US" altLang="zh-CN"/>
              <a:t>A</a:t>
            </a:r>
            <a:r>
              <a:rPr lang="zh-CN" altLang="en-US"/>
              <a:t>，否则就不做（或者做</a:t>
            </a:r>
            <a:r>
              <a:rPr lang="en-US" altLang="zh-CN"/>
              <a:t>B</a:t>
            </a:r>
            <a:r>
              <a:rPr lang="zh-CN" altLang="en-US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325EA-5D80-42A2-B231-509D69CB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9974F-EB14-49C7-A4BF-D2F83A25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这里不讲</a:t>
            </a:r>
          </a:p>
        </p:txBody>
      </p:sp>
    </p:spTree>
    <p:extLst>
      <p:ext uri="{BB962C8B-B14F-4D97-AF65-F5344CB8AC3E}">
        <p14:creationId xmlns:p14="http://schemas.microsoft.com/office/powerpoint/2010/main" val="152680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if-else</a:t>
            </a:r>
            <a:r>
              <a:rPr lang="zh-CN" altLang="en-US"/>
              <a:t>语句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1005"/>
            <a:ext cx="7069455" cy="51263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if-else</a:t>
            </a:r>
            <a:r>
              <a:rPr lang="zh-CN" altLang="en-US"/>
              <a:t>语句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2155"/>
          </a:xfrm>
        </p:spPr>
        <p:txBody>
          <a:bodyPr/>
          <a:lstStyle/>
          <a:p>
            <a:r>
              <a:rPr lang="en-US" altLang="zh-CN"/>
              <a:t>else</a:t>
            </a:r>
            <a:r>
              <a:rPr lang="zh-CN" altLang="en-US"/>
              <a:t>是跟着哪一个</a:t>
            </a:r>
            <a:r>
              <a:rPr lang="en-US" altLang="zh-CN"/>
              <a:t>if</a:t>
            </a:r>
            <a:r>
              <a:rPr lang="zh-CN" altLang="en-US"/>
              <a:t>呢？</a:t>
            </a:r>
          </a:p>
          <a:p>
            <a:r>
              <a:rPr lang="en-US" altLang="zh-CN"/>
              <a:t>if</a:t>
            </a:r>
            <a:r>
              <a:rPr lang="zh-CN" altLang="en-US"/>
              <a:t>后面可不可以不接</a:t>
            </a:r>
            <a:r>
              <a:rPr lang="en-US" altLang="zh-CN"/>
              <a:t>else</a:t>
            </a:r>
            <a:r>
              <a:rPr lang="zh-CN" altLang="en-US"/>
              <a:t>呢？</a:t>
            </a:r>
          </a:p>
          <a:p>
            <a:r>
              <a:rPr lang="zh-CN" altLang="en-US"/>
              <a:t>为什么是两个等号？</a:t>
            </a:r>
            <a:r>
              <a:rPr lang="en-US" altLang="zh-CN"/>
              <a:t>a==0</a:t>
            </a:r>
            <a:r>
              <a:rPr lang="zh-CN" altLang="en-US"/>
              <a:t>？</a:t>
            </a:r>
          </a:p>
          <a:p>
            <a:r>
              <a:rPr lang="zh-CN" altLang="en-US"/>
              <a:t>条件可不可以不打</a:t>
            </a:r>
            <a:r>
              <a:rPr lang="en-US" altLang="zh-CN"/>
              <a:t>()</a:t>
            </a:r>
            <a:r>
              <a:rPr lang="zh-CN" altLang="en-US"/>
              <a:t>？</a:t>
            </a:r>
          </a:p>
          <a:p>
            <a:r>
              <a:rPr lang="zh-CN" altLang="en-US"/>
              <a:t>执行语句可不可以打</a:t>
            </a:r>
            <a:r>
              <a:rPr lang="en-US" altLang="zh-CN"/>
              <a:t>{}</a:t>
            </a:r>
            <a:r>
              <a:rPr lang="zh-CN" altLang="en-US"/>
              <a:t>？</a:t>
            </a:r>
          </a:p>
          <a:p>
            <a:r>
              <a:rPr lang="en-US" altLang="zh-CN"/>
              <a:t>any question</a:t>
            </a:r>
            <a:r>
              <a:rPr lang="zh-CN" altLang="en-US"/>
              <a:t>？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8890" y="1519555"/>
            <a:ext cx="4356735" cy="2425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230" y="3944620"/>
            <a:ext cx="4409440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if-else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if-else</a:t>
            </a:r>
            <a:r>
              <a:rPr lang="zh-CN" altLang="en-US"/>
              <a:t>语句常见错误：</a:t>
            </a:r>
          </a:p>
          <a:p>
            <a:r>
              <a:rPr lang="zh-CN" altLang="en-US"/>
              <a:t>不打分号（一般是</a:t>
            </a:r>
            <a:r>
              <a:rPr lang="en-US" altLang="zh-CN"/>
              <a:t>pascal</a:t>
            </a:r>
            <a:r>
              <a:rPr lang="zh-CN" altLang="en-US"/>
              <a:t>选手转</a:t>
            </a:r>
            <a:r>
              <a:rPr lang="en-US" altLang="zh-CN"/>
              <a:t>C++</a:t>
            </a:r>
            <a:r>
              <a:rPr lang="zh-CN" altLang="en-US"/>
              <a:t>的常见错误）</a:t>
            </a:r>
          </a:p>
          <a:p>
            <a:r>
              <a:rPr lang="en-US" altLang="zh-CN"/>
              <a:t>else</a:t>
            </a:r>
            <a:r>
              <a:rPr lang="zh-CN" altLang="en-US"/>
              <a:t>紧跟的</a:t>
            </a:r>
            <a:r>
              <a:rPr lang="en-US" altLang="zh-CN"/>
              <a:t>if</a:t>
            </a:r>
            <a:r>
              <a:rPr lang="zh-CN" altLang="en-US"/>
              <a:t>判断错误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160" y="1530985"/>
            <a:ext cx="4002405" cy="5114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What's C++</a:t>
            </a:r>
            <a:r>
              <a:rPr lang="zh-CN" altLang="en-US" dirty="0"/>
              <a:t>：什么是语言，什么是</a:t>
            </a:r>
            <a:r>
              <a:rPr lang="en-US" altLang="zh-CN" dirty="0"/>
              <a:t>Dev C++</a:t>
            </a:r>
          </a:p>
          <a:p>
            <a:r>
              <a:rPr lang="zh-CN" altLang="en-US" dirty="0"/>
              <a:t>算数表达式：数字运算符，逻辑运算符，二进制与十进制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插叙</a:t>
            </a:r>
            <a:r>
              <a:rPr lang="en-US" altLang="zh-CN" dirty="0"/>
              <a:t>]</a:t>
            </a:r>
            <a:r>
              <a:rPr lang="zh-CN" altLang="en-US" dirty="0"/>
              <a:t>题目的要素，</a:t>
            </a:r>
            <a:r>
              <a:rPr lang="en-US" altLang="zh-CN" dirty="0"/>
              <a:t>C++</a:t>
            </a:r>
            <a:r>
              <a:rPr lang="zh-CN" altLang="en-US" dirty="0"/>
              <a:t>代码的结构</a:t>
            </a:r>
          </a:p>
          <a:p>
            <a:r>
              <a:rPr lang="zh-CN" altLang="en-US" dirty="0"/>
              <a:t>变量及其输入：数据类型，</a:t>
            </a:r>
            <a:r>
              <a:rPr lang="en-US" altLang="zh-CN" dirty="0" err="1"/>
              <a:t>scanf</a:t>
            </a:r>
            <a:r>
              <a:rPr lang="zh-CN" altLang="en-US" dirty="0"/>
              <a:t>与</a:t>
            </a:r>
            <a:r>
              <a:rPr lang="en-US" altLang="zh-CN" dirty="0" err="1"/>
              <a:t>printf</a:t>
            </a:r>
            <a:endParaRPr lang="zh-CN" altLang="en-US" dirty="0"/>
          </a:p>
          <a:p>
            <a:r>
              <a:rPr lang="zh-CN" altLang="en-US" dirty="0"/>
              <a:t>顺序结构</a:t>
            </a:r>
          </a:p>
          <a:p>
            <a:r>
              <a:rPr lang="zh-CN" altLang="en-US" dirty="0"/>
              <a:t>分支结构：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 err="1"/>
              <a:t>openjudge</a:t>
            </a:r>
            <a:r>
              <a:rPr lang="zh-CN" altLang="en-US" dirty="0"/>
              <a:t>与</a:t>
            </a:r>
            <a:r>
              <a:rPr lang="en-US" altLang="zh-CN" dirty="0" err="1"/>
              <a:t>luogu</a:t>
            </a:r>
            <a:endParaRPr lang="en-US" altLang="zh-CN" dirty="0"/>
          </a:p>
          <a:p>
            <a:r>
              <a:rPr lang="en-US" altLang="zh-CN" dirty="0" err="1"/>
              <a:t>openjudge</a:t>
            </a:r>
            <a:r>
              <a:rPr lang="en-US" altLang="zh-CN" dirty="0"/>
              <a:t> 1.1 01</a:t>
            </a:r>
          </a:p>
          <a:p>
            <a:r>
              <a:rPr lang="en-US" altLang="zh-CN" dirty="0" err="1"/>
              <a:t>openjudge</a:t>
            </a:r>
            <a:r>
              <a:rPr lang="en-US" altLang="zh-CN" dirty="0"/>
              <a:t> 1.2 07</a:t>
            </a:r>
          </a:p>
          <a:p>
            <a:r>
              <a:rPr lang="en-US" altLang="zh-CN" dirty="0" err="1"/>
              <a:t>openjudge</a:t>
            </a:r>
            <a:r>
              <a:rPr lang="en-US" altLang="zh-CN" dirty="0"/>
              <a:t> 1.3 01</a:t>
            </a:r>
          </a:p>
          <a:p>
            <a:r>
              <a:rPr lang="en-US" altLang="zh-CN" dirty="0" err="1"/>
              <a:t>openjudge</a:t>
            </a:r>
            <a:r>
              <a:rPr lang="en-US" altLang="zh-CN" dirty="0"/>
              <a:t> 1.4 04</a:t>
            </a:r>
          </a:p>
          <a:p>
            <a:r>
              <a:rPr lang="zh-CN" altLang="en-US" dirty="0"/>
              <a:t>如果不熟练或者不过瘾可以（一定）自己加餐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Concept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Language:C,C</a:t>
            </a:r>
            <a:r>
              <a:rPr lang="en-US" altLang="zh-CN" dirty="0"/>
              <a:t>++,</a:t>
            </a:r>
            <a:r>
              <a:rPr lang="en-US" altLang="zh-CN" dirty="0" err="1"/>
              <a:t>Pascal,Python</a:t>
            </a:r>
            <a:endParaRPr lang="en-US" altLang="zh-CN" dirty="0"/>
          </a:p>
          <a:p>
            <a:r>
              <a:rPr lang="en-US" altLang="zh-CN" dirty="0" err="1"/>
              <a:t>IDE:Dev</a:t>
            </a:r>
            <a:r>
              <a:rPr lang="en-US" altLang="zh-CN" dirty="0"/>
              <a:t> </a:t>
            </a:r>
            <a:r>
              <a:rPr lang="en-US" altLang="zh-CN" dirty="0" err="1"/>
              <a:t>Cpp,Visual</a:t>
            </a:r>
            <a:r>
              <a:rPr lang="en-US" altLang="zh-CN" dirty="0"/>
              <a:t> </a:t>
            </a:r>
            <a:r>
              <a:rPr lang="en-US" altLang="zh-CN" dirty="0" err="1"/>
              <a:t>studio,Sublime</a:t>
            </a:r>
            <a:r>
              <a:rPr lang="en-US" altLang="zh-CN" dirty="0"/>
              <a:t> text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286A6-CCCB-43E6-8664-011518A6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6D754-CBB7-431A-B577-3EF44FB4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计算机用二进制</a:t>
            </a:r>
            <a:endParaRPr lang="en-US" altLang="zh-CN" dirty="0"/>
          </a:p>
          <a:p>
            <a:r>
              <a:rPr lang="zh-CN" altLang="en-US" dirty="0"/>
              <a:t>逢二进一</a:t>
            </a:r>
            <a:endParaRPr lang="en-US" altLang="zh-CN" dirty="0"/>
          </a:p>
          <a:p>
            <a:r>
              <a:rPr lang="zh-CN" altLang="en-US" dirty="0"/>
              <a:t>短除法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FECBF-1EDF-4425-925A-7CCDAF77E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2156" y="3429000"/>
            <a:ext cx="3657601" cy="2057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5030FD-AC61-47E1-B54E-6F894742B65D}"/>
              </a:ext>
            </a:extLst>
          </p:cNvPr>
          <p:cNvSpPr txBox="1"/>
          <p:nvPr/>
        </p:nvSpPr>
        <p:spPr>
          <a:xfrm>
            <a:off x="5752730" y="3284738"/>
            <a:ext cx="381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二进制转十进制</a:t>
            </a:r>
            <a:endParaRPr lang="en-US" altLang="zh-CN" dirty="0"/>
          </a:p>
          <a:p>
            <a:r>
              <a:rPr lang="zh-CN" altLang="en-US" dirty="0"/>
              <a:t>从最低位每一位乘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次方加起来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4E2B92-4C0C-4576-B784-9467F7AE7283}"/>
              </a:ext>
            </a:extLst>
          </p:cNvPr>
          <p:cNvSpPr txBox="1"/>
          <p:nvPr/>
        </p:nvSpPr>
        <p:spPr>
          <a:xfrm>
            <a:off x="5877017" y="4651899"/>
            <a:ext cx="481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</a:t>
            </a:r>
            <a:r>
              <a:rPr lang="zh-CN" altLang="en-US" dirty="0"/>
              <a:t>* （</a:t>
            </a:r>
            <a:r>
              <a:rPr lang="en-US" altLang="zh-CN" dirty="0"/>
              <a:t>2 ^ 0</a:t>
            </a:r>
            <a:r>
              <a:rPr lang="zh-CN" altLang="en-US" dirty="0"/>
              <a:t>） </a:t>
            </a:r>
            <a:r>
              <a:rPr lang="en-US" altLang="zh-CN" dirty="0"/>
              <a:t>+ 0 * (2 ^ 1) + 1 * (2 ^ 2) =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02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算术表达式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</a:t>
            </a:r>
            <a:endParaRPr lang="en-US" altLang="zh-CN" dirty="0"/>
          </a:p>
          <a:p>
            <a:r>
              <a:rPr lang="en-US" altLang="zh-CN" dirty="0"/>
              <a:t>+,-,*,/</a:t>
            </a:r>
          </a:p>
          <a:p>
            <a:r>
              <a:rPr lang="en-US" altLang="zh-CN" dirty="0"/>
              <a:t>%</a:t>
            </a:r>
          </a:p>
          <a:p>
            <a:r>
              <a:rPr lang="zh-CN" altLang="en-US" dirty="0"/>
              <a:t>二进制</a:t>
            </a:r>
            <a:endParaRPr lang="en-US" altLang="zh-CN" dirty="0"/>
          </a:p>
          <a:p>
            <a:r>
              <a:rPr lang="en-US" altLang="zh-CN" dirty="0"/>
              <a:t>|,&amp;,~,^</a:t>
            </a:r>
          </a:p>
          <a:p>
            <a:r>
              <a:rPr lang="en-US" altLang="zh-CN" dirty="0"/>
              <a:t>&lt;&lt;,&gt;&gt;</a:t>
            </a:r>
          </a:p>
          <a:p>
            <a:endParaRPr lang="en-US" altLang="zh-CN" dirty="0"/>
          </a:p>
        </p:txBody>
      </p:sp>
      <p:sp>
        <p:nvSpPr>
          <p:cNvPr id="4" name="圆角矩形标注 3"/>
          <p:cNvSpPr/>
          <p:nvPr/>
        </p:nvSpPr>
        <p:spPr>
          <a:xfrm>
            <a:off x="8052435" y="1041400"/>
            <a:ext cx="3773170" cy="252349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Q:</a:t>
            </a:r>
            <a:r>
              <a:rPr lang="zh-CN" altLang="en-US"/>
              <a:t>什么是二进制？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D96CEC-3454-4DBD-BF95-BC17C10A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70" y="3839870"/>
            <a:ext cx="3351972" cy="14245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&lt;,&gt;,==,&gt;=,&lt;=</a:t>
            </a:r>
          </a:p>
          <a:p>
            <a:r>
              <a:rPr lang="en-US" altLang="zh-CN" dirty="0"/>
              <a:t>||,&amp;&amp;,!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052435" y="1041400"/>
            <a:ext cx="3773170" cy="252349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Q:</a:t>
            </a:r>
            <a:r>
              <a:rPr lang="zh-CN" altLang="en-US"/>
              <a:t>什么是逻辑运算符？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F23D5-478A-4FEF-8CC9-273E3FEE9CBE}"/>
              </a:ext>
            </a:extLst>
          </p:cNvPr>
          <p:cNvSpPr txBox="1"/>
          <p:nvPr/>
        </p:nvSpPr>
        <p:spPr>
          <a:xfrm>
            <a:off x="838200" y="3429000"/>
            <a:ext cx="480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(2&gt;3)||(1&lt;2)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(2&gt;3)&amp;&amp;(1&lt;2) = 0</a:t>
            </a:r>
          </a:p>
          <a:p>
            <a:r>
              <a:rPr lang="en-US" altLang="zh-CN" dirty="0"/>
              <a:t>!(2&gt;3) = 1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1(10)=?(2),2(10)=?(2),4(10)=?(2),8(10)=?(2)</a:t>
            </a:r>
          </a:p>
          <a:p>
            <a:r>
              <a:rPr lang="en-US" altLang="zh-CN" dirty="0"/>
              <a:t>6(10)=?(2),15(10)=?(2)</a:t>
            </a:r>
          </a:p>
          <a:p>
            <a:r>
              <a:rPr lang="en-US" altLang="zh-CN" dirty="0"/>
              <a:t>((((1+2)-3)*4)/5)=?</a:t>
            </a:r>
          </a:p>
          <a:p>
            <a:r>
              <a:rPr lang="en-US" altLang="zh-CN" dirty="0"/>
              <a:t>(((((1|2)&amp;3)^4)&gt;&gt;5)&lt;&lt;6)=?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2"/>
  <p:tag name="KSO_WM_TAG_VERSION" val="1.0"/>
  <p:tag name="KSO_WM_TEMPLATE_THUMBS_INDEX" val="1、9、12、16、19、22、23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2"/>
</p:tagLst>
</file>

<file path=ppt/theme/theme1.xml><?xml version="1.0" encoding="utf-8"?>
<a:theme xmlns:a="http://schemas.openxmlformats.org/drawingml/2006/main" name="自定义设计方案">
  <a:themeElements>
    <a:clrScheme name="自定义 19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1064</Words>
  <Application>Microsoft Office PowerPoint</Application>
  <PresentationFormat>宽屏</PresentationFormat>
  <Paragraphs>143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Arial</vt:lpstr>
      <vt:lpstr>Segoe UI</vt:lpstr>
      <vt:lpstr>自定义设计方案</vt:lpstr>
      <vt:lpstr>  Noip入门</vt:lpstr>
      <vt:lpstr>Task</vt:lpstr>
      <vt:lpstr>What's C++</vt:lpstr>
      <vt:lpstr>Concept</vt:lpstr>
      <vt:lpstr>关于二进制</vt:lpstr>
      <vt:lpstr>算术表达式</vt:lpstr>
      <vt:lpstr>数字运算符</vt:lpstr>
      <vt:lpstr>逻辑运算符</vt:lpstr>
      <vt:lpstr>Practice</vt:lpstr>
      <vt:lpstr>PowerPoint 演示文稿</vt:lpstr>
      <vt:lpstr>你好，世界</vt:lpstr>
      <vt:lpstr>PowerPoint 演示文稿</vt:lpstr>
      <vt:lpstr>PowerPoint 演示文稿</vt:lpstr>
      <vt:lpstr>PowerPoint 演示文稿</vt:lpstr>
      <vt:lpstr>题目的要素</vt:lpstr>
      <vt:lpstr>PowerPoint 演示文稿</vt:lpstr>
      <vt:lpstr>PowerPoint 演示文稿</vt:lpstr>
      <vt:lpstr>代码结构</vt:lpstr>
      <vt:lpstr>代码结构</vt:lpstr>
      <vt:lpstr>A+B Problem</vt:lpstr>
      <vt:lpstr>PowerPoint 演示文稿</vt:lpstr>
      <vt:lpstr>代码结构</vt:lpstr>
      <vt:lpstr>代码结构</vt:lpstr>
      <vt:lpstr>变量及其输入</vt:lpstr>
      <vt:lpstr>Concept</vt:lpstr>
      <vt:lpstr>输入输出数据</vt:lpstr>
      <vt:lpstr>输入输出数据</vt:lpstr>
      <vt:lpstr>输入输出数据</vt:lpstr>
      <vt:lpstr>读入与输出数据</vt:lpstr>
      <vt:lpstr>顺序结构与分支结构</vt:lpstr>
      <vt:lpstr>顺序结构</vt:lpstr>
      <vt:lpstr>分支结构</vt:lpstr>
      <vt:lpstr>循环结构</vt:lpstr>
      <vt:lpstr>if-else语句</vt:lpstr>
      <vt:lpstr>if-else语句</vt:lpstr>
      <vt:lpstr>if-else语句</vt:lpstr>
      <vt:lpstr>Practice</vt:lpstr>
      <vt:lpstr>Summary</vt:lpstr>
      <vt:lpstr>Assignment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1-程序设计入门</dc:title>
  <dc:creator/>
  <cp:lastModifiedBy>626132293@qq.com</cp:lastModifiedBy>
  <cp:revision>251</cp:revision>
  <dcterms:created xsi:type="dcterms:W3CDTF">2019-03-08T06:03:00Z</dcterms:created>
  <dcterms:modified xsi:type="dcterms:W3CDTF">2019-03-09T13:32:42Z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