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9" r:id="rId2"/>
    <p:sldId id="261" r:id="rId3"/>
    <p:sldId id="266" r:id="rId4"/>
    <p:sldId id="267" r:id="rId5"/>
    <p:sldId id="269" r:id="rId6"/>
    <p:sldId id="270" r:id="rId7"/>
    <p:sldId id="271" r:id="rId8"/>
    <p:sldId id="272" r:id="rId9"/>
    <p:sldId id="262" r:id="rId10"/>
    <p:sldId id="273" r:id="rId11"/>
    <p:sldId id="274" r:id="rId12"/>
    <p:sldId id="275" r:id="rId13"/>
    <p:sldId id="276" r:id="rId14"/>
    <p:sldId id="277" r:id="rId15"/>
    <p:sldId id="278" r:id="rId16"/>
    <p:sldId id="279" r:id="rId17"/>
    <p:sldId id="280" r:id="rId18"/>
    <p:sldId id="288" r:id="rId19"/>
    <p:sldId id="281" r:id="rId20"/>
    <p:sldId id="282" r:id="rId21"/>
    <p:sldId id="283" r:id="rId22"/>
    <p:sldId id="289" r:id="rId23"/>
    <p:sldId id="290" r:id="rId24"/>
    <p:sldId id="291" r:id="rId25"/>
    <p:sldId id="292" r:id="rId26"/>
    <p:sldId id="293" r:id="rId27"/>
    <p:sldId id="300" r:id="rId28"/>
    <p:sldId id="301" r:id="rId29"/>
    <p:sldId id="302" r:id="rId30"/>
    <p:sldId id="303" r:id="rId31"/>
    <p:sldId id="304" r:id="rId32"/>
    <p:sldId id="305" r:id="rId33"/>
    <p:sldId id="306" r:id="rId34"/>
    <p:sldId id="307" r:id="rId35"/>
    <p:sldId id="308" r:id="rId36"/>
    <p:sldId id="310" r:id="rId37"/>
    <p:sldId id="311" r:id="rId38"/>
    <p:sldId id="313" r:id="rId39"/>
    <p:sldId id="314" r:id="rId40"/>
    <p:sldId id="315" r:id="rId41"/>
    <p:sldId id="316" r:id="rId42"/>
    <p:sldId id="317" r:id="rId43"/>
    <p:sldId id="318" r:id="rId44"/>
    <p:sldId id="319" r:id="rId45"/>
    <p:sldId id="320" r:id="rId46"/>
    <p:sldId id="321" r:id="rId47"/>
    <p:sldId id="322" r:id="rId48"/>
    <p:sldId id="323" r:id="rId49"/>
    <p:sldId id="324" r:id="rId50"/>
    <p:sldId id="325" r:id="rId51"/>
    <p:sldId id="326" r:id="rId52"/>
    <p:sldId id="327" r:id="rId53"/>
    <p:sldId id="334" r:id="rId54"/>
    <p:sldId id="335" r:id="rId55"/>
    <p:sldId id="336" r:id="rId56"/>
    <p:sldId id="337" r:id="rId57"/>
    <p:sldId id="338" r:id="rId58"/>
    <p:sldId id="339" r:id="rId59"/>
    <p:sldId id="340" r:id="rId60"/>
    <p:sldId id="341" r:id="rId61"/>
    <p:sldId id="342" r:id="rId62"/>
    <p:sldId id="343" r:id="rId63"/>
    <p:sldId id="268" r:id="rId64"/>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4B40"/>
    <a:srgbClr val="C9382D"/>
    <a:srgbClr val="BF362B"/>
    <a:srgbClr val="9A312A"/>
    <a:srgbClr val="CC6258"/>
    <a:srgbClr val="F1EEEB"/>
    <a:srgbClr val="E8E4E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588" autoAdjust="0"/>
    <p:restoredTop sz="95494" autoAdjust="0"/>
  </p:normalViewPr>
  <p:slideViewPr>
    <p:cSldViewPr>
      <p:cViewPr>
        <p:scale>
          <a:sx n="125" d="100"/>
          <a:sy n="125" d="100"/>
        </p:scale>
        <p:origin x="102" y="-72"/>
      </p:cViewPr>
      <p:guideLst>
        <p:guide orient="horz" pos="2300"/>
        <p:guide orient="horz" pos="3094"/>
        <p:guide pos="4241"/>
        <p:guide pos="328"/>
      </p:guideLst>
    </p:cSldViewPr>
  </p:slideViewPr>
  <p:notesTextViewPr>
    <p:cViewPr>
      <p:scale>
        <a:sx n="1" d="1"/>
        <a:sy n="1" d="1"/>
      </p:scale>
      <p:origin x="0" y="0"/>
    </p:cViewPr>
  </p:notesTextViewPr>
  <p:sorterViewPr>
    <p:cViewPr>
      <p:scale>
        <a:sx n="200" d="100"/>
        <a:sy n="200" d="100"/>
      </p:scale>
      <p:origin x="0" y="0"/>
    </p:cViewPr>
  </p:sorterViewPr>
  <p:gridSpacing cx="92171838" cy="9217183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23C62A8D-4B15-4001-AA77-43058B7DF0ED}" type="datetimeFigureOut">
              <a:rPr lang="zh-CN" altLang="en-US"/>
              <a:pPr>
                <a:defRPr/>
              </a:pPr>
              <a:t>2013/12/24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39122D8-2F0B-4052-A319-049EED5FB143}"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p:spPr>
      </p:sp>
      <p:sp>
        <p:nvSpPr>
          <p:cNvPr id="409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ln>
            <a:miter lim="800000"/>
            <a:headEnd/>
            <a:tailEnd/>
          </a:ln>
        </p:spPr>
        <p:txBody>
          <a:bodyPr/>
          <a:lstStyle/>
          <a:p>
            <a:fld id="{14264E4C-FC86-4459-844B-AF3CDA92D7BB}" type="slidenum">
              <a:rPr lang="zh-CN" altLang="en-US"/>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2532" name="灯片编号占位符 3"/>
          <p:cNvSpPr>
            <a:spLocks noGrp="1"/>
          </p:cNvSpPr>
          <p:nvPr>
            <p:ph type="sldNum" sz="quarter" idx="5"/>
          </p:nvPr>
        </p:nvSpPr>
        <p:spPr bwMode="auto">
          <a:noFill/>
          <a:ln>
            <a:miter lim="800000"/>
            <a:headEnd/>
            <a:tailEnd/>
          </a:ln>
        </p:spPr>
        <p:txBody>
          <a:bodyPr/>
          <a:lstStyle/>
          <a:p>
            <a:fld id="{046FDD7B-8F73-4798-9404-1D7FECE89E88}" type="slidenum">
              <a:rPr lang="zh-CN" altLang="en-US"/>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headEnd/>
            <a:tailEnd/>
          </a:ln>
        </p:spPr>
      </p:sp>
      <p:sp>
        <p:nvSpPr>
          <p:cNvPr id="2457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4580" name="灯片编号占位符 3"/>
          <p:cNvSpPr>
            <a:spLocks noGrp="1"/>
          </p:cNvSpPr>
          <p:nvPr>
            <p:ph type="sldNum" sz="quarter" idx="5"/>
          </p:nvPr>
        </p:nvSpPr>
        <p:spPr bwMode="auto">
          <a:noFill/>
          <a:ln>
            <a:miter lim="800000"/>
            <a:headEnd/>
            <a:tailEnd/>
          </a:ln>
        </p:spPr>
        <p:txBody>
          <a:bodyPr/>
          <a:lstStyle/>
          <a:p>
            <a:fld id="{78F0CAA4-2B3B-4BDB-AE63-837DF102B8BF}" type="slidenum">
              <a:rPr lang="zh-CN" altLang="en-US"/>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p:spPr>
      </p:sp>
      <p:sp>
        <p:nvSpPr>
          <p:cNvPr id="266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6628" name="灯片编号占位符 3"/>
          <p:cNvSpPr>
            <a:spLocks noGrp="1"/>
          </p:cNvSpPr>
          <p:nvPr>
            <p:ph type="sldNum" sz="quarter" idx="5"/>
          </p:nvPr>
        </p:nvSpPr>
        <p:spPr bwMode="auto">
          <a:noFill/>
          <a:ln>
            <a:miter lim="800000"/>
            <a:headEnd/>
            <a:tailEnd/>
          </a:ln>
        </p:spPr>
        <p:txBody>
          <a:bodyPr/>
          <a:lstStyle/>
          <a:p>
            <a:fld id="{6E901061-C608-444D-8192-44CA9E3DCDAD}" type="slidenum">
              <a:rPr lang="zh-CN" altLang="en-US"/>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p:spPr>
      </p:sp>
      <p:sp>
        <p:nvSpPr>
          <p:cNvPr id="2867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8676" name="灯片编号占位符 3"/>
          <p:cNvSpPr>
            <a:spLocks noGrp="1"/>
          </p:cNvSpPr>
          <p:nvPr>
            <p:ph type="sldNum" sz="quarter" idx="5"/>
          </p:nvPr>
        </p:nvSpPr>
        <p:spPr bwMode="auto">
          <a:noFill/>
          <a:ln>
            <a:miter lim="800000"/>
            <a:headEnd/>
            <a:tailEnd/>
          </a:ln>
        </p:spPr>
        <p:txBody>
          <a:bodyPr/>
          <a:lstStyle/>
          <a:p>
            <a:fld id="{C8B90616-D130-4C71-BA57-6FD5BCB63195}" type="slidenum">
              <a:rPr lang="zh-CN" altLang="en-US"/>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p:spPr>
      </p:sp>
      <p:sp>
        <p:nvSpPr>
          <p:cNvPr id="3072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0724" name="灯片编号占位符 3"/>
          <p:cNvSpPr>
            <a:spLocks noGrp="1"/>
          </p:cNvSpPr>
          <p:nvPr>
            <p:ph type="sldNum" sz="quarter" idx="5"/>
          </p:nvPr>
        </p:nvSpPr>
        <p:spPr bwMode="auto">
          <a:noFill/>
          <a:ln>
            <a:miter lim="800000"/>
            <a:headEnd/>
            <a:tailEnd/>
          </a:ln>
        </p:spPr>
        <p:txBody>
          <a:bodyPr/>
          <a:lstStyle/>
          <a:p>
            <a:fld id="{EE14A1DF-8490-4B0A-A115-5DE9BFFA7AB3}" type="slidenum">
              <a:rPr lang="zh-CN" altLang="en-US"/>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p:spPr>
      </p:sp>
      <p:sp>
        <p:nvSpPr>
          <p:cNvPr id="3277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2772" name="灯片编号占位符 3"/>
          <p:cNvSpPr>
            <a:spLocks noGrp="1"/>
          </p:cNvSpPr>
          <p:nvPr>
            <p:ph type="sldNum" sz="quarter" idx="5"/>
          </p:nvPr>
        </p:nvSpPr>
        <p:spPr bwMode="auto">
          <a:noFill/>
          <a:ln>
            <a:miter lim="800000"/>
            <a:headEnd/>
            <a:tailEnd/>
          </a:ln>
        </p:spPr>
        <p:txBody>
          <a:bodyPr/>
          <a:lstStyle/>
          <a:p>
            <a:fld id="{DD4C2F1C-1157-4585-BA8F-CFBB84149434}" type="slidenum">
              <a:rPr lang="zh-CN" altLang="en-US"/>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p:spPr>
      </p:sp>
      <p:sp>
        <p:nvSpPr>
          <p:cNvPr id="3481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4820" name="灯片编号占位符 3"/>
          <p:cNvSpPr>
            <a:spLocks noGrp="1"/>
          </p:cNvSpPr>
          <p:nvPr>
            <p:ph type="sldNum" sz="quarter" idx="5"/>
          </p:nvPr>
        </p:nvSpPr>
        <p:spPr bwMode="auto">
          <a:noFill/>
          <a:ln>
            <a:miter lim="800000"/>
            <a:headEnd/>
            <a:tailEnd/>
          </a:ln>
        </p:spPr>
        <p:txBody>
          <a:bodyPr/>
          <a:lstStyle/>
          <a:p>
            <a:fld id="{90D89843-57DE-4154-9F2D-E5C1634A59C3}" type="slidenum">
              <a:rPr lang="zh-CN" altLang="en-US"/>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p:spPr>
      </p:sp>
      <p:sp>
        <p:nvSpPr>
          <p:cNvPr id="3686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6868" name="灯片编号占位符 3"/>
          <p:cNvSpPr>
            <a:spLocks noGrp="1"/>
          </p:cNvSpPr>
          <p:nvPr>
            <p:ph type="sldNum" sz="quarter" idx="5"/>
          </p:nvPr>
        </p:nvSpPr>
        <p:spPr bwMode="auto">
          <a:noFill/>
          <a:ln>
            <a:miter lim="800000"/>
            <a:headEnd/>
            <a:tailEnd/>
          </a:ln>
        </p:spPr>
        <p:txBody>
          <a:bodyPr/>
          <a:lstStyle/>
          <a:p>
            <a:fld id="{B2C56798-0E6D-423F-8A0F-C52297BC03D7}" type="slidenum">
              <a:rPr lang="zh-CN" altLang="en-US"/>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8916" name="灯片编号占位符 3"/>
          <p:cNvSpPr>
            <a:spLocks noGrp="1"/>
          </p:cNvSpPr>
          <p:nvPr>
            <p:ph type="sldNum" sz="quarter" idx="5"/>
          </p:nvPr>
        </p:nvSpPr>
        <p:spPr bwMode="auto">
          <a:noFill/>
          <a:ln>
            <a:miter lim="800000"/>
            <a:headEnd/>
            <a:tailEnd/>
          </a:ln>
        </p:spPr>
        <p:txBody>
          <a:bodyPr/>
          <a:lstStyle/>
          <a:p>
            <a:fld id="{0AA6D8F8-BF5D-4F9A-A761-7D379452CD55}" type="slidenum">
              <a:rPr lang="zh-CN" altLang="en-US"/>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headEnd/>
            <a:tailEnd/>
          </a:ln>
        </p:spPr>
      </p:sp>
      <p:sp>
        <p:nvSpPr>
          <p:cNvPr id="4096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0964" name="灯片编号占位符 3"/>
          <p:cNvSpPr>
            <a:spLocks noGrp="1"/>
          </p:cNvSpPr>
          <p:nvPr>
            <p:ph type="sldNum" sz="quarter" idx="5"/>
          </p:nvPr>
        </p:nvSpPr>
        <p:spPr bwMode="auto">
          <a:noFill/>
          <a:ln>
            <a:miter lim="800000"/>
            <a:headEnd/>
            <a:tailEnd/>
          </a:ln>
        </p:spPr>
        <p:txBody>
          <a:bodyPr/>
          <a:lstStyle/>
          <a:p>
            <a:fld id="{1615C182-0449-41D4-A9C1-1CFAE72BDCC2}" type="slidenum">
              <a:rPr lang="zh-CN" altLang="en-US"/>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p:spPr>
      </p:sp>
      <p:sp>
        <p:nvSpPr>
          <p:cNvPr id="614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148" name="灯片编号占位符 3"/>
          <p:cNvSpPr>
            <a:spLocks noGrp="1"/>
          </p:cNvSpPr>
          <p:nvPr>
            <p:ph type="sldNum" sz="quarter" idx="5"/>
          </p:nvPr>
        </p:nvSpPr>
        <p:spPr bwMode="auto">
          <a:noFill/>
          <a:ln>
            <a:miter lim="800000"/>
            <a:headEnd/>
            <a:tailEnd/>
          </a:ln>
        </p:spPr>
        <p:txBody>
          <a:bodyPr/>
          <a:lstStyle/>
          <a:p>
            <a:fld id="{DF233A65-95AE-4A4E-BE1C-C09927E194B8}" type="slidenum">
              <a:rPr lang="zh-CN" altLang="en-US"/>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headEnd/>
            <a:tailEnd/>
          </a:ln>
        </p:spPr>
      </p:sp>
      <p:sp>
        <p:nvSpPr>
          <p:cNvPr id="430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3012" name="灯片编号占位符 3"/>
          <p:cNvSpPr>
            <a:spLocks noGrp="1"/>
          </p:cNvSpPr>
          <p:nvPr>
            <p:ph type="sldNum" sz="quarter" idx="5"/>
          </p:nvPr>
        </p:nvSpPr>
        <p:spPr bwMode="auto">
          <a:noFill/>
          <a:ln>
            <a:miter lim="800000"/>
            <a:headEnd/>
            <a:tailEnd/>
          </a:ln>
        </p:spPr>
        <p:txBody>
          <a:bodyPr/>
          <a:lstStyle/>
          <a:p>
            <a:fld id="{BF480A1A-019C-41F3-9E5C-7774B0FB8969}" type="slidenum">
              <a:rPr lang="zh-CN" altLang="en-US"/>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noFill/>
          <a:ln>
            <a:solidFill>
              <a:srgbClr val="000000"/>
            </a:solidFill>
            <a:miter lim="800000"/>
            <a:headEnd/>
            <a:tailEnd/>
          </a:ln>
        </p:spPr>
      </p:sp>
      <p:sp>
        <p:nvSpPr>
          <p:cNvPr id="4505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5060" name="灯片编号占位符 3"/>
          <p:cNvSpPr>
            <a:spLocks noGrp="1"/>
          </p:cNvSpPr>
          <p:nvPr>
            <p:ph type="sldNum" sz="quarter" idx="5"/>
          </p:nvPr>
        </p:nvSpPr>
        <p:spPr bwMode="auto">
          <a:noFill/>
          <a:ln>
            <a:miter lim="800000"/>
            <a:headEnd/>
            <a:tailEnd/>
          </a:ln>
        </p:spPr>
        <p:txBody>
          <a:bodyPr/>
          <a:lstStyle/>
          <a:p>
            <a:fld id="{794413F5-01C3-48A4-8C69-8E3D38F062C7}" type="slidenum">
              <a:rPr lang="zh-CN" altLang="en-US"/>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p:spPr>
      </p:sp>
      <p:sp>
        <p:nvSpPr>
          <p:cNvPr id="4710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7108" name="灯片编号占位符 3"/>
          <p:cNvSpPr>
            <a:spLocks noGrp="1"/>
          </p:cNvSpPr>
          <p:nvPr>
            <p:ph type="sldNum" sz="quarter" idx="5"/>
          </p:nvPr>
        </p:nvSpPr>
        <p:spPr bwMode="auto">
          <a:noFill/>
          <a:ln>
            <a:miter lim="800000"/>
            <a:headEnd/>
            <a:tailEnd/>
          </a:ln>
        </p:spPr>
        <p:txBody>
          <a:bodyPr/>
          <a:lstStyle/>
          <a:p>
            <a:fld id="{C327E1BF-D24E-4702-9F5B-72316B488AA8}" type="slidenum">
              <a:rPr lang="zh-CN" altLang="en-US"/>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p:spPr>
      </p:sp>
      <p:sp>
        <p:nvSpPr>
          <p:cNvPr id="4915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9156" name="灯片编号占位符 3"/>
          <p:cNvSpPr>
            <a:spLocks noGrp="1"/>
          </p:cNvSpPr>
          <p:nvPr>
            <p:ph type="sldNum" sz="quarter" idx="5"/>
          </p:nvPr>
        </p:nvSpPr>
        <p:spPr bwMode="auto">
          <a:noFill/>
          <a:ln>
            <a:miter lim="800000"/>
            <a:headEnd/>
            <a:tailEnd/>
          </a:ln>
        </p:spPr>
        <p:txBody>
          <a:bodyPr/>
          <a:lstStyle/>
          <a:p>
            <a:fld id="{9E32CC84-45C7-468B-BAE3-B3E807CDA4E6}" type="slidenum">
              <a:rPr lang="zh-CN" altLang="en-US"/>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headEnd/>
            <a:tailEnd/>
          </a:ln>
        </p:spPr>
      </p:sp>
      <p:sp>
        <p:nvSpPr>
          <p:cNvPr id="5120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1204" name="灯片编号占位符 3"/>
          <p:cNvSpPr>
            <a:spLocks noGrp="1"/>
          </p:cNvSpPr>
          <p:nvPr>
            <p:ph type="sldNum" sz="quarter" idx="5"/>
          </p:nvPr>
        </p:nvSpPr>
        <p:spPr bwMode="auto">
          <a:noFill/>
          <a:ln>
            <a:miter lim="800000"/>
            <a:headEnd/>
            <a:tailEnd/>
          </a:ln>
        </p:spPr>
        <p:txBody>
          <a:bodyPr/>
          <a:lstStyle/>
          <a:p>
            <a:fld id="{8E650F87-846F-4BFB-B56D-9B9BA5F973A8}" type="slidenum">
              <a:rPr lang="zh-CN" altLang="en-US"/>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bwMode="auto">
          <a:noFill/>
          <a:ln>
            <a:solidFill>
              <a:srgbClr val="000000"/>
            </a:solidFill>
            <a:miter lim="800000"/>
            <a:headEnd/>
            <a:tailEnd/>
          </a:ln>
        </p:spPr>
      </p:sp>
      <p:sp>
        <p:nvSpPr>
          <p:cNvPr id="5325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3252" name="灯片编号占位符 3"/>
          <p:cNvSpPr>
            <a:spLocks noGrp="1"/>
          </p:cNvSpPr>
          <p:nvPr>
            <p:ph type="sldNum" sz="quarter" idx="5"/>
          </p:nvPr>
        </p:nvSpPr>
        <p:spPr bwMode="auto">
          <a:noFill/>
          <a:ln>
            <a:miter lim="800000"/>
            <a:headEnd/>
            <a:tailEnd/>
          </a:ln>
        </p:spPr>
        <p:txBody>
          <a:bodyPr/>
          <a:lstStyle/>
          <a:p>
            <a:fld id="{140C543F-EF98-4A19-9642-6D345CC6B197}" type="slidenum">
              <a:rPr lang="zh-CN" altLang="en-US"/>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bwMode="auto">
          <a:noFill/>
          <a:ln>
            <a:solidFill>
              <a:srgbClr val="000000"/>
            </a:solidFill>
            <a:miter lim="800000"/>
            <a:headEnd/>
            <a:tailEnd/>
          </a:ln>
        </p:spPr>
      </p:sp>
      <p:sp>
        <p:nvSpPr>
          <p:cNvPr id="5529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5300" name="灯片编号占位符 3"/>
          <p:cNvSpPr>
            <a:spLocks noGrp="1"/>
          </p:cNvSpPr>
          <p:nvPr>
            <p:ph type="sldNum" sz="quarter" idx="5"/>
          </p:nvPr>
        </p:nvSpPr>
        <p:spPr bwMode="auto">
          <a:noFill/>
          <a:ln>
            <a:miter lim="800000"/>
            <a:headEnd/>
            <a:tailEnd/>
          </a:ln>
        </p:spPr>
        <p:txBody>
          <a:bodyPr/>
          <a:lstStyle/>
          <a:p>
            <a:fld id="{71B59758-23EE-4541-8E64-14F068F2F638}" type="slidenum">
              <a:rPr lang="zh-CN" altLang="en-US"/>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noFill/>
          <a:ln>
            <a:solidFill>
              <a:srgbClr val="000000"/>
            </a:solidFill>
            <a:miter lim="800000"/>
            <a:headEnd/>
            <a:tailEnd/>
          </a:ln>
        </p:spPr>
      </p:sp>
      <p:sp>
        <p:nvSpPr>
          <p:cNvPr id="5734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7348" name="灯片编号占位符 3"/>
          <p:cNvSpPr>
            <a:spLocks noGrp="1"/>
          </p:cNvSpPr>
          <p:nvPr>
            <p:ph type="sldNum" sz="quarter" idx="5"/>
          </p:nvPr>
        </p:nvSpPr>
        <p:spPr bwMode="auto">
          <a:noFill/>
          <a:ln>
            <a:miter lim="800000"/>
            <a:headEnd/>
            <a:tailEnd/>
          </a:ln>
        </p:spPr>
        <p:txBody>
          <a:bodyPr/>
          <a:lstStyle/>
          <a:p>
            <a:fld id="{B8379050-5497-4297-8C28-2DCFB6DE542B}" type="slidenum">
              <a:rPr lang="zh-CN" altLang="en-US"/>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9396" name="灯片编号占位符 3"/>
          <p:cNvSpPr>
            <a:spLocks noGrp="1"/>
          </p:cNvSpPr>
          <p:nvPr>
            <p:ph type="sldNum" sz="quarter" idx="5"/>
          </p:nvPr>
        </p:nvSpPr>
        <p:spPr bwMode="auto">
          <a:noFill/>
          <a:ln>
            <a:miter lim="800000"/>
            <a:headEnd/>
            <a:tailEnd/>
          </a:ln>
        </p:spPr>
        <p:txBody>
          <a:bodyPr/>
          <a:lstStyle/>
          <a:p>
            <a:fld id="{5397FDF3-7312-4FD4-AA69-5BD1E30E6C81}" type="slidenum">
              <a:rPr lang="zh-CN" altLang="en-US"/>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bwMode="auto">
          <a:noFill/>
          <a:ln>
            <a:solidFill>
              <a:srgbClr val="000000"/>
            </a:solidFill>
            <a:miter lim="800000"/>
            <a:headEnd/>
            <a:tailEnd/>
          </a:ln>
        </p:spPr>
      </p:sp>
      <p:sp>
        <p:nvSpPr>
          <p:cNvPr id="6144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1444" name="灯片编号占位符 3"/>
          <p:cNvSpPr>
            <a:spLocks noGrp="1"/>
          </p:cNvSpPr>
          <p:nvPr>
            <p:ph type="sldNum" sz="quarter" idx="5"/>
          </p:nvPr>
        </p:nvSpPr>
        <p:spPr bwMode="auto">
          <a:noFill/>
          <a:ln>
            <a:miter lim="800000"/>
            <a:headEnd/>
            <a:tailEnd/>
          </a:ln>
        </p:spPr>
        <p:txBody>
          <a:bodyPr/>
          <a:lstStyle/>
          <a:p>
            <a:fld id="{D126608B-9EDC-42C1-B3E4-ED35270163CB}" type="slidenum">
              <a:rPr lang="zh-CN" altLang="en-US"/>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headEnd/>
            <a:tailEnd/>
          </a:ln>
        </p:spPr>
      </p:sp>
      <p:sp>
        <p:nvSpPr>
          <p:cNvPr id="81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196" name="灯片编号占位符 3"/>
          <p:cNvSpPr>
            <a:spLocks noGrp="1"/>
          </p:cNvSpPr>
          <p:nvPr>
            <p:ph type="sldNum" sz="quarter" idx="5"/>
          </p:nvPr>
        </p:nvSpPr>
        <p:spPr bwMode="auto">
          <a:noFill/>
          <a:ln>
            <a:miter lim="800000"/>
            <a:headEnd/>
            <a:tailEnd/>
          </a:ln>
        </p:spPr>
        <p:txBody>
          <a:bodyPr/>
          <a:lstStyle/>
          <a:p>
            <a:fld id="{1CADF56E-EF2E-4106-B4B1-29B5A9D7F05D}" type="slidenum">
              <a:rPr lang="zh-CN" altLang="en-US"/>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headEnd/>
            <a:tailEnd/>
          </a:ln>
        </p:spPr>
      </p:sp>
      <p:sp>
        <p:nvSpPr>
          <p:cNvPr id="6349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3492" name="灯片编号占位符 3"/>
          <p:cNvSpPr>
            <a:spLocks noGrp="1"/>
          </p:cNvSpPr>
          <p:nvPr>
            <p:ph type="sldNum" sz="quarter" idx="5"/>
          </p:nvPr>
        </p:nvSpPr>
        <p:spPr bwMode="auto">
          <a:noFill/>
          <a:ln>
            <a:miter lim="800000"/>
            <a:headEnd/>
            <a:tailEnd/>
          </a:ln>
        </p:spPr>
        <p:txBody>
          <a:bodyPr/>
          <a:lstStyle/>
          <a:p>
            <a:fld id="{586CFEE6-745C-4EBA-93E5-873878275A5B}" type="slidenum">
              <a:rPr lang="zh-CN" altLang="en-US"/>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bwMode="auto">
          <a:noFill/>
          <a:ln>
            <a:solidFill>
              <a:srgbClr val="000000"/>
            </a:solidFill>
            <a:miter lim="800000"/>
            <a:headEnd/>
            <a:tailEnd/>
          </a:ln>
        </p:spPr>
      </p:sp>
      <p:sp>
        <p:nvSpPr>
          <p:cNvPr id="6553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5540" name="灯片编号占位符 3"/>
          <p:cNvSpPr>
            <a:spLocks noGrp="1"/>
          </p:cNvSpPr>
          <p:nvPr>
            <p:ph type="sldNum" sz="quarter" idx="5"/>
          </p:nvPr>
        </p:nvSpPr>
        <p:spPr bwMode="auto">
          <a:noFill/>
          <a:ln>
            <a:miter lim="800000"/>
            <a:headEnd/>
            <a:tailEnd/>
          </a:ln>
        </p:spPr>
        <p:txBody>
          <a:bodyPr/>
          <a:lstStyle/>
          <a:p>
            <a:fld id="{977FEF6C-F9B5-4AF3-8936-6BE7390CD872}" type="slidenum">
              <a:rPr lang="zh-CN" altLang="en-US"/>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noFill/>
          <a:ln>
            <a:solidFill>
              <a:srgbClr val="000000"/>
            </a:solidFill>
            <a:miter lim="800000"/>
            <a:headEnd/>
            <a:tailEnd/>
          </a:ln>
        </p:spPr>
      </p:sp>
      <p:sp>
        <p:nvSpPr>
          <p:cNvPr id="675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7588" name="灯片编号占位符 3"/>
          <p:cNvSpPr>
            <a:spLocks noGrp="1"/>
          </p:cNvSpPr>
          <p:nvPr>
            <p:ph type="sldNum" sz="quarter" idx="5"/>
          </p:nvPr>
        </p:nvSpPr>
        <p:spPr bwMode="auto">
          <a:noFill/>
          <a:ln>
            <a:miter lim="800000"/>
            <a:headEnd/>
            <a:tailEnd/>
          </a:ln>
        </p:spPr>
        <p:txBody>
          <a:bodyPr/>
          <a:lstStyle/>
          <a:p>
            <a:fld id="{51F842B6-AECC-464E-BED5-936FF05C5175}" type="slidenum">
              <a:rPr lang="zh-CN" altLang="en-US"/>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noFill/>
          <a:ln>
            <a:solidFill>
              <a:srgbClr val="000000"/>
            </a:solidFill>
            <a:miter lim="800000"/>
            <a:headEnd/>
            <a:tailEnd/>
          </a:ln>
        </p:spPr>
      </p:sp>
      <p:sp>
        <p:nvSpPr>
          <p:cNvPr id="6963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9636" name="灯片编号占位符 3"/>
          <p:cNvSpPr>
            <a:spLocks noGrp="1"/>
          </p:cNvSpPr>
          <p:nvPr>
            <p:ph type="sldNum" sz="quarter" idx="5"/>
          </p:nvPr>
        </p:nvSpPr>
        <p:spPr bwMode="auto">
          <a:noFill/>
          <a:ln>
            <a:miter lim="800000"/>
            <a:headEnd/>
            <a:tailEnd/>
          </a:ln>
        </p:spPr>
        <p:txBody>
          <a:bodyPr/>
          <a:lstStyle/>
          <a:p>
            <a:fld id="{747FF4EE-8986-4B26-A4DA-65BD21BE40F6}" type="slidenum">
              <a:rPr lang="zh-CN" altLang="en-US"/>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bwMode="auto">
          <a:noFill/>
          <a:ln>
            <a:solidFill>
              <a:srgbClr val="000000"/>
            </a:solidFill>
            <a:miter lim="800000"/>
            <a:headEnd/>
            <a:tailEnd/>
          </a:ln>
        </p:spPr>
      </p:sp>
      <p:sp>
        <p:nvSpPr>
          <p:cNvPr id="7168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1684" name="灯片编号占位符 3"/>
          <p:cNvSpPr>
            <a:spLocks noGrp="1"/>
          </p:cNvSpPr>
          <p:nvPr>
            <p:ph type="sldNum" sz="quarter" idx="5"/>
          </p:nvPr>
        </p:nvSpPr>
        <p:spPr bwMode="auto">
          <a:noFill/>
          <a:ln>
            <a:miter lim="800000"/>
            <a:headEnd/>
            <a:tailEnd/>
          </a:ln>
        </p:spPr>
        <p:txBody>
          <a:bodyPr/>
          <a:lstStyle/>
          <a:p>
            <a:fld id="{F930A37D-E3B9-4E2C-87D5-0064AA97C694}" type="slidenum">
              <a:rPr lang="zh-CN" altLang="en-US"/>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bwMode="auto">
          <a:noFill/>
          <a:ln>
            <a:solidFill>
              <a:srgbClr val="000000"/>
            </a:solidFill>
            <a:miter lim="800000"/>
            <a:headEnd/>
            <a:tailEnd/>
          </a:ln>
        </p:spPr>
      </p:sp>
      <p:sp>
        <p:nvSpPr>
          <p:cNvPr id="737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3732" name="灯片编号占位符 3"/>
          <p:cNvSpPr>
            <a:spLocks noGrp="1"/>
          </p:cNvSpPr>
          <p:nvPr>
            <p:ph type="sldNum" sz="quarter" idx="5"/>
          </p:nvPr>
        </p:nvSpPr>
        <p:spPr bwMode="auto">
          <a:noFill/>
          <a:ln>
            <a:miter lim="800000"/>
            <a:headEnd/>
            <a:tailEnd/>
          </a:ln>
        </p:spPr>
        <p:txBody>
          <a:bodyPr/>
          <a:lstStyle/>
          <a:p>
            <a:fld id="{1771CA99-C832-458B-A721-FAE770A5D461}" type="slidenum">
              <a:rPr lang="zh-CN" altLang="en-US"/>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bwMode="auto">
          <a:noFill/>
          <a:ln>
            <a:solidFill>
              <a:srgbClr val="000000"/>
            </a:solidFill>
            <a:miter lim="800000"/>
            <a:headEnd/>
            <a:tailEnd/>
          </a:ln>
        </p:spPr>
      </p:sp>
      <p:sp>
        <p:nvSpPr>
          <p:cNvPr id="7577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5780" name="灯片编号占位符 3"/>
          <p:cNvSpPr>
            <a:spLocks noGrp="1"/>
          </p:cNvSpPr>
          <p:nvPr>
            <p:ph type="sldNum" sz="quarter" idx="5"/>
          </p:nvPr>
        </p:nvSpPr>
        <p:spPr bwMode="auto">
          <a:noFill/>
          <a:ln>
            <a:miter lim="800000"/>
            <a:headEnd/>
            <a:tailEnd/>
          </a:ln>
        </p:spPr>
        <p:txBody>
          <a:bodyPr/>
          <a:lstStyle/>
          <a:p>
            <a:fld id="{93C11AC7-B17C-4C0B-AD46-B1F135C79B38}" type="slidenum">
              <a:rPr lang="zh-CN" altLang="en-US"/>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bwMode="auto">
          <a:noFill/>
          <a:ln>
            <a:solidFill>
              <a:srgbClr val="000000"/>
            </a:solidFill>
            <a:miter lim="800000"/>
            <a:headEnd/>
            <a:tailEnd/>
          </a:ln>
        </p:spPr>
      </p:sp>
      <p:sp>
        <p:nvSpPr>
          <p:cNvPr id="778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7828" name="灯片编号占位符 3"/>
          <p:cNvSpPr>
            <a:spLocks noGrp="1"/>
          </p:cNvSpPr>
          <p:nvPr>
            <p:ph type="sldNum" sz="quarter" idx="5"/>
          </p:nvPr>
        </p:nvSpPr>
        <p:spPr bwMode="auto">
          <a:noFill/>
          <a:ln>
            <a:miter lim="800000"/>
            <a:headEnd/>
            <a:tailEnd/>
          </a:ln>
        </p:spPr>
        <p:txBody>
          <a:bodyPr/>
          <a:lstStyle/>
          <a:p>
            <a:fld id="{6CC00AC9-71BB-4E77-8E75-23417780F9F8}" type="slidenum">
              <a:rPr lang="zh-CN" altLang="en-US"/>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headEnd/>
            <a:tailEnd/>
          </a:ln>
        </p:spPr>
      </p:sp>
      <p:sp>
        <p:nvSpPr>
          <p:cNvPr id="7987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9876" name="灯片编号占位符 3"/>
          <p:cNvSpPr>
            <a:spLocks noGrp="1"/>
          </p:cNvSpPr>
          <p:nvPr>
            <p:ph type="sldNum" sz="quarter" idx="5"/>
          </p:nvPr>
        </p:nvSpPr>
        <p:spPr bwMode="auto">
          <a:noFill/>
          <a:ln>
            <a:miter lim="800000"/>
            <a:headEnd/>
            <a:tailEnd/>
          </a:ln>
        </p:spPr>
        <p:txBody>
          <a:bodyPr/>
          <a:lstStyle/>
          <a:p>
            <a:fld id="{9F20696F-9EDE-4073-9BED-720A951366FB}" type="slidenum">
              <a:rPr lang="zh-CN" altLang="en-US"/>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headEnd/>
            <a:tailEnd/>
          </a:ln>
        </p:spPr>
      </p:sp>
      <p:sp>
        <p:nvSpPr>
          <p:cNvPr id="8192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1924" name="灯片编号占位符 3"/>
          <p:cNvSpPr>
            <a:spLocks noGrp="1"/>
          </p:cNvSpPr>
          <p:nvPr>
            <p:ph type="sldNum" sz="quarter" idx="5"/>
          </p:nvPr>
        </p:nvSpPr>
        <p:spPr bwMode="auto">
          <a:noFill/>
          <a:ln>
            <a:miter lim="800000"/>
            <a:headEnd/>
            <a:tailEnd/>
          </a:ln>
        </p:spPr>
        <p:txBody>
          <a:bodyPr/>
          <a:lstStyle/>
          <a:p>
            <a:fld id="{49D22249-4F56-4CE8-8C70-F481CAA6B0E6}" type="slidenum">
              <a:rPr lang="zh-CN" altLang="en-US"/>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244" name="灯片编号占位符 3"/>
          <p:cNvSpPr>
            <a:spLocks noGrp="1"/>
          </p:cNvSpPr>
          <p:nvPr>
            <p:ph type="sldNum" sz="quarter" idx="5"/>
          </p:nvPr>
        </p:nvSpPr>
        <p:spPr bwMode="auto">
          <a:noFill/>
          <a:ln>
            <a:miter lim="800000"/>
            <a:headEnd/>
            <a:tailEnd/>
          </a:ln>
        </p:spPr>
        <p:txBody>
          <a:bodyPr/>
          <a:lstStyle/>
          <a:p>
            <a:fld id="{4BB56669-858E-4F7A-AFBB-9A434A4606B5}" type="slidenum">
              <a:rPr lang="zh-CN" altLang="en-US"/>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headEnd/>
            <a:tailEnd/>
          </a:ln>
        </p:spPr>
      </p:sp>
      <p:sp>
        <p:nvSpPr>
          <p:cNvPr id="8397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3972" name="灯片编号占位符 3"/>
          <p:cNvSpPr>
            <a:spLocks noGrp="1"/>
          </p:cNvSpPr>
          <p:nvPr>
            <p:ph type="sldNum" sz="quarter" idx="5"/>
          </p:nvPr>
        </p:nvSpPr>
        <p:spPr bwMode="auto">
          <a:noFill/>
          <a:ln>
            <a:miter lim="800000"/>
            <a:headEnd/>
            <a:tailEnd/>
          </a:ln>
        </p:spPr>
        <p:txBody>
          <a:bodyPr/>
          <a:lstStyle/>
          <a:p>
            <a:fld id="{9F0ACEA8-3F7A-4677-BCA7-9EE74DAE884B}" type="slidenum">
              <a:rPr lang="zh-CN" altLang="en-US"/>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96DEF287-A9E9-4AC3-9878-C0F589FFCEC8}" type="slidenum">
              <a:rPr lang="zh-CN" altLang="en-US"/>
              <a:pPr/>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headEnd/>
            <a:tailEnd/>
          </a:ln>
        </p:spPr>
      </p:sp>
      <p:sp>
        <p:nvSpPr>
          <p:cNvPr id="8806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8068" name="灯片编号占位符 3"/>
          <p:cNvSpPr>
            <a:spLocks noGrp="1"/>
          </p:cNvSpPr>
          <p:nvPr>
            <p:ph type="sldNum" sz="quarter" idx="5"/>
          </p:nvPr>
        </p:nvSpPr>
        <p:spPr bwMode="auto">
          <a:noFill/>
          <a:ln>
            <a:miter lim="800000"/>
            <a:headEnd/>
            <a:tailEnd/>
          </a:ln>
        </p:spPr>
        <p:txBody>
          <a:bodyPr/>
          <a:lstStyle/>
          <a:p>
            <a:fld id="{3EE7F7EE-B628-4F02-84E2-709D75877F5E}" type="slidenum">
              <a:rPr lang="zh-CN" altLang="en-US"/>
              <a:pPr/>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bwMode="auto">
          <a:noFill/>
          <a:ln>
            <a:solidFill>
              <a:srgbClr val="000000"/>
            </a:solidFill>
            <a:miter lim="800000"/>
            <a:headEnd/>
            <a:tailEnd/>
          </a:ln>
        </p:spPr>
      </p:sp>
      <p:sp>
        <p:nvSpPr>
          <p:cNvPr id="901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0116" name="灯片编号占位符 3"/>
          <p:cNvSpPr>
            <a:spLocks noGrp="1"/>
          </p:cNvSpPr>
          <p:nvPr>
            <p:ph type="sldNum" sz="quarter" idx="5"/>
          </p:nvPr>
        </p:nvSpPr>
        <p:spPr bwMode="auto">
          <a:noFill/>
          <a:ln>
            <a:miter lim="800000"/>
            <a:headEnd/>
            <a:tailEnd/>
          </a:ln>
        </p:spPr>
        <p:txBody>
          <a:bodyPr/>
          <a:lstStyle/>
          <a:p>
            <a:fld id="{D5294D79-58F7-483A-95AC-0057769DD5EF}" type="slidenum">
              <a:rPr lang="zh-CN" altLang="en-US"/>
              <a:pPr/>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p:spPr>
      </p:sp>
      <p:sp>
        <p:nvSpPr>
          <p:cNvPr id="9216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2164" name="灯片编号占位符 3"/>
          <p:cNvSpPr>
            <a:spLocks noGrp="1"/>
          </p:cNvSpPr>
          <p:nvPr>
            <p:ph type="sldNum" sz="quarter" idx="5"/>
          </p:nvPr>
        </p:nvSpPr>
        <p:spPr bwMode="auto">
          <a:noFill/>
          <a:ln>
            <a:miter lim="800000"/>
            <a:headEnd/>
            <a:tailEnd/>
          </a:ln>
        </p:spPr>
        <p:txBody>
          <a:bodyPr/>
          <a:lstStyle/>
          <a:p>
            <a:fld id="{0FAA0247-B146-479B-9F42-B70C5F50B606}" type="slidenum">
              <a:rPr lang="zh-CN" altLang="en-US"/>
              <a:pPr/>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bwMode="auto">
          <a:noFill/>
          <a:ln>
            <a:solidFill>
              <a:srgbClr val="000000"/>
            </a:solidFill>
            <a:miter lim="800000"/>
            <a:headEnd/>
            <a:tailEnd/>
          </a:ln>
        </p:spPr>
      </p:sp>
      <p:sp>
        <p:nvSpPr>
          <p:cNvPr id="942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4212" name="灯片编号占位符 3"/>
          <p:cNvSpPr>
            <a:spLocks noGrp="1"/>
          </p:cNvSpPr>
          <p:nvPr>
            <p:ph type="sldNum" sz="quarter" idx="5"/>
          </p:nvPr>
        </p:nvSpPr>
        <p:spPr bwMode="auto">
          <a:noFill/>
          <a:ln>
            <a:miter lim="800000"/>
            <a:headEnd/>
            <a:tailEnd/>
          </a:ln>
        </p:spPr>
        <p:txBody>
          <a:bodyPr/>
          <a:lstStyle/>
          <a:p>
            <a:fld id="{746BE3FE-DC23-457D-9DAA-CAD90F030DF8}" type="slidenum">
              <a:rPr lang="zh-CN" altLang="en-US"/>
              <a:pPr/>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bwMode="auto">
          <a:noFill/>
          <a:ln>
            <a:solidFill>
              <a:srgbClr val="000000"/>
            </a:solidFill>
            <a:miter lim="800000"/>
            <a:headEnd/>
            <a:tailEnd/>
          </a:ln>
        </p:spPr>
      </p:sp>
      <p:sp>
        <p:nvSpPr>
          <p:cNvPr id="9625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6260" name="灯片编号占位符 3"/>
          <p:cNvSpPr>
            <a:spLocks noGrp="1"/>
          </p:cNvSpPr>
          <p:nvPr>
            <p:ph type="sldNum" sz="quarter" idx="5"/>
          </p:nvPr>
        </p:nvSpPr>
        <p:spPr bwMode="auto">
          <a:noFill/>
          <a:ln>
            <a:miter lim="800000"/>
            <a:headEnd/>
            <a:tailEnd/>
          </a:ln>
        </p:spPr>
        <p:txBody>
          <a:bodyPr/>
          <a:lstStyle/>
          <a:p>
            <a:fld id="{C2F8EC38-C69F-4C85-94C9-445B36848774}" type="slidenum">
              <a:rPr lang="zh-CN" altLang="en-US"/>
              <a:pPr/>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bwMode="auto">
          <a:noFill/>
          <a:ln>
            <a:solidFill>
              <a:srgbClr val="000000"/>
            </a:solidFill>
            <a:miter lim="800000"/>
            <a:headEnd/>
            <a:tailEnd/>
          </a:ln>
        </p:spPr>
      </p:sp>
      <p:sp>
        <p:nvSpPr>
          <p:cNvPr id="9830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8308" name="灯片编号占位符 3"/>
          <p:cNvSpPr>
            <a:spLocks noGrp="1"/>
          </p:cNvSpPr>
          <p:nvPr>
            <p:ph type="sldNum" sz="quarter" idx="5"/>
          </p:nvPr>
        </p:nvSpPr>
        <p:spPr bwMode="auto">
          <a:noFill/>
          <a:ln>
            <a:miter lim="800000"/>
            <a:headEnd/>
            <a:tailEnd/>
          </a:ln>
        </p:spPr>
        <p:txBody>
          <a:bodyPr/>
          <a:lstStyle/>
          <a:p>
            <a:fld id="{AE4B6527-BB31-471A-8575-4FFA13592BCA}" type="slidenum">
              <a:rPr lang="zh-CN" altLang="en-US"/>
              <a:pPr/>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headEnd/>
            <a:tailEnd/>
          </a:ln>
        </p:spPr>
      </p:sp>
      <p:sp>
        <p:nvSpPr>
          <p:cNvPr id="10035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0356" name="灯片编号占位符 3"/>
          <p:cNvSpPr>
            <a:spLocks noGrp="1"/>
          </p:cNvSpPr>
          <p:nvPr>
            <p:ph type="sldNum" sz="quarter" idx="5"/>
          </p:nvPr>
        </p:nvSpPr>
        <p:spPr bwMode="auto">
          <a:noFill/>
          <a:ln>
            <a:miter lim="800000"/>
            <a:headEnd/>
            <a:tailEnd/>
          </a:ln>
        </p:spPr>
        <p:txBody>
          <a:bodyPr/>
          <a:lstStyle/>
          <a:p>
            <a:fld id="{C6425C35-AC43-4A16-880C-710E06C0BB6B}" type="slidenum">
              <a:rPr lang="zh-CN" altLang="en-US"/>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0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2404" name="灯片编号占位符 3"/>
          <p:cNvSpPr>
            <a:spLocks noGrp="1"/>
          </p:cNvSpPr>
          <p:nvPr>
            <p:ph type="sldNum" sz="quarter" idx="5"/>
          </p:nvPr>
        </p:nvSpPr>
        <p:spPr bwMode="auto">
          <a:noFill/>
          <a:ln>
            <a:miter lim="800000"/>
            <a:headEnd/>
            <a:tailEnd/>
          </a:ln>
        </p:spPr>
        <p:txBody>
          <a:bodyPr/>
          <a:lstStyle/>
          <a:p>
            <a:fld id="{1C79CF90-2E1B-488B-B9D9-6D7C822AAFCF}" type="slidenum">
              <a:rPr lang="zh-CN" altLang="en-US"/>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headEnd/>
            <a:tailEnd/>
          </a:ln>
        </p:spPr>
      </p:sp>
      <p:sp>
        <p:nvSpPr>
          <p:cNvPr id="1229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292" name="灯片编号占位符 3"/>
          <p:cNvSpPr>
            <a:spLocks noGrp="1"/>
          </p:cNvSpPr>
          <p:nvPr>
            <p:ph type="sldNum" sz="quarter" idx="5"/>
          </p:nvPr>
        </p:nvSpPr>
        <p:spPr bwMode="auto">
          <a:noFill/>
          <a:ln>
            <a:miter lim="800000"/>
            <a:headEnd/>
            <a:tailEnd/>
          </a:ln>
        </p:spPr>
        <p:txBody>
          <a:bodyPr/>
          <a:lstStyle/>
          <a:p>
            <a:fld id="{380EB7C4-0C6E-41F8-984C-7AD4C14C80A0}" type="slidenum">
              <a:rPr lang="zh-CN" altLang="en-US"/>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bwMode="auto">
          <a:noFill/>
          <a:ln>
            <a:solidFill>
              <a:srgbClr val="000000"/>
            </a:solidFill>
            <a:miter lim="800000"/>
            <a:headEnd/>
            <a:tailEnd/>
          </a:ln>
        </p:spPr>
      </p:sp>
      <p:sp>
        <p:nvSpPr>
          <p:cNvPr id="10445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4452" name="灯片编号占位符 3"/>
          <p:cNvSpPr>
            <a:spLocks noGrp="1"/>
          </p:cNvSpPr>
          <p:nvPr>
            <p:ph type="sldNum" sz="quarter" idx="5"/>
          </p:nvPr>
        </p:nvSpPr>
        <p:spPr bwMode="auto">
          <a:noFill/>
          <a:ln>
            <a:miter lim="800000"/>
            <a:headEnd/>
            <a:tailEnd/>
          </a:ln>
        </p:spPr>
        <p:txBody>
          <a:bodyPr/>
          <a:lstStyle/>
          <a:p>
            <a:fld id="{DD227BEF-DC1F-441A-AAE7-64F02CF3C195}" type="slidenum">
              <a:rPr lang="zh-CN" altLang="en-US"/>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bwMode="auto">
          <a:noFill/>
          <a:ln>
            <a:solidFill>
              <a:srgbClr val="000000"/>
            </a:solidFill>
            <a:miter lim="800000"/>
            <a:headEnd/>
            <a:tailEnd/>
          </a:ln>
        </p:spPr>
      </p:sp>
      <p:sp>
        <p:nvSpPr>
          <p:cNvPr id="10649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6500" name="灯片编号占位符 3"/>
          <p:cNvSpPr>
            <a:spLocks noGrp="1"/>
          </p:cNvSpPr>
          <p:nvPr>
            <p:ph type="sldNum" sz="quarter" idx="5"/>
          </p:nvPr>
        </p:nvSpPr>
        <p:spPr bwMode="auto">
          <a:noFill/>
          <a:ln>
            <a:miter lim="800000"/>
            <a:headEnd/>
            <a:tailEnd/>
          </a:ln>
        </p:spPr>
        <p:txBody>
          <a:bodyPr/>
          <a:lstStyle/>
          <a:p>
            <a:fld id="{F862CDA4-8873-4ED0-9781-8EE4958AF751}" type="slidenum">
              <a:rPr lang="zh-CN" altLang="en-US"/>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bwMode="auto">
          <a:noFill/>
          <a:ln>
            <a:solidFill>
              <a:srgbClr val="000000"/>
            </a:solidFill>
            <a:miter lim="800000"/>
            <a:headEnd/>
            <a:tailEnd/>
          </a:ln>
        </p:spPr>
      </p:sp>
      <p:sp>
        <p:nvSpPr>
          <p:cNvPr id="10854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8548" name="灯片编号占位符 3"/>
          <p:cNvSpPr>
            <a:spLocks noGrp="1"/>
          </p:cNvSpPr>
          <p:nvPr>
            <p:ph type="sldNum" sz="quarter" idx="5"/>
          </p:nvPr>
        </p:nvSpPr>
        <p:spPr bwMode="auto">
          <a:noFill/>
          <a:ln>
            <a:miter lim="800000"/>
            <a:headEnd/>
            <a:tailEnd/>
          </a:ln>
        </p:spPr>
        <p:txBody>
          <a:bodyPr/>
          <a:lstStyle/>
          <a:p>
            <a:fld id="{E40950F6-DAD1-4806-9E3B-5B9C8B8ABD9F}" type="slidenum">
              <a:rPr lang="zh-CN" altLang="en-US"/>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bwMode="auto">
          <a:noFill/>
          <a:ln>
            <a:solidFill>
              <a:srgbClr val="000000"/>
            </a:solidFill>
            <a:miter lim="800000"/>
            <a:headEnd/>
            <a:tailEnd/>
          </a:ln>
        </p:spPr>
      </p:sp>
      <p:sp>
        <p:nvSpPr>
          <p:cNvPr id="1105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0596" name="灯片编号占位符 3"/>
          <p:cNvSpPr>
            <a:spLocks noGrp="1"/>
          </p:cNvSpPr>
          <p:nvPr>
            <p:ph type="sldNum" sz="quarter" idx="5"/>
          </p:nvPr>
        </p:nvSpPr>
        <p:spPr bwMode="auto">
          <a:noFill/>
          <a:ln>
            <a:miter lim="800000"/>
            <a:headEnd/>
            <a:tailEnd/>
          </a:ln>
        </p:spPr>
        <p:txBody>
          <a:bodyPr/>
          <a:lstStyle/>
          <a:p>
            <a:fld id="{BAA8DEA6-5093-4A7D-AE1C-10EB31A99BE2}" type="slidenum">
              <a:rPr lang="zh-CN" altLang="en-US"/>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4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2644" name="灯片编号占位符 3"/>
          <p:cNvSpPr>
            <a:spLocks noGrp="1"/>
          </p:cNvSpPr>
          <p:nvPr>
            <p:ph type="sldNum" sz="quarter" idx="5"/>
          </p:nvPr>
        </p:nvSpPr>
        <p:spPr bwMode="auto">
          <a:noFill/>
          <a:ln>
            <a:miter lim="800000"/>
            <a:headEnd/>
            <a:tailEnd/>
          </a:ln>
        </p:spPr>
        <p:txBody>
          <a:bodyPr/>
          <a:lstStyle/>
          <a:p>
            <a:fld id="{6B9C5116-3C9B-4A40-9451-8288567ECD4E}" type="slidenum">
              <a:rPr lang="zh-CN" altLang="en-US"/>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bwMode="auto">
          <a:noFill/>
          <a:ln>
            <a:solidFill>
              <a:srgbClr val="000000"/>
            </a:solidFill>
            <a:miter lim="800000"/>
            <a:headEnd/>
            <a:tailEnd/>
          </a:ln>
        </p:spPr>
      </p:sp>
      <p:sp>
        <p:nvSpPr>
          <p:cNvPr id="11469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4692" name="灯片编号占位符 3"/>
          <p:cNvSpPr>
            <a:spLocks noGrp="1"/>
          </p:cNvSpPr>
          <p:nvPr>
            <p:ph type="sldNum" sz="quarter" idx="5"/>
          </p:nvPr>
        </p:nvSpPr>
        <p:spPr bwMode="auto">
          <a:noFill/>
          <a:ln>
            <a:miter lim="800000"/>
            <a:headEnd/>
            <a:tailEnd/>
          </a:ln>
        </p:spPr>
        <p:txBody>
          <a:bodyPr/>
          <a:lstStyle/>
          <a:p>
            <a:fld id="{1F7F8512-3245-473D-AADB-41681BAF18C5}" type="slidenum">
              <a:rPr lang="zh-CN" altLang="en-US"/>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bwMode="auto">
          <a:noFill/>
          <a:ln>
            <a:solidFill>
              <a:srgbClr val="000000"/>
            </a:solidFill>
            <a:miter lim="800000"/>
            <a:headEnd/>
            <a:tailEnd/>
          </a:ln>
        </p:spPr>
      </p:sp>
      <p:sp>
        <p:nvSpPr>
          <p:cNvPr id="11673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6740" name="灯片编号占位符 3"/>
          <p:cNvSpPr>
            <a:spLocks noGrp="1"/>
          </p:cNvSpPr>
          <p:nvPr>
            <p:ph type="sldNum" sz="quarter" idx="5"/>
          </p:nvPr>
        </p:nvSpPr>
        <p:spPr bwMode="auto">
          <a:noFill/>
          <a:ln>
            <a:miter lim="800000"/>
            <a:headEnd/>
            <a:tailEnd/>
          </a:ln>
        </p:spPr>
        <p:txBody>
          <a:bodyPr/>
          <a:lstStyle/>
          <a:p>
            <a:fld id="{1683DA88-D888-4FB8-BE31-5408E6E9A2E2}" type="slidenum">
              <a:rPr lang="zh-CN" altLang="en-US"/>
              <a:pPr/>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bwMode="auto">
          <a:noFill/>
          <a:ln>
            <a:solidFill>
              <a:srgbClr val="000000"/>
            </a:solidFill>
            <a:miter lim="800000"/>
            <a:headEnd/>
            <a:tailEnd/>
          </a:ln>
        </p:spPr>
      </p:sp>
      <p:sp>
        <p:nvSpPr>
          <p:cNvPr id="1187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8788" name="灯片编号占位符 3"/>
          <p:cNvSpPr>
            <a:spLocks noGrp="1"/>
          </p:cNvSpPr>
          <p:nvPr>
            <p:ph type="sldNum" sz="quarter" idx="5"/>
          </p:nvPr>
        </p:nvSpPr>
        <p:spPr bwMode="auto">
          <a:noFill/>
          <a:ln>
            <a:miter lim="800000"/>
            <a:headEnd/>
            <a:tailEnd/>
          </a:ln>
        </p:spPr>
        <p:txBody>
          <a:bodyPr/>
          <a:lstStyle/>
          <a:p>
            <a:fld id="{35FF87B8-B4DB-4687-9FFE-B96F0BE62FD9}" type="slidenum">
              <a:rPr lang="zh-CN" altLang="en-US"/>
              <a:pPr/>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bwMode="auto">
          <a:noFill/>
          <a:ln>
            <a:solidFill>
              <a:srgbClr val="000000"/>
            </a:solidFill>
            <a:miter lim="800000"/>
            <a:headEnd/>
            <a:tailEnd/>
          </a:ln>
        </p:spPr>
      </p:sp>
      <p:sp>
        <p:nvSpPr>
          <p:cNvPr id="12083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0836" name="灯片编号占位符 3"/>
          <p:cNvSpPr>
            <a:spLocks noGrp="1"/>
          </p:cNvSpPr>
          <p:nvPr>
            <p:ph type="sldNum" sz="quarter" idx="5"/>
          </p:nvPr>
        </p:nvSpPr>
        <p:spPr bwMode="auto">
          <a:noFill/>
          <a:ln>
            <a:miter lim="800000"/>
            <a:headEnd/>
            <a:tailEnd/>
          </a:ln>
        </p:spPr>
        <p:txBody>
          <a:bodyPr/>
          <a:lstStyle/>
          <a:p>
            <a:fld id="{44E524E3-D112-4C17-B393-AFD3DD7177E2}" type="slidenum">
              <a:rPr lang="zh-CN" altLang="en-US"/>
              <a:pPr/>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noFill/>
          <a:ln>
            <a:solidFill>
              <a:srgbClr val="000000"/>
            </a:solidFill>
            <a:miter lim="800000"/>
            <a:headEnd/>
            <a:tailEnd/>
          </a:ln>
        </p:spPr>
      </p:sp>
      <p:sp>
        <p:nvSpPr>
          <p:cNvPr id="12288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2884" name="灯片编号占位符 3"/>
          <p:cNvSpPr>
            <a:spLocks noGrp="1"/>
          </p:cNvSpPr>
          <p:nvPr>
            <p:ph type="sldNum" sz="quarter" idx="5"/>
          </p:nvPr>
        </p:nvSpPr>
        <p:spPr bwMode="auto">
          <a:noFill/>
          <a:ln>
            <a:miter lim="800000"/>
            <a:headEnd/>
            <a:tailEnd/>
          </a:ln>
        </p:spPr>
        <p:txBody>
          <a:bodyPr/>
          <a:lstStyle/>
          <a:p>
            <a:fld id="{FBA30E30-CED9-4C4D-9796-F1D86E1E3BC7}" type="slidenum">
              <a:rPr lang="zh-CN" altLang="en-US"/>
              <a:pPr/>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p:spPr>
      </p:sp>
      <p:sp>
        <p:nvSpPr>
          <p:cNvPr id="1433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4340" name="灯片编号占位符 3"/>
          <p:cNvSpPr>
            <a:spLocks noGrp="1"/>
          </p:cNvSpPr>
          <p:nvPr>
            <p:ph type="sldNum" sz="quarter" idx="5"/>
          </p:nvPr>
        </p:nvSpPr>
        <p:spPr bwMode="auto">
          <a:noFill/>
          <a:ln>
            <a:miter lim="800000"/>
            <a:headEnd/>
            <a:tailEnd/>
          </a:ln>
        </p:spPr>
        <p:txBody>
          <a:bodyPr/>
          <a:lstStyle/>
          <a:p>
            <a:fld id="{5F38CCB4-B035-45E9-AA3E-1EAF0DE712C5}" type="slidenum">
              <a:rPr lang="zh-CN" altLang="en-US"/>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bwMode="auto">
          <a:noFill/>
          <a:ln>
            <a:solidFill>
              <a:srgbClr val="000000"/>
            </a:solidFill>
            <a:miter lim="800000"/>
            <a:headEnd/>
            <a:tailEnd/>
          </a:ln>
        </p:spPr>
      </p:sp>
      <p:sp>
        <p:nvSpPr>
          <p:cNvPr id="1249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4932" name="灯片编号占位符 3"/>
          <p:cNvSpPr>
            <a:spLocks noGrp="1"/>
          </p:cNvSpPr>
          <p:nvPr>
            <p:ph type="sldNum" sz="quarter" idx="5"/>
          </p:nvPr>
        </p:nvSpPr>
        <p:spPr bwMode="auto">
          <a:noFill/>
          <a:ln>
            <a:miter lim="800000"/>
            <a:headEnd/>
            <a:tailEnd/>
          </a:ln>
        </p:spPr>
        <p:txBody>
          <a:bodyPr/>
          <a:lstStyle/>
          <a:p>
            <a:fld id="{2DF16D11-52CF-4F45-B12A-5D61867B1549}" type="slidenum">
              <a:rPr lang="zh-CN" altLang="en-US"/>
              <a:pPr/>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bwMode="auto">
          <a:noFill/>
          <a:ln>
            <a:solidFill>
              <a:srgbClr val="000000"/>
            </a:solidFill>
            <a:miter lim="800000"/>
            <a:headEnd/>
            <a:tailEnd/>
          </a:ln>
        </p:spPr>
      </p:sp>
      <p:sp>
        <p:nvSpPr>
          <p:cNvPr id="12697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6980" name="灯片编号占位符 3"/>
          <p:cNvSpPr>
            <a:spLocks noGrp="1"/>
          </p:cNvSpPr>
          <p:nvPr>
            <p:ph type="sldNum" sz="quarter" idx="5"/>
          </p:nvPr>
        </p:nvSpPr>
        <p:spPr bwMode="auto">
          <a:noFill/>
          <a:ln>
            <a:miter lim="800000"/>
            <a:headEnd/>
            <a:tailEnd/>
          </a:ln>
        </p:spPr>
        <p:txBody>
          <a:bodyPr/>
          <a:lstStyle/>
          <a:p>
            <a:fld id="{BDEFD05A-3183-49E0-9A65-194CB1B8FD67}" type="slidenum">
              <a:rPr lang="zh-CN" altLang="en-US"/>
              <a:pPr/>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bwMode="auto">
          <a:noFill/>
          <a:ln>
            <a:solidFill>
              <a:srgbClr val="000000"/>
            </a:solidFill>
            <a:miter lim="800000"/>
            <a:headEnd/>
            <a:tailEnd/>
          </a:ln>
        </p:spPr>
      </p:sp>
      <p:sp>
        <p:nvSpPr>
          <p:cNvPr id="1290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9028" name="灯片编号占位符 3"/>
          <p:cNvSpPr>
            <a:spLocks noGrp="1"/>
          </p:cNvSpPr>
          <p:nvPr>
            <p:ph type="sldNum" sz="quarter" idx="5"/>
          </p:nvPr>
        </p:nvSpPr>
        <p:spPr bwMode="auto">
          <a:noFill/>
          <a:ln>
            <a:miter lim="800000"/>
            <a:headEnd/>
            <a:tailEnd/>
          </a:ln>
        </p:spPr>
        <p:txBody>
          <a:bodyPr/>
          <a:lstStyle/>
          <a:p>
            <a:fld id="{EDBB886B-27FE-434E-8CAF-3C58BC626B35}" type="slidenum">
              <a:rPr lang="zh-CN" altLang="en-US"/>
              <a:pPr/>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bwMode="auto">
          <a:noFill/>
          <a:ln>
            <a:solidFill>
              <a:srgbClr val="000000"/>
            </a:solidFill>
            <a:miter lim="800000"/>
            <a:headEnd/>
            <a:tailEnd/>
          </a:ln>
        </p:spPr>
      </p:sp>
      <p:sp>
        <p:nvSpPr>
          <p:cNvPr id="13107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31076" name="灯片编号占位符 3"/>
          <p:cNvSpPr>
            <a:spLocks noGrp="1"/>
          </p:cNvSpPr>
          <p:nvPr>
            <p:ph type="sldNum" sz="quarter" idx="5"/>
          </p:nvPr>
        </p:nvSpPr>
        <p:spPr bwMode="auto">
          <a:noFill/>
          <a:ln>
            <a:miter lim="800000"/>
            <a:headEnd/>
            <a:tailEnd/>
          </a:ln>
        </p:spPr>
        <p:txBody>
          <a:bodyPr/>
          <a:lstStyle/>
          <a:p>
            <a:fld id="{FF45F3BA-D63E-464B-BF89-8CCD983E3074}" type="slidenum">
              <a:rPr lang="zh-CN" altLang="en-US"/>
              <a:pPr/>
              <a:t>63</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p:spPr>
      </p:sp>
      <p:sp>
        <p:nvSpPr>
          <p:cNvPr id="163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6388" name="灯片编号占位符 3"/>
          <p:cNvSpPr>
            <a:spLocks noGrp="1"/>
          </p:cNvSpPr>
          <p:nvPr>
            <p:ph type="sldNum" sz="quarter" idx="5"/>
          </p:nvPr>
        </p:nvSpPr>
        <p:spPr bwMode="auto">
          <a:noFill/>
          <a:ln>
            <a:miter lim="800000"/>
            <a:headEnd/>
            <a:tailEnd/>
          </a:ln>
        </p:spPr>
        <p:txBody>
          <a:bodyPr/>
          <a:lstStyle/>
          <a:p>
            <a:fld id="{F613B892-919B-481F-86BF-DB9EED51569D}" type="slidenum">
              <a:rPr lang="zh-CN" altLang="en-US"/>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8436" name="灯片编号占位符 3"/>
          <p:cNvSpPr>
            <a:spLocks noGrp="1"/>
          </p:cNvSpPr>
          <p:nvPr>
            <p:ph type="sldNum" sz="quarter" idx="5"/>
          </p:nvPr>
        </p:nvSpPr>
        <p:spPr bwMode="auto">
          <a:noFill/>
          <a:ln>
            <a:miter lim="800000"/>
            <a:headEnd/>
            <a:tailEnd/>
          </a:ln>
        </p:spPr>
        <p:txBody>
          <a:bodyPr/>
          <a:lstStyle/>
          <a:p>
            <a:fld id="{2F498606-EB0D-419A-9906-533E18783E89}" type="slidenum">
              <a:rPr lang="zh-CN" altLang="en-US"/>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0484" name="灯片编号占位符 3"/>
          <p:cNvSpPr>
            <a:spLocks noGrp="1"/>
          </p:cNvSpPr>
          <p:nvPr>
            <p:ph type="sldNum" sz="quarter" idx="5"/>
          </p:nvPr>
        </p:nvSpPr>
        <p:spPr bwMode="auto">
          <a:noFill/>
          <a:ln>
            <a:miter lim="800000"/>
            <a:headEnd/>
            <a:tailEnd/>
          </a:ln>
        </p:spPr>
        <p:txBody>
          <a:bodyPr/>
          <a:lstStyle/>
          <a:p>
            <a:fld id="{6526A65D-70F3-4F04-A57D-8F3952EE0490}" type="slidenum">
              <a:rPr lang="zh-CN" altLang="en-US"/>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F45FA869-AD71-40FA-8DAE-7A35575B39E0}" type="datetimeFigureOut">
              <a:rPr lang="zh-CN" altLang="en-US"/>
              <a:pPr>
                <a:defRPr/>
              </a:pPr>
              <a:t>2013/12/24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16739204-3663-4957-BE1A-4A3FBA7E2C56}" type="slidenum">
              <a:rPr lang="zh-CN" altLang="en-US"/>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031B81E-4238-4813-937E-815DCA38EBE2}" type="datetimeFigureOut">
              <a:rPr lang="zh-CN" altLang="en-US"/>
              <a:pPr>
                <a:defRPr/>
              </a:pPr>
              <a:t>2013/12/24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A79997F5-7BA0-45C1-A367-4AD44D8E6E84}" type="slidenum">
              <a:rPr lang="zh-CN" altLang="en-US"/>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FE3313C-7B2D-402E-8B46-97A81366334F}" type="datetimeFigureOut">
              <a:rPr lang="zh-CN" altLang="en-US"/>
              <a:pPr>
                <a:defRPr/>
              </a:pPr>
              <a:t>2013/12/24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3C73AC2-0218-4351-8E49-718247DCB670}" type="slidenum">
              <a:rPr lang="zh-CN" altLang="en-US"/>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0C69BD1-7CC2-4A58-92BC-E7BA846969BB}" type="datetimeFigureOut">
              <a:rPr lang="zh-CN" altLang="en-US"/>
              <a:pPr>
                <a:defRPr/>
              </a:pPr>
              <a:t>2013/12/24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B0C5D26-385D-4B60-AE5E-06DC871E55EE}" type="slidenum">
              <a:rPr lang="zh-CN" altLang="en-US"/>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BFDF967-5F9F-4692-9A78-9E65742B8FB8}" type="datetimeFigureOut">
              <a:rPr lang="zh-CN" altLang="en-US"/>
              <a:pPr>
                <a:defRPr/>
              </a:pPr>
              <a:t>2013/12/24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16ABB16-A51D-4CD7-A371-300C5C0B3C0D}" type="slidenum">
              <a:rPr lang="zh-CN" altLang="en-US"/>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9AFD3AB1-2FA4-4BAD-BD2A-75FBAA82DFE3}" type="datetimeFigureOut">
              <a:rPr lang="zh-CN" altLang="en-US"/>
              <a:pPr>
                <a:defRPr/>
              </a:pPr>
              <a:t>2013/12/24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044E6F4D-0646-4A01-B112-6D3016635D9D}" type="slidenum">
              <a:rPr lang="zh-CN" altLang="en-US"/>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2B920B60-FAC2-4346-8CA4-5082F4FB3EEA}" type="datetimeFigureOut">
              <a:rPr lang="zh-CN" altLang="en-US"/>
              <a:pPr>
                <a:defRPr/>
              </a:pPr>
              <a:t>2013/12/24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62BC2D36-F0C5-4B3C-98FA-77837EF39187}" type="slidenum">
              <a:rPr lang="zh-CN" altLang="en-US"/>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59E15396-0443-4914-8B25-747757361375}" type="datetimeFigureOut">
              <a:rPr lang="zh-CN" altLang="en-US"/>
              <a:pPr>
                <a:defRPr/>
              </a:pPr>
              <a:t>2013/12/24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7DE46A98-1EA2-4D0F-922A-36EA925FB389}" type="slidenum">
              <a:rPr lang="zh-CN" altLang="en-US"/>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1D18831-C864-487D-B59B-69F8AA9DB0EA}" type="datetimeFigureOut">
              <a:rPr lang="zh-CN" altLang="en-US"/>
              <a:pPr>
                <a:defRPr/>
              </a:pPr>
              <a:t>2013/12/24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BADCC309-47A9-4EEF-8C68-85EAA15CD9B0}" type="slidenum">
              <a:rPr lang="zh-CN" altLang="en-US"/>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62345A0-08FF-4FEF-A030-7521ED36705F}" type="datetimeFigureOut">
              <a:rPr lang="zh-CN" altLang="en-US"/>
              <a:pPr>
                <a:defRPr/>
              </a:pPr>
              <a:t>2013/12/24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0C10FD5-10A9-4C8B-A123-6D30D55FE75B}" type="slidenum">
              <a:rPr lang="zh-CN" altLang="en-US"/>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8C56D83-6993-4130-9107-C9E4491F9765}" type="datetimeFigureOut">
              <a:rPr lang="zh-CN" altLang="en-US"/>
              <a:pPr>
                <a:defRPr/>
              </a:pPr>
              <a:t>2013/12/24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3A948712-A0BE-4E0B-9549-503AB28CDDBE}" type="slidenum">
              <a:rPr lang="zh-CN" altLang="en-US"/>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1EEEB"/>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2093422B-9197-4D1F-87AE-0E5B7969DB13}" type="datetimeFigureOut">
              <a:rPr lang="zh-CN" altLang="en-US"/>
              <a:pPr>
                <a:defRPr/>
              </a:pPr>
              <a:t>2013/12/24</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10340F70-BF57-48DD-8A85-D6E9698816E5}"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1.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10.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10.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11.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12.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13.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14.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15.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16.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17.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18.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19.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2.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20.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20.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21.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22.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23.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24.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25.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26.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27.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28.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29.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3.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19" Type="http://schemas.openxmlformats.org/officeDocument/2006/relationships/image" Target="../media/image1.png"/><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30.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30.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31.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32.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33.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34.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34.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35.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35.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36.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36.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37.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38.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38.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39.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39.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4.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40.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40.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41.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41.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42.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42.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43.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43.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44.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44.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45.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45.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46.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46.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47.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47.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48.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48.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49.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49.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5.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50.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50.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51.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51.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52.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52.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53.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53.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54.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54.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55.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55.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56.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56.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57.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57.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58.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58.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59.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59.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6.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60.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60.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61.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61.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62.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62.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63.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63.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19" Type="http://schemas.openxmlformats.org/officeDocument/2006/relationships/image" Target="../media/image1.png"/><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7.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8.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slide" Target="slide1.xm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9.xml"/><Relationship Id="rId16" Type="http://schemas.openxmlformats.org/officeDocument/2006/relationships/hyperlink" Target="http://www.1ppt.com/shiti/" TargetMode="External"/><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19" Type="http://schemas.openxmlformats.org/officeDocument/2006/relationships/image" Target="../media/image2.png"/><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3075"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077"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054" name="TextBox 88"/>
          <p:cNvSpPr txBox="1">
            <a:spLocks noChangeArrowheads="1"/>
          </p:cNvSpPr>
          <p:nvPr/>
        </p:nvSpPr>
        <p:spPr bwMode="auto">
          <a:xfrm>
            <a:off x="942167" y="1801494"/>
            <a:ext cx="7096125" cy="1938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en-US" altLang="zh-CN" sz="6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时尚中黑简体" panose="01010104010101010101" pitchFamily="2" charset="-122"/>
                <a:ea typeface="时尚中黑简体" panose="01010104010101010101" pitchFamily="2" charset="-122"/>
              </a:rPr>
              <a:t>C++</a:t>
            </a:r>
            <a:r>
              <a:rPr lang="zh-CN" altLang="en-US" sz="6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时尚中黑简体" panose="01010104010101010101" pitchFamily="2" charset="-122"/>
                <a:ea typeface="时尚中黑简体" panose="01010104010101010101" pitchFamily="2" charset="-122"/>
              </a:rPr>
              <a:t>知识</a:t>
            </a:r>
            <a:r>
              <a:rPr lang="zh-CN" altLang="en-US" sz="6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时尚中黑简体" panose="01010104010101010101" pitchFamily="2" charset="-122"/>
                <a:ea typeface="时尚中黑简体" panose="01010104010101010101" pitchFamily="2" charset="-122"/>
              </a:rPr>
              <a:t>点概要</a:t>
            </a:r>
            <a:endParaRPr lang="en-US" altLang="zh-CN" sz="6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时尚中黑简体" panose="01010104010101010101" pitchFamily="2" charset="-122"/>
              <a:ea typeface="时尚中黑简体" panose="01010104010101010101" pitchFamily="2" charset="-122"/>
            </a:endParaRPr>
          </a:p>
          <a:p>
            <a:pPr algn="ctr" eaLnBrk="1" hangingPunct="1">
              <a:defRPr/>
            </a:pPr>
            <a:r>
              <a:rPr lang="en-US" altLang="zh-CN"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时尚中黑简体" panose="01010104010101010101" pitchFamily="2" charset="-122"/>
                <a:ea typeface="时尚中黑简体" panose="01010104010101010101" pitchFamily="2" charset="-122"/>
              </a:rPr>
              <a:t>Chapter 1-6</a:t>
            </a:r>
            <a:endParaRPr lang="zh-CN" alt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时尚中黑简体" panose="01010104010101010101" pitchFamily="2" charset="-122"/>
              <a:ea typeface="时尚中黑简体" panose="01010104010101010101" pitchFamily="2" charset="-122"/>
            </a:endParaRPr>
          </a:p>
        </p:txBody>
      </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3080"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chapter3</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14336" name="文本框 14335"/>
          <p:cNvSpPr txBox="1"/>
          <p:nvPr/>
        </p:nvSpPr>
        <p:spPr>
          <a:xfrm>
            <a:off x="6279252" y="3847560"/>
            <a:ext cx="2415486" cy="523220"/>
          </a:xfrm>
          <a:prstGeom prst="rect">
            <a:avLst/>
          </a:prstGeom>
          <a:noFill/>
        </p:spPr>
        <p:txBody>
          <a:bodyPr>
            <a:spAutoFit/>
          </a:bodyPr>
          <a:lstStyle/>
          <a:p>
            <a:pPr eaLnBrk="1" hangingPunct="1">
              <a:defRPr/>
            </a:pPr>
            <a:r>
              <a:rPr lang="en-US" altLang="zh-CN"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时尚中黑简体" panose="01010104010101010101" pitchFamily="2" charset="-122"/>
                <a:ea typeface="时尚中黑简体" panose="01010104010101010101" pitchFamily="2" charset="-122"/>
              </a:rPr>
              <a:t>——</a:t>
            </a:r>
            <a:r>
              <a:rPr lang="zh-CN" alt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时尚中黑简体" panose="01010104010101010101" pitchFamily="2" charset="-122"/>
                <a:ea typeface="时尚中黑简体" panose="01010104010101010101" pitchFamily="2" charset="-122"/>
              </a:rPr>
              <a:t>机械硕</a:t>
            </a:r>
            <a:r>
              <a:rPr lang="en-US" altLang="zh-CN"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时尚中黑简体" panose="01010104010101010101" pitchFamily="2" charset="-122"/>
                <a:ea typeface="时尚中黑简体" panose="01010104010101010101" pitchFamily="2" charset="-122"/>
              </a:rPr>
              <a:t>21</a:t>
            </a:r>
            <a:endParaRPr lang="zh-CN" alt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时尚中黑简体" panose="01010104010101010101" pitchFamily="2" charset="-122"/>
              <a:ea typeface="时尚中黑简体" panose="01010104010101010101" pitchFamily="2" charset="-122"/>
            </a:endParaRPr>
          </a:p>
        </p:txBody>
      </p:sp>
    </p:spTree>
  </p:cSld>
  <p:clrMapOvr>
    <a:masterClrMapping/>
  </p:clrMapOvr>
  <p:transition spd="med" advClick="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21507"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509"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21511"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21512" name="TextBox 89">
            <a:hlinkClick r:id="rId18" action="ppaction://hlinksldjump"/>
          </p:cNvPr>
          <p:cNvSpPr txBox="1">
            <a:spLocks noChangeArrowheads="1"/>
          </p:cNvSpPr>
          <p:nvPr/>
        </p:nvSpPr>
        <p:spPr bwMode="auto">
          <a:xfrm>
            <a:off x="2954338" y="268288"/>
            <a:ext cx="1258887"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chapter2</a:t>
            </a:r>
            <a:endParaRPr lang="zh-CN" altLang="en-US" b="1">
              <a:solidFill>
                <a:schemeClr val="bg1"/>
              </a:solidFill>
              <a:latin typeface="微软雅黑" pitchFamily="34" charset="-122"/>
              <a:ea typeface="微软雅黑" pitchFamily="34" charset="-122"/>
            </a:endParaRPr>
          </a:p>
        </p:txBody>
      </p:sp>
      <p:sp>
        <p:nvSpPr>
          <p:cNvPr id="8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chapter3</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21517" name="文本框 77"/>
          <p:cNvSpPr txBox="1">
            <a:spLocks noChangeArrowheads="1"/>
          </p:cNvSpPr>
          <p:nvPr/>
        </p:nvSpPr>
        <p:spPr bwMode="auto">
          <a:xfrm>
            <a:off x="87313" y="1052513"/>
            <a:ext cx="44148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简单信息的表达与计算</a:t>
            </a:r>
          </a:p>
        </p:txBody>
      </p:sp>
      <p:sp>
        <p:nvSpPr>
          <p:cNvPr id="21518" name="Rectangle 2"/>
          <p:cNvSpPr txBox="1">
            <a:spLocks noChangeArrowheads="1"/>
          </p:cNvSpPr>
          <p:nvPr/>
        </p:nvSpPr>
        <p:spPr bwMode="auto">
          <a:xfrm>
            <a:off x="671513" y="2163763"/>
            <a:ext cx="7940675" cy="2270125"/>
          </a:xfrm>
          <a:prstGeom prst="rect">
            <a:avLst/>
          </a:prstGeom>
          <a:noFill/>
          <a:ln w="9525">
            <a:noFill/>
            <a:miter lim="800000"/>
            <a:headEnd/>
            <a:tailEnd/>
          </a:ln>
        </p:spPr>
        <p:txBody>
          <a:bodyPr/>
          <a:lstStyle/>
          <a:p>
            <a:pPr>
              <a:spcBef>
                <a:spcPct val="20000"/>
              </a:spcBef>
              <a:buFont typeface="Arial" charset="0"/>
              <a:buNone/>
            </a:pPr>
            <a:r>
              <a:rPr lang="zh-CN" altLang="zh-CN" sz="2000"/>
              <a:t>\n</a:t>
            </a:r>
            <a:r>
              <a:rPr lang="en-US" altLang="zh-CN" sz="2000"/>
              <a:t> </a:t>
            </a:r>
            <a:r>
              <a:rPr lang="zh-CN" sz="2000"/>
              <a:t>换行      </a:t>
            </a:r>
            <a:r>
              <a:rPr lang="zh-CN" altLang="zh-CN" sz="2000"/>
              <a:t>\f </a:t>
            </a:r>
            <a:r>
              <a:rPr lang="zh-CN" sz="2000"/>
              <a:t>换页     </a:t>
            </a:r>
            <a:r>
              <a:rPr lang="zh-CN" altLang="zh-CN" sz="2000"/>
              <a:t>\</a:t>
            </a:r>
            <a:r>
              <a:rPr lang="en-US" altLang="zh-CN" sz="2000"/>
              <a:t>’ </a:t>
            </a:r>
            <a:r>
              <a:rPr lang="zh-CN" sz="2000"/>
              <a:t>单引号     </a:t>
            </a:r>
            <a:r>
              <a:rPr lang="zh-CN" altLang="zh-CN" sz="2000"/>
              <a:t>\r</a:t>
            </a:r>
            <a:r>
              <a:rPr lang="en-US" altLang="zh-CN" sz="2000"/>
              <a:t> </a:t>
            </a:r>
            <a:r>
              <a:rPr lang="zh-CN" sz="2000"/>
              <a:t>回车符     </a:t>
            </a:r>
            <a:r>
              <a:rPr lang="zh-CN" altLang="zh-CN" sz="2000"/>
              <a:t>\b</a:t>
            </a:r>
            <a:r>
              <a:rPr lang="en-US" altLang="zh-CN" sz="2000"/>
              <a:t> </a:t>
            </a:r>
            <a:r>
              <a:rPr lang="zh-CN" sz="2000"/>
              <a:t>退格符    </a:t>
            </a:r>
            <a:endParaRPr lang="en-US" altLang="zh-CN" sz="2000"/>
          </a:p>
          <a:p>
            <a:pPr>
              <a:spcBef>
                <a:spcPct val="20000"/>
              </a:spcBef>
              <a:buFont typeface="Arial" charset="0"/>
              <a:buNone/>
            </a:pPr>
            <a:r>
              <a:rPr lang="zh-CN" altLang="zh-CN" sz="2000"/>
              <a:t>\</a:t>
            </a:r>
            <a:r>
              <a:rPr lang="en-US" altLang="zh-CN" sz="2000"/>
              <a:t>”</a:t>
            </a:r>
            <a:r>
              <a:rPr lang="zh-CN" sz="2000"/>
              <a:t>双引号    </a:t>
            </a:r>
            <a:r>
              <a:rPr lang="zh-CN" altLang="zh-CN" sz="2000"/>
              <a:t>\t </a:t>
            </a:r>
            <a:r>
              <a:rPr lang="zh-CN" sz="2000"/>
              <a:t>制表     </a:t>
            </a:r>
            <a:r>
              <a:rPr lang="zh-CN" altLang="zh-CN" sz="2000"/>
              <a:t>\\ </a:t>
            </a:r>
            <a:r>
              <a:rPr lang="zh-CN" sz="2000"/>
              <a:t>反斜杠符   </a:t>
            </a:r>
            <a:r>
              <a:rPr lang="en-US" altLang="zh-CN" sz="2000"/>
              <a:t> </a:t>
            </a:r>
            <a:r>
              <a:rPr lang="zh-CN" altLang="zh-CN" sz="2000"/>
              <a:t>\0</a:t>
            </a:r>
            <a:r>
              <a:rPr lang="en-US" altLang="zh-CN" sz="2000"/>
              <a:t> </a:t>
            </a:r>
            <a:r>
              <a:rPr lang="zh-CN" altLang="en-US" sz="2000"/>
              <a:t>空字符      </a:t>
            </a:r>
            <a:endParaRPr lang="en-US" altLang="zh-CN" sz="2000"/>
          </a:p>
          <a:p>
            <a:pPr>
              <a:spcBef>
                <a:spcPct val="20000"/>
              </a:spcBef>
              <a:buFont typeface="Arial" charset="0"/>
              <a:buNone/>
            </a:pPr>
            <a:r>
              <a:rPr lang="en-US" altLang="zh-CN" sz="2000"/>
              <a:t>\nnn </a:t>
            </a:r>
            <a:r>
              <a:rPr lang="zh-CN" altLang="en-US" sz="2000"/>
              <a:t>八进制为</a:t>
            </a:r>
            <a:r>
              <a:rPr lang="en-US" altLang="zh-CN" sz="2000"/>
              <a:t>nnn</a:t>
            </a:r>
            <a:r>
              <a:rPr lang="zh-CN" altLang="en-US" sz="2000"/>
              <a:t>的</a:t>
            </a:r>
            <a:r>
              <a:rPr lang="en-US" altLang="zh-CN" sz="2000"/>
              <a:t>ASCII</a:t>
            </a:r>
            <a:r>
              <a:rPr lang="zh-CN" altLang="en-US" sz="2000"/>
              <a:t>码，如</a:t>
            </a:r>
            <a:r>
              <a:rPr lang="en-US" altLang="zh-CN" sz="2000"/>
              <a:t>\141</a:t>
            </a:r>
            <a:r>
              <a:rPr lang="zh-CN" altLang="en-US" sz="2000"/>
              <a:t>为</a:t>
            </a:r>
            <a:r>
              <a:rPr lang="en-US" altLang="zh-CN" sz="2000"/>
              <a:t>a</a:t>
            </a:r>
          </a:p>
          <a:p>
            <a:pPr>
              <a:spcBef>
                <a:spcPct val="20000"/>
              </a:spcBef>
              <a:buFont typeface="Arial" charset="0"/>
              <a:buNone/>
            </a:pPr>
            <a:r>
              <a:rPr lang="zh-CN" altLang="en-US" sz="2000"/>
              <a:t>注：</a:t>
            </a:r>
            <a:r>
              <a:rPr lang="en-US" altLang="zh-CN" sz="2000"/>
              <a:t>1</a:t>
            </a:r>
            <a:r>
              <a:rPr lang="zh-CN" altLang="en-US" sz="2000"/>
              <a:t>、</a:t>
            </a:r>
            <a:r>
              <a:rPr lang="zh-CN" sz="2000"/>
              <a:t>在使用时，可以在字符串常量中使用，当单独使用转义符时，必须包含在单引号中。</a:t>
            </a:r>
            <a:endParaRPr lang="en-US" altLang="zh-CN" sz="2000"/>
          </a:p>
          <a:p>
            <a:pPr>
              <a:spcBef>
                <a:spcPct val="20000"/>
              </a:spcBef>
              <a:buFont typeface="Arial" charset="0"/>
              <a:buNone/>
            </a:pPr>
            <a:r>
              <a:rPr lang="en-US" altLang="zh-CN" sz="2000"/>
              <a:t>         2</a:t>
            </a:r>
            <a:r>
              <a:rPr lang="zh-CN" altLang="en-US" sz="2000"/>
              <a:t>、回车符</a:t>
            </a:r>
            <a:r>
              <a:rPr lang="en-US" altLang="zh-CN" sz="2000"/>
              <a:t>\r</a:t>
            </a:r>
            <a:r>
              <a:rPr lang="zh-CN" altLang="en-US" sz="2000"/>
              <a:t>的作用是显示位置回到本行开头，并无换行作用。</a:t>
            </a:r>
            <a:endParaRPr lang="zh-CN" sz="2000"/>
          </a:p>
        </p:txBody>
      </p:sp>
      <p:sp>
        <p:nvSpPr>
          <p:cNvPr id="21519" name="文本框 1"/>
          <p:cNvSpPr txBox="1">
            <a:spLocks noChangeArrowheads="1"/>
          </p:cNvSpPr>
          <p:nvPr/>
        </p:nvSpPr>
        <p:spPr bwMode="auto">
          <a:xfrm>
            <a:off x="428625" y="1763713"/>
            <a:ext cx="1357313" cy="400050"/>
          </a:xfrm>
          <a:prstGeom prst="rect">
            <a:avLst/>
          </a:prstGeom>
          <a:noFill/>
          <a:ln w="9525">
            <a:noFill/>
            <a:miter lim="800000"/>
            <a:headEnd/>
            <a:tailEnd/>
          </a:ln>
        </p:spPr>
        <p:txBody>
          <a:bodyPr>
            <a:spAutoFit/>
          </a:bodyPr>
          <a:lstStyle/>
          <a:p>
            <a:pPr eaLnBrk="1" hangingPunct="1"/>
            <a:r>
              <a:rPr lang="zh-CN" altLang="en-US" sz="2000" b="1">
                <a:latin typeface="宋体" pitchFamily="2" charset="-122"/>
              </a:rPr>
              <a:t>转义字符</a:t>
            </a:r>
          </a:p>
        </p:txBody>
      </p:sp>
      <p:sp>
        <p:nvSpPr>
          <p:cNvPr id="21520" name="文本框 2"/>
          <p:cNvSpPr txBox="1">
            <a:spLocks noChangeArrowheads="1"/>
          </p:cNvSpPr>
          <p:nvPr/>
        </p:nvSpPr>
        <p:spPr bwMode="auto">
          <a:xfrm>
            <a:off x="1751013" y="4389438"/>
            <a:ext cx="4068762" cy="400050"/>
          </a:xfrm>
          <a:prstGeom prst="rect">
            <a:avLst/>
          </a:prstGeom>
          <a:noFill/>
          <a:ln w="9525">
            <a:noFill/>
            <a:miter lim="800000"/>
            <a:headEnd/>
            <a:tailEnd/>
          </a:ln>
        </p:spPr>
        <p:txBody>
          <a:bodyPr>
            <a:spAutoFit/>
          </a:bodyPr>
          <a:lstStyle/>
          <a:p>
            <a:pPr eaLnBrk="1" hangingPunct="1"/>
            <a:r>
              <a:rPr lang="zh-CN" altLang="en-US" sz="2000">
                <a:latin typeface="微软雅黑" pitchFamily="34" charset="-122"/>
                <a:ea typeface="微软雅黑" pitchFamily="34" charset="-122"/>
              </a:rPr>
              <a:t>欲深入理解，请参看课本例</a:t>
            </a:r>
            <a:r>
              <a:rPr lang="en-US" altLang="zh-CN" sz="2000">
                <a:latin typeface="微软雅黑" pitchFamily="34" charset="-122"/>
                <a:ea typeface="微软雅黑" pitchFamily="34" charset="-122"/>
              </a:rPr>
              <a:t>2-2</a:t>
            </a:r>
            <a:endParaRPr lang="zh-CN" altLang="en-US" sz="2000">
              <a:latin typeface="微软雅黑" pitchFamily="34" charset="-122"/>
              <a:ea typeface="微软雅黑" pitchFamily="34" charset="-122"/>
            </a:endParaRPr>
          </a:p>
        </p:txBody>
      </p:sp>
    </p:spTree>
  </p:cSld>
  <p:clrMapOvr>
    <a:masterClrMapping/>
  </p:clrMapOvr>
  <p:transition spd="med" advClick="0">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23555"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3557"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23559"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23560" name="TextBox 89">
            <a:hlinkClick r:id="rId18" action="ppaction://hlinksldjump"/>
          </p:cNvPr>
          <p:cNvSpPr txBox="1">
            <a:spLocks noChangeArrowheads="1"/>
          </p:cNvSpPr>
          <p:nvPr/>
        </p:nvSpPr>
        <p:spPr bwMode="auto">
          <a:xfrm>
            <a:off x="2954338" y="268288"/>
            <a:ext cx="1258887"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chapter2</a:t>
            </a:r>
            <a:endParaRPr lang="zh-CN" altLang="en-US" b="1">
              <a:solidFill>
                <a:schemeClr val="bg1"/>
              </a:solidFill>
              <a:latin typeface="微软雅黑" pitchFamily="34" charset="-122"/>
              <a:ea typeface="微软雅黑" pitchFamily="34" charset="-122"/>
            </a:endParaRPr>
          </a:p>
        </p:txBody>
      </p:sp>
      <p:sp>
        <p:nvSpPr>
          <p:cNvPr id="8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chapter3</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23565" name="文本框 77"/>
          <p:cNvSpPr txBox="1">
            <a:spLocks noChangeArrowheads="1"/>
          </p:cNvSpPr>
          <p:nvPr/>
        </p:nvSpPr>
        <p:spPr bwMode="auto">
          <a:xfrm>
            <a:off x="87313" y="1052513"/>
            <a:ext cx="44148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简单信息的表达与计算</a:t>
            </a:r>
          </a:p>
        </p:txBody>
      </p:sp>
      <p:sp>
        <p:nvSpPr>
          <p:cNvPr id="23566" name="Rectangle 5"/>
          <p:cNvSpPr>
            <a:spLocks noGrp="1" noChangeArrowheads="1"/>
          </p:cNvSpPr>
          <p:nvPr/>
        </p:nvSpPr>
        <p:spPr bwMode="auto">
          <a:xfrm>
            <a:off x="446088" y="2155825"/>
            <a:ext cx="8229600" cy="863600"/>
          </a:xfrm>
          <a:prstGeom prst="rect">
            <a:avLst/>
          </a:prstGeom>
          <a:noFill/>
          <a:ln w="9525">
            <a:noFill/>
            <a:bevel/>
            <a:headEnd/>
            <a:tailEnd/>
          </a:ln>
          <a:effectLst/>
        </p:spPr>
        <p:txBody>
          <a:bodyPr/>
          <a:lstStyle/>
          <a:p>
            <a:pPr marL="342900" indent="-342900" eaLnBrk="1" hangingPunct="1">
              <a:spcBef>
                <a:spcPct val="20000"/>
              </a:spcBef>
              <a:buFontTx/>
              <a:buChar char="•"/>
            </a:pPr>
            <a:r>
              <a:rPr lang="zh-CN" altLang="zh-CN" sz="2000">
                <a:latin typeface="Arial" charset="0"/>
              </a:rPr>
              <a:t>①</a:t>
            </a:r>
            <a:r>
              <a:rPr lang="zh-CN" sz="2000">
                <a:latin typeface="Arial" charset="0"/>
              </a:rPr>
              <a:t>使用</a:t>
            </a:r>
            <a:r>
              <a:rPr lang="zh-CN" altLang="zh-CN" sz="2000">
                <a:latin typeface="Arial" charset="0"/>
              </a:rPr>
              <a:t>const   </a:t>
            </a:r>
            <a:r>
              <a:rPr lang="zh-CN" sz="2000">
                <a:latin typeface="Arial" charset="0"/>
              </a:rPr>
              <a:t>格式为：</a:t>
            </a:r>
            <a:r>
              <a:rPr lang="zh-CN" altLang="zh-CN" sz="2000">
                <a:solidFill>
                  <a:srgbClr val="FF0000"/>
                </a:solidFill>
                <a:latin typeface="Arial" charset="0"/>
              </a:rPr>
              <a:t>const &lt;</a:t>
            </a:r>
            <a:r>
              <a:rPr lang="zh-CN" sz="2000">
                <a:solidFill>
                  <a:srgbClr val="FF0000"/>
                </a:solidFill>
                <a:latin typeface="Arial" charset="0"/>
              </a:rPr>
              <a:t>数据类型</a:t>
            </a:r>
            <a:r>
              <a:rPr lang="zh-CN" altLang="zh-CN" sz="2000">
                <a:solidFill>
                  <a:srgbClr val="FF0000"/>
                </a:solidFill>
                <a:latin typeface="Arial" charset="0"/>
              </a:rPr>
              <a:t>&gt;&lt;</a:t>
            </a:r>
            <a:r>
              <a:rPr lang="zh-CN" sz="2000">
                <a:solidFill>
                  <a:srgbClr val="FF0000"/>
                </a:solidFill>
                <a:latin typeface="Arial" charset="0"/>
              </a:rPr>
              <a:t>标识符</a:t>
            </a:r>
            <a:r>
              <a:rPr lang="zh-CN" altLang="zh-CN" sz="2000">
                <a:solidFill>
                  <a:srgbClr val="FF0000"/>
                </a:solidFill>
                <a:latin typeface="Arial" charset="0"/>
              </a:rPr>
              <a:t>&gt;=&lt;</a:t>
            </a:r>
            <a:r>
              <a:rPr lang="zh-CN" sz="2000">
                <a:solidFill>
                  <a:srgbClr val="FF0000"/>
                </a:solidFill>
                <a:latin typeface="Arial" charset="0"/>
              </a:rPr>
              <a:t>数值</a:t>
            </a:r>
            <a:r>
              <a:rPr lang="zh-CN" altLang="zh-CN" sz="2000">
                <a:solidFill>
                  <a:srgbClr val="FF0000"/>
                </a:solidFill>
                <a:latin typeface="Arial" charset="0"/>
              </a:rPr>
              <a:t>&gt;</a:t>
            </a:r>
          </a:p>
          <a:p>
            <a:pPr marL="342900" indent="-342900" eaLnBrk="1" hangingPunct="1">
              <a:spcBef>
                <a:spcPct val="20000"/>
              </a:spcBef>
              <a:buFontTx/>
              <a:buChar char="•"/>
            </a:pPr>
            <a:r>
              <a:rPr lang="zh-CN" altLang="zh-CN" sz="2000">
                <a:latin typeface="Arial" charset="0"/>
              </a:rPr>
              <a:t>②</a:t>
            </a:r>
            <a:r>
              <a:rPr lang="zh-CN" sz="2000">
                <a:latin typeface="Arial" charset="0"/>
              </a:rPr>
              <a:t>使用宏定义  格式为：</a:t>
            </a:r>
            <a:r>
              <a:rPr lang="zh-CN" altLang="zh-CN" sz="2000">
                <a:solidFill>
                  <a:srgbClr val="FF0000"/>
                </a:solidFill>
                <a:latin typeface="Arial" charset="0"/>
              </a:rPr>
              <a:t>#define &lt;</a:t>
            </a:r>
            <a:r>
              <a:rPr lang="zh-CN" sz="2000">
                <a:solidFill>
                  <a:srgbClr val="FF0000"/>
                </a:solidFill>
                <a:latin typeface="Arial" charset="0"/>
              </a:rPr>
              <a:t>标识符</a:t>
            </a:r>
            <a:r>
              <a:rPr lang="zh-CN" altLang="zh-CN" sz="2000">
                <a:solidFill>
                  <a:srgbClr val="FF0000"/>
                </a:solidFill>
                <a:latin typeface="Arial" charset="0"/>
              </a:rPr>
              <a:t>&gt;  &lt;</a:t>
            </a:r>
            <a:r>
              <a:rPr lang="zh-CN" sz="2000">
                <a:solidFill>
                  <a:srgbClr val="FF0000"/>
                </a:solidFill>
                <a:latin typeface="Arial" charset="0"/>
              </a:rPr>
              <a:t>数值</a:t>
            </a:r>
            <a:r>
              <a:rPr lang="zh-CN" altLang="zh-CN" sz="2000">
                <a:solidFill>
                  <a:srgbClr val="FF0000"/>
                </a:solidFill>
                <a:latin typeface="Arial" charset="0"/>
              </a:rPr>
              <a:t>&gt;</a:t>
            </a:r>
          </a:p>
        </p:txBody>
      </p:sp>
      <p:sp>
        <p:nvSpPr>
          <p:cNvPr id="23567" name="文本框 1"/>
          <p:cNvSpPr txBox="1">
            <a:spLocks noChangeArrowheads="1"/>
          </p:cNvSpPr>
          <p:nvPr/>
        </p:nvSpPr>
        <p:spPr bwMode="auto">
          <a:xfrm>
            <a:off x="371475" y="1752600"/>
            <a:ext cx="1804988" cy="400050"/>
          </a:xfrm>
          <a:prstGeom prst="rect">
            <a:avLst/>
          </a:prstGeom>
          <a:noFill/>
          <a:ln w="9525">
            <a:noFill/>
            <a:miter lim="800000"/>
            <a:headEnd/>
            <a:tailEnd/>
          </a:ln>
        </p:spPr>
        <p:txBody>
          <a:bodyPr>
            <a:spAutoFit/>
          </a:bodyPr>
          <a:lstStyle/>
          <a:p>
            <a:pPr eaLnBrk="1" hangingPunct="1"/>
            <a:r>
              <a:rPr lang="zh-CN" altLang="en-US" sz="2000" b="1">
                <a:latin typeface="宋体" pitchFamily="2" charset="-122"/>
              </a:rPr>
              <a:t>符号常量</a:t>
            </a:r>
          </a:p>
        </p:txBody>
      </p:sp>
      <p:sp>
        <p:nvSpPr>
          <p:cNvPr id="23568" name="Text Box 8"/>
          <p:cNvSpPr txBox="1">
            <a:spLocks noChangeArrowheads="1"/>
          </p:cNvSpPr>
          <p:nvPr/>
        </p:nvSpPr>
        <p:spPr bwMode="auto">
          <a:xfrm>
            <a:off x="706438" y="3617913"/>
            <a:ext cx="5653087" cy="922337"/>
          </a:xfrm>
          <a:prstGeom prst="rect">
            <a:avLst/>
          </a:prstGeom>
          <a:noFill/>
          <a:ln w="9525">
            <a:noFill/>
            <a:miter lim="800000"/>
            <a:headEnd/>
            <a:tailEnd/>
          </a:ln>
        </p:spPr>
        <p:txBody>
          <a:bodyPr>
            <a:spAutoFit/>
          </a:bodyPr>
          <a:lstStyle/>
          <a:p>
            <a:pPr eaLnBrk="1" hangingPunct="1"/>
            <a:r>
              <a:rPr lang="en-US" altLang="zh-CN"/>
              <a:t>1</a:t>
            </a:r>
            <a:r>
              <a:rPr lang="zh-CN" altLang="en-US"/>
              <a:t>、</a:t>
            </a:r>
            <a:r>
              <a:rPr lang="en-US" altLang="zh-CN"/>
              <a:t>ASCII</a:t>
            </a:r>
            <a:r>
              <a:rPr lang="zh-CN" altLang="en-US"/>
              <a:t>码实现</a:t>
            </a:r>
            <a:r>
              <a:rPr lang="en-US" altLang="zh-CN"/>
              <a:t>char</a:t>
            </a:r>
            <a:r>
              <a:rPr lang="zh-CN" altLang="en-US"/>
              <a:t>和</a:t>
            </a:r>
            <a:r>
              <a:rPr lang="en-US" altLang="zh-CN"/>
              <a:t>int</a:t>
            </a:r>
            <a:r>
              <a:rPr lang="zh-CN" altLang="en-US"/>
              <a:t>的转换</a:t>
            </a:r>
            <a:endParaRPr lang="en-US" altLang="zh-CN"/>
          </a:p>
          <a:p>
            <a:pPr eaLnBrk="1" hangingPunct="1"/>
            <a:r>
              <a:rPr lang="en-US" altLang="zh-CN"/>
              <a:t>2</a:t>
            </a:r>
            <a:r>
              <a:rPr lang="zh-CN" altLang="en-US"/>
              <a:t>、</a:t>
            </a:r>
            <a:r>
              <a:rPr lang="zh-CN"/>
              <a:t>举例：字符</a:t>
            </a:r>
            <a:r>
              <a:rPr lang="zh-CN" altLang="zh-CN"/>
              <a:t>2</a:t>
            </a:r>
            <a:r>
              <a:rPr lang="zh-CN"/>
              <a:t>转化为整数</a:t>
            </a:r>
            <a:r>
              <a:rPr lang="zh-CN" altLang="zh-CN"/>
              <a:t>2</a:t>
            </a:r>
            <a:r>
              <a:rPr lang="zh-CN"/>
              <a:t>，需进行运算</a:t>
            </a:r>
            <a:r>
              <a:rPr lang="en-US" altLang="zh-CN"/>
              <a:t>’</a:t>
            </a:r>
            <a:r>
              <a:rPr lang="zh-CN" altLang="zh-CN"/>
              <a:t>2</a:t>
            </a:r>
            <a:r>
              <a:rPr lang="en-US" altLang="zh-CN"/>
              <a:t>’-’</a:t>
            </a:r>
            <a:r>
              <a:rPr lang="zh-CN" altLang="zh-CN"/>
              <a:t>0</a:t>
            </a:r>
            <a:r>
              <a:rPr lang="en-US" altLang="zh-CN"/>
              <a:t>’</a:t>
            </a:r>
          </a:p>
          <a:p>
            <a:pPr eaLnBrk="1" hangingPunct="1"/>
            <a:r>
              <a:rPr lang="en-US" altLang="zh-CN"/>
              <a:t>                    </a:t>
            </a:r>
            <a:r>
              <a:rPr lang="zh-CN" altLang="en-US"/>
              <a:t>整数</a:t>
            </a:r>
            <a:r>
              <a:rPr lang="en-US" altLang="zh-CN"/>
              <a:t>2</a:t>
            </a:r>
            <a:r>
              <a:rPr lang="zh-CN" altLang="en-US"/>
              <a:t>转化为字符</a:t>
            </a:r>
            <a:r>
              <a:rPr lang="en-US" altLang="zh-CN"/>
              <a:t>2</a:t>
            </a:r>
            <a:r>
              <a:rPr lang="zh-CN" altLang="en-US"/>
              <a:t>，需进行运算</a:t>
            </a:r>
            <a:r>
              <a:rPr lang="en-US" altLang="zh-CN"/>
              <a:t>2+’0’</a:t>
            </a:r>
            <a:endParaRPr lang="zh-CN" altLang="zh-CN"/>
          </a:p>
        </p:txBody>
      </p:sp>
      <p:sp>
        <p:nvSpPr>
          <p:cNvPr id="23569" name="文本框 2"/>
          <p:cNvSpPr txBox="1">
            <a:spLocks noChangeArrowheads="1"/>
          </p:cNvSpPr>
          <p:nvPr/>
        </p:nvSpPr>
        <p:spPr bwMode="auto">
          <a:xfrm>
            <a:off x="403225" y="3217863"/>
            <a:ext cx="2305050" cy="400050"/>
          </a:xfrm>
          <a:prstGeom prst="rect">
            <a:avLst/>
          </a:prstGeom>
          <a:noFill/>
          <a:ln w="9525">
            <a:noFill/>
            <a:miter lim="800000"/>
            <a:headEnd/>
            <a:tailEnd/>
          </a:ln>
        </p:spPr>
        <p:txBody>
          <a:bodyPr>
            <a:spAutoFit/>
          </a:bodyPr>
          <a:lstStyle/>
          <a:p>
            <a:pPr eaLnBrk="1" hangingPunct="1"/>
            <a:r>
              <a:rPr lang="zh-CN" altLang="en-US" sz="2000" b="1">
                <a:latin typeface="宋体" pitchFamily="2" charset="-122"/>
              </a:rPr>
              <a:t>字符和整数的关系</a:t>
            </a:r>
          </a:p>
        </p:txBody>
      </p:sp>
    </p:spTree>
  </p:cSld>
  <p:clrMapOvr>
    <a:masterClrMapping/>
  </p:clrMapOvr>
  <p:transition spd="med" advClick="0">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25603"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5605"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25607"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25608" name="TextBox 89">
            <a:hlinkClick r:id="rId18" action="ppaction://hlinksldjump"/>
          </p:cNvPr>
          <p:cNvSpPr txBox="1">
            <a:spLocks noChangeArrowheads="1"/>
          </p:cNvSpPr>
          <p:nvPr/>
        </p:nvSpPr>
        <p:spPr bwMode="auto">
          <a:xfrm>
            <a:off x="2954338" y="268288"/>
            <a:ext cx="1258887"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chapter2</a:t>
            </a:r>
            <a:endParaRPr lang="zh-CN" altLang="en-US" b="1">
              <a:solidFill>
                <a:schemeClr val="bg1"/>
              </a:solidFill>
              <a:latin typeface="微软雅黑" pitchFamily="34" charset="-122"/>
              <a:ea typeface="微软雅黑" pitchFamily="34" charset="-122"/>
            </a:endParaRPr>
          </a:p>
        </p:txBody>
      </p:sp>
      <p:sp>
        <p:nvSpPr>
          <p:cNvPr id="8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chapter3</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25613" name="文本框 77"/>
          <p:cNvSpPr txBox="1">
            <a:spLocks noChangeArrowheads="1"/>
          </p:cNvSpPr>
          <p:nvPr/>
        </p:nvSpPr>
        <p:spPr bwMode="auto">
          <a:xfrm>
            <a:off x="87313" y="1052513"/>
            <a:ext cx="44148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简单信息的表达与计算</a:t>
            </a:r>
          </a:p>
        </p:txBody>
      </p:sp>
      <p:sp>
        <p:nvSpPr>
          <p:cNvPr id="25614" name="文本框 1"/>
          <p:cNvSpPr txBox="1">
            <a:spLocks noChangeArrowheads="1"/>
          </p:cNvSpPr>
          <p:nvPr/>
        </p:nvSpPr>
        <p:spPr bwMode="auto">
          <a:xfrm>
            <a:off x="4664075" y="1171575"/>
            <a:ext cx="1612900" cy="461963"/>
          </a:xfrm>
          <a:prstGeom prst="rect">
            <a:avLst/>
          </a:prstGeom>
          <a:noFill/>
          <a:ln w="9525">
            <a:noFill/>
            <a:miter lim="800000"/>
            <a:headEnd/>
            <a:tailEnd/>
          </a:ln>
        </p:spPr>
        <p:txBody>
          <a:bodyPr>
            <a:spAutoFit/>
          </a:bodyPr>
          <a:lstStyle/>
          <a:p>
            <a:pPr eaLnBrk="1" hangingPunct="1"/>
            <a:r>
              <a:rPr lang="en-US" altLang="zh-CN" sz="2400" b="1">
                <a:latin typeface="宋体" pitchFamily="2" charset="-122"/>
              </a:rPr>
              <a:t>——</a:t>
            </a:r>
            <a:r>
              <a:rPr lang="zh-CN" altLang="en-US" sz="2400" b="1">
                <a:latin typeface="宋体" pitchFamily="2" charset="-122"/>
              </a:rPr>
              <a:t>变量</a:t>
            </a:r>
          </a:p>
        </p:txBody>
      </p:sp>
      <p:sp>
        <p:nvSpPr>
          <p:cNvPr id="25615" name="Rectangle 3"/>
          <p:cNvSpPr txBox="1">
            <a:spLocks noChangeArrowheads="1"/>
          </p:cNvSpPr>
          <p:nvPr/>
        </p:nvSpPr>
        <p:spPr bwMode="auto">
          <a:xfrm>
            <a:off x="1189038" y="1636713"/>
            <a:ext cx="7466012" cy="1154112"/>
          </a:xfrm>
          <a:prstGeom prst="rect">
            <a:avLst/>
          </a:prstGeom>
          <a:noFill/>
          <a:ln w="9525">
            <a:noFill/>
            <a:miter lim="800000"/>
            <a:headEnd/>
            <a:tailEnd/>
          </a:ln>
        </p:spPr>
        <p:txBody>
          <a:bodyPr/>
          <a:lstStyle/>
          <a:p>
            <a:pPr>
              <a:lnSpc>
                <a:spcPct val="90000"/>
              </a:lnSpc>
              <a:spcBef>
                <a:spcPct val="20000"/>
              </a:spcBef>
              <a:buFont typeface="Arial" charset="0"/>
              <a:buNone/>
            </a:pPr>
            <a:r>
              <a:rPr lang="en-US" altLang="zh-CN" sz="1600"/>
              <a:t>    </a:t>
            </a:r>
            <a:r>
              <a:rPr lang="zh-CN" sz="1600"/>
              <a:t>定义：</a:t>
            </a:r>
          </a:p>
          <a:p>
            <a:pPr>
              <a:lnSpc>
                <a:spcPct val="90000"/>
              </a:lnSpc>
              <a:spcBef>
                <a:spcPct val="20000"/>
              </a:spcBef>
            </a:pPr>
            <a:r>
              <a:rPr lang="zh-CN" altLang="zh-CN" sz="1600">
                <a:solidFill>
                  <a:srgbClr val="FF0000"/>
                </a:solidFill>
              </a:rPr>
              <a:t>&lt;</a:t>
            </a:r>
            <a:r>
              <a:rPr lang="zh-CN" sz="1600">
                <a:solidFill>
                  <a:srgbClr val="FF0000"/>
                </a:solidFill>
              </a:rPr>
              <a:t>类型说明符</a:t>
            </a:r>
            <a:r>
              <a:rPr lang="zh-CN" altLang="zh-CN" sz="1600">
                <a:solidFill>
                  <a:srgbClr val="FF0000"/>
                </a:solidFill>
              </a:rPr>
              <a:t>&gt;  &lt;</a:t>
            </a:r>
            <a:r>
              <a:rPr lang="zh-CN" sz="1600">
                <a:solidFill>
                  <a:srgbClr val="FF0000"/>
                </a:solidFill>
              </a:rPr>
              <a:t>变量名</a:t>
            </a:r>
            <a:r>
              <a:rPr lang="zh-CN" altLang="zh-CN" sz="1600">
                <a:solidFill>
                  <a:srgbClr val="FF0000"/>
                </a:solidFill>
              </a:rPr>
              <a:t>1&gt;</a:t>
            </a:r>
            <a:r>
              <a:rPr lang="zh-CN" sz="1600">
                <a:solidFill>
                  <a:srgbClr val="FF0000"/>
                </a:solidFill>
              </a:rPr>
              <a:t>，</a:t>
            </a:r>
            <a:r>
              <a:rPr lang="zh-CN" altLang="zh-CN" sz="1600">
                <a:solidFill>
                  <a:srgbClr val="FF0000"/>
                </a:solidFill>
              </a:rPr>
              <a:t>&lt;</a:t>
            </a:r>
            <a:r>
              <a:rPr lang="zh-CN" sz="1600">
                <a:solidFill>
                  <a:srgbClr val="FF0000"/>
                </a:solidFill>
              </a:rPr>
              <a:t>变量名</a:t>
            </a:r>
            <a:r>
              <a:rPr lang="zh-CN" altLang="zh-CN" sz="1600">
                <a:solidFill>
                  <a:srgbClr val="FF0000"/>
                </a:solidFill>
              </a:rPr>
              <a:t>2&gt;</a:t>
            </a:r>
            <a:r>
              <a:rPr lang="zh-CN" sz="1600">
                <a:solidFill>
                  <a:srgbClr val="FF0000"/>
                </a:solidFill>
              </a:rPr>
              <a:t>，</a:t>
            </a:r>
            <a:r>
              <a:rPr lang="zh-CN" altLang="zh-CN" sz="1600">
                <a:solidFill>
                  <a:srgbClr val="FF0000"/>
                </a:solidFill>
              </a:rPr>
              <a:t>&lt;</a:t>
            </a:r>
            <a:r>
              <a:rPr lang="zh-CN" sz="1600">
                <a:solidFill>
                  <a:srgbClr val="FF0000"/>
                </a:solidFill>
              </a:rPr>
              <a:t>变量名</a:t>
            </a:r>
            <a:r>
              <a:rPr lang="zh-CN" altLang="zh-CN" sz="1600">
                <a:solidFill>
                  <a:srgbClr val="FF0000"/>
                </a:solidFill>
              </a:rPr>
              <a:t>3&gt;</a:t>
            </a:r>
            <a:r>
              <a:rPr lang="zh-CN" sz="1600">
                <a:solidFill>
                  <a:srgbClr val="FF0000"/>
                </a:solidFill>
              </a:rPr>
              <a:t>，</a:t>
            </a:r>
            <a:r>
              <a:rPr lang="zh-CN" altLang="zh-CN" sz="1600">
                <a:solidFill>
                  <a:srgbClr val="FF0000"/>
                </a:solidFill>
              </a:rPr>
              <a:t>…</a:t>
            </a:r>
            <a:r>
              <a:rPr lang="zh-CN" sz="1600">
                <a:solidFill>
                  <a:srgbClr val="FF0000"/>
                </a:solidFill>
              </a:rPr>
              <a:t>，</a:t>
            </a:r>
            <a:r>
              <a:rPr lang="zh-CN" altLang="zh-CN" sz="1600">
                <a:solidFill>
                  <a:srgbClr val="FF0000"/>
                </a:solidFill>
              </a:rPr>
              <a:t>&lt;</a:t>
            </a:r>
            <a:r>
              <a:rPr lang="zh-CN" sz="1600">
                <a:solidFill>
                  <a:srgbClr val="FF0000"/>
                </a:solidFill>
              </a:rPr>
              <a:t>变量名</a:t>
            </a:r>
            <a:r>
              <a:rPr lang="zh-CN" altLang="zh-CN" sz="1600">
                <a:solidFill>
                  <a:srgbClr val="FF0000"/>
                </a:solidFill>
              </a:rPr>
              <a:t>n&gt;</a:t>
            </a:r>
            <a:r>
              <a:rPr lang="zh-CN" sz="1600">
                <a:solidFill>
                  <a:srgbClr val="FF0000"/>
                </a:solidFill>
              </a:rPr>
              <a:t>；</a:t>
            </a:r>
          </a:p>
          <a:p>
            <a:pPr>
              <a:lnSpc>
                <a:spcPct val="90000"/>
              </a:lnSpc>
              <a:spcBef>
                <a:spcPct val="20000"/>
              </a:spcBef>
            </a:pPr>
            <a:r>
              <a:rPr lang="zh-CN" sz="1600"/>
              <a:t>例如：</a:t>
            </a:r>
            <a:r>
              <a:rPr lang="en-US" altLang="zh-CN" sz="1600"/>
              <a:t> i</a:t>
            </a:r>
            <a:r>
              <a:rPr lang="zh-CN" altLang="zh-CN" sz="1600"/>
              <a:t>nt  </a:t>
            </a:r>
            <a:r>
              <a:rPr lang="en-US" altLang="zh-CN" sz="1600"/>
              <a:t>i</a:t>
            </a:r>
            <a:r>
              <a:rPr lang="zh-CN" altLang="zh-CN" sz="1600"/>
              <a:t>, j, k;     //</a:t>
            </a:r>
            <a:r>
              <a:rPr lang="zh-CN" sz="1600"/>
              <a:t>定义三个整型变量</a:t>
            </a:r>
          </a:p>
        </p:txBody>
      </p:sp>
      <p:sp>
        <p:nvSpPr>
          <p:cNvPr id="81" name="Rectangle 6"/>
          <p:cNvSpPr>
            <a:spLocks noGrp="1" noChangeArrowheads="1"/>
          </p:cNvSpPr>
          <p:nvPr/>
        </p:nvSpPr>
        <p:spPr bwMode="auto">
          <a:xfrm>
            <a:off x="1171575" y="2579688"/>
            <a:ext cx="7127875" cy="15700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solidFill>
                  <a:srgbClr val="00000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90000"/>
              </a:lnSpc>
              <a:buFontTx/>
              <a:buNone/>
              <a:defRPr/>
            </a:pPr>
            <a:r>
              <a:rPr lang="en-US" altLang="zh-CN" sz="1600" dirty="0" smtClean="0"/>
              <a:t>    </a:t>
            </a:r>
            <a:r>
              <a:rPr lang="zh-CN" sz="1600" dirty="0" smtClean="0"/>
              <a:t>初始化有两种形式：复制初始化和直接初始化：</a:t>
            </a:r>
          </a:p>
          <a:p>
            <a:pPr eaLnBrk="1" hangingPunct="1">
              <a:lnSpc>
                <a:spcPct val="90000"/>
              </a:lnSpc>
              <a:buFontTx/>
              <a:buNone/>
              <a:defRPr/>
            </a:pPr>
            <a:r>
              <a:rPr lang="en-US" altLang="zh-CN" sz="1600" dirty="0" smtClean="0"/>
              <a:t>i</a:t>
            </a:r>
            <a:r>
              <a:rPr lang="zh-CN" altLang="zh-CN" sz="1600" dirty="0" smtClean="0"/>
              <a:t>nt a=5*2;  //</a:t>
            </a:r>
            <a:r>
              <a:rPr lang="zh-CN" sz="1600" dirty="0" smtClean="0"/>
              <a:t>复制初始化</a:t>
            </a:r>
          </a:p>
          <a:p>
            <a:pPr eaLnBrk="1" hangingPunct="1">
              <a:lnSpc>
                <a:spcPct val="90000"/>
              </a:lnSpc>
              <a:buFontTx/>
              <a:buNone/>
              <a:defRPr/>
            </a:pPr>
            <a:r>
              <a:rPr lang="en-US" altLang="zh-CN" sz="1600" dirty="0" smtClean="0"/>
              <a:t>i</a:t>
            </a:r>
            <a:r>
              <a:rPr lang="zh-CN" altLang="zh-CN" sz="1600" dirty="0" smtClean="0"/>
              <a:t>nt </a:t>
            </a:r>
            <a:r>
              <a:rPr lang="en-US" altLang="zh-CN" sz="1600" dirty="0" smtClean="0"/>
              <a:t>b</a:t>
            </a:r>
            <a:r>
              <a:rPr lang="zh-CN" altLang="zh-CN" sz="1600" dirty="0" smtClean="0"/>
              <a:t>(</a:t>
            </a:r>
            <a:r>
              <a:rPr lang="en-US" altLang="zh-CN" sz="1600" dirty="0" smtClean="0"/>
              <a:t>8</a:t>
            </a:r>
            <a:r>
              <a:rPr lang="zh-CN" altLang="zh-CN" sz="1600" dirty="0" smtClean="0"/>
              <a:t>*2</a:t>
            </a:r>
            <a:r>
              <a:rPr lang="en-US" altLang="zh-CN" sz="1600" dirty="0" smtClean="0"/>
              <a:t>+3</a:t>
            </a:r>
            <a:r>
              <a:rPr lang="zh-CN" altLang="zh-CN" sz="1600" dirty="0" smtClean="0"/>
              <a:t>);  //</a:t>
            </a:r>
            <a:r>
              <a:rPr lang="zh-CN" sz="1600" dirty="0" smtClean="0"/>
              <a:t>直接初始化</a:t>
            </a:r>
          </a:p>
          <a:p>
            <a:pPr eaLnBrk="1" hangingPunct="1">
              <a:lnSpc>
                <a:spcPct val="90000"/>
              </a:lnSpc>
              <a:buFontTx/>
              <a:buNone/>
              <a:defRPr/>
            </a:pPr>
            <a:r>
              <a:rPr lang="zh-CN" sz="1600" dirty="0" smtClean="0"/>
              <a:t>其中等号的右边和括号内可以是常量、变量或表达式。</a:t>
            </a:r>
          </a:p>
        </p:txBody>
      </p:sp>
      <p:sp>
        <p:nvSpPr>
          <p:cNvPr id="25617" name="文本框 2"/>
          <p:cNvSpPr txBox="1">
            <a:spLocks noChangeArrowheads="1"/>
          </p:cNvSpPr>
          <p:nvPr/>
        </p:nvSpPr>
        <p:spPr bwMode="auto">
          <a:xfrm>
            <a:off x="1149350" y="3817938"/>
            <a:ext cx="7280275" cy="1077912"/>
          </a:xfrm>
          <a:prstGeom prst="rect">
            <a:avLst/>
          </a:prstGeom>
          <a:noFill/>
          <a:ln w="9525">
            <a:noFill/>
            <a:miter lim="800000"/>
            <a:headEnd/>
            <a:tailEnd/>
          </a:ln>
        </p:spPr>
        <p:txBody>
          <a:bodyPr>
            <a:spAutoFit/>
          </a:bodyPr>
          <a:lstStyle/>
          <a:p>
            <a:pPr eaLnBrk="1" hangingPunct="1"/>
            <a:r>
              <a:rPr lang="zh-CN" altLang="en-US" sz="1600">
                <a:latin typeface="宋体" pitchFamily="2" charset="-122"/>
              </a:rPr>
              <a:t>   赋值：</a:t>
            </a:r>
            <a:r>
              <a:rPr lang="zh-CN" altLang="zh-CN" sz="1600"/>
              <a:t>变量可以被多次赋值，已经初始化或赋过值的变量可以出现在表达式中参与运算</a:t>
            </a:r>
            <a:r>
              <a:rPr lang="zh-CN" altLang="en-US" sz="1600"/>
              <a:t>，</a:t>
            </a:r>
            <a:r>
              <a:rPr lang="zh-CN" altLang="zh-CN" sz="1600"/>
              <a:t>使用变量时，一定是对变量进行过初始化或已经赋过确定的值</a:t>
            </a:r>
            <a:r>
              <a:rPr lang="zh-CN" altLang="en-US" sz="1600">
                <a:latin typeface="宋体" pitchFamily="2" charset="-122"/>
              </a:rPr>
              <a:t>。</a:t>
            </a:r>
            <a:endParaRPr lang="en-US" altLang="zh-CN" sz="1600">
              <a:latin typeface="宋体" pitchFamily="2" charset="-122"/>
            </a:endParaRPr>
          </a:p>
          <a:p>
            <a:pPr eaLnBrk="1" hangingPunct="1"/>
            <a:r>
              <a:rPr lang="zh-CN" altLang="en-US" sz="1600">
                <a:latin typeface="宋体" pitchFamily="2" charset="-122"/>
              </a:rPr>
              <a:t>例如： </a:t>
            </a:r>
            <a:r>
              <a:rPr lang="en-US" altLang="zh-CN" sz="1600">
                <a:latin typeface="Arial" charset="0"/>
              </a:rPr>
              <a:t>b=a;   </a:t>
            </a:r>
          </a:p>
          <a:p>
            <a:pPr eaLnBrk="1" hangingPunct="1"/>
            <a:r>
              <a:rPr lang="en-US" altLang="zh-CN" sz="1600">
                <a:latin typeface="Arial" charset="0"/>
              </a:rPr>
              <a:t>            b=b+a;</a:t>
            </a:r>
            <a:endParaRPr lang="zh-CN" altLang="zh-CN" sz="1600">
              <a:latin typeface="Arial" charset="0"/>
            </a:endParaRPr>
          </a:p>
        </p:txBody>
      </p:sp>
    </p:spTree>
  </p:cSld>
  <p:clrMapOvr>
    <a:masterClrMapping/>
  </p:clrMapOvr>
  <p:transition spd="med" advClick="0">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27651"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7653"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27655"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27656" name="TextBox 89">
            <a:hlinkClick r:id="rId18" action="ppaction://hlinksldjump"/>
          </p:cNvPr>
          <p:cNvSpPr txBox="1">
            <a:spLocks noChangeArrowheads="1"/>
          </p:cNvSpPr>
          <p:nvPr/>
        </p:nvSpPr>
        <p:spPr bwMode="auto">
          <a:xfrm>
            <a:off x="2954338" y="268288"/>
            <a:ext cx="1258887"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chapter2</a:t>
            </a:r>
            <a:endParaRPr lang="zh-CN" altLang="en-US" b="1">
              <a:solidFill>
                <a:schemeClr val="bg1"/>
              </a:solidFill>
              <a:latin typeface="微软雅黑" pitchFamily="34" charset="-122"/>
              <a:ea typeface="微软雅黑" pitchFamily="34" charset="-122"/>
            </a:endParaRPr>
          </a:p>
        </p:txBody>
      </p:sp>
      <p:sp>
        <p:nvSpPr>
          <p:cNvPr id="8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chapter3</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27661" name="文本框 77"/>
          <p:cNvSpPr txBox="1">
            <a:spLocks noChangeArrowheads="1"/>
          </p:cNvSpPr>
          <p:nvPr/>
        </p:nvSpPr>
        <p:spPr bwMode="auto">
          <a:xfrm>
            <a:off x="87313" y="1052513"/>
            <a:ext cx="44148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简单信息的表达与计算</a:t>
            </a:r>
          </a:p>
        </p:txBody>
      </p:sp>
      <p:sp>
        <p:nvSpPr>
          <p:cNvPr id="27662" name="矩形 1"/>
          <p:cNvSpPr>
            <a:spLocks noChangeArrowheads="1"/>
          </p:cNvSpPr>
          <p:nvPr/>
        </p:nvSpPr>
        <p:spPr bwMode="auto">
          <a:xfrm>
            <a:off x="4591050" y="1174750"/>
            <a:ext cx="1360488" cy="461963"/>
          </a:xfrm>
          <a:prstGeom prst="rect">
            <a:avLst/>
          </a:prstGeom>
          <a:noFill/>
          <a:ln w="9525">
            <a:noFill/>
            <a:miter lim="800000"/>
            <a:headEnd/>
            <a:tailEnd/>
          </a:ln>
        </p:spPr>
        <p:txBody>
          <a:bodyPr wrap="none">
            <a:spAutoFit/>
          </a:bodyPr>
          <a:lstStyle/>
          <a:p>
            <a:pPr eaLnBrk="1" hangingPunct="1"/>
            <a:r>
              <a:rPr lang="en-US" altLang="zh-CN" sz="2400" b="1"/>
              <a:t>——</a:t>
            </a:r>
            <a:r>
              <a:rPr lang="zh-CN" altLang="zh-CN" sz="2400" b="1"/>
              <a:t>数组</a:t>
            </a:r>
            <a:endParaRPr lang="zh-CN" altLang="en-US" sz="2400" b="1"/>
          </a:p>
        </p:txBody>
      </p:sp>
      <p:sp>
        <p:nvSpPr>
          <p:cNvPr id="27663" name="Text Box 5"/>
          <p:cNvSpPr txBox="1">
            <a:spLocks noChangeArrowheads="1"/>
          </p:cNvSpPr>
          <p:nvPr/>
        </p:nvSpPr>
        <p:spPr bwMode="auto">
          <a:xfrm>
            <a:off x="996950" y="1787525"/>
            <a:ext cx="7735888" cy="2862263"/>
          </a:xfrm>
          <a:prstGeom prst="rect">
            <a:avLst/>
          </a:prstGeom>
          <a:noFill/>
          <a:ln w="9525">
            <a:noFill/>
            <a:miter lim="800000"/>
            <a:headEnd/>
            <a:tailEnd/>
          </a:ln>
        </p:spPr>
        <p:txBody>
          <a:bodyPr>
            <a:spAutoFit/>
          </a:bodyPr>
          <a:lstStyle/>
          <a:p>
            <a:pPr eaLnBrk="1" hangingPunct="1"/>
            <a:r>
              <a:rPr lang="zh-CN"/>
              <a:t>（</a:t>
            </a:r>
            <a:r>
              <a:rPr lang="zh-CN" altLang="zh-CN"/>
              <a:t>1</a:t>
            </a:r>
            <a:r>
              <a:rPr lang="zh-CN"/>
              <a:t>）一维数组</a:t>
            </a:r>
          </a:p>
          <a:p>
            <a:pPr eaLnBrk="1" hangingPunct="1"/>
            <a:r>
              <a:rPr lang="zh-CN"/>
              <a:t>格式：</a:t>
            </a:r>
            <a:r>
              <a:rPr lang="zh-CN" altLang="zh-CN">
                <a:solidFill>
                  <a:srgbClr val="FF0000"/>
                </a:solidFill>
              </a:rPr>
              <a:t>&lt;</a:t>
            </a:r>
            <a:r>
              <a:rPr lang="zh-CN">
                <a:solidFill>
                  <a:srgbClr val="FF0000"/>
                </a:solidFill>
              </a:rPr>
              <a:t>类型</a:t>
            </a:r>
            <a:r>
              <a:rPr lang="zh-CN" altLang="zh-CN">
                <a:solidFill>
                  <a:srgbClr val="FF0000"/>
                </a:solidFill>
              </a:rPr>
              <a:t>&gt;&lt;</a:t>
            </a:r>
            <a:r>
              <a:rPr lang="zh-CN">
                <a:solidFill>
                  <a:srgbClr val="FF0000"/>
                </a:solidFill>
              </a:rPr>
              <a:t>标识符</a:t>
            </a:r>
            <a:r>
              <a:rPr lang="zh-CN" altLang="zh-CN">
                <a:solidFill>
                  <a:srgbClr val="FF0000"/>
                </a:solidFill>
              </a:rPr>
              <a:t>&gt;[&lt;</a:t>
            </a:r>
            <a:r>
              <a:rPr lang="zh-CN">
                <a:solidFill>
                  <a:srgbClr val="FF0000"/>
                </a:solidFill>
              </a:rPr>
              <a:t>大小</a:t>
            </a:r>
            <a:r>
              <a:rPr lang="zh-CN" altLang="zh-CN">
                <a:solidFill>
                  <a:srgbClr val="FF0000"/>
                </a:solidFill>
              </a:rPr>
              <a:t>&gt;]</a:t>
            </a:r>
            <a:r>
              <a:rPr lang="zh-CN">
                <a:solidFill>
                  <a:srgbClr val="FF0000"/>
                </a:solidFill>
              </a:rPr>
              <a:t>；</a:t>
            </a:r>
            <a:r>
              <a:rPr lang="en-US" altLang="zh-CN">
                <a:solidFill>
                  <a:srgbClr val="FF0000"/>
                </a:solidFill>
              </a:rPr>
              <a:t> </a:t>
            </a:r>
            <a:r>
              <a:rPr lang="en-US" altLang="zh-CN"/>
              <a:t>//</a:t>
            </a:r>
            <a:r>
              <a:rPr lang="zh-CN" altLang="en-US"/>
              <a:t>不可动态定义</a:t>
            </a:r>
            <a:endParaRPr lang="zh-CN"/>
          </a:p>
          <a:p>
            <a:pPr eaLnBrk="1" hangingPunct="1"/>
            <a:r>
              <a:rPr lang="zh-CN"/>
              <a:t>（</a:t>
            </a:r>
            <a:r>
              <a:rPr lang="zh-CN" altLang="zh-CN"/>
              <a:t>2</a:t>
            </a:r>
            <a:r>
              <a:rPr lang="zh-CN"/>
              <a:t>）一维数组的使用</a:t>
            </a:r>
          </a:p>
          <a:p>
            <a:pPr eaLnBrk="1" hangingPunct="1"/>
            <a:r>
              <a:rPr lang="zh-CN"/>
              <a:t>一个一维数组代表若干个元素，每个元素可以通过数组名和下标单独使用</a:t>
            </a:r>
          </a:p>
          <a:p>
            <a:pPr eaLnBrk="1" hangingPunct="1"/>
            <a:r>
              <a:rPr lang="zh-CN" altLang="en-US"/>
              <a:t>例</a:t>
            </a:r>
            <a:r>
              <a:rPr lang="zh-CN"/>
              <a:t>如：</a:t>
            </a:r>
            <a:r>
              <a:rPr lang="en-US" altLang="zh-CN"/>
              <a:t>  i</a:t>
            </a:r>
            <a:r>
              <a:rPr lang="zh-CN" altLang="zh-CN"/>
              <a:t>nt x[30];</a:t>
            </a:r>
            <a:r>
              <a:rPr lang="en-US" altLang="zh-CN"/>
              <a:t>     x[0]=5;     x[1]=x[0];  </a:t>
            </a:r>
            <a:endParaRPr lang="zh-CN" altLang="zh-CN"/>
          </a:p>
          <a:p>
            <a:pPr eaLnBrk="1" hangingPunct="1"/>
            <a:r>
              <a:rPr lang="zh-CN"/>
              <a:t>（注：非字符</a:t>
            </a:r>
            <a:r>
              <a:rPr lang="zh-CN" altLang="en-US"/>
              <a:t>类型</a:t>
            </a:r>
            <a:r>
              <a:rPr lang="zh-CN"/>
              <a:t>的数组不能整体输入、输出、赋值）</a:t>
            </a:r>
            <a:endParaRPr lang="en-US" altLang="zh-CN"/>
          </a:p>
          <a:p>
            <a:pPr eaLnBrk="1" hangingPunct="1"/>
            <a:r>
              <a:rPr lang="zh-CN" altLang="zh-CN"/>
              <a:t>（3）一维数组的初始化</a:t>
            </a:r>
          </a:p>
          <a:p>
            <a:pPr eaLnBrk="1" hangingPunct="1"/>
            <a:r>
              <a:rPr lang="zh-CN" altLang="zh-CN"/>
              <a:t>一般形式：</a:t>
            </a:r>
            <a:r>
              <a:rPr lang="zh-CN" altLang="zh-CN">
                <a:solidFill>
                  <a:srgbClr val="FF0000"/>
                </a:solidFill>
              </a:rPr>
              <a:t>&lt;类型&gt;&lt;数组名&gt;[&lt;常量表达式&gt;]={&lt;表达式1&gt;,&lt;表达式2&gt;,…..}；</a:t>
            </a:r>
          </a:p>
          <a:p>
            <a:pPr eaLnBrk="1" hangingPunct="1"/>
            <a:r>
              <a:rPr lang="en-US" altLang="zh-CN"/>
              <a:t>    </a:t>
            </a:r>
            <a:r>
              <a:rPr lang="zh-CN" altLang="en-US"/>
              <a:t>例如：</a:t>
            </a:r>
            <a:r>
              <a:rPr lang="en-US" altLang="zh-CN"/>
              <a:t>double array[3]={2,3,4.0/2.0};</a:t>
            </a:r>
          </a:p>
          <a:p>
            <a:pPr eaLnBrk="1" hangingPunct="1"/>
            <a:r>
              <a:rPr lang="zh-CN" altLang="en-US"/>
              <a:t>注：当数组的</a:t>
            </a:r>
            <a:r>
              <a:rPr lang="en-US" altLang="zh-CN"/>
              <a:t>&lt;</a:t>
            </a:r>
            <a:r>
              <a:rPr lang="zh-CN" altLang="en-US"/>
              <a:t>大小</a:t>
            </a:r>
            <a:r>
              <a:rPr lang="en-US" altLang="zh-CN"/>
              <a:t>&gt;</a:t>
            </a:r>
            <a:r>
              <a:rPr lang="zh-CN" altLang="en-US"/>
              <a:t>省略时，数组大小就是初始化数值的个数。</a:t>
            </a:r>
            <a:endParaRPr lang="zh-CN"/>
          </a:p>
        </p:txBody>
      </p:sp>
    </p:spTree>
  </p:cSld>
  <p:clrMapOvr>
    <a:masterClrMapping/>
  </p:clrMapOvr>
  <p:transition spd="med" advClick="0">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29699"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9701"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29703"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29704" name="TextBox 89">
            <a:hlinkClick r:id="rId18" action="ppaction://hlinksldjump"/>
          </p:cNvPr>
          <p:cNvSpPr txBox="1">
            <a:spLocks noChangeArrowheads="1"/>
          </p:cNvSpPr>
          <p:nvPr/>
        </p:nvSpPr>
        <p:spPr bwMode="auto">
          <a:xfrm>
            <a:off x="2954338" y="268288"/>
            <a:ext cx="1258887"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chapter2</a:t>
            </a:r>
            <a:endParaRPr lang="zh-CN" altLang="en-US" b="1">
              <a:solidFill>
                <a:schemeClr val="bg1"/>
              </a:solidFill>
              <a:latin typeface="微软雅黑" pitchFamily="34" charset="-122"/>
              <a:ea typeface="微软雅黑" pitchFamily="34" charset="-122"/>
            </a:endParaRPr>
          </a:p>
        </p:txBody>
      </p:sp>
      <p:sp>
        <p:nvSpPr>
          <p:cNvPr id="8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chapter3</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29709" name="文本框 77"/>
          <p:cNvSpPr txBox="1">
            <a:spLocks noChangeArrowheads="1"/>
          </p:cNvSpPr>
          <p:nvPr/>
        </p:nvSpPr>
        <p:spPr bwMode="auto">
          <a:xfrm>
            <a:off x="87313" y="1052513"/>
            <a:ext cx="44148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简单信息的表达与计算</a:t>
            </a:r>
          </a:p>
        </p:txBody>
      </p:sp>
      <p:sp>
        <p:nvSpPr>
          <p:cNvPr id="29710" name="矩形 14335"/>
          <p:cNvSpPr>
            <a:spLocks noChangeArrowheads="1"/>
          </p:cNvSpPr>
          <p:nvPr/>
        </p:nvSpPr>
        <p:spPr bwMode="auto">
          <a:xfrm>
            <a:off x="4095750" y="1619250"/>
            <a:ext cx="4214813" cy="461963"/>
          </a:xfrm>
          <a:prstGeom prst="rect">
            <a:avLst/>
          </a:prstGeom>
          <a:noFill/>
          <a:ln w="9525">
            <a:noFill/>
            <a:miter lim="800000"/>
            <a:headEnd/>
            <a:tailEnd/>
          </a:ln>
        </p:spPr>
        <p:txBody>
          <a:bodyPr>
            <a:spAutoFit/>
          </a:bodyPr>
          <a:lstStyle/>
          <a:p>
            <a:pPr eaLnBrk="1" hangingPunct="1"/>
            <a:r>
              <a:rPr lang="en-US" altLang="zh-CN" sz="2400" b="1"/>
              <a:t>——</a:t>
            </a:r>
            <a:r>
              <a:rPr lang="zh-CN" altLang="en-US" sz="2400" b="1"/>
              <a:t>用字符数组表示的</a:t>
            </a:r>
            <a:r>
              <a:rPr lang="zh-CN" altLang="zh-CN" sz="2400" b="1"/>
              <a:t>字符串</a:t>
            </a:r>
          </a:p>
        </p:txBody>
      </p:sp>
      <p:sp>
        <p:nvSpPr>
          <p:cNvPr id="29711" name="Text Box 4"/>
          <p:cNvSpPr txBox="1">
            <a:spLocks noChangeArrowheads="1"/>
          </p:cNvSpPr>
          <p:nvPr/>
        </p:nvSpPr>
        <p:spPr bwMode="auto">
          <a:xfrm>
            <a:off x="701675" y="2425700"/>
            <a:ext cx="7615238" cy="1476375"/>
          </a:xfrm>
          <a:prstGeom prst="rect">
            <a:avLst/>
          </a:prstGeom>
          <a:noFill/>
          <a:ln w="9525">
            <a:noFill/>
            <a:miter lim="800000"/>
            <a:headEnd/>
            <a:tailEnd/>
          </a:ln>
        </p:spPr>
        <p:txBody>
          <a:bodyPr>
            <a:spAutoFit/>
          </a:bodyPr>
          <a:lstStyle/>
          <a:p>
            <a:pPr eaLnBrk="1" hangingPunct="1"/>
            <a:r>
              <a:rPr lang="zh-CN"/>
              <a:t>字符串：由字符组成的一维数组。</a:t>
            </a:r>
            <a:endParaRPr lang="en-US" altLang="zh-CN"/>
          </a:p>
          <a:p>
            <a:pPr eaLnBrk="1" hangingPunct="1"/>
            <a:endParaRPr lang="zh-CN"/>
          </a:p>
          <a:p>
            <a:pPr eaLnBrk="1" hangingPunct="1"/>
            <a:r>
              <a:rPr lang="zh-CN"/>
              <a:t>字符</a:t>
            </a:r>
            <a:r>
              <a:rPr lang="zh-CN" altLang="en-US"/>
              <a:t>数组</a:t>
            </a:r>
            <a:r>
              <a:rPr lang="zh-CN"/>
              <a:t>可以整体输</a:t>
            </a:r>
            <a:r>
              <a:rPr lang="zh-CN" altLang="en-US"/>
              <a:t>入、</a:t>
            </a:r>
            <a:r>
              <a:rPr lang="zh-CN"/>
              <a:t>输出，但不能整体赋值，且输出时必须有结束符</a:t>
            </a:r>
            <a:endParaRPr lang="en-US" altLang="zh-CN"/>
          </a:p>
          <a:p>
            <a:pPr eaLnBrk="1" hangingPunct="1"/>
            <a:r>
              <a:rPr lang="zh-CN" altLang="en-US"/>
              <a:t>字符数组在内存中占的字节数比它的长度大</a:t>
            </a:r>
            <a:r>
              <a:rPr lang="en-US" altLang="zh-CN"/>
              <a:t>1</a:t>
            </a:r>
            <a:r>
              <a:rPr lang="zh-CN" altLang="en-US"/>
              <a:t>（结束符</a:t>
            </a:r>
            <a:r>
              <a:rPr lang="en-US" altLang="zh-CN"/>
              <a:t>\0</a:t>
            </a:r>
            <a:r>
              <a:rPr lang="zh-CN" altLang="en-US"/>
              <a:t>）</a:t>
            </a:r>
            <a:endParaRPr lang="en-US" altLang="zh-CN"/>
          </a:p>
          <a:p>
            <a:pPr eaLnBrk="1" hangingPunct="1"/>
            <a:r>
              <a:rPr lang="zh-CN" altLang="en-US"/>
              <a:t>字符在内存中存储的是其</a:t>
            </a:r>
            <a:r>
              <a:rPr lang="en-US" altLang="zh-CN"/>
              <a:t>ASCII</a:t>
            </a:r>
            <a:r>
              <a:rPr lang="zh-CN" altLang="en-US"/>
              <a:t>码，是一个整数</a:t>
            </a:r>
            <a:endParaRPr lang="zh-CN"/>
          </a:p>
        </p:txBody>
      </p:sp>
    </p:spTree>
  </p:cSld>
  <p:clrMapOvr>
    <a:masterClrMapping/>
  </p:clrMapOvr>
  <p:transition spd="med" advClick="0">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31747"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1749"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31751"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31752" name="TextBox 89">
            <a:hlinkClick r:id="rId18" action="ppaction://hlinksldjump"/>
          </p:cNvPr>
          <p:cNvSpPr txBox="1">
            <a:spLocks noChangeArrowheads="1"/>
          </p:cNvSpPr>
          <p:nvPr/>
        </p:nvSpPr>
        <p:spPr bwMode="auto">
          <a:xfrm>
            <a:off x="2954338" y="268288"/>
            <a:ext cx="1258887"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chapter2</a:t>
            </a:r>
            <a:endParaRPr lang="zh-CN" altLang="en-US" b="1">
              <a:solidFill>
                <a:schemeClr val="bg1"/>
              </a:solidFill>
              <a:latin typeface="微软雅黑" pitchFamily="34" charset="-122"/>
              <a:ea typeface="微软雅黑" pitchFamily="34" charset="-122"/>
            </a:endParaRPr>
          </a:p>
        </p:txBody>
      </p:sp>
      <p:sp>
        <p:nvSpPr>
          <p:cNvPr id="8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chapter3</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31757" name="文本框 77"/>
          <p:cNvSpPr txBox="1">
            <a:spLocks noChangeArrowheads="1"/>
          </p:cNvSpPr>
          <p:nvPr/>
        </p:nvSpPr>
        <p:spPr bwMode="auto">
          <a:xfrm>
            <a:off x="87313" y="1052513"/>
            <a:ext cx="44148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简单信息的表达与计算</a:t>
            </a:r>
          </a:p>
        </p:txBody>
      </p:sp>
      <p:sp>
        <p:nvSpPr>
          <p:cNvPr id="31758" name="Text Box 6"/>
          <p:cNvSpPr txBox="1">
            <a:spLocks noChangeArrowheads="1"/>
          </p:cNvSpPr>
          <p:nvPr/>
        </p:nvSpPr>
        <p:spPr bwMode="auto">
          <a:xfrm>
            <a:off x="728663" y="1801813"/>
            <a:ext cx="7418387" cy="1200150"/>
          </a:xfrm>
          <a:prstGeom prst="rect">
            <a:avLst/>
          </a:prstGeom>
          <a:noFill/>
          <a:ln w="9525">
            <a:noFill/>
            <a:miter lim="800000"/>
            <a:headEnd/>
            <a:tailEnd/>
          </a:ln>
        </p:spPr>
        <p:txBody>
          <a:bodyPr>
            <a:spAutoFit/>
          </a:bodyPr>
          <a:lstStyle/>
          <a:p>
            <a:pPr eaLnBrk="1" hangingPunct="1"/>
            <a:r>
              <a:rPr lang="zh-CN" altLang="en-US"/>
              <a:t>算术运算符：</a:t>
            </a:r>
            <a:r>
              <a:rPr lang="zh-CN" altLang="en-US" b="1"/>
              <a:t>+</a:t>
            </a:r>
            <a:r>
              <a:rPr lang="zh-CN" altLang="en-US"/>
              <a:t>、</a:t>
            </a:r>
            <a:r>
              <a:rPr lang="zh-CN" altLang="en-US" b="1"/>
              <a:t>-</a:t>
            </a:r>
            <a:r>
              <a:rPr lang="zh-CN" altLang="en-US"/>
              <a:t>、</a:t>
            </a:r>
            <a:r>
              <a:rPr lang="zh-CN" altLang="en-US" b="1"/>
              <a:t>*</a:t>
            </a:r>
            <a:r>
              <a:rPr lang="zh-CN" altLang="en-US"/>
              <a:t>、</a:t>
            </a:r>
            <a:r>
              <a:rPr lang="zh-CN" altLang="en-US" b="1"/>
              <a:t>/</a:t>
            </a:r>
            <a:r>
              <a:rPr lang="zh-CN" altLang="en-US"/>
              <a:t>和</a:t>
            </a:r>
            <a:r>
              <a:rPr lang="zh-CN" altLang="en-US" b="1"/>
              <a:t>%</a:t>
            </a:r>
            <a:r>
              <a:rPr lang="zh-CN" altLang="en-US"/>
              <a:t>，分别表示加、减、乘、除和求余运算。</a:t>
            </a:r>
            <a:endParaRPr lang="en-US" altLang="zh-CN"/>
          </a:p>
          <a:p>
            <a:pPr eaLnBrk="1" hangingPunct="1"/>
            <a:r>
              <a:rPr lang="zh-CN" altLang="en-US"/>
              <a:t>需要通过头文件cmath实现的数学函数有：sqrt(x),  log(x), log10(x), exp(x), pow(x, y), sin(x)等。</a:t>
            </a:r>
            <a:endParaRPr lang="en-US" altLang="zh-CN"/>
          </a:p>
          <a:p>
            <a:pPr eaLnBrk="1" hangingPunct="1"/>
            <a:r>
              <a:rPr lang="zh-CN" altLang="en-US"/>
              <a:t>注：</a:t>
            </a:r>
            <a:r>
              <a:rPr lang="en-US" altLang="zh-CN"/>
              <a:t>4/3==1      4.0/3==1.3333</a:t>
            </a:r>
            <a:endParaRPr lang="zh-CN" altLang="en-US"/>
          </a:p>
        </p:txBody>
      </p:sp>
      <p:sp>
        <p:nvSpPr>
          <p:cNvPr id="31759" name="矩形 1"/>
          <p:cNvSpPr>
            <a:spLocks noChangeArrowheads="1"/>
          </p:cNvSpPr>
          <p:nvPr/>
        </p:nvSpPr>
        <p:spPr bwMode="auto">
          <a:xfrm>
            <a:off x="4475163" y="1173163"/>
            <a:ext cx="1979612" cy="461962"/>
          </a:xfrm>
          <a:prstGeom prst="rect">
            <a:avLst/>
          </a:prstGeom>
          <a:noFill/>
          <a:ln w="9525">
            <a:noFill/>
            <a:miter lim="800000"/>
            <a:headEnd/>
            <a:tailEnd/>
          </a:ln>
        </p:spPr>
        <p:txBody>
          <a:bodyPr wrap="none">
            <a:spAutoFit/>
          </a:bodyPr>
          <a:lstStyle/>
          <a:p>
            <a:pPr algn="ctr" eaLnBrk="1" hangingPunct="1"/>
            <a:r>
              <a:rPr lang="en-US" altLang="zh-CN" sz="2400" b="1"/>
              <a:t>——</a:t>
            </a:r>
            <a:r>
              <a:rPr lang="zh-CN" altLang="zh-CN" sz="2400" b="1"/>
              <a:t>算术运算</a:t>
            </a:r>
          </a:p>
        </p:txBody>
      </p:sp>
      <p:sp>
        <p:nvSpPr>
          <p:cNvPr id="81" name="Text Box 2"/>
          <p:cNvSpPr txBox="1">
            <a:spLocks noChangeArrowheads="1"/>
          </p:cNvSpPr>
          <p:nvPr/>
        </p:nvSpPr>
        <p:spPr bwMode="auto">
          <a:xfrm>
            <a:off x="728663" y="3081338"/>
            <a:ext cx="6557962" cy="1754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1" hangingPunct="1">
              <a:defRPr/>
            </a:pPr>
            <a:r>
              <a:rPr lang="zh-CN" dirty="0"/>
              <a:t>算术</a:t>
            </a:r>
            <a:r>
              <a:rPr lang="zh-CN" altLang="en-US" dirty="0"/>
              <a:t>复合</a:t>
            </a:r>
            <a:r>
              <a:rPr lang="zh-CN" dirty="0"/>
              <a:t>运算符：</a:t>
            </a:r>
            <a:r>
              <a:rPr lang="zh-CN" altLang="zh-CN" dirty="0"/>
              <a:t>+=</a:t>
            </a:r>
            <a:r>
              <a:rPr lang="zh-CN" dirty="0"/>
              <a:t>、</a:t>
            </a:r>
            <a:r>
              <a:rPr lang="zh-CN" altLang="zh-CN" dirty="0"/>
              <a:t>-=</a:t>
            </a:r>
            <a:r>
              <a:rPr lang="zh-CN" dirty="0"/>
              <a:t>、*</a:t>
            </a:r>
            <a:r>
              <a:rPr lang="zh-CN" altLang="zh-CN" dirty="0"/>
              <a:t>=</a:t>
            </a:r>
            <a:r>
              <a:rPr lang="zh-CN" dirty="0"/>
              <a:t>、</a:t>
            </a:r>
            <a:r>
              <a:rPr lang="zh-CN" altLang="zh-CN" dirty="0"/>
              <a:t>/=</a:t>
            </a:r>
            <a:r>
              <a:rPr lang="zh-CN" dirty="0"/>
              <a:t>、</a:t>
            </a:r>
            <a:r>
              <a:rPr lang="zh-CN" altLang="zh-CN" dirty="0"/>
              <a:t>%=</a:t>
            </a:r>
            <a:r>
              <a:rPr lang="zh-CN" dirty="0"/>
              <a:t>用法如下：</a:t>
            </a:r>
          </a:p>
          <a:p>
            <a:pPr indent="180975" eaLnBrk="1" hangingPunct="1">
              <a:defRPr/>
            </a:pPr>
            <a:r>
              <a:rPr lang="zh-CN" altLang="zh-CN" dirty="0"/>
              <a:t>a+=b;   //</a:t>
            </a:r>
            <a:r>
              <a:rPr lang="zh-CN" dirty="0"/>
              <a:t>等价于</a:t>
            </a:r>
            <a:r>
              <a:rPr lang="zh-CN" altLang="zh-CN" dirty="0"/>
              <a:t>a=a+b; </a:t>
            </a:r>
          </a:p>
          <a:p>
            <a:pPr indent="180975" eaLnBrk="1" hangingPunct="1">
              <a:defRPr/>
            </a:pPr>
            <a:r>
              <a:rPr lang="zh-CN" altLang="zh-CN" dirty="0"/>
              <a:t>a-=b;    //</a:t>
            </a:r>
            <a:r>
              <a:rPr lang="zh-CN" dirty="0"/>
              <a:t>等价于</a:t>
            </a:r>
            <a:r>
              <a:rPr lang="zh-CN" altLang="zh-CN" dirty="0"/>
              <a:t>a=a-b;</a:t>
            </a:r>
          </a:p>
          <a:p>
            <a:pPr indent="180975" eaLnBrk="1" hangingPunct="1">
              <a:defRPr/>
            </a:pPr>
            <a:r>
              <a:rPr lang="zh-CN" altLang="zh-CN" dirty="0"/>
              <a:t>a*=b;   //</a:t>
            </a:r>
            <a:r>
              <a:rPr lang="zh-CN" dirty="0"/>
              <a:t>等价于</a:t>
            </a:r>
            <a:r>
              <a:rPr lang="zh-CN" altLang="zh-CN" dirty="0"/>
              <a:t>a=a*b;</a:t>
            </a:r>
          </a:p>
          <a:p>
            <a:pPr indent="180975" eaLnBrk="1" hangingPunct="1">
              <a:defRPr/>
            </a:pPr>
            <a:r>
              <a:rPr lang="zh-CN" altLang="zh-CN" dirty="0"/>
              <a:t>a/=b;   //</a:t>
            </a:r>
            <a:r>
              <a:rPr lang="zh-CN" dirty="0"/>
              <a:t>等价于</a:t>
            </a:r>
            <a:r>
              <a:rPr lang="zh-CN" altLang="zh-CN" dirty="0"/>
              <a:t>a=a/b;</a:t>
            </a:r>
          </a:p>
          <a:p>
            <a:pPr indent="180975" eaLnBrk="1" hangingPunct="1">
              <a:defRPr/>
            </a:pPr>
            <a:r>
              <a:rPr lang="zh-CN" altLang="zh-CN" dirty="0"/>
              <a:t>a%=b;   //</a:t>
            </a:r>
            <a:r>
              <a:rPr lang="zh-CN" dirty="0"/>
              <a:t>等价于</a:t>
            </a:r>
            <a:r>
              <a:rPr lang="zh-CN" altLang="zh-CN" dirty="0"/>
              <a:t>a=a%b;</a:t>
            </a:r>
          </a:p>
        </p:txBody>
      </p:sp>
    </p:spTree>
  </p:cSld>
  <p:clrMapOvr>
    <a:masterClrMapping/>
  </p:clrMapOvr>
  <p:transition spd="med" advClick="0">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33795"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3797"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33799"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33800" name="TextBox 89">
            <a:hlinkClick r:id="rId18" action="ppaction://hlinksldjump"/>
          </p:cNvPr>
          <p:cNvSpPr txBox="1">
            <a:spLocks noChangeArrowheads="1"/>
          </p:cNvSpPr>
          <p:nvPr/>
        </p:nvSpPr>
        <p:spPr bwMode="auto">
          <a:xfrm>
            <a:off x="2954338" y="268288"/>
            <a:ext cx="1258887"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chapter2</a:t>
            </a:r>
            <a:endParaRPr lang="zh-CN" altLang="en-US" b="1">
              <a:solidFill>
                <a:schemeClr val="bg1"/>
              </a:solidFill>
              <a:latin typeface="微软雅黑" pitchFamily="34" charset="-122"/>
              <a:ea typeface="微软雅黑" pitchFamily="34" charset="-122"/>
            </a:endParaRPr>
          </a:p>
        </p:txBody>
      </p:sp>
      <p:sp>
        <p:nvSpPr>
          <p:cNvPr id="8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chapter3</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33805" name="文本框 77"/>
          <p:cNvSpPr txBox="1">
            <a:spLocks noChangeArrowheads="1"/>
          </p:cNvSpPr>
          <p:nvPr/>
        </p:nvSpPr>
        <p:spPr bwMode="auto">
          <a:xfrm>
            <a:off x="87313" y="1052513"/>
            <a:ext cx="44148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简单信息的表达与计算</a:t>
            </a:r>
          </a:p>
        </p:txBody>
      </p:sp>
      <p:sp>
        <p:nvSpPr>
          <p:cNvPr id="33806" name="矩形 1"/>
          <p:cNvSpPr>
            <a:spLocks noChangeArrowheads="1"/>
          </p:cNvSpPr>
          <p:nvPr/>
        </p:nvSpPr>
        <p:spPr bwMode="auto">
          <a:xfrm>
            <a:off x="4479925" y="1174750"/>
            <a:ext cx="1981200" cy="461963"/>
          </a:xfrm>
          <a:prstGeom prst="rect">
            <a:avLst/>
          </a:prstGeom>
          <a:noFill/>
          <a:ln w="9525">
            <a:noFill/>
            <a:miter lim="800000"/>
            <a:headEnd/>
            <a:tailEnd/>
          </a:ln>
        </p:spPr>
        <p:txBody>
          <a:bodyPr wrap="none">
            <a:spAutoFit/>
          </a:bodyPr>
          <a:lstStyle/>
          <a:p>
            <a:pPr algn="ctr" eaLnBrk="1" hangingPunct="1"/>
            <a:r>
              <a:rPr lang="en-US" altLang="zh-CN" sz="2400" b="1"/>
              <a:t>——</a:t>
            </a:r>
            <a:r>
              <a:rPr lang="zh-CN" altLang="zh-CN" sz="2400" b="1"/>
              <a:t>关系运算</a:t>
            </a:r>
          </a:p>
        </p:txBody>
      </p:sp>
      <p:sp>
        <p:nvSpPr>
          <p:cNvPr id="33807" name="Text Box 5"/>
          <p:cNvSpPr txBox="1">
            <a:spLocks noChangeArrowheads="1"/>
          </p:cNvSpPr>
          <p:nvPr/>
        </p:nvSpPr>
        <p:spPr bwMode="auto">
          <a:xfrm>
            <a:off x="549275" y="1779588"/>
            <a:ext cx="7804150" cy="2586037"/>
          </a:xfrm>
          <a:prstGeom prst="rect">
            <a:avLst/>
          </a:prstGeom>
          <a:noFill/>
          <a:ln w="9525">
            <a:noFill/>
            <a:miter lim="800000"/>
            <a:headEnd/>
            <a:tailEnd/>
          </a:ln>
        </p:spPr>
        <p:txBody>
          <a:bodyPr>
            <a:spAutoFit/>
          </a:bodyPr>
          <a:lstStyle/>
          <a:p>
            <a:pPr eaLnBrk="1" hangingPunct="1"/>
            <a:r>
              <a:rPr lang="zh-CN"/>
              <a:t>判断数据大小关系的运算称为关系运算。</a:t>
            </a:r>
          </a:p>
          <a:p>
            <a:pPr eaLnBrk="1" hangingPunct="1"/>
            <a:r>
              <a:rPr lang="zh-CN"/>
              <a:t>表示关系运算的关系运算符有：</a:t>
            </a:r>
          </a:p>
          <a:p>
            <a:pPr eaLnBrk="1" hangingPunct="1"/>
            <a:r>
              <a:rPr lang="en-US" altLang="zh-CN"/>
              <a:t> </a:t>
            </a:r>
            <a:r>
              <a:rPr lang="zh-CN" altLang="zh-CN"/>
              <a:t>&gt;</a:t>
            </a:r>
            <a:r>
              <a:rPr lang="zh-CN"/>
              <a:t>（大于）、</a:t>
            </a:r>
            <a:r>
              <a:rPr lang="zh-CN" altLang="zh-CN"/>
              <a:t>&gt;=</a:t>
            </a:r>
            <a:r>
              <a:rPr lang="zh-CN"/>
              <a:t>（大于等于）、</a:t>
            </a:r>
            <a:r>
              <a:rPr lang="zh-CN" altLang="zh-CN"/>
              <a:t>&lt;</a:t>
            </a:r>
            <a:r>
              <a:rPr lang="zh-CN"/>
              <a:t>（小于）、</a:t>
            </a:r>
            <a:r>
              <a:rPr lang="zh-CN" altLang="zh-CN"/>
              <a:t>&lt;=</a:t>
            </a:r>
            <a:r>
              <a:rPr lang="zh-CN"/>
              <a:t>（小于等于）、</a:t>
            </a:r>
            <a:endParaRPr lang="en-US" altLang="zh-CN"/>
          </a:p>
          <a:p>
            <a:pPr eaLnBrk="1" hangingPunct="1"/>
            <a:r>
              <a:rPr lang="zh-CN" altLang="zh-CN"/>
              <a:t>==</a:t>
            </a:r>
            <a:r>
              <a:rPr lang="zh-CN"/>
              <a:t>（</a:t>
            </a:r>
            <a:r>
              <a:rPr lang="zh-CN" altLang="en-US"/>
              <a:t>等</a:t>
            </a:r>
            <a:r>
              <a:rPr lang="zh-CN"/>
              <a:t>于）、</a:t>
            </a:r>
            <a:r>
              <a:rPr lang="zh-CN" altLang="zh-CN"/>
              <a:t>!=</a:t>
            </a:r>
            <a:r>
              <a:rPr lang="zh-CN"/>
              <a:t>（不等于）</a:t>
            </a:r>
            <a:r>
              <a:rPr lang="zh-CN" altLang="en-US"/>
              <a:t>。</a:t>
            </a:r>
            <a:endParaRPr lang="en-US" altLang="zh-CN"/>
          </a:p>
          <a:p>
            <a:pPr eaLnBrk="1" hangingPunct="1"/>
            <a:r>
              <a:rPr lang="zh-CN" altLang="en-US"/>
              <a:t>注意：区分</a:t>
            </a:r>
            <a:r>
              <a:rPr lang="en-US" altLang="zh-CN"/>
              <a:t>==  </a:t>
            </a:r>
            <a:r>
              <a:rPr lang="zh-CN" altLang="en-US"/>
              <a:t>和 </a:t>
            </a:r>
            <a:r>
              <a:rPr lang="en-US" altLang="zh-CN"/>
              <a:t>=</a:t>
            </a:r>
            <a:endParaRPr lang="zh-CN" altLang="zh-CN"/>
          </a:p>
          <a:p>
            <a:pPr eaLnBrk="1" hangingPunct="1"/>
            <a:endParaRPr lang="zh-CN" altLang="zh-CN"/>
          </a:p>
          <a:p>
            <a:pPr eaLnBrk="1" hangingPunct="1"/>
            <a:r>
              <a:rPr lang="en-US" altLang="zh-CN"/>
              <a:t>        </a:t>
            </a:r>
            <a:r>
              <a:rPr lang="zh-CN"/>
              <a:t>关系运算符将两个运算对象连接起来就构成了关系表达式</a:t>
            </a:r>
            <a:r>
              <a:rPr lang="zh-CN" altLang="en-US"/>
              <a:t>，</a:t>
            </a:r>
            <a:r>
              <a:rPr lang="zh-CN"/>
              <a:t>其中的运算对象可以是整数、双精度数、字符及表达式。</a:t>
            </a:r>
            <a:endParaRPr lang="en-US" altLang="zh-CN"/>
          </a:p>
          <a:p>
            <a:pPr eaLnBrk="1" hangingPunct="1"/>
            <a:r>
              <a:rPr lang="zh-CN" altLang="en-US"/>
              <a:t>        关系运算符的结果为</a:t>
            </a:r>
            <a:r>
              <a:rPr lang="en-US" altLang="zh-CN"/>
              <a:t>bool</a:t>
            </a:r>
            <a:r>
              <a:rPr lang="zh-CN" altLang="en-US"/>
              <a:t>型（</a:t>
            </a:r>
            <a:r>
              <a:rPr lang="en-US" altLang="zh-CN"/>
              <a:t>true  </a:t>
            </a:r>
            <a:r>
              <a:rPr lang="zh-CN" altLang="en-US"/>
              <a:t>或  </a:t>
            </a:r>
            <a:r>
              <a:rPr lang="en-US" altLang="zh-CN"/>
              <a:t>false</a:t>
            </a:r>
            <a:r>
              <a:rPr lang="zh-CN" altLang="en-US"/>
              <a:t>）。</a:t>
            </a:r>
            <a:endParaRPr lang="zh-CN"/>
          </a:p>
        </p:txBody>
      </p:sp>
    </p:spTree>
  </p:cSld>
  <p:clrMapOvr>
    <a:masterClrMapping/>
  </p:clrMapOvr>
  <p:transition spd="med" advClick="0">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35843"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5845"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35847"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35848" name="TextBox 89">
            <a:hlinkClick r:id="rId18" action="ppaction://hlinksldjump"/>
          </p:cNvPr>
          <p:cNvSpPr txBox="1">
            <a:spLocks noChangeArrowheads="1"/>
          </p:cNvSpPr>
          <p:nvPr/>
        </p:nvSpPr>
        <p:spPr bwMode="auto">
          <a:xfrm>
            <a:off x="2954338" y="268288"/>
            <a:ext cx="1258887"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chapter2</a:t>
            </a:r>
            <a:endParaRPr lang="zh-CN" altLang="en-US" b="1">
              <a:solidFill>
                <a:schemeClr val="bg1"/>
              </a:solidFill>
              <a:latin typeface="微软雅黑" pitchFamily="34" charset="-122"/>
              <a:ea typeface="微软雅黑" pitchFamily="34" charset="-122"/>
            </a:endParaRPr>
          </a:p>
        </p:txBody>
      </p:sp>
      <p:sp>
        <p:nvSpPr>
          <p:cNvPr id="8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chapter3</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35853" name="文本框 77"/>
          <p:cNvSpPr txBox="1">
            <a:spLocks noChangeArrowheads="1"/>
          </p:cNvSpPr>
          <p:nvPr/>
        </p:nvSpPr>
        <p:spPr bwMode="auto">
          <a:xfrm>
            <a:off x="87313" y="1052513"/>
            <a:ext cx="44148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简单信息的表达与计算</a:t>
            </a:r>
          </a:p>
        </p:txBody>
      </p:sp>
      <p:sp>
        <p:nvSpPr>
          <p:cNvPr id="35854" name="矩形 1"/>
          <p:cNvSpPr>
            <a:spLocks noChangeArrowheads="1"/>
          </p:cNvSpPr>
          <p:nvPr/>
        </p:nvSpPr>
        <p:spPr bwMode="auto">
          <a:xfrm>
            <a:off x="4502150" y="1177925"/>
            <a:ext cx="2349500" cy="461963"/>
          </a:xfrm>
          <a:prstGeom prst="rect">
            <a:avLst/>
          </a:prstGeom>
          <a:noFill/>
          <a:ln w="9525">
            <a:noFill/>
            <a:miter lim="800000"/>
            <a:headEnd/>
            <a:tailEnd/>
          </a:ln>
        </p:spPr>
        <p:txBody>
          <a:bodyPr wrap="none">
            <a:spAutoFit/>
          </a:bodyPr>
          <a:lstStyle/>
          <a:p>
            <a:pPr eaLnBrk="1" hangingPunct="1"/>
            <a:r>
              <a:rPr lang="en-US" altLang="zh-CN" sz="2400" b="1">
                <a:latin typeface="宋体" pitchFamily="2" charset="-122"/>
              </a:rPr>
              <a:t>——</a:t>
            </a:r>
            <a:r>
              <a:rPr lang="zh-CN" altLang="zh-CN" sz="2400" b="1"/>
              <a:t>逻辑运算符</a:t>
            </a:r>
            <a:endParaRPr lang="zh-CN" altLang="en-US" sz="2400" b="1"/>
          </a:p>
        </p:txBody>
      </p:sp>
      <p:sp>
        <p:nvSpPr>
          <p:cNvPr id="35855" name="Rectangle 3"/>
          <p:cNvSpPr txBox="1">
            <a:spLocks noChangeArrowheads="1"/>
          </p:cNvSpPr>
          <p:nvPr/>
        </p:nvSpPr>
        <p:spPr bwMode="auto">
          <a:xfrm>
            <a:off x="508000" y="1801813"/>
            <a:ext cx="8229600" cy="2730500"/>
          </a:xfrm>
          <a:prstGeom prst="rect">
            <a:avLst/>
          </a:prstGeom>
          <a:noFill/>
          <a:ln w="9525">
            <a:noFill/>
            <a:miter lim="800000"/>
            <a:headEnd/>
            <a:tailEnd/>
          </a:ln>
        </p:spPr>
        <p:txBody>
          <a:bodyPr/>
          <a:lstStyle/>
          <a:p>
            <a:pPr>
              <a:spcBef>
                <a:spcPct val="20000"/>
              </a:spcBef>
              <a:buFont typeface="Arial" charset="0"/>
              <a:buNone/>
            </a:pPr>
            <a:r>
              <a:rPr lang="zh-CN"/>
              <a:t>逻辑运算符有三个：</a:t>
            </a:r>
            <a:r>
              <a:rPr lang="zh-CN" altLang="zh-CN"/>
              <a:t>&amp;&amp;</a:t>
            </a:r>
            <a:r>
              <a:rPr lang="zh-CN" altLang="en-US"/>
              <a:t>（与）</a:t>
            </a:r>
            <a:r>
              <a:rPr lang="zh-CN"/>
              <a:t>、</a:t>
            </a:r>
            <a:r>
              <a:rPr lang="zh-CN" altLang="zh-CN"/>
              <a:t>||</a:t>
            </a:r>
            <a:r>
              <a:rPr lang="zh-CN" altLang="en-US"/>
              <a:t>（或）</a:t>
            </a:r>
            <a:r>
              <a:rPr lang="zh-CN"/>
              <a:t>、！</a:t>
            </a:r>
            <a:r>
              <a:rPr lang="zh-CN" altLang="en-US"/>
              <a:t>（非）。</a:t>
            </a:r>
            <a:endParaRPr lang="zh-CN"/>
          </a:p>
          <a:p>
            <a:pPr>
              <a:spcBef>
                <a:spcPct val="20000"/>
              </a:spcBef>
            </a:pPr>
            <a:r>
              <a:rPr lang="zh-CN"/>
              <a:t>    当</a:t>
            </a:r>
            <a:r>
              <a:rPr lang="zh-CN" altLang="zh-CN"/>
              <a:t>&amp;&amp;</a:t>
            </a:r>
            <a:r>
              <a:rPr lang="zh-CN"/>
              <a:t>两边的两个条件均为</a:t>
            </a:r>
            <a:r>
              <a:rPr lang="zh-CN" altLang="zh-CN"/>
              <a:t>true</a:t>
            </a:r>
            <a:r>
              <a:rPr lang="zh-CN"/>
              <a:t>时，结果为</a:t>
            </a:r>
            <a:r>
              <a:rPr lang="zh-CN" altLang="zh-CN"/>
              <a:t>true</a:t>
            </a:r>
            <a:r>
              <a:rPr lang="zh-CN"/>
              <a:t>否则为</a:t>
            </a:r>
            <a:r>
              <a:rPr lang="zh-CN" altLang="zh-CN"/>
              <a:t>false</a:t>
            </a:r>
            <a:r>
              <a:rPr lang="zh-CN"/>
              <a:t>；</a:t>
            </a:r>
          </a:p>
          <a:p>
            <a:pPr>
              <a:spcBef>
                <a:spcPct val="20000"/>
              </a:spcBef>
            </a:pPr>
            <a:r>
              <a:rPr lang="zh-CN" altLang="zh-CN"/>
              <a:t>    </a:t>
            </a:r>
            <a:r>
              <a:rPr lang="zh-CN"/>
              <a:t>当</a:t>
            </a:r>
            <a:r>
              <a:rPr lang="zh-CN" altLang="zh-CN"/>
              <a:t>||</a:t>
            </a:r>
            <a:r>
              <a:rPr lang="zh-CN"/>
              <a:t>两边的两个条件均为</a:t>
            </a:r>
            <a:r>
              <a:rPr lang="zh-CN" altLang="zh-CN"/>
              <a:t>false</a:t>
            </a:r>
            <a:r>
              <a:rPr lang="zh-CN"/>
              <a:t>时，结果为</a:t>
            </a:r>
            <a:r>
              <a:rPr lang="zh-CN" altLang="zh-CN"/>
              <a:t>false</a:t>
            </a:r>
            <a:r>
              <a:rPr lang="zh-CN"/>
              <a:t>否则为</a:t>
            </a:r>
            <a:r>
              <a:rPr lang="zh-CN" altLang="zh-CN"/>
              <a:t>true</a:t>
            </a:r>
            <a:r>
              <a:rPr lang="zh-CN"/>
              <a:t>；</a:t>
            </a:r>
          </a:p>
          <a:p>
            <a:pPr>
              <a:spcBef>
                <a:spcPct val="20000"/>
              </a:spcBef>
            </a:pPr>
            <a:r>
              <a:rPr lang="zh-CN" altLang="zh-CN"/>
              <a:t>    </a:t>
            </a:r>
            <a:r>
              <a:rPr lang="zh-CN"/>
              <a:t>当！后面的条件为</a:t>
            </a:r>
            <a:r>
              <a:rPr lang="zh-CN" altLang="zh-CN"/>
              <a:t>false</a:t>
            </a:r>
            <a:r>
              <a:rPr lang="zh-CN"/>
              <a:t>时，结果为</a:t>
            </a:r>
            <a:r>
              <a:rPr lang="zh-CN" altLang="zh-CN"/>
              <a:t>true</a:t>
            </a:r>
            <a:r>
              <a:rPr lang="zh-CN"/>
              <a:t>，当后面为</a:t>
            </a:r>
            <a:r>
              <a:rPr lang="zh-CN" altLang="zh-CN"/>
              <a:t>false</a:t>
            </a:r>
            <a:r>
              <a:rPr lang="zh-CN"/>
              <a:t>时，结果为</a:t>
            </a:r>
            <a:r>
              <a:rPr lang="zh-CN" altLang="zh-CN"/>
              <a:t>false</a:t>
            </a:r>
            <a:r>
              <a:rPr lang="zh-CN"/>
              <a:t>。</a:t>
            </a:r>
          </a:p>
          <a:p>
            <a:pPr>
              <a:spcBef>
                <a:spcPct val="20000"/>
              </a:spcBef>
            </a:pPr>
            <a:r>
              <a:rPr lang="zh-CN" altLang="zh-CN"/>
              <a:t>   </a:t>
            </a:r>
            <a:r>
              <a:rPr lang="zh-CN"/>
              <a:t>（注：</a:t>
            </a:r>
            <a:r>
              <a:rPr lang="zh-CN" altLang="en-US"/>
              <a:t>上述</a:t>
            </a:r>
            <a:r>
              <a:rPr lang="zh-CN"/>
              <a:t>条件是指关系表达式和逻辑表达式）</a:t>
            </a:r>
          </a:p>
          <a:p>
            <a:pPr>
              <a:spcBef>
                <a:spcPct val="20000"/>
              </a:spcBef>
            </a:pPr>
            <a:r>
              <a:rPr lang="zh-CN"/>
              <a:t>    三个运算符是有优先级：</a:t>
            </a:r>
            <a:r>
              <a:rPr lang="zh-CN" altLang="zh-CN"/>
              <a:t>&amp;&amp;</a:t>
            </a:r>
            <a:r>
              <a:rPr lang="zh-CN"/>
              <a:t>最高、</a:t>
            </a:r>
            <a:r>
              <a:rPr lang="zh-CN" altLang="zh-CN"/>
              <a:t>||</a:t>
            </a:r>
            <a:r>
              <a:rPr lang="zh-CN"/>
              <a:t>次之。但是他们的优先级低于关系运算符。至于逻辑运算符！，它的优先级较高于所有双目运算符（即需要两个操作数的运算符）。</a:t>
            </a:r>
          </a:p>
        </p:txBody>
      </p:sp>
    </p:spTree>
  </p:cSld>
  <p:clrMapOvr>
    <a:masterClrMapping/>
  </p:clrMapOvr>
  <p:transition spd="med" advClick="0">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37891"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7893"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37895"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37896" name="TextBox 89">
            <a:hlinkClick r:id="rId18" action="ppaction://hlinksldjump"/>
          </p:cNvPr>
          <p:cNvSpPr txBox="1">
            <a:spLocks noChangeArrowheads="1"/>
          </p:cNvSpPr>
          <p:nvPr/>
        </p:nvSpPr>
        <p:spPr bwMode="auto">
          <a:xfrm>
            <a:off x="2954338" y="268288"/>
            <a:ext cx="1258887"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chapter2</a:t>
            </a:r>
            <a:endParaRPr lang="zh-CN" altLang="en-US" b="1">
              <a:solidFill>
                <a:schemeClr val="bg1"/>
              </a:solidFill>
              <a:latin typeface="微软雅黑" pitchFamily="34" charset="-122"/>
              <a:ea typeface="微软雅黑" pitchFamily="34" charset="-122"/>
            </a:endParaRPr>
          </a:p>
        </p:txBody>
      </p:sp>
      <p:sp>
        <p:nvSpPr>
          <p:cNvPr id="8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chapter3</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37901" name="文本框 77"/>
          <p:cNvSpPr txBox="1">
            <a:spLocks noChangeArrowheads="1"/>
          </p:cNvSpPr>
          <p:nvPr/>
        </p:nvSpPr>
        <p:spPr bwMode="auto">
          <a:xfrm>
            <a:off x="87313" y="1052513"/>
            <a:ext cx="44148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简单信息的表达与计算</a:t>
            </a:r>
          </a:p>
        </p:txBody>
      </p:sp>
      <p:sp>
        <p:nvSpPr>
          <p:cNvPr id="37902" name="矩形 1"/>
          <p:cNvSpPr>
            <a:spLocks noChangeArrowheads="1"/>
          </p:cNvSpPr>
          <p:nvPr/>
        </p:nvSpPr>
        <p:spPr bwMode="auto">
          <a:xfrm>
            <a:off x="4749800" y="1174750"/>
            <a:ext cx="2968625" cy="461963"/>
          </a:xfrm>
          <a:prstGeom prst="rect">
            <a:avLst/>
          </a:prstGeom>
          <a:noFill/>
          <a:ln w="9525">
            <a:noFill/>
            <a:miter lim="800000"/>
            <a:headEnd/>
            <a:tailEnd/>
          </a:ln>
        </p:spPr>
        <p:txBody>
          <a:bodyPr wrap="none">
            <a:spAutoFit/>
          </a:bodyPr>
          <a:lstStyle/>
          <a:p>
            <a:pPr eaLnBrk="1" hangingPunct="1"/>
            <a:r>
              <a:rPr lang="en-US" altLang="zh-CN" sz="2400" b="1">
                <a:latin typeface="宋体" pitchFamily="2" charset="-122"/>
              </a:rPr>
              <a:t>——</a:t>
            </a:r>
            <a:r>
              <a:rPr lang="zh-CN" altLang="zh-CN" sz="2400" b="1"/>
              <a:t>三目条件运算符</a:t>
            </a:r>
            <a:endParaRPr lang="zh-CN" altLang="en-US" sz="2400" b="1"/>
          </a:p>
        </p:txBody>
      </p:sp>
      <p:sp>
        <p:nvSpPr>
          <p:cNvPr id="37903" name="Text Box 3"/>
          <p:cNvSpPr txBox="1">
            <a:spLocks noChangeArrowheads="1"/>
          </p:cNvSpPr>
          <p:nvPr/>
        </p:nvSpPr>
        <p:spPr bwMode="auto">
          <a:xfrm>
            <a:off x="519113" y="2311400"/>
            <a:ext cx="7566025" cy="1201738"/>
          </a:xfrm>
          <a:prstGeom prst="rect">
            <a:avLst/>
          </a:prstGeom>
          <a:noFill/>
          <a:ln w="9525">
            <a:noFill/>
            <a:miter lim="800000"/>
            <a:headEnd/>
            <a:tailEnd/>
          </a:ln>
        </p:spPr>
        <p:txBody>
          <a:bodyPr>
            <a:spAutoFit/>
          </a:bodyPr>
          <a:lstStyle/>
          <a:p>
            <a:pPr eaLnBrk="1" hangingPunct="1"/>
            <a:r>
              <a:rPr lang="zh-CN" altLang="zh-CN"/>
              <a:t>    </a:t>
            </a:r>
            <a:r>
              <a:rPr lang="zh-CN"/>
              <a:t>三目运算符的格式：</a:t>
            </a:r>
          </a:p>
          <a:p>
            <a:pPr eaLnBrk="1" hangingPunct="1"/>
            <a:r>
              <a:rPr lang="zh-CN" altLang="zh-CN">
                <a:solidFill>
                  <a:srgbClr val="FF0000"/>
                </a:solidFill>
              </a:rPr>
              <a:t>&lt;</a:t>
            </a:r>
            <a:r>
              <a:rPr lang="zh-CN">
                <a:solidFill>
                  <a:srgbClr val="FF0000"/>
                </a:solidFill>
              </a:rPr>
              <a:t>逻辑表达式</a:t>
            </a:r>
            <a:r>
              <a:rPr lang="zh-CN" altLang="zh-CN">
                <a:solidFill>
                  <a:srgbClr val="FF0000"/>
                </a:solidFill>
              </a:rPr>
              <a:t>&gt;?&lt;</a:t>
            </a:r>
            <a:r>
              <a:rPr lang="zh-CN">
                <a:solidFill>
                  <a:srgbClr val="FF0000"/>
                </a:solidFill>
              </a:rPr>
              <a:t>表达式</a:t>
            </a:r>
            <a:r>
              <a:rPr lang="zh-CN" altLang="zh-CN">
                <a:solidFill>
                  <a:srgbClr val="FF0000"/>
                </a:solidFill>
              </a:rPr>
              <a:t>1&gt;:&lt;</a:t>
            </a:r>
            <a:r>
              <a:rPr lang="zh-CN">
                <a:solidFill>
                  <a:srgbClr val="FF0000"/>
                </a:solidFill>
              </a:rPr>
              <a:t>表达式</a:t>
            </a:r>
            <a:r>
              <a:rPr lang="zh-CN" altLang="zh-CN">
                <a:solidFill>
                  <a:srgbClr val="FF0000"/>
                </a:solidFill>
              </a:rPr>
              <a:t>2&gt;</a:t>
            </a:r>
          </a:p>
          <a:p>
            <a:pPr eaLnBrk="1" hangingPunct="1"/>
            <a:r>
              <a:rPr lang="zh-CN" altLang="zh-CN"/>
              <a:t>    </a:t>
            </a:r>
            <a:r>
              <a:rPr lang="zh-CN"/>
              <a:t>先执行逻辑表达式，如为</a:t>
            </a:r>
            <a:r>
              <a:rPr lang="zh-CN" altLang="zh-CN"/>
              <a:t>true</a:t>
            </a:r>
            <a:r>
              <a:rPr lang="zh-CN"/>
              <a:t>，则整个表达式的值是</a:t>
            </a:r>
            <a:r>
              <a:rPr lang="zh-CN" altLang="zh-CN"/>
              <a:t>&lt;</a:t>
            </a:r>
            <a:r>
              <a:rPr lang="zh-CN"/>
              <a:t>表达式</a:t>
            </a:r>
            <a:r>
              <a:rPr lang="zh-CN" altLang="zh-CN"/>
              <a:t>1&gt;</a:t>
            </a:r>
            <a:r>
              <a:rPr lang="zh-CN"/>
              <a:t>的值，反之为</a:t>
            </a:r>
            <a:r>
              <a:rPr lang="zh-CN" altLang="zh-CN"/>
              <a:t>&lt;</a:t>
            </a:r>
            <a:r>
              <a:rPr lang="zh-CN"/>
              <a:t>表达式</a:t>
            </a:r>
            <a:r>
              <a:rPr lang="zh-CN" altLang="zh-CN"/>
              <a:t>2&gt;</a:t>
            </a:r>
            <a:r>
              <a:rPr lang="zh-CN"/>
              <a:t>的值。</a:t>
            </a:r>
          </a:p>
        </p:txBody>
      </p:sp>
    </p:spTree>
  </p:cSld>
  <p:clrMapOvr>
    <a:masterClrMapping/>
  </p:clrMapOvr>
  <p:transition spd="med" advClick="0">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39939"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9941"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39943"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39944" name="TextBox 89">
            <a:hlinkClick r:id="rId18" action="ppaction://hlinksldjump"/>
          </p:cNvPr>
          <p:cNvSpPr txBox="1">
            <a:spLocks noChangeArrowheads="1"/>
          </p:cNvSpPr>
          <p:nvPr/>
        </p:nvSpPr>
        <p:spPr bwMode="auto">
          <a:xfrm>
            <a:off x="2954338" y="268288"/>
            <a:ext cx="1258887"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chapter2</a:t>
            </a:r>
            <a:endParaRPr lang="zh-CN" altLang="en-US" b="1">
              <a:solidFill>
                <a:schemeClr val="bg1"/>
              </a:solidFill>
              <a:latin typeface="微软雅黑" pitchFamily="34" charset="-122"/>
              <a:ea typeface="微软雅黑" pitchFamily="34" charset="-122"/>
            </a:endParaRPr>
          </a:p>
        </p:txBody>
      </p:sp>
      <p:sp>
        <p:nvSpPr>
          <p:cNvPr id="8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chapter3</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39949" name="文本框 77"/>
          <p:cNvSpPr txBox="1">
            <a:spLocks noChangeArrowheads="1"/>
          </p:cNvSpPr>
          <p:nvPr/>
        </p:nvSpPr>
        <p:spPr bwMode="auto">
          <a:xfrm>
            <a:off x="87313" y="1052513"/>
            <a:ext cx="44148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简单信息的表达与计算</a:t>
            </a:r>
          </a:p>
        </p:txBody>
      </p:sp>
      <p:sp>
        <p:nvSpPr>
          <p:cNvPr id="80" name="Rectangle 3"/>
          <p:cNvSpPr txBox="1">
            <a:spLocks noChangeArrowheads="1"/>
          </p:cNvSpPr>
          <p:nvPr/>
        </p:nvSpPr>
        <p:spPr bwMode="auto">
          <a:xfrm>
            <a:off x="481013" y="1684338"/>
            <a:ext cx="8131175" cy="3051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80000"/>
              </a:lnSpc>
              <a:buFontTx/>
              <a:buNone/>
              <a:defRPr/>
            </a:pPr>
            <a:r>
              <a:rPr lang="zh-CN" altLang="zh-CN" sz="1800" dirty="0" smtClean="0">
                <a:solidFill>
                  <a:schemeClr val="tx1"/>
                </a:solidFill>
              </a:rPr>
              <a:t>i++,</a:t>
            </a:r>
            <a:r>
              <a:rPr lang="zh-CN" sz="1800" dirty="0" smtClean="0">
                <a:solidFill>
                  <a:schemeClr val="tx1"/>
                </a:solidFill>
              </a:rPr>
              <a:t>相当于</a:t>
            </a:r>
            <a:r>
              <a:rPr lang="zh-CN" altLang="zh-CN" sz="1800" dirty="0" smtClean="0">
                <a:solidFill>
                  <a:schemeClr val="tx1"/>
                </a:solidFill>
              </a:rPr>
              <a:t>i=i+1;</a:t>
            </a:r>
            <a:r>
              <a:rPr lang="en-US" altLang="zh-CN" sz="1800" dirty="0" smtClean="0">
                <a:solidFill>
                  <a:schemeClr val="tx1"/>
                </a:solidFill>
              </a:rPr>
              <a:t>             </a:t>
            </a:r>
            <a:r>
              <a:rPr lang="zh-CN" altLang="zh-CN" sz="1800" dirty="0" smtClean="0">
                <a:solidFill>
                  <a:schemeClr val="tx1"/>
                </a:solidFill>
              </a:rPr>
              <a:t>i--,</a:t>
            </a:r>
            <a:r>
              <a:rPr lang="zh-CN" sz="1800" dirty="0" smtClean="0">
                <a:solidFill>
                  <a:schemeClr val="tx1"/>
                </a:solidFill>
              </a:rPr>
              <a:t>相当于</a:t>
            </a:r>
            <a:r>
              <a:rPr lang="zh-CN" altLang="zh-CN" sz="1800" dirty="0" smtClean="0">
                <a:solidFill>
                  <a:schemeClr val="tx1"/>
                </a:solidFill>
              </a:rPr>
              <a:t>i=i-1;</a:t>
            </a:r>
          </a:p>
          <a:p>
            <a:pPr algn="l">
              <a:lnSpc>
                <a:spcPct val="80000"/>
              </a:lnSpc>
              <a:buFontTx/>
              <a:buNone/>
              <a:defRPr/>
            </a:pPr>
            <a:endParaRPr lang="en-US" altLang="zh-CN" sz="1800" dirty="0" smtClean="0">
              <a:solidFill>
                <a:schemeClr val="tx1"/>
              </a:solidFill>
            </a:endParaRPr>
          </a:p>
          <a:p>
            <a:pPr algn="l">
              <a:lnSpc>
                <a:spcPct val="80000"/>
              </a:lnSpc>
              <a:buFontTx/>
              <a:buNone/>
              <a:defRPr/>
            </a:pPr>
            <a:r>
              <a:rPr lang="zh-CN" sz="1800" dirty="0" smtClean="0">
                <a:solidFill>
                  <a:schemeClr val="tx1"/>
                </a:solidFill>
              </a:rPr>
              <a:t>区分：</a:t>
            </a:r>
            <a:r>
              <a:rPr lang="en-US" altLang="zh-CN" sz="1800" dirty="0" smtClean="0">
                <a:solidFill>
                  <a:schemeClr val="tx1"/>
                </a:solidFill>
              </a:rPr>
              <a:t>   </a:t>
            </a:r>
            <a:r>
              <a:rPr lang="zh-CN" altLang="zh-CN" sz="1800" dirty="0" smtClean="0">
                <a:solidFill>
                  <a:schemeClr val="tx1"/>
                </a:solidFill>
              </a:rPr>
              <a:t>i++</a:t>
            </a:r>
            <a:r>
              <a:rPr lang="zh-CN" sz="1800" dirty="0" smtClean="0">
                <a:solidFill>
                  <a:schemeClr val="tx1"/>
                </a:solidFill>
              </a:rPr>
              <a:t>与</a:t>
            </a:r>
            <a:r>
              <a:rPr lang="zh-CN" altLang="zh-CN" sz="1800" dirty="0" smtClean="0">
                <a:solidFill>
                  <a:schemeClr val="tx1"/>
                </a:solidFill>
              </a:rPr>
              <a:t>++i</a:t>
            </a:r>
            <a:endParaRPr lang="zh-CN" sz="1800" dirty="0" smtClean="0">
              <a:solidFill>
                <a:schemeClr val="tx1"/>
              </a:solidFill>
            </a:endParaRPr>
          </a:p>
          <a:p>
            <a:pPr algn="l">
              <a:lnSpc>
                <a:spcPct val="80000"/>
              </a:lnSpc>
              <a:buFontTx/>
              <a:buNone/>
              <a:defRPr/>
            </a:pPr>
            <a:r>
              <a:rPr lang="zh-CN" sz="1800" dirty="0" smtClean="0">
                <a:solidFill>
                  <a:schemeClr val="tx1"/>
                </a:solidFill>
              </a:rPr>
              <a:t>单独使用二者是一样的，但是当他们作为表达式或其他的表达式的一部分时，前者表达的值是</a:t>
            </a:r>
            <a:r>
              <a:rPr lang="zh-CN" altLang="zh-CN" sz="1800" dirty="0" smtClean="0">
                <a:solidFill>
                  <a:schemeClr val="tx1"/>
                </a:solidFill>
              </a:rPr>
              <a:t>i</a:t>
            </a:r>
            <a:r>
              <a:rPr lang="zh-CN" sz="1800" dirty="0" smtClean="0">
                <a:solidFill>
                  <a:schemeClr val="tx1"/>
                </a:solidFill>
              </a:rPr>
              <a:t>加</a:t>
            </a:r>
            <a:r>
              <a:rPr lang="zh-CN" altLang="zh-CN" sz="1800" dirty="0" smtClean="0">
                <a:solidFill>
                  <a:schemeClr val="tx1"/>
                </a:solidFill>
              </a:rPr>
              <a:t>1</a:t>
            </a:r>
            <a:r>
              <a:rPr lang="zh-CN" sz="1800" dirty="0" smtClean="0">
                <a:solidFill>
                  <a:schemeClr val="tx1"/>
                </a:solidFill>
              </a:rPr>
              <a:t>之前的值；后者表达的是</a:t>
            </a:r>
            <a:r>
              <a:rPr lang="zh-CN" altLang="zh-CN" sz="1800" dirty="0" smtClean="0">
                <a:solidFill>
                  <a:schemeClr val="tx1"/>
                </a:solidFill>
              </a:rPr>
              <a:t>i+1</a:t>
            </a:r>
            <a:r>
              <a:rPr lang="zh-CN" sz="1800" dirty="0" smtClean="0">
                <a:solidFill>
                  <a:schemeClr val="tx1"/>
                </a:solidFill>
              </a:rPr>
              <a:t>之后的值</a:t>
            </a:r>
            <a:r>
              <a:rPr lang="zh-CN" altLang="en-US" sz="1800" dirty="0" smtClean="0">
                <a:solidFill>
                  <a:schemeClr val="tx1"/>
                </a:solidFill>
              </a:rPr>
              <a:t>。</a:t>
            </a:r>
            <a:r>
              <a:rPr lang="zh-CN" sz="1800" dirty="0" smtClean="0">
                <a:solidFill>
                  <a:schemeClr val="tx1"/>
                </a:solidFill>
              </a:rPr>
              <a:t>例如</a:t>
            </a:r>
            <a:r>
              <a:rPr lang="zh-CN" altLang="zh-CN" sz="1800" dirty="0" smtClean="0">
                <a:solidFill>
                  <a:schemeClr val="tx1"/>
                </a:solidFill>
              </a:rPr>
              <a:t>:</a:t>
            </a:r>
          </a:p>
          <a:p>
            <a:pPr indent="266700" algn="l">
              <a:lnSpc>
                <a:spcPct val="80000"/>
              </a:lnSpc>
              <a:buFontTx/>
              <a:buNone/>
              <a:defRPr/>
            </a:pPr>
            <a:r>
              <a:rPr lang="en-US" altLang="zh-CN" sz="1800" dirty="0">
                <a:solidFill>
                  <a:schemeClr val="tx1"/>
                </a:solidFill>
              </a:rPr>
              <a:t>i</a:t>
            </a:r>
            <a:r>
              <a:rPr lang="zh-CN" altLang="zh-CN" sz="1800" dirty="0" smtClean="0">
                <a:solidFill>
                  <a:schemeClr val="tx1"/>
                </a:solidFill>
              </a:rPr>
              <a:t>nt i=0,j=0;</a:t>
            </a:r>
          </a:p>
          <a:p>
            <a:pPr indent="266700" algn="l">
              <a:lnSpc>
                <a:spcPct val="80000"/>
              </a:lnSpc>
              <a:buFontTx/>
              <a:buNone/>
              <a:defRPr/>
            </a:pPr>
            <a:r>
              <a:rPr lang="en-US" altLang="zh-CN" sz="1800" dirty="0">
                <a:solidFill>
                  <a:schemeClr val="tx1"/>
                </a:solidFill>
              </a:rPr>
              <a:t>j</a:t>
            </a:r>
            <a:r>
              <a:rPr lang="zh-CN" altLang="zh-CN" sz="1800" dirty="0" smtClean="0">
                <a:solidFill>
                  <a:schemeClr val="tx1"/>
                </a:solidFill>
              </a:rPr>
              <a:t>=++i;</a:t>
            </a:r>
          </a:p>
          <a:p>
            <a:pPr indent="266700" algn="l">
              <a:lnSpc>
                <a:spcPct val="80000"/>
              </a:lnSpc>
              <a:buFontTx/>
              <a:buNone/>
              <a:defRPr/>
            </a:pPr>
            <a:r>
              <a:rPr lang="en-US" altLang="zh-CN" sz="1800" dirty="0">
                <a:solidFill>
                  <a:schemeClr val="tx1"/>
                </a:solidFill>
              </a:rPr>
              <a:t>j</a:t>
            </a:r>
            <a:r>
              <a:rPr lang="zh-CN" altLang="zh-CN" sz="1800" dirty="0" smtClean="0">
                <a:solidFill>
                  <a:schemeClr val="tx1"/>
                </a:solidFill>
              </a:rPr>
              <a:t>=i++;</a:t>
            </a:r>
          </a:p>
          <a:p>
            <a:pPr algn="l">
              <a:lnSpc>
                <a:spcPct val="80000"/>
              </a:lnSpc>
              <a:buFontTx/>
              <a:buNone/>
              <a:defRPr/>
            </a:pPr>
            <a:r>
              <a:rPr lang="zh-CN" sz="1800" dirty="0" smtClean="0">
                <a:solidFill>
                  <a:schemeClr val="tx1"/>
                </a:solidFill>
              </a:rPr>
              <a:t>第一步执行完</a:t>
            </a:r>
            <a:r>
              <a:rPr lang="zh-CN" altLang="zh-CN" sz="1800" dirty="0" smtClean="0">
                <a:solidFill>
                  <a:schemeClr val="tx1"/>
                </a:solidFill>
              </a:rPr>
              <a:t>,i=1;j=1;</a:t>
            </a:r>
          </a:p>
          <a:p>
            <a:pPr algn="l">
              <a:lnSpc>
                <a:spcPct val="80000"/>
              </a:lnSpc>
              <a:buFontTx/>
              <a:buNone/>
              <a:defRPr/>
            </a:pPr>
            <a:r>
              <a:rPr lang="zh-CN" sz="1800" dirty="0" smtClean="0">
                <a:solidFill>
                  <a:schemeClr val="tx1"/>
                </a:solidFill>
              </a:rPr>
              <a:t>第二部执行完</a:t>
            </a:r>
            <a:r>
              <a:rPr lang="zh-CN" altLang="zh-CN" sz="1800" dirty="0" smtClean="0">
                <a:solidFill>
                  <a:schemeClr val="tx1"/>
                </a:solidFill>
              </a:rPr>
              <a:t>,i=2;j=1;</a:t>
            </a:r>
            <a:endParaRPr lang="zh-CN" altLang="zh-CN" sz="1800" dirty="0">
              <a:solidFill>
                <a:schemeClr val="tx1"/>
              </a:solidFill>
            </a:endParaRPr>
          </a:p>
        </p:txBody>
      </p:sp>
      <p:sp>
        <p:nvSpPr>
          <p:cNvPr id="39951" name="矩形 1"/>
          <p:cNvSpPr>
            <a:spLocks noChangeArrowheads="1"/>
          </p:cNvSpPr>
          <p:nvPr/>
        </p:nvSpPr>
        <p:spPr bwMode="auto">
          <a:xfrm>
            <a:off x="4654550" y="1174750"/>
            <a:ext cx="4206875" cy="461963"/>
          </a:xfrm>
          <a:prstGeom prst="rect">
            <a:avLst/>
          </a:prstGeom>
          <a:noFill/>
          <a:ln w="9525">
            <a:noFill/>
            <a:miter lim="800000"/>
            <a:headEnd/>
            <a:tailEnd/>
          </a:ln>
        </p:spPr>
        <p:txBody>
          <a:bodyPr wrap="none">
            <a:spAutoFit/>
          </a:bodyPr>
          <a:lstStyle/>
          <a:p>
            <a:pPr eaLnBrk="1" hangingPunct="1"/>
            <a:r>
              <a:rPr lang="en-US" altLang="zh-CN" sz="2400" b="1">
                <a:latin typeface="宋体" pitchFamily="2" charset="-122"/>
              </a:rPr>
              <a:t>——</a:t>
            </a:r>
            <a:r>
              <a:rPr lang="zh-CN" altLang="zh-CN" sz="2400" b="1"/>
              <a:t>自增运算符和自减运算符</a:t>
            </a:r>
            <a:endParaRPr lang="zh-CN" altLang="en-US" sz="2400" b="1"/>
          </a:p>
        </p:txBody>
      </p:sp>
    </p:spTree>
  </p:cSld>
  <p:clrMapOvr>
    <a:masterClrMapping/>
  </p:clrMapOvr>
  <p:transition spd="med" advClick="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5123"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125"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126" name="TextBox 89">
            <a:hlinkClick r:id="rId18" action="ppaction://hlinksldjump"/>
          </p:cNvPr>
          <p:cNvSpPr txBox="1">
            <a:spLocks noChangeArrowheads="1"/>
          </p:cNvSpPr>
          <p:nvPr/>
        </p:nvSpPr>
        <p:spPr bwMode="auto">
          <a:xfrm>
            <a:off x="1765300" y="268288"/>
            <a:ext cx="1258888"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chapter1</a:t>
            </a:r>
            <a:endParaRPr lang="zh-CN" altLang="en-US" b="1">
              <a:solidFill>
                <a:schemeClr val="bg1"/>
              </a:solidFill>
              <a:latin typeface="微软雅黑" pitchFamily="34" charset="-122"/>
              <a:ea typeface="微软雅黑" pitchFamily="34" charset="-122"/>
            </a:endParaRPr>
          </a:p>
        </p:txBody>
      </p:sp>
      <p:sp>
        <p:nvSpPr>
          <p:cNvPr id="5127"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chapter3</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2" name="文本框 1"/>
          <p:cNvSpPr txBox="1"/>
          <p:nvPr/>
        </p:nvSpPr>
        <p:spPr>
          <a:xfrm>
            <a:off x="87313" y="1052513"/>
            <a:ext cx="3694112" cy="584200"/>
          </a:xfrm>
          <a:prstGeom prst="rect">
            <a:avLst/>
          </a:prstGeom>
          <a:noFill/>
        </p:spPr>
        <p:txBody>
          <a:bodyPr>
            <a:spAutoFit/>
          </a:bodyPr>
          <a:lstStyle/>
          <a:p>
            <a:pPr eaLnBrk="1" hangingPunct="1">
              <a:defRPr/>
            </a:pPr>
            <a:r>
              <a:rPr lang="zh-CN" altLang="zh-CN" sz="3200" b="1" dirty="0">
                <a:latin typeface="黑体" panose="02010609060101010101" pitchFamily="49" charset="-122"/>
                <a:ea typeface="黑体" panose="02010609060101010101" pitchFamily="49" charset="-122"/>
              </a:rPr>
              <a:t>程序设计与C++概述</a:t>
            </a:r>
            <a:endParaRPr lang="zh-CN" altLang="en-US" sz="3200" b="1" dirty="0">
              <a:solidFill>
                <a:schemeClr val="tx1">
                  <a:lumMod val="50000"/>
                  <a:lumOff val="50000"/>
                </a:schemeClr>
              </a:solidFill>
              <a:latin typeface="黑体" panose="02010609060101010101" pitchFamily="49" charset="-122"/>
              <a:ea typeface="黑体" panose="02010609060101010101" pitchFamily="49" charset="-122"/>
            </a:endParaRPr>
          </a:p>
        </p:txBody>
      </p:sp>
      <p:sp>
        <p:nvSpPr>
          <p:cNvPr id="80" name="Rectangle 3"/>
          <p:cNvSpPr txBox="1">
            <a:spLocks noChangeArrowheads="1"/>
          </p:cNvSpPr>
          <p:nvPr/>
        </p:nvSpPr>
        <p:spPr bwMode="auto">
          <a:xfrm>
            <a:off x="4146550" y="2074863"/>
            <a:ext cx="3860800" cy="1247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nSpc>
                <a:spcPct val="80000"/>
              </a:lnSpc>
              <a:defRPr/>
            </a:pPr>
            <a:r>
              <a:rPr lang="zh-CN" altLang="zh-CN" sz="2400" b="1" dirty="0" smtClean="0">
                <a:solidFill>
                  <a:schemeClr val="tx1"/>
                </a:solidFill>
                <a:latin typeface="+mn-ea"/>
              </a:rPr>
              <a:t>C++</a:t>
            </a:r>
            <a:r>
              <a:rPr lang="zh-CN" sz="2400" b="1" dirty="0" smtClean="0">
                <a:solidFill>
                  <a:schemeClr val="tx1"/>
                </a:solidFill>
                <a:latin typeface="+mn-ea"/>
              </a:rPr>
              <a:t>语言</a:t>
            </a:r>
            <a:r>
              <a:rPr lang="zh-CN" altLang="zh-CN" sz="2400" b="1" dirty="0" smtClean="0">
                <a:solidFill>
                  <a:schemeClr val="tx1"/>
                </a:solidFill>
                <a:latin typeface="+mn-ea"/>
              </a:rPr>
              <a:t>特点</a:t>
            </a:r>
            <a:r>
              <a:rPr lang="en-US" altLang="zh-CN" sz="2400" b="1" dirty="0" smtClean="0">
                <a:solidFill>
                  <a:schemeClr val="tx1"/>
                </a:solidFill>
                <a:latin typeface="+mn-ea"/>
              </a:rPr>
              <a:t>:</a:t>
            </a:r>
            <a:endParaRPr lang="zh-CN" sz="2400" b="1" dirty="0" smtClean="0">
              <a:solidFill>
                <a:schemeClr val="tx1"/>
              </a:solidFill>
              <a:latin typeface="+mn-ea"/>
            </a:endParaRPr>
          </a:p>
          <a:p>
            <a:pPr>
              <a:lnSpc>
                <a:spcPct val="80000"/>
              </a:lnSpc>
              <a:defRPr/>
            </a:pPr>
            <a:r>
              <a:rPr lang="zh-CN" altLang="zh-CN" sz="2400" dirty="0" smtClean="0">
                <a:solidFill>
                  <a:schemeClr val="tx1"/>
                </a:solidFill>
                <a:latin typeface="+mn-ea"/>
              </a:rPr>
              <a:t>1</a:t>
            </a:r>
            <a:r>
              <a:rPr lang="zh-CN" sz="2400" dirty="0" smtClean="0">
                <a:solidFill>
                  <a:schemeClr val="tx1"/>
                </a:solidFill>
                <a:latin typeface="+mn-ea"/>
              </a:rPr>
              <a:t>、全面兼容</a:t>
            </a:r>
            <a:r>
              <a:rPr lang="zh-CN" altLang="zh-CN" sz="2400" dirty="0" smtClean="0">
                <a:solidFill>
                  <a:schemeClr val="tx1"/>
                </a:solidFill>
                <a:latin typeface="+mn-ea"/>
              </a:rPr>
              <a:t>C</a:t>
            </a:r>
          </a:p>
          <a:p>
            <a:pPr>
              <a:lnSpc>
                <a:spcPct val="80000"/>
              </a:lnSpc>
              <a:defRPr/>
            </a:pPr>
            <a:r>
              <a:rPr lang="zh-CN" altLang="zh-CN" sz="2400" dirty="0" smtClean="0">
                <a:solidFill>
                  <a:schemeClr val="tx1"/>
                </a:solidFill>
                <a:latin typeface="+mn-ea"/>
              </a:rPr>
              <a:t> </a:t>
            </a:r>
            <a:r>
              <a:rPr lang="en-US" altLang="zh-CN" sz="2400" dirty="0" smtClean="0">
                <a:solidFill>
                  <a:schemeClr val="tx1"/>
                </a:solidFill>
                <a:latin typeface="+mn-ea"/>
              </a:rPr>
              <a:t>    </a:t>
            </a:r>
            <a:r>
              <a:rPr lang="zh-CN" altLang="zh-CN" sz="2400" dirty="0" smtClean="0">
                <a:solidFill>
                  <a:schemeClr val="tx1"/>
                </a:solidFill>
                <a:latin typeface="+mn-ea"/>
              </a:rPr>
              <a:t>2</a:t>
            </a:r>
            <a:r>
              <a:rPr lang="zh-CN" sz="2400" dirty="0" smtClean="0">
                <a:solidFill>
                  <a:schemeClr val="tx1"/>
                </a:solidFill>
                <a:latin typeface="+mn-ea"/>
              </a:rPr>
              <a:t>、面向对象的语言</a:t>
            </a:r>
            <a:endParaRPr lang="zh-CN" sz="2400" dirty="0">
              <a:solidFill>
                <a:schemeClr val="tx1"/>
              </a:solidFill>
              <a:latin typeface="+mn-ea"/>
            </a:endParaRPr>
          </a:p>
        </p:txBody>
      </p:sp>
      <p:sp>
        <p:nvSpPr>
          <p:cNvPr id="3" name="文本框 2"/>
          <p:cNvSpPr txBox="1"/>
          <p:nvPr/>
        </p:nvSpPr>
        <p:spPr>
          <a:xfrm>
            <a:off x="1066800" y="2063750"/>
            <a:ext cx="3005138" cy="1643063"/>
          </a:xfrm>
          <a:prstGeom prst="rect">
            <a:avLst/>
          </a:prstGeom>
          <a:noFill/>
        </p:spPr>
        <p:txBody>
          <a:bodyPr>
            <a:spAutoFit/>
          </a:bodyPr>
          <a:lstStyle/>
          <a:p>
            <a:pPr eaLnBrk="1" hangingPunct="1">
              <a:lnSpc>
                <a:spcPct val="80000"/>
              </a:lnSpc>
              <a:defRPr/>
            </a:pPr>
            <a:r>
              <a:rPr lang="zh-CN" altLang="zh-CN" sz="2400" b="1" dirty="0">
                <a:latin typeface="+mn-ea"/>
                <a:ea typeface="+mn-ea"/>
              </a:rPr>
              <a:t>计算机语言的发展：</a:t>
            </a:r>
          </a:p>
          <a:p>
            <a:pPr eaLnBrk="1" hangingPunct="1">
              <a:lnSpc>
                <a:spcPct val="80000"/>
              </a:lnSpc>
              <a:defRPr/>
            </a:pPr>
            <a:r>
              <a:rPr lang="zh-CN" altLang="zh-CN" sz="2400" dirty="0">
                <a:latin typeface="+mn-ea"/>
                <a:ea typeface="+mn-ea"/>
              </a:rPr>
              <a:t>1、机器语言</a:t>
            </a:r>
          </a:p>
          <a:p>
            <a:pPr eaLnBrk="1" hangingPunct="1">
              <a:lnSpc>
                <a:spcPct val="80000"/>
              </a:lnSpc>
              <a:defRPr/>
            </a:pPr>
            <a:r>
              <a:rPr lang="zh-CN" altLang="zh-CN" sz="2400" dirty="0">
                <a:latin typeface="+mn-ea"/>
                <a:ea typeface="+mn-ea"/>
              </a:rPr>
              <a:t>2、汇编语言</a:t>
            </a:r>
          </a:p>
          <a:p>
            <a:pPr eaLnBrk="1" hangingPunct="1">
              <a:lnSpc>
                <a:spcPct val="80000"/>
              </a:lnSpc>
              <a:defRPr/>
            </a:pPr>
            <a:r>
              <a:rPr lang="zh-CN" altLang="zh-CN" sz="2400" dirty="0">
                <a:latin typeface="+mn-ea"/>
                <a:ea typeface="+mn-ea"/>
              </a:rPr>
              <a:t>3、高级语言</a:t>
            </a:r>
          </a:p>
          <a:p>
            <a:pPr eaLnBrk="1" hangingPunct="1">
              <a:defRPr/>
            </a:pPr>
            <a:endParaRPr lang="zh-CN" altLang="en-US" sz="2400" dirty="0">
              <a:solidFill>
                <a:schemeClr val="tx1">
                  <a:lumMod val="50000"/>
                  <a:lumOff val="50000"/>
                </a:schemeClr>
              </a:solidFill>
              <a:latin typeface="+mn-ea"/>
              <a:ea typeface="+mn-ea"/>
            </a:endParaRPr>
          </a:p>
        </p:txBody>
      </p:sp>
    </p:spTree>
  </p:cSld>
  <p:clrMapOvr>
    <a:masterClrMapping/>
  </p:clrMapOvr>
  <p:transition spd="med" advClick="0">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41987"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1989"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41991"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41992" name="TextBox 89">
            <a:hlinkClick r:id="rId18" action="ppaction://hlinksldjump"/>
          </p:cNvPr>
          <p:cNvSpPr txBox="1">
            <a:spLocks noChangeArrowheads="1"/>
          </p:cNvSpPr>
          <p:nvPr/>
        </p:nvSpPr>
        <p:spPr bwMode="auto">
          <a:xfrm>
            <a:off x="2954338" y="268288"/>
            <a:ext cx="1258887"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chapter2</a:t>
            </a:r>
            <a:endParaRPr lang="zh-CN" altLang="en-US" b="1">
              <a:solidFill>
                <a:schemeClr val="bg1"/>
              </a:solidFill>
              <a:latin typeface="微软雅黑" pitchFamily="34" charset="-122"/>
              <a:ea typeface="微软雅黑" pitchFamily="34" charset="-122"/>
            </a:endParaRPr>
          </a:p>
        </p:txBody>
      </p:sp>
      <p:sp>
        <p:nvSpPr>
          <p:cNvPr id="8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chapter3</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41997" name="文本框 77"/>
          <p:cNvSpPr txBox="1">
            <a:spLocks noChangeArrowheads="1"/>
          </p:cNvSpPr>
          <p:nvPr/>
        </p:nvSpPr>
        <p:spPr bwMode="auto">
          <a:xfrm>
            <a:off x="87313" y="1052513"/>
            <a:ext cx="44148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简单信息的表达与计算</a:t>
            </a:r>
          </a:p>
        </p:txBody>
      </p:sp>
      <p:sp>
        <p:nvSpPr>
          <p:cNvPr id="41998" name="矩形 1"/>
          <p:cNvSpPr>
            <a:spLocks noChangeArrowheads="1"/>
          </p:cNvSpPr>
          <p:nvPr/>
        </p:nvSpPr>
        <p:spPr bwMode="auto">
          <a:xfrm>
            <a:off x="4405313" y="1222375"/>
            <a:ext cx="4206875" cy="461963"/>
          </a:xfrm>
          <a:prstGeom prst="rect">
            <a:avLst/>
          </a:prstGeom>
          <a:noFill/>
          <a:ln w="9525">
            <a:noFill/>
            <a:miter lim="800000"/>
            <a:headEnd/>
            <a:tailEnd/>
          </a:ln>
        </p:spPr>
        <p:txBody>
          <a:bodyPr wrap="none">
            <a:spAutoFit/>
          </a:bodyPr>
          <a:lstStyle/>
          <a:p>
            <a:pPr eaLnBrk="1" hangingPunct="1"/>
            <a:r>
              <a:rPr lang="en-US" altLang="zh-CN" sz="2400" b="1">
                <a:latin typeface="宋体" pitchFamily="2" charset="-122"/>
              </a:rPr>
              <a:t>——</a:t>
            </a:r>
            <a:r>
              <a:rPr lang="zh-CN" altLang="zh-CN" sz="2400" b="1"/>
              <a:t>位运算符和位运算表达式</a:t>
            </a:r>
            <a:endParaRPr lang="zh-CN" altLang="en-US" sz="2400" b="1"/>
          </a:p>
        </p:txBody>
      </p:sp>
      <p:sp>
        <p:nvSpPr>
          <p:cNvPr id="80" name="Rectangle 3"/>
          <p:cNvSpPr txBox="1">
            <a:spLocks noChangeArrowheads="1"/>
          </p:cNvSpPr>
          <p:nvPr/>
        </p:nvSpPr>
        <p:spPr bwMode="auto">
          <a:xfrm>
            <a:off x="568325" y="1684338"/>
            <a:ext cx="8229600" cy="2951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80000"/>
              </a:lnSpc>
              <a:buFontTx/>
              <a:buNone/>
              <a:defRPr/>
            </a:pPr>
            <a:r>
              <a:rPr lang="zh-CN" sz="1600" dirty="0" smtClean="0">
                <a:solidFill>
                  <a:schemeClr val="tx1"/>
                </a:solidFill>
              </a:rPr>
              <a:t>按位与（</a:t>
            </a:r>
            <a:r>
              <a:rPr lang="zh-CN" altLang="zh-CN" sz="1600" dirty="0" smtClean="0">
                <a:solidFill>
                  <a:schemeClr val="tx1"/>
                </a:solidFill>
              </a:rPr>
              <a:t>&amp;</a:t>
            </a:r>
            <a:r>
              <a:rPr lang="zh-CN" sz="1600" dirty="0" smtClean="0">
                <a:solidFill>
                  <a:schemeClr val="tx1"/>
                </a:solidFill>
              </a:rPr>
              <a:t>）：两个二进制位均为</a:t>
            </a:r>
            <a:r>
              <a:rPr lang="zh-CN" altLang="zh-CN" sz="1600" dirty="0" smtClean="0">
                <a:solidFill>
                  <a:schemeClr val="tx1"/>
                </a:solidFill>
              </a:rPr>
              <a:t>1</a:t>
            </a:r>
            <a:r>
              <a:rPr lang="zh-CN" sz="1600" dirty="0" smtClean="0">
                <a:solidFill>
                  <a:schemeClr val="tx1"/>
                </a:solidFill>
              </a:rPr>
              <a:t>则结果为</a:t>
            </a:r>
            <a:r>
              <a:rPr lang="zh-CN" altLang="zh-CN" sz="1600" dirty="0" smtClean="0">
                <a:solidFill>
                  <a:schemeClr val="tx1"/>
                </a:solidFill>
              </a:rPr>
              <a:t>1</a:t>
            </a:r>
            <a:r>
              <a:rPr lang="zh-CN" sz="1600" dirty="0" smtClean="0">
                <a:solidFill>
                  <a:schemeClr val="tx1"/>
                </a:solidFill>
              </a:rPr>
              <a:t>，否则为</a:t>
            </a:r>
            <a:r>
              <a:rPr lang="zh-CN" altLang="zh-CN" sz="1600" dirty="0" smtClean="0">
                <a:solidFill>
                  <a:schemeClr val="tx1"/>
                </a:solidFill>
              </a:rPr>
              <a:t>0</a:t>
            </a:r>
            <a:r>
              <a:rPr lang="zh-CN" sz="1600" dirty="0" smtClean="0">
                <a:solidFill>
                  <a:schemeClr val="tx1"/>
                </a:solidFill>
              </a:rPr>
              <a:t>；</a:t>
            </a:r>
          </a:p>
          <a:p>
            <a:pPr algn="l">
              <a:lnSpc>
                <a:spcPct val="80000"/>
              </a:lnSpc>
              <a:buFontTx/>
              <a:buNone/>
              <a:defRPr/>
            </a:pPr>
            <a:r>
              <a:rPr lang="zh-CN" sz="1600" dirty="0" smtClean="0">
                <a:solidFill>
                  <a:schemeClr val="tx1"/>
                </a:solidFill>
              </a:rPr>
              <a:t>按位或（</a:t>
            </a:r>
            <a:r>
              <a:rPr lang="zh-CN" altLang="zh-CN" sz="1600" dirty="0" smtClean="0">
                <a:solidFill>
                  <a:schemeClr val="tx1"/>
                </a:solidFill>
              </a:rPr>
              <a:t>|</a:t>
            </a:r>
            <a:r>
              <a:rPr lang="zh-CN" sz="1600" dirty="0" smtClean="0">
                <a:solidFill>
                  <a:schemeClr val="tx1"/>
                </a:solidFill>
              </a:rPr>
              <a:t>）：二进制位中有一个为</a:t>
            </a:r>
            <a:r>
              <a:rPr lang="zh-CN" altLang="zh-CN" sz="1600" dirty="0" smtClean="0">
                <a:solidFill>
                  <a:schemeClr val="tx1"/>
                </a:solidFill>
              </a:rPr>
              <a:t>1</a:t>
            </a:r>
            <a:r>
              <a:rPr lang="zh-CN" sz="1600" dirty="0" smtClean="0">
                <a:solidFill>
                  <a:schemeClr val="tx1"/>
                </a:solidFill>
              </a:rPr>
              <a:t>，则结果为</a:t>
            </a:r>
            <a:r>
              <a:rPr lang="zh-CN" altLang="zh-CN" sz="1600" dirty="0" smtClean="0">
                <a:solidFill>
                  <a:schemeClr val="tx1"/>
                </a:solidFill>
              </a:rPr>
              <a:t>1</a:t>
            </a:r>
            <a:r>
              <a:rPr lang="zh-CN" sz="1600" dirty="0" smtClean="0">
                <a:solidFill>
                  <a:schemeClr val="tx1"/>
                </a:solidFill>
              </a:rPr>
              <a:t>，否则为</a:t>
            </a:r>
            <a:r>
              <a:rPr lang="zh-CN" altLang="zh-CN" sz="1600" dirty="0" smtClean="0">
                <a:solidFill>
                  <a:schemeClr val="tx1"/>
                </a:solidFill>
              </a:rPr>
              <a:t>0</a:t>
            </a:r>
            <a:r>
              <a:rPr lang="zh-CN" sz="1600" dirty="0" smtClean="0">
                <a:solidFill>
                  <a:schemeClr val="tx1"/>
                </a:solidFill>
              </a:rPr>
              <a:t>；</a:t>
            </a:r>
          </a:p>
          <a:p>
            <a:pPr algn="l">
              <a:lnSpc>
                <a:spcPct val="80000"/>
              </a:lnSpc>
              <a:buFontTx/>
              <a:buNone/>
              <a:defRPr/>
            </a:pPr>
            <a:r>
              <a:rPr lang="zh-CN" sz="1600" dirty="0" smtClean="0">
                <a:solidFill>
                  <a:schemeClr val="tx1"/>
                </a:solidFill>
              </a:rPr>
              <a:t>按位异或（</a:t>
            </a:r>
            <a:r>
              <a:rPr lang="zh-CN" altLang="zh-CN" sz="1600" dirty="0" smtClean="0">
                <a:solidFill>
                  <a:schemeClr val="tx1"/>
                </a:solidFill>
              </a:rPr>
              <a:t>^</a:t>
            </a:r>
            <a:r>
              <a:rPr lang="zh-CN" sz="1600" dirty="0" smtClean="0">
                <a:solidFill>
                  <a:schemeClr val="tx1"/>
                </a:solidFill>
              </a:rPr>
              <a:t>）：二进制位不同，则结果为</a:t>
            </a:r>
            <a:r>
              <a:rPr lang="zh-CN" altLang="zh-CN" sz="1600" dirty="0" smtClean="0">
                <a:solidFill>
                  <a:schemeClr val="tx1"/>
                </a:solidFill>
              </a:rPr>
              <a:t>1</a:t>
            </a:r>
            <a:r>
              <a:rPr lang="zh-CN" sz="1600" dirty="0" smtClean="0">
                <a:solidFill>
                  <a:schemeClr val="tx1"/>
                </a:solidFill>
              </a:rPr>
              <a:t>，否则为</a:t>
            </a:r>
            <a:r>
              <a:rPr lang="zh-CN" altLang="zh-CN" sz="1600" dirty="0" smtClean="0">
                <a:solidFill>
                  <a:schemeClr val="tx1"/>
                </a:solidFill>
              </a:rPr>
              <a:t>0</a:t>
            </a:r>
            <a:r>
              <a:rPr lang="zh-CN" sz="1600" dirty="0" smtClean="0">
                <a:solidFill>
                  <a:schemeClr val="tx1"/>
                </a:solidFill>
              </a:rPr>
              <a:t>；</a:t>
            </a:r>
          </a:p>
          <a:p>
            <a:pPr algn="l">
              <a:lnSpc>
                <a:spcPct val="80000"/>
              </a:lnSpc>
              <a:buFontTx/>
              <a:buNone/>
              <a:defRPr/>
            </a:pPr>
            <a:r>
              <a:rPr lang="zh-CN" sz="1600" dirty="0" smtClean="0">
                <a:solidFill>
                  <a:schemeClr val="tx1"/>
                </a:solidFill>
              </a:rPr>
              <a:t>按位取反</a:t>
            </a:r>
            <a:r>
              <a:rPr lang="zh-CN" altLang="en-US" sz="1600" dirty="0" smtClean="0">
                <a:solidFill>
                  <a:schemeClr val="tx1"/>
                </a:solidFill>
              </a:rPr>
              <a:t>（</a:t>
            </a:r>
            <a:r>
              <a:rPr lang="zh-CN" altLang="zh-CN" sz="1600" dirty="0" smtClean="0">
                <a:solidFill>
                  <a:schemeClr val="tx1"/>
                </a:solidFill>
              </a:rPr>
              <a:t>~</a:t>
            </a:r>
            <a:r>
              <a:rPr lang="zh-CN" altLang="en-US" sz="1600" dirty="0" smtClean="0">
                <a:solidFill>
                  <a:schemeClr val="tx1"/>
                </a:solidFill>
              </a:rPr>
              <a:t>）</a:t>
            </a:r>
            <a:r>
              <a:rPr lang="zh-CN" sz="1600" dirty="0" smtClean="0">
                <a:solidFill>
                  <a:schemeClr val="tx1"/>
                </a:solidFill>
              </a:rPr>
              <a:t>：与原来的二进制位相反。</a:t>
            </a:r>
          </a:p>
          <a:p>
            <a:pPr algn="l">
              <a:lnSpc>
                <a:spcPct val="80000"/>
              </a:lnSpc>
              <a:buFontTx/>
              <a:buNone/>
              <a:defRPr/>
            </a:pPr>
            <a:r>
              <a:rPr lang="zh-CN" sz="1600" dirty="0" smtClean="0">
                <a:solidFill>
                  <a:schemeClr val="tx1"/>
                </a:solidFill>
              </a:rPr>
              <a:t>左移位运算（</a:t>
            </a:r>
            <a:r>
              <a:rPr lang="zh-CN" altLang="zh-CN" sz="1600" dirty="0" smtClean="0">
                <a:solidFill>
                  <a:schemeClr val="tx1"/>
                </a:solidFill>
              </a:rPr>
              <a:t>&lt;&lt;</a:t>
            </a:r>
            <a:r>
              <a:rPr lang="zh-CN" sz="1600" dirty="0" smtClean="0">
                <a:solidFill>
                  <a:schemeClr val="tx1"/>
                </a:solidFill>
              </a:rPr>
              <a:t>）：将二进制位全部依次向左移动若干位，并在右端添加相同个数的</a:t>
            </a:r>
            <a:r>
              <a:rPr lang="zh-CN" altLang="zh-CN" sz="1600" dirty="0" smtClean="0">
                <a:solidFill>
                  <a:schemeClr val="tx1"/>
                </a:solidFill>
              </a:rPr>
              <a:t>0</a:t>
            </a:r>
            <a:r>
              <a:rPr lang="zh-CN" sz="1600" dirty="0" smtClean="0">
                <a:solidFill>
                  <a:schemeClr val="tx1"/>
                </a:solidFill>
              </a:rPr>
              <a:t>。</a:t>
            </a:r>
          </a:p>
          <a:p>
            <a:pPr algn="l">
              <a:lnSpc>
                <a:spcPct val="80000"/>
              </a:lnSpc>
              <a:buFontTx/>
              <a:buNone/>
              <a:defRPr/>
            </a:pPr>
            <a:r>
              <a:rPr lang="zh-CN" sz="1600" dirty="0" smtClean="0">
                <a:solidFill>
                  <a:schemeClr val="tx1"/>
                </a:solidFill>
              </a:rPr>
              <a:t>右移位运算（</a:t>
            </a:r>
            <a:r>
              <a:rPr lang="zh-CN" altLang="zh-CN" sz="1600" dirty="0" smtClean="0">
                <a:solidFill>
                  <a:schemeClr val="tx1"/>
                </a:solidFill>
              </a:rPr>
              <a:t>&gt;&gt;</a:t>
            </a:r>
            <a:r>
              <a:rPr lang="zh-CN" sz="1600" dirty="0" smtClean="0">
                <a:solidFill>
                  <a:schemeClr val="tx1"/>
                </a:solidFill>
              </a:rPr>
              <a:t>）：将二进制位全部依次向右移动若干位，并在左端添加相同个数的</a:t>
            </a:r>
            <a:r>
              <a:rPr lang="zh-CN" altLang="zh-CN" sz="1600" dirty="0" smtClean="0">
                <a:solidFill>
                  <a:schemeClr val="tx1"/>
                </a:solidFill>
              </a:rPr>
              <a:t>0</a:t>
            </a:r>
            <a:r>
              <a:rPr lang="zh-CN" sz="1600" dirty="0" smtClean="0">
                <a:solidFill>
                  <a:schemeClr val="tx1"/>
                </a:solidFill>
              </a:rPr>
              <a:t>。</a:t>
            </a:r>
          </a:p>
          <a:p>
            <a:pPr algn="l">
              <a:lnSpc>
                <a:spcPct val="80000"/>
              </a:lnSpc>
              <a:buFontTx/>
              <a:buNone/>
              <a:defRPr/>
            </a:pPr>
            <a:r>
              <a:rPr lang="zh-CN" sz="1600" dirty="0" smtClean="0">
                <a:solidFill>
                  <a:schemeClr val="tx1"/>
                </a:solidFill>
              </a:rPr>
              <a:t>复合位运算符：</a:t>
            </a:r>
            <a:r>
              <a:rPr lang="zh-CN" altLang="zh-CN" sz="1600" dirty="0" smtClean="0">
                <a:solidFill>
                  <a:schemeClr val="tx1"/>
                </a:solidFill>
              </a:rPr>
              <a:t>&amp;=</a:t>
            </a:r>
            <a:r>
              <a:rPr lang="zh-CN" sz="1600" dirty="0" smtClean="0">
                <a:solidFill>
                  <a:schemeClr val="tx1"/>
                </a:solidFill>
              </a:rPr>
              <a:t>、</a:t>
            </a:r>
            <a:r>
              <a:rPr lang="zh-CN" altLang="zh-CN" sz="1600" dirty="0" smtClean="0">
                <a:solidFill>
                  <a:schemeClr val="tx1"/>
                </a:solidFill>
              </a:rPr>
              <a:t>|=</a:t>
            </a:r>
            <a:r>
              <a:rPr lang="zh-CN" sz="1600" dirty="0" smtClean="0">
                <a:solidFill>
                  <a:schemeClr val="tx1"/>
                </a:solidFill>
              </a:rPr>
              <a:t>、</a:t>
            </a:r>
            <a:r>
              <a:rPr lang="zh-CN" altLang="zh-CN" sz="1600" dirty="0" smtClean="0">
                <a:solidFill>
                  <a:schemeClr val="tx1"/>
                </a:solidFill>
              </a:rPr>
              <a:t>^=</a:t>
            </a:r>
            <a:r>
              <a:rPr lang="zh-CN" sz="1600" dirty="0" smtClean="0">
                <a:solidFill>
                  <a:schemeClr val="tx1"/>
                </a:solidFill>
              </a:rPr>
              <a:t>、</a:t>
            </a:r>
            <a:r>
              <a:rPr lang="zh-CN" altLang="zh-CN" sz="1600" dirty="0" smtClean="0">
                <a:solidFill>
                  <a:schemeClr val="tx1"/>
                </a:solidFill>
              </a:rPr>
              <a:t>&lt;&lt;=</a:t>
            </a:r>
            <a:r>
              <a:rPr lang="zh-CN" sz="1600" dirty="0" smtClean="0">
                <a:solidFill>
                  <a:schemeClr val="tx1"/>
                </a:solidFill>
              </a:rPr>
              <a:t>、</a:t>
            </a:r>
            <a:r>
              <a:rPr lang="zh-CN" altLang="zh-CN" sz="1600" dirty="0" smtClean="0">
                <a:solidFill>
                  <a:schemeClr val="tx1"/>
                </a:solidFill>
              </a:rPr>
              <a:t>&gt;&gt;=</a:t>
            </a:r>
            <a:r>
              <a:rPr lang="zh-CN" sz="1600" dirty="0" smtClean="0">
                <a:solidFill>
                  <a:schemeClr val="tx1"/>
                </a:solidFill>
              </a:rPr>
              <a:t>。他们的主要用法是：</a:t>
            </a:r>
          </a:p>
          <a:p>
            <a:pPr indent="180975" algn="l">
              <a:lnSpc>
                <a:spcPct val="80000"/>
              </a:lnSpc>
              <a:buFontTx/>
              <a:buNone/>
              <a:defRPr/>
            </a:pPr>
            <a:r>
              <a:rPr lang="zh-CN" altLang="zh-CN" sz="1600" dirty="0" smtClean="0">
                <a:solidFill>
                  <a:schemeClr val="tx1"/>
                </a:solidFill>
              </a:rPr>
              <a:t>X&amp;=Y;	       //</a:t>
            </a:r>
            <a:r>
              <a:rPr lang="zh-CN" sz="1600" dirty="0" smtClean="0">
                <a:solidFill>
                  <a:schemeClr val="tx1"/>
                </a:solidFill>
              </a:rPr>
              <a:t>等价于 </a:t>
            </a:r>
            <a:r>
              <a:rPr lang="zh-CN" altLang="zh-CN" sz="1600" dirty="0" smtClean="0">
                <a:solidFill>
                  <a:schemeClr val="tx1"/>
                </a:solidFill>
              </a:rPr>
              <a:t>X=X&amp;Y</a:t>
            </a:r>
          </a:p>
          <a:p>
            <a:pPr indent="180975" algn="l">
              <a:lnSpc>
                <a:spcPct val="80000"/>
              </a:lnSpc>
              <a:buFontTx/>
              <a:buNone/>
              <a:defRPr/>
            </a:pPr>
            <a:r>
              <a:rPr lang="zh-CN" altLang="zh-CN" sz="1600" dirty="0" smtClean="0">
                <a:solidFill>
                  <a:schemeClr val="tx1"/>
                </a:solidFill>
              </a:rPr>
              <a:t>X|=Y;  	       //</a:t>
            </a:r>
            <a:r>
              <a:rPr lang="zh-CN" sz="1600" dirty="0" smtClean="0">
                <a:solidFill>
                  <a:schemeClr val="tx1"/>
                </a:solidFill>
              </a:rPr>
              <a:t>等价于 </a:t>
            </a:r>
            <a:r>
              <a:rPr lang="zh-CN" altLang="zh-CN" sz="1600" dirty="0" smtClean="0">
                <a:solidFill>
                  <a:schemeClr val="tx1"/>
                </a:solidFill>
              </a:rPr>
              <a:t>X=X|Y</a:t>
            </a:r>
          </a:p>
          <a:p>
            <a:pPr indent="180975" algn="l">
              <a:lnSpc>
                <a:spcPct val="80000"/>
              </a:lnSpc>
              <a:buFontTx/>
              <a:buNone/>
              <a:defRPr/>
            </a:pPr>
            <a:r>
              <a:rPr lang="zh-CN" altLang="zh-CN" sz="1600" dirty="0" smtClean="0">
                <a:solidFill>
                  <a:schemeClr val="tx1"/>
                </a:solidFill>
              </a:rPr>
              <a:t>X^=Y;           </a:t>
            </a:r>
            <a:r>
              <a:rPr lang="en-US" altLang="zh-CN" sz="1600" dirty="0" smtClean="0">
                <a:solidFill>
                  <a:schemeClr val="tx1"/>
                </a:solidFill>
              </a:rPr>
              <a:t>      </a:t>
            </a:r>
            <a:r>
              <a:rPr lang="zh-CN" altLang="zh-CN" sz="1600" dirty="0" smtClean="0">
                <a:solidFill>
                  <a:schemeClr val="tx1"/>
                </a:solidFill>
              </a:rPr>
              <a:t>//</a:t>
            </a:r>
            <a:r>
              <a:rPr lang="zh-CN" sz="1600" dirty="0" smtClean="0">
                <a:solidFill>
                  <a:schemeClr val="tx1"/>
                </a:solidFill>
              </a:rPr>
              <a:t>等价于 </a:t>
            </a:r>
            <a:r>
              <a:rPr lang="zh-CN" altLang="zh-CN" sz="1600" dirty="0" smtClean="0">
                <a:solidFill>
                  <a:schemeClr val="tx1"/>
                </a:solidFill>
              </a:rPr>
              <a:t>X=X^Y</a:t>
            </a:r>
          </a:p>
          <a:p>
            <a:pPr indent="180975" algn="l">
              <a:lnSpc>
                <a:spcPct val="80000"/>
              </a:lnSpc>
              <a:buFontTx/>
              <a:buNone/>
              <a:defRPr/>
            </a:pPr>
            <a:r>
              <a:rPr lang="zh-CN" altLang="zh-CN" sz="1600" dirty="0" smtClean="0">
                <a:solidFill>
                  <a:schemeClr val="tx1"/>
                </a:solidFill>
              </a:rPr>
              <a:t>X&lt;&lt;=Y;	       //</a:t>
            </a:r>
            <a:r>
              <a:rPr lang="zh-CN" sz="1600" dirty="0" smtClean="0">
                <a:solidFill>
                  <a:schemeClr val="tx1"/>
                </a:solidFill>
              </a:rPr>
              <a:t>等价于 </a:t>
            </a:r>
            <a:r>
              <a:rPr lang="zh-CN" altLang="zh-CN" sz="1600" dirty="0" smtClean="0">
                <a:solidFill>
                  <a:schemeClr val="tx1"/>
                </a:solidFill>
              </a:rPr>
              <a:t>X=X&lt;&lt;Y</a:t>
            </a:r>
          </a:p>
          <a:p>
            <a:pPr indent="180975" algn="l">
              <a:lnSpc>
                <a:spcPct val="80000"/>
              </a:lnSpc>
              <a:buFontTx/>
              <a:buNone/>
              <a:defRPr/>
            </a:pPr>
            <a:r>
              <a:rPr lang="zh-CN" altLang="zh-CN" sz="1600" dirty="0" smtClean="0">
                <a:solidFill>
                  <a:schemeClr val="tx1"/>
                </a:solidFill>
              </a:rPr>
              <a:t>X&gt;&gt;=Y;	       //</a:t>
            </a:r>
            <a:r>
              <a:rPr lang="zh-CN" sz="1600" dirty="0" smtClean="0">
                <a:solidFill>
                  <a:schemeClr val="tx1"/>
                </a:solidFill>
              </a:rPr>
              <a:t>等价于 </a:t>
            </a:r>
            <a:r>
              <a:rPr lang="zh-CN" altLang="zh-CN" sz="1600" dirty="0" smtClean="0">
                <a:solidFill>
                  <a:schemeClr val="tx1"/>
                </a:solidFill>
              </a:rPr>
              <a:t>X=X&gt;&gt;Y</a:t>
            </a:r>
            <a:endParaRPr lang="zh-CN" altLang="zh-CN" sz="1600" dirty="0">
              <a:solidFill>
                <a:schemeClr val="tx1"/>
              </a:solidFill>
            </a:endParaRPr>
          </a:p>
        </p:txBody>
      </p:sp>
    </p:spTree>
  </p:cSld>
  <p:clrMapOvr>
    <a:masterClrMapping/>
  </p:clrMapOvr>
  <p:transition spd="med" advClick="0">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44035"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4037"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44039"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44040" name="TextBox 89">
            <a:hlinkClick r:id="rId18" action="ppaction://hlinksldjump"/>
          </p:cNvPr>
          <p:cNvSpPr txBox="1">
            <a:spLocks noChangeArrowheads="1"/>
          </p:cNvSpPr>
          <p:nvPr/>
        </p:nvSpPr>
        <p:spPr bwMode="auto">
          <a:xfrm>
            <a:off x="2954338" y="268288"/>
            <a:ext cx="1258887"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chapter2</a:t>
            </a:r>
            <a:endParaRPr lang="zh-CN" altLang="en-US" b="1">
              <a:solidFill>
                <a:schemeClr val="bg1"/>
              </a:solidFill>
              <a:latin typeface="微软雅黑" pitchFamily="34" charset="-122"/>
              <a:ea typeface="微软雅黑" pitchFamily="34" charset="-122"/>
            </a:endParaRPr>
          </a:p>
        </p:txBody>
      </p:sp>
      <p:sp>
        <p:nvSpPr>
          <p:cNvPr id="8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chapter3</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44045" name="文本框 77"/>
          <p:cNvSpPr txBox="1">
            <a:spLocks noChangeArrowheads="1"/>
          </p:cNvSpPr>
          <p:nvPr/>
        </p:nvSpPr>
        <p:spPr bwMode="auto">
          <a:xfrm>
            <a:off x="87313" y="1052513"/>
            <a:ext cx="44148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简单信息的表达与计算</a:t>
            </a:r>
          </a:p>
        </p:txBody>
      </p:sp>
      <p:sp>
        <p:nvSpPr>
          <p:cNvPr id="44046" name="矩形 1"/>
          <p:cNvSpPr>
            <a:spLocks noChangeArrowheads="1"/>
          </p:cNvSpPr>
          <p:nvPr/>
        </p:nvSpPr>
        <p:spPr bwMode="auto">
          <a:xfrm>
            <a:off x="4032250" y="1441450"/>
            <a:ext cx="5133975" cy="461963"/>
          </a:xfrm>
          <a:prstGeom prst="rect">
            <a:avLst/>
          </a:prstGeom>
          <a:noFill/>
          <a:ln w="9525">
            <a:noFill/>
            <a:miter lim="800000"/>
            <a:headEnd/>
            <a:tailEnd/>
          </a:ln>
        </p:spPr>
        <p:txBody>
          <a:bodyPr wrap="none">
            <a:spAutoFit/>
          </a:bodyPr>
          <a:lstStyle/>
          <a:p>
            <a:pPr eaLnBrk="1" hangingPunct="1"/>
            <a:r>
              <a:rPr lang="en-US" altLang="zh-CN" sz="2400" b="1">
                <a:latin typeface="宋体" pitchFamily="2" charset="-122"/>
              </a:rPr>
              <a:t>——</a:t>
            </a:r>
            <a:r>
              <a:rPr lang="zh-CN" altLang="zh-CN" sz="2400" b="1"/>
              <a:t>运算符的优先级</a:t>
            </a:r>
            <a:r>
              <a:rPr lang="zh-CN" altLang="en-US" sz="2400" b="1"/>
              <a:t>和强制类型转换</a:t>
            </a:r>
          </a:p>
        </p:txBody>
      </p:sp>
      <p:sp>
        <p:nvSpPr>
          <p:cNvPr id="44047" name="Text Box 3"/>
          <p:cNvSpPr txBox="1">
            <a:spLocks noChangeArrowheads="1"/>
          </p:cNvSpPr>
          <p:nvPr/>
        </p:nvSpPr>
        <p:spPr bwMode="auto">
          <a:xfrm>
            <a:off x="592138" y="1781175"/>
            <a:ext cx="4505325" cy="400050"/>
          </a:xfrm>
          <a:prstGeom prst="rect">
            <a:avLst/>
          </a:prstGeom>
          <a:noFill/>
          <a:ln w="9525">
            <a:noFill/>
            <a:miter lim="800000"/>
            <a:headEnd/>
            <a:tailEnd/>
          </a:ln>
        </p:spPr>
        <p:txBody>
          <a:bodyPr>
            <a:spAutoFit/>
          </a:bodyPr>
          <a:lstStyle/>
          <a:p>
            <a:pPr eaLnBrk="1" hangingPunct="1"/>
            <a:r>
              <a:rPr lang="zh-CN" altLang="en-US" sz="2000"/>
              <a:t>运算符优先级，详见课本p43-p44表格。</a:t>
            </a:r>
          </a:p>
        </p:txBody>
      </p:sp>
      <p:sp>
        <p:nvSpPr>
          <p:cNvPr id="44048" name="Text Box 4"/>
          <p:cNvSpPr txBox="1">
            <a:spLocks noChangeArrowheads="1"/>
          </p:cNvSpPr>
          <p:nvPr/>
        </p:nvSpPr>
        <p:spPr bwMode="auto">
          <a:xfrm>
            <a:off x="568325" y="2162175"/>
            <a:ext cx="5360988" cy="400050"/>
          </a:xfrm>
          <a:prstGeom prst="rect">
            <a:avLst/>
          </a:prstGeom>
          <a:noFill/>
          <a:ln w="9525">
            <a:noFill/>
            <a:miter lim="800000"/>
            <a:headEnd/>
            <a:tailEnd/>
          </a:ln>
        </p:spPr>
        <p:txBody>
          <a:bodyPr>
            <a:spAutoFit/>
          </a:bodyPr>
          <a:lstStyle/>
          <a:p>
            <a:pPr eaLnBrk="1" hangingPunct="1"/>
            <a:r>
              <a:rPr lang="zh-CN" altLang="en-US" sz="2000"/>
              <a:t>不同数据类型的混合运算</a:t>
            </a:r>
          </a:p>
        </p:txBody>
      </p:sp>
      <p:sp>
        <p:nvSpPr>
          <p:cNvPr id="44049" name="文本框 14335"/>
          <p:cNvSpPr txBox="1">
            <a:spLocks noChangeArrowheads="1"/>
          </p:cNvSpPr>
          <p:nvPr/>
        </p:nvSpPr>
        <p:spPr bwMode="auto">
          <a:xfrm>
            <a:off x="692150" y="2562225"/>
            <a:ext cx="7472363" cy="2308225"/>
          </a:xfrm>
          <a:prstGeom prst="rect">
            <a:avLst/>
          </a:prstGeom>
          <a:noFill/>
          <a:ln w="9525">
            <a:noFill/>
            <a:miter lim="800000"/>
            <a:headEnd/>
            <a:tailEnd/>
          </a:ln>
        </p:spPr>
        <p:txBody>
          <a:bodyPr>
            <a:spAutoFit/>
          </a:bodyPr>
          <a:lstStyle/>
          <a:p>
            <a:pPr eaLnBrk="1" hangingPunct="1"/>
            <a:r>
              <a:rPr lang="zh-CN" altLang="en-US" sz="1600"/>
              <a:t>（1）</a:t>
            </a:r>
            <a:r>
              <a:rPr lang="zh-CN" altLang="zh-CN" sz="1600"/>
              <a:t>数据类型的级别为（由低到高）：</a:t>
            </a:r>
          </a:p>
          <a:p>
            <a:pPr eaLnBrk="1" hangingPunct="1"/>
            <a:r>
              <a:rPr lang="en-US" altLang="zh-CN" sz="1600"/>
              <a:t>c</a:t>
            </a:r>
            <a:r>
              <a:rPr lang="zh-CN" altLang="zh-CN" sz="1600"/>
              <a:t>har-int-unsigned-long-unsigned long-float-double</a:t>
            </a:r>
            <a:endParaRPr lang="en-US" altLang="zh-CN" sz="1600"/>
          </a:p>
          <a:p>
            <a:pPr eaLnBrk="1" hangingPunct="1"/>
            <a:r>
              <a:rPr lang="zh-CN" altLang="en-US" sz="1600"/>
              <a:t>（2）</a:t>
            </a:r>
            <a:r>
              <a:rPr lang="zh-CN" altLang="zh-CN" sz="1600"/>
              <a:t>不同类型的数据在参加运算之前，自动将级别低的类型转换为级别高的类型，然后进行运算，例如char和int运算，结果为int,int 和double，结果为double</a:t>
            </a:r>
            <a:endParaRPr lang="en-US" altLang="zh-CN" sz="1600"/>
          </a:p>
          <a:p>
            <a:pPr eaLnBrk="1" hangingPunct="1"/>
            <a:r>
              <a:rPr lang="zh-CN" altLang="en-US" sz="1600"/>
              <a:t>（</a:t>
            </a:r>
            <a:r>
              <a:rPr lang="en-US" altLang="zh-CN" sz="1600"/>
              <a:t>3</a:t>
            </a:r>
            <a:r>
              <a:rPr lang="zh-CN" altLang="en-US" sz="1600"/>
              <a:t>）</a:t>
            </a:r>
            <a:r>
              <a:rPr lang="zh-CN" altLang="en-US" sz="1600">
                <a:latin typeface="宋体" pitchFamily="2" charset="-122"/>
              </a:rPr>
              <a:t>强制类型转换：</a:t>
            </a:r>
            <a:r>
              <a:rPr lang="en-US" altLang="zh-CN" sz="1600">
                <a:solidFill>
                  <a:srgbClr val="FF0000"/>
                </a:solidFill>
                <a:latin typeface="宋体" pitchFamily="2" charset="-122"/>
              </a:rPr>
              <a:t>(</a:t>
            </a:r>
            <a:r>
              <a:rPr lang="zh-CN" altLang="en-US" sz="1600">
                <a:solidFill>
                  <a:srgbClr val="FF0000"/>
                </a:solidFill>
                <a:latin typeface="宋体" pitchFamily="2" charset="-122"/>
              </a:rPr>
              <a:t>类型名</a:t>
            </a:r>
            <a:r>
              <a:rPr lang="en-US" altLang="zh-CN" sz="1600">
                <a:solidFill>
                  <a:srgbClr val="FF0000"/>
                </a:solidFill>
                <a:latin typeface="宋体" pitchFamily="2" charset="-122"/>
              </a:rPr>
              <a:t>)(</a:t>
            </a:r>
            <a:r>
              <a:rPr lang="zh-CN" altLang="en-US" sz="1600">
                <a:solidFill>
                  <a:srgbClr val="FF0000"/>
                </a:solidFill>
                <a:latin typeface="宋体" pitchFamily="2" charset="-122"/>
              </a:rPr>
              <a:t>表达式</a:t>
            </a:r>
            <a:r>
              <a:rPr lang="en-US" altLang="zh-CN" sz="1600">
                <a:solidFill>
                  <a:srgbClr val="FF0000"/>
                </a:solidFill>
                <a:latin typeface="宋体" pitchFamily="2" charset="-122"/>
              </a:rPr>
              <a:t>)  </a:t>
            </a:r>
          </a:p>
          <a:p>
            <a:pPr eaLnBrk="1" hangingPunct="1"/>
            <a:r>
              <a:rPr lang="zh-CN" altLang="en-US" sz="1600">
                <a:latin typeface="宋体" pitchFamily="2" charset="-122"/>
              </a:rPr>
              <a:t>   例如：</a:t>
            </a:r>
            <a:r>
              <a:rPr lang="en-US" altLang="zh-CN" sz="1600">
                <a:latin typeface="宋体" pitchFamily="2" charset="-122"/>
              </a:rPr>
              <a:t>(double)a	(int)(x+y)	int(x)</a:t>
            </a:r>
          </a:p>
          <a:p>
            <a:pPr eaLnBrk="1" hangingPunct="1"/>
            <a:endParaRPr lang="en-US" altLang="zh-CN" sz="1600">
              <a:latin typeface="宋体" pitchFamily="2" charset="-122"/>
            </a:endParaRPr>
          </a:p>
          <a:p>
            <a:pPr eaLnBrk="1" hangingPunct="1"/>
            <a:r>
              <a:rPr lang="zh-CN" altLang="en-US" sz="1600">
                <a:latin typeface="宋体" pitchFamily="2" charset="-122"/>
              </a:rPr>
              <a:t>注：赋值运算将等号右边的类型自动转换（如果不一致）为等号左边变量的数据类型，然后再赋值。</a:t>
            </a:r>
            <a:r>
              <a:rPr lang="en-US" altLang="zh-CN" sz="1600">
                <a:latin typeface="宋体" pitchFamily="2" charset="-122"/>
              </a:rPr>
              <a:t>//</a:t>
            </a:r>
            <a:r>
              <a:rPr lang="zh-CN" altLang="en-US" sz="1600">
                <a:latin typeface="宋体" pitchFamily="2" charset="-122"/>
              </a:rPr>
              <a:t>如果实数赋值给整型变量，直接取整。</a:t>
            </a:r>
            <a:endParaRPr lang="zh-CN" altLang="zh-CN" sz="1600"/>
          </a:p>
        </p:txBody>
      </p:sp>
    </p:spTree>
  </p:cSld>
  <p:clrMapOvr>
    <a:masterClrMapping/>
  </p:clrMapOvr>
  <p:transition spd="med" advClick="0">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46083"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6085"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46087"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46089" name="TextBox 89">
            <a:hlinkClick r:id="rId18" action="ppaction://hlinksldjump"/>
          </p:cNvPr>
          <p:cNvSpPr txBox="1">
            <a:spLocks noChangeArrowheads="1"/>
          </p:cNvSpPr>
          <p:nvPr/>
        </p:nvSpPr>
        <p:spPr bwMode="auto">
          <a:xfrm>
            <a:off x="4168775" y="268288"/>
            <a:ext cx="1260475"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chapter3</a:t>
            </a:r>
            <a:endParaRPr lang="zh-CN" altLang="en-US" b="1">
              <a:solidFill>
                <a:schemeClr val="bg1"/>
              </a:solidFill>
              <a:latin typeface="微软雅黑" pitchFamily="34" charset="-122"/>
              <a:ea typeface="微软雅黑"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46093" name="文本框 79"/>
          <p:cNvSpPr txBox="1">
            <a:spLocks noChangeArrowheads="1"/>
          </p:cNvSpPr>
          <p:nvPr/>
        </p:nvSpPr>
        <p:spPr bwMode="auto">
          <a:xfrm>
            <a:off x="87313" y="1052513"/>
            <a:ext cx="31956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运算的流程控制</a:t>
            </a:r>
          </a:p>
        </p:txBody>
      </p:sp>
      <p:sp>
        <p:nvSpPr>
          <p:cNvPr id="46094" name="文本框 1"/>
          <p:cNvSpPr txBox="1">
            <a:spLocks noChangeArrowheads="1"/>
          </p:cNvSpPr>
          <p:nvPr/>
        </p:nvSpPr>
        <p:spPr bwMode="auto">
          <a:xfrm>
            <a:off x="5878513" y="1185863"/>
            <a:ext cx="3273425" cy="646112"/>
          </a:xfrm>
          <a:prstGeom prst="rect">
            <a:avLst/>
          </a:prstGeom>
          <a:noFill/>
          <a:ln w="9525">
            <a:noFill/>
            <a:miter lim="800000"/>
            <a:headEnd/>
            <a:tailEnd/>
          </a:ln>
        </p:spPr>
        <p:txBody>
          <a:bodyPr>
            <a:spAutoFit/>
          </a:bodyPr>
          <a:lstStyle/>
          <a:p>
            <a:r>
              <a:rPr lang="zh-CN" altLang="en-US">
                <a:latin typeface="宋体" pitchFamily="2" charset="-122"/>
              </a:rPr>
              <a:t>程序基本的执行方式是串行的（逐行执行）</a:t>
            </a:r>
          </a:p>
        </p:txBody>
      </p:sp>
      <p:sp>
        <p:nvSpPr>
          <p:cNvPr id="3" name="矩形 2"/>
          <p:cNvSpPr/>
          <p:nvPr/>
        </p:nvSpPr>
        <p:spPr>
          <a:xfrm>
            <a:off x="3314700" y="1174750"/>
            <a:ext cx="1417638" cy="461963"/>
          </a:xfrm>
          <a:prstGeom prst="rect">
            <a:avLst/>
          </a:prstGeom>
        </p:spPr>
        <p:txBody>
          <a:bodyPr wrap="none">
            <a:spAutoFit/>
          </a:bodyPr>
          <a:lstStyle/>
          <a:p>
            <a:pPr>
              <a:defRPr/>
            </a:pPr>
            <a:r>
              <a:rPr lang="en-US" altLang="zh-CN" sz="2400" b="1" kern="100" dirty="0">
                <a:latin typeface="宋体" panose="02010600030101010101" pitchFamily="2" charset="-122"/>
                <a:cs typeface="Times New Roman" panose="02020603050405020304" pitchFamily="18" charset="0"/>
              </a:rPr>
              <a:t>——</a:t>
            </a:r>
            <a:r>
              <a:rPr lang="zh-CN" altLang="zh-CN" sz="2400" b="1" kern="100" dirty="0">
                <a:latin typeface="Times New Roman" panose="02020603050405020304" pitchFamily="18" charset="0"/>
                <a:cs typeface="Times New Roman" panose="02020603050405020304" pitchFamily="18" charset="0"/>
              </a:rPr>
              <a:t>分支</a:t>
            </a:r>
            <a:endParaRPr lang="zh-CN" altLang="en-US" sz="2400" dirty="0"/>
          </a:p>
        </p:txBody>
      </p:sp>
      <p:sp>
        <p:nvSpPr>
          <p:cNvPr id="14336" name="矩形 14335"/>
          <p:cNvSpPr/>
          <p:nvPr/>
        </p:nvSpPr>
        <p:spPr>
          <a:xfrm>
            <a:off x="1455738" y="2001838"/>
            <a:ext cx="2895600" cy="1077912"/>
          </a:xfrm>
          <a:prstGeom prst="rect">
            <a:avLst/>
          </a:prstGeom>
        </p:spPr>
        <p:txBody>
          <a:bodyPr>
            <a:spAutoFit/>
          </a:bodyPr>
          <a:lstStyle/>
          <a:p>
            <a:pPr algn="just">
              <a:spcAft>
                <a:spcPts val="0"/>
              </a:spcAft>
              <a:defRPr/>
            </a:pPr>
            <a:r>
              <a:rPr lang="en-US" altLang="zh-CN" sz="1600" b="1" kern="100" dirty="0">
                <a:latin typeface="Times New Roman" panose="02020603050405020304" pitchFamily="18" charset="0"/>
              </a:rPr>
              <a:t>if(&lt;</a:t>
            </a:r>
            <a:r>
              <a:rPr lang="zh-CN" altLang="zh-CN" sz="1600" b="1" kern="100" dirty="0">
                <a:latin typeface="Times New Roman" panose="02020603050405020304" pitchFamily="18" charset="0"/>
              </a:rPr>
              <a:t>条件</a:t>
            </a:r>
            <a:r>
              <a:rPr lang="en-US" altLang="zh-CN" sz="1600" b="1" kern="100" dirty="0">
                <a:latin typeface="Times New Roman" panose="02020603050405020304" pitchFamily="18" charset="0"/>
              </a:rPr>
              <a:t>&gt;</a:t>
            </a:r>
            <a:r>
              <a:rPr lang="zh-CN" altLang="zh-CN" sz="1600" b="1" kern="100" dirty="0">
                <a:latin typeface="Times New Roman" panose="02020603050405020304" pitchFamily="18" charset="0"/>
              </a:rPr>
              <a:t>）</a:t>
            </a:r>
            <a:r>
              <a:rPr lang="en-US" altLang="zh-CN" sz="1600" b="1" kern="100" dirty="0">
                <a:latin typeface="Times New Roman" panose="02020603050405020304" pitchFamily="18" charset="0"/>
              </a:rPr>
              <a:t>   //</a:t>
            </a:r>
            <a:r>
              <a:rPr lang="zh-CN" altLang="en-US" sz="1600" b="1" kern="100" dirty="0">
                <a:latin typeface="Times New Roman" panose="02020603050405020304" pitchFamily="18" charset="0"/>
              </a:rPr>
              <a:t>单路分支</a:t>
            </a:r>
            <a:endParaRPr lang="zh-CN" altLang="zh-CN" sz="1600" kern="100" dirty="0">
              <a:latin typeface="Times New Roman" panose="02020603050405020304" pitchFamily="18" charset="0"/>
            </a:endParaRPr>
          </a:p>
          <a:p>
            <a:pPr indent="85725" algn="just">
              <a:spcAft>
                <a:spcPts val="0"/>
              </a:spcAft>
              <a:defRPr/>
            </a:pPr>
            <a:r>
              <a:rPr lang="en-US" altLang="zh-CN" sz="1600" b="1" kern="100" dirty="0">
                <a:latin typeface="Times New Roman" panose="02020603050405020304" pitchFamily="18" charset="0"/>
              </a:rPr>
              <a:t>{</a:t>
            </a:r>
            <a:endParaRPr lang="zh-CN" altLang="zh-CN" sz="1600" kern="100" dirty="0">
              <a:latin typeface="Times New Roman" panose="02020603050405020304" pitchFamily="18" charset="0"/>
            </a:endParaRPr>
          </a:p>
          <a:p>
            <a:pPr indent="85725" algn="just">
              <a:spcAft>
                <a:spcPts val="0"/>
              </a:spcAft>
              <a:defRPr/>
            </a:pPr>
            <a:r>
              <a:rPr lang="en-US" altLang="zh-CN" sz="1600" b="1" kern="100" dirty="0">
                <a:latin typeface="Times New Roman" panose="02020603050405020304" pitchFamily="18" charset="0"/>
              </a:rPr>
              <a:t>   &lt;if</a:t>
            </a:r>
            <a:r>
              <a:rPr lang="zh-CN" altLang="zh-CN" sz="1600" b="1" kern="100" dirty="0">
                <a:latin typeface="Times New Roman" panose="02020603050405020304" pitchFamily="18" charset="0"/>
              </a:rPr>
              <a:t>块</a:t>
            </a:r>
            <a:r>
              <a:rPr lang="en-US" altLang="zh-CN" sz="1600" b="1" kern="100" dirty="0">
                <a:latin typeface="Times New Roman" panose="02020603050405020304" pitchFamily="18" charset="0"/>
              </a:rPr>
              <a:t>&gt;</a:t>
            </a:r>
            <a:endParaRPr lang="zh-CN" altLang="zh-CN" sz="1600" kern="100" dirty="0">
              <a:latin typeface="Times New Roman" panose="02020603050405020304" pitchFamily="18" charset="0"/>
            </a:endParaRPr>
          </a:p>
          <a:p>
            <a:pPr indent="85725" algn="just">
              <a:spcAft>
                <a:spcPts val="0"/>
              </a:spcAft>
              <a:defRPr/>
            </a:pPr>
            <a:r>
              <a:rPr lang="en-US" altLang="zh-CN" sz="1600" b="1" kern="100" dirty="0">
                <a:latin typeface="Times New Roman" panose="02020603050405020304" pitchFamily="18" charset="0"/>
              </a:rPr>
              <a:t>}</a:t>
            </a:r>
            <a:endParaRPr lang="zh-CN" altLang="zh-CN" sz="1600" kern="100" dirty="0">
              <a:latin typeface="Times New Roman" panose="02020603050405020304" pitchFamily="18" charset="0"/>
            </a:endParaRPr>
          </a:p>
        </p:txBody>
      </p:sp>
      <p:sp>
        <p:nvSpPr>
          <p:cNvPr id="14337" name="矩形 14336"/>
          <p:cNvSpPr/>
          <p:nvPr/>
        </p:nvSpPr>
        <p:spPr>
          <a:xfrm>
            <a:off x="781050" y="3562350"/>
            <a:ext cx="4135438" cy="1077913"/>
          </a:xfrm>
          <a:prstGeom prst="rect">
            <a:avLst/>
          </a:prstGeom>
        </p:spPr>
        <p:txBody>
          <a:bodyPr>
            <a:spAutoFit/>
          </a:bodyPr>
          <a:lstStyle/>
          <a:p>
            <a:pPr algn="just">
              <a:spcAft>
                <a:spcPts val="0"/>
              </a:spcAft>
              <a:defRPr/>
            </a:pPr>
            <a:r>
              <a:rPr lang="en-US" altLang="zh-CN" sz="1600" b="1" kern="100" dirty="0">
                <a:latin typeface="Times New Roman" panose="02020603050405020304" pitchFamily="18" charset="0"/>
              </a:rPr>
              <a:t>    </a:t>
            </a:r>
            <a:r>
              <a:rPr lang="zh-CN" altLang="zh-CN" sz="1600" b="1" kern="100" dirty="0">
                <a:latin typeface="Times New Roman" panose="02020603050405020304" pitchFamily="18" charset="0"/>
              </a:rPr>
              <a:t>分程序：</a:t>
            </a:r>
            <a:r>
              <a:rPr lang="en-US" altLang="zh-CN" sz="1600" kern="100" dirty="0">
                <a:latin typeface="Times New Roman" panose="02020603050405020304" pitchFamily="18" charset="0"/>
              </a:rPr>
              <a:t>C++</a:t>
            </a:r>
            <a:r>
              <a:rPr lang="zh-CN" altLang="zh-CN" sz="1600" kern="100" dirty="0">
                <a:latin typeface="Times New Roman" panose="02020603050405020304" pitchFamily="18" charset="0"/>
              </a:rPr>
              <a:t>中，用一对大括号括起来的若干行程序</a:t>
            </a:r>
          </a:p>
          <a:p>
            <a:pPr algn="just">
              <a:spcAft>
                <a:spcPts val="0"/>
              </a:spcAft>
              <a:defRPr/>
            </a:pPr>
            <a:r>
              <a:rPr lang="en-US" altLang="zh-CN" sz="1600" b="1" kern="100" dirty="0">
                <a:latin typeface="Times New Roman" panose="02020603050405020304" pitchFamily="18" charset="0"/>
              </a:rPr>
              <a:t>    </a:t>
            </a:r>
            <a:r>
              <a:rPr lang="zh-CN" altLang="zh-CN" sz="1600" b="1" kern="100" dirty="0">
                <a:latin typeface="Times New Roman" panose="02020603050405020304" pitchFamily="18" charset="0"/>
              </a:rPr>
              <a:t>局部变量</a:t>
            </a:r>
            <a:r>
              <a:rPr lang="zh-CN" altLang="en-US" sz="1600" kern="100" dirty="0">
                <a:latin typeface="Times New Roman" panose="02020603050405020304" pitchFamily="18" charset="0"/>
              </a:rPr>
              <a:t>：在分程序中定义，</a:t>
            </a:r>
            <a:r>
              <a:rPr lang="zh-CN" altLang="zh-CN" sz="1600" kern="100" dirty="0">
                <a:latin typeface="Times New Roman" panose="02020603050405020304" pitchFamily="18" charset="0"/>
              </a:rPr>
              <a:t>只能在本分程序中使用的变量</a:t>
            </a:r>
          </a:p>
        </p:txBody>
      </p:sp>
      <p:sp>
        <p:nvSpPr>
          <p:cNvPr id="14338" name="矩形 14337"/>
          <p:cNvSpPr/>
          <p:nvPr/>
        </p:nvSpPr>
        <p:spPr>
          <a:xfrm>
            <a:off x="5099050" y="1930400"/>
            <a:ext cx="2341563" cy="2062163"/>
          </a:xfrm>
          <a:prstGeom prst="rect">
            <a:avLst/>
          </a:prstGeom>
        </p:spPr>
        <p:txBody>
          <a:bodyPr>
            <a:spAutoFit/>
          </a:bodyPr>
          <a:lstStyle/>
          <a:p>
            <a:pPr algn="just">
              <a:spcAft>
                <a:spcPts val="0"/>
              </a:spcAft>
              <a:defRPr/>
            </a:pPr>
            <a:r>
              <a:rPr lang="en-US" altLang="zh-CN" sz="1600" b="1" kern="100" dirty="0">
                <a:latin typeface="Times New Roman" panose="02020603050405020304" pitchFamily="18" charset="0"/>
              </a:rPr>
              <a:t>if(&lt;</a:t>
            </a:r>
            <a:r>
              <a:rPr lang="zh-CN" altLang="zh-CN" sz="1600" b="1" kern="100" dirty="0">
                <a:latin typeface="Times New Roman" panose="02020603050405020304" pitchFamily="18" charset="0"/>
              </a:rPr>
              <a:t>条件</a:t>
            </a:r>
            <a:r>
              <a:rPr lang="en-US" altLang="zh-CN" sz="1600" b="1" kern="100" dirty="0">
                <a:latin typeface="Times New Roman" panose="02020603050405020304" pitchFamily="18" charset="0"/>
              </a:rPr>
              <a:t>&gt;)     //</a:t>
            </a:r>
            <a:r>
              <a:rPr lang="zh-CN" altLang="en-US" sz="1600" b="1" kern="100" dirty="0">
                <a:latin typeface="Times New Roman" panose="02020603050405020304" pitchFamily="18" charset="0"/>
              </a:rPr>
              <a:t>两路分支</a:t>
            </a:r>
            <a:endParaRPr lang="zh-CN" altLang="zh-CN" sz="1600" kern="100" dirty="0">
              <a:latin typeface="Times New Roman" panose="02020603050405020304" pitchFamily="18" charset="0"/>
            </a:endParaRPr>
          </a:p>
          <a:p>
            <a:pPr indent="85725" algn="just">
              <a:spcAft>
                <a:spcPts val="0"/>
              </a:spcAft>
              <a:defRPr/>
            </a:pPr>
            <a:r>
              <a:rPr lang="en-US" altLang="zh-CN" sz="1600" b="1" kern="100" dirty="0">
                <a:latin typeface="Times New Roman" panose="02020603050405020304" pitchFamily="18" charset="0"/>
              </a:rPr>
              <a:t>{</a:t>
            </a:r>
            <a:endParaRPr lang="zh-CN" altLang="zh-CN" sz="1600" kern="100" dirty="0">
              <a:latin typeface="Times New Roman" panose="02020603050405020304" pitchFamily="18" charset="0"/>
            </a:endParaRPr>
          </a:p>
          <a:p>
            <a:pPr indent="85725" algn="just">
              <a:spcAft>
                <a:spcPts val="0"/>
              </a:spcAft>
              <a:defRPr/>
            </a:pPr>
            <a:r>
              <a:rPr lang="en-US" altLang="zh-CN" sz="1600" b="1" kern="100" dirty="0">
                <a:latin typeface="Times New Roman" panose="02020603050405020304" pitchFamily="18" charset="0"/>
              </a:rPr>
              <a:t>     &lt;if</a:t>
            </a:r>
            <a:r>
              <a:rPr lang="zh-CN" altLang="zh-CN" sz="1600" b="1" kern="100" dirty="0">
                <a:latin typeface="Times New Roman" panose="02020603050405020304" pitchFamily="18" charset="0"/>
              </a:rPr>
              <a:t>块</a:t>
            </a:r>
            <a:r>
              <a:rPr lang="en-US" altLang="zh-CN" sz="1600" b="1" kern="100" dirty="0">
                <a:latin typeface="Times New Roman" panose="02020603050405020304" pitchFamily="18" charset="0"/>
              </a:rPr>
              <a:t>&gt;</a:t>
            </a:r>
            <a:endParaRPr lang="zh-CN" altLang="zh-CN" sz="1600" kern="100" dirty="0">
              <a:latin typeface="Times New Roman" panose="02020603050405020304" pitchFamily="18" charset="0"/>
            </a:endParaRPr>
          </a:p>
          <a:p>
            <a:pPr indent="85725" algn="just">
              <a:spcAft>
                <a:spcPts val="0"/>
              </a:spcAft>
              <a:defRPr/>
            </a:pPr>
            <a:r>
              <a:rPr lang="en-US" altLang="zh-CN" sz="1600" b="1" kern="100" dirty="0">
                <a:latin typeface="Times New Roman" panose="02020603050405020304" pitchFamily="18" charset="0"/>
              </a:rPr>
              <a:t>}</a:t>
            </a:r>
            <a:endParaRPr lang="zh-CN" altLang="zh-CN" sz="1600" kern="100" dirty="0">
              <a:latin typeface="Times New Roman" panose="02020603050405020304" pitchFamily="18" charset="0"/>
            </a:endParaRPr>
          </a:p>
          <a:p>
            <a:pPr algn="just">
              <a:spcAft>
                <a:spcPts val="0"/>
              </a:spcAft>
              <a:defRPr/>
            </a:pPr>
            <a:r>
              <a:rPr lang="en-US" altLang="zh-CN" sz="1600" b="1" kern="100" dirty="0">
                <a:latin typeface="Times New Roman" panose="02020603050405020304" pitchFamily="18" charset="0"/>
              </a:rPr>
              <a:t>else</a:t>
            </a:r>
            <a:endParaRPr lang="zh-CN" altLang="zh-CN" sz="1600" kern="100" dirty="0">
              <a:latin typeface="Times New Roman" panose="02020603050405020304" pitchFamily="18" charset="0"/>
            </a:endParaRPr>
          </a:p>
          <a:p>
            <a:pPr indent="85725" algn="just">
              <a:spcAft>
                <a:spcPts val="0"/>
              </a:spcAft>
              <a:defRPr/>
            </a:pPr>
            <a:r>
              <a:rPr lang="en-US" altLang="zh-CN" sz="1600" b="1" kern="100" dirty="0">
                <a:latin typeface="Times New Roman" panose="02020603050405020304" pitchFamily="18" charset="0"/>
              </a:rPr>
              <a:t>{</a:t>
            </a:r>
            <a:endParaRPr lang="en-US" altLang="zh-CN" sz="1600" kern="100" dirty="0">
              <a:latin typeface="Times New Roman" panose="02020603050405020304" pitchFamily="18" charset="0"/>
            </a:endParaRPr>
          </a:p>
          <a:p>
            <a:pPr indent="85725" algn="just">
              <a:spcAft>
                <a:spcPts val="0"/>
              </a:spcAft>
              <a:defRPr/>
            </a:pPr>
            <a:r>
              <a:rPr lang="en-US" altLang="zh-CN" sz="1600" b="1" kern="100" dirty="0">
                <a:latin typeface="Times New Roman" panose="02020603050405020304" pitchFamily="18" charset="0"/>
              </a:rPr>
              <a:t>     &lt;else</a:t>
            </a:r>
            <a:r>
              <a:rPr lang="zh-CN" altLang="zh-CN" sz="1600" b="1" kern="100" dirty="0">
                <a:latin typeface="Times New Roman" panose="02020603050405020304" pitchFamily="18" charset="0"/>
              </a:rPr>
              <a:t>块</a:t>
            </a:r>
            <a:r>
              <a:rPr lang="en-US" altLang="zh-CN" sz="1600" b="1" kern="100" dirty="0">
                <a:latin typeface="Times New Roman" panose="02020603050405020304" pitchFamily="18" charset="0"/>
              </a:rPr>
              <a:t>&gt;</a:t>
            </a:r>
            <a:endParaRPr lang="zh-CN" altLang="zh-CN" sz="1600" kern="100" dirty="0">
              <a:latin typeface="Times New Roman" panose="02020603050405020304" pitchFamily="18" charset="0"/>
            </a:endParaRPr>
          </a:p>
          <a:p>
            <a:pPr indent="85725" algn="just">
              <a:spcAft>
                <a:spcPts val="0"/>
              </a:spcAft>
              <a:defRPr/>
            </a:pPr>
            <a:r>
              <a:rPr lang="en-US" altLang="zh-CN" sz="1600" b="1" kern="100" dirty="0">
                <a:latin typeface="Times New Roman" panose="02020603050405020304" pitchFamily="18" charset="0"/>
              </a:rPr>
              <a:t>}</a:t>
            </a:r>
            <a:endParaRPr lang="zh-CN" altLang="zh-CN" sz="1600" kern="100" dirty="0">
              <a:latin typeface="Times New Roman" panose="02020603050405020304" pitchFamily="18" charset="0"/>
            </a:endParaRPr>
          </a:p>
        </p:txBody>
      </p:sp>
    </p:spTree>
  </p:cSld>
  <p:clrMapOvr>
    <a:masterClrMapping/>
  </p:clrMapOvr>
  <p:transition spd="med" advClick="0">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48131"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8133"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48135"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48137" name="TextBox 89">
            <a:hlinkClick r:id="rId18" action="ppaction://hlinksldjump"/>
          </p:cNvPr>
          <p:cNvSpPr txBox="1">
            <a:spLocks noChangeArrowheads="1"/>
          </p:cNvSpPr>
          <p:nvPr/>
        </p:nvSpPr>
        <p:spPr bwMode="auto">
          <a:xfrm>
            <a:off x="4168775" y="268288"/>
            <a:ext cx="1260475"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chapter3</a:t>
            </a:r>
            <a:endParaRPr lang="zh-CN" altLang="en-US" b="1">
              <a:solidFill>
                <a:schemeClr val="bg1"/>
              </a:solidFill>
              <a:latin typeface="微软雅黑" pitchFamily="34" charset="-122"/>
              <a:ea typeface="微软雅黑"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48141" name="文本框 79"/>
          <p:cNvSpPr txBox="1">
            <a:spLocks noChangeArrowheads="1"/>
          </p:cNvSpPr>
          <p:nvPr/>
        </p:nvSpPr>
        <p:spPr bwMode="auto">
          <a:xfrm>
            <a:off x="87313" y="1052513"/>
            <a:ext cx="31956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运算的流程控制</a:t>
            </a:r>
          </a:p>
        </p:txBody>
      </p:sp>
      <p:sp>
        <p:nvSpPr>
          <p:cNvPr id="2" name="矩形 1"/>
          <p:cNvSpPr/>
          <p:nvPr/>
        </p:nvSpPr>
        <p:spPr>
          <a:xfrm>
            <a:off x="692150" y="1627188"/>
            <a:ext cx="2973388" cy="461962"/>
          </a:xfrm>
          <a:prstGeom prst="rect">
            <a:avLst/>
          </a:prstGeom>
        </p:spPr>
        <p:txBody>
          <a:bodyPr wrap="none">
            <a:spAutoFit/>
          </a:bodyPr>
          <a:lstStyle/>
          <a:p>
            <a:pPr>
              <a:defRPr/>
            </a:pPr>
            <a:r>
              <a:rPr lang="en-US" altLang="zh-CN" sz="2400" b="1" kern="100" dirty="0">
                <a:latin typeface="宋体" panose="02010600030101010101" pitchFamily="2" charset="-122"/>
                <a:cs typeface="Times New Roman" panose="02020603050405020304" pitchFamily="18" charset="0"/>
              </a:rPr>
              <a:t>——</a:t>
            </a:r>
            <a:r>
              <a:rPr lang="zh-CN" altLang="zh-CN" sz="2400" b="1" kern="100" dirty="0">
                <a:latin typeface="宋体" panose="02010600030101010101" pitchFamily="2" charset="-122"/>
                <a:cs typeface="Times New Roman" panose="02020603050405020304" pitchFamily="18" charset="0"/>
              </a:rPr>
              <a:t>多重分支</a:t>
            </a:r>
            <a:r>
              <a:rPr lang="en-US" altLang="zh-CN" sz="2400" b="1" kern="100" dirty="0">
                <a:latin typeface="宋体" panose="02010600030101010101" pitchFamily="2" charset="-122"/>
              </a:rPr>
              <a:t>switch</a:t>
            </a:r>
            <a:endParaRPr lang="zh-CN" altLang="en-US" sz="2400" dirty="0">
              <a:latin typeface="宋体" panose="02010600030101010101" pitchFamily="2" charset="-122"/>
            </a:endParaRPr>
          </a:p>
        </p:txBody>
      </p:sp>
      <p:sp>
        <p:nvSpPr>
          <p:cNvPr id="3" name="矩形 2"/>
          <p:cNvSpPr/>
          <p:nvPr/>
        </p:nvSpPr>
        <p:spPr>
          <a:xfrm>
            <a:off x="4764088" y="1084263"/>
            <a:ext cx="4083050" cy="3416300"/>
          </a:xfrm>
          <a:prstGeom prst="rect">
            <a:avLst/>
          </a:prstGeom>
        </p:spPr>
        <p:txBody>
          <a:bodyPr>
            <a:spAutoFit/>
          </a:bodyPr>
          <a:lstStyle/>
          <a:p>
            <a:pPr algn="just">
              <a:spcAft>
                <a:spcPts val="0"/>
              </a:spcAft>
              <a:defRPr/>
            </a:pPr>
            <a:r>
              <a:rPr lang="en-US" altLang="zh-CN" b="1" kern="100" dirty="0">
                <a:latin typeface="Times New Roman" panose="02020603050405020304" pitchFamily="18" charset="0"/>
              </a:rPr>
              <a:t>Switch(&lt;</a:t>
            </a:r>
            <a:r>
              <a:rPr lang="zh-CN" altLang="zh-CN" b="1" kern="100" dirty="0">
                <a:latin typeface="Times New Roman" panose="02020603050405020304" pitchFamily="18" charset="0"/>
              </a:rPr>
              <a:t>表达式</a:t>
            </a:r>
            <a:r>
              <a:rPr lang="en-US" altLang="zh-CN" b="1" kern="100" dirty="0">
                <a:latin typeface="Times New Roman" panose="02020603050405020304" pitchFamily="18" charset="0"/>
              </a:rPr>
              <a:t>&gt;)</a:t>
            </a:r>
            <a:endParaRPr lang="zh-CN" altLang="zh-CN" sz="1200" kern="100" dirty="0">
              <a:latin typeface="Times New Roman" panose="02020603050405020304" pitchFamily="18" charset="0"/>
            </a:endParaRPr>
          </a:p>
          <a:p>
            <a:pPr indent="180975" algn="just">
              <a:spcAft>
                <a:spcPts val="0"/>
              </a:spcAft>
              <a:defRPr/>
            </a:pPr>
            <a:r>
              <a:rPr lang="en-US" altLang="zh-CN" b="1" kern="100" dirty="0">
                <a:latin typeface="Times New Roman" panose="02020603050405020304" pitchFamily="18" charset="0"/>
              </a:rPr>
              <a:t>{</a:t>
            </a:r>
            <a:endParaRPr lang="zh-CN" altLang="zh-CN" sz="1200" kern="100" dirty="0">
              <a:latin typeface="Times New Roman" panose="02020603050405020304" pitchFamily="18" charset="0"/>
            </a:endParaRPr>
          </a:p>
          <a:p>
            <a:pPr indent="361950" algn="just">
              <a:spcAft>
                <a:spcPts val="0"/>
              </a:spcAft>
              <a:defRPr/>
            </a:pPr>
            <a:r>
              <a:rPr lang="en-US" altLang="zh-CN" b="1" kern="100" dirty="0">
                <a:latin typeface="Times New Roman" panose="02020603050405020304" pitchFamily="18" charset="0"/>
              </a:rPr>
              <a:t>case&lt;</a:t>
            </a:r>
            <a:r>
              <a:rPr lang="zh-CN" altLang="zh-CN" b="1" kern="100" dirty="0">
                <a:latin typeface="Times New Roman" panose="02020603050405020304" pitchFamily="18" charset="0"/>
              </a:rPr>
              <a:t>常量表达式</a:t>
            </a:r>
            <a:r>
              <a:rPr lang="en-US" altLang="zh-CN" b="1" kern="100" dirty="0">
                <a:latin typeface="Times New Roman" panose="02020603050405020304" pitchFamily="18" charset="0"/>
              </a:rPr>
              <a:t>1&gt;:</a:t>
            </a:r>
            <a:endParaRPr lang="zh-CN" altLang="zh-CN" sz="1200" kern="100" dirty="0">
              <a:latin typeface="Times New Roman" panose="02020603050405020304" pitchFamily="18" charset="0"/>
            </a:endParaRPr>
          </a:p>
          <a:p>
            <a:pPr indent="361950" algn="just">
              <a:spcAft>
                <a:spcPts val="0"/>
              </a:spcAft>
              <a:defRPr/>
            </a:pPr>
            <a:r>
              <a:rPr lang="en-US" altLang="zh-CN" b="1" kern="100" dirty="0">
                <a:latin typeface="Times New Roman" panose="02020603050405020304" pitchFamily="18" charset="0"/>
              </a:rPr>
              <a:t>     &lt;case</a:t>
            </a:r>
            <a:r>
              <a:rPr lang="zh-CN" altLang="zh-CN" b="1" kern="100" dirty="0">
                <a:latin typeface="Times New Roman" panose="02020603050405020304" pitchFamily="18" charset="0"/>
              </a:rPr>
              <a:t>块</a:t>
            </a:r>
            <a:r>
              <a:rPr lang="en-US" altLang="zh-CN" b="1" kern="100" dirty="0">
                <a:latin typeface="Times New Roman" panose="02020603050405020304" pitchFamily="18" charset="0"/>
              </a:rPr>
              <a:t>1&gt;</a:t>
            </a:r>
            <a:endParaRPr lang="zh-CN" altLang="zh-CN" sz="1200" kern="100" dirty="0">
              <a:latin typeface="Times New Roman" panose="02020603050405020304" pitchFamily="18" charset="0"/>
            </a:endParaRPr>
          </a:p>
          <a:p>
            <a:pPr indent="361950" algn="just">
              <a:spcAft>
                <a:spcPts val="0"/>
              </a:spcAft>
              <a:defRPr/>
            </a:pPr>
            <a:r>
              <a:rPr lang="en-US" altLang="zh-CN" b="1" kern="100" dirty="0">
                <a:latin typeface="Times New Roman" panose="02020603050405020304" pitchFamily="18" charset="0"/>
              </a:rPr>
              <a:t>case&lt;</a:t>
            </a:r>
            <a:r>
              <a:rPr lang="zh-CN" altLang="zh-CN" b="1" kern="100" dirty="0">
                <a:latin typeface="Times New Roman" panose="02020603050405020304" pitchFamily="18" charset="0"/>
              </a:rPr>
              <a:t>常量表达式</a:t>
            </a:r>
            <a:r>
              <a:rPr lang="en-US" altLang="zh-CN" b="1" kern="100" dirty="0">
                <a:latin typeface="Times New Roman" panose="02020603050405020304" pitchFamily="18" charset="0"/>
              </a:rPr>
              <a:t>2&gt;:</a:t>
            </a:r>
            <a:endParaRPr lang="zh-CN" altLang="zh-CN" sz="1200" kern="100" dirty="0">
              <a:latin typeface="Times New Roman" panose="02020603050405020304" pitchFamily="18" charset="0"/>
            </a:endParaRPr>
          </a:p>
          <a:p>
            <a:pPr indent="361950" algn="just">
              <a:spcAft>
                <a:spcPts val="0"/>
              </a:spcAft>
              <a:defRPr/>
            </a:pPr>
            <a:r>
              <a:rPr lang="en-US" altLang="zh-CN" b="1" kern="100" dirty="0">
                <a:latin typeface="Times New Roman" panose="02020603050405020304" pitchFamily="18" charset="0"/>
              </a:rPr>
              <a:t>     &lt;case</a:t>
            </a:r>
            <a:r>
              <a:rPr lang="zh-CN" altLang="zh-CN" b="1" kern="100" dirty="0">
                <a:latin typeface="Times New Roman" panose="02020603050405020304" pitchFamily="18" charset="0"/>
              </a:rPr>
              <a:t>块</a:t>
            </a:r>
            <a:r>
              <a:rPr lang="en-US" altLang="zh-CN" b="1" kern="100" dirty="0">
                <a:latin typeface="Times New Roman" panose="02020603050405020304" pitchFamily="18" charset="0"/>
              </a:rPr>
              <a:t>2&gt;</a:t>
            </a:r>
            <a:endParaRPr lang="zh-CN" altLang="zh-CN" sz="1200" kern="100" dirty="0">
              <a:latin typeface="Times New Roman" panose="02020603050405020304" pitchFamily="18" charset="0"/>
            </a:endParaRPr>
          </a:p>
          <a:p>
            <a:pPr indent="361950" algn="just">
              <a:spcAft>
                <a:spcPts val="0"/>
              </a:spcAft>
              <a:defRPr/>
            </a:pPr>
            <a:r>
              <a:rPr lang="en-US" altLang="zh-CN" b="1" kern="100" dirty="0">
                <a:latin typeface="Times New Roman" panose="02020603050405020304" pitchFamily="18" charset="0"/>
              </a:rPr>
              <a:t>·······</a:t>
            </a:r>
            <a:endParaRPr lang="zh-CN" altLang="zh-CN" sz="1200" kern="100" dirty="0">
              <a:latin typeface="Times New Roman" panose="02020603050405020304" pitchFamily="18" charset="0"/>
            </a:endParaRPr>
          </a:p>
          <a:p>
            <a:pPr indent="361950" algn="just">
              <a:spcAft>
                <a:spcPts val="0"/>
              </a:spcAft>
              <a:defRPr/>
            </a:pPr>
            <a:r>
              <a:rPr lang="en-US" altLang="zh-CN" b="1" kern="100" dirty="0">
                <a:latin typeface="Times New Roman" panose="02020603050405020304" pitchFamily="18" charset="0"/>
              </a:rPr>
              <a:t>case&lt;</a:t>
            </a:r>
            <a:r>
              <a:rPr lang="zh-CN" altLang="zh-CN" b="1" kern="100" dirty="0">
                <a:latin typeface="Times New Roman" panose="02020603050405020304" pitchFamily="18" charset="0"/>
              </a:rPr>
              <a:t>常量表达式</a:t>
            </a:r>
            <a:r>
              <a:rPr lang="en-US" altLang="zh-CN" b="1" kern="100" dirty="0">
                <a:latin typeface="Times New Roman" panose="02020603050405020304" pitchFamily="18" charset="0"/>
              </a:rPr>
              <a:t>n&gt;:</a:t>
            </a:r>
            <a:endParaRPr lang="zh-CN" altLang="zh-CN" sz="1200" kern="100" dirty="0">
              <a:latin typeface="Times New Roman" panose="02020603050405020304" pitchFamily="18" charset="0"/>
            </a:endParaRPr>
          </a:p>
          <a:p>
            <a:pPr indent="361950" algn="just">
              <a:spcAft>
                <a:spcPts val="0"/>
              </a:spcAft>
              <a:defRPr/>
            </a:pPr>
            <a:r>
              <a:rPr lang="en-US" altLang="zh-CN" b="1" kern="100" dirty="0">
                <a:latin typeface="Times New Roman" panose="02020603050405020304" pitchFamily="18" charset="0"/>
              </a:rPr>
              <a:t>     &lt;case</a:t>
            </a:r>
            <a:r>
              <a:rPr lang="zh-CN" altLang="zh-CN" b="1" kern="100" dirty="0">
                <a:latin typeface="Times New Roman" panose="02020603050405020304" pitchFamily="18" charset="0"/>
              </a:rPr>
              <a:t>块</a:t>
            </a:r>
            <a:r>
              <a:rPr lang="en-US" altLang="zh-CN" b="1" kern="100" dirty="0">
                <a:latin typeface="Times New Roman" panose="02020603050405020304" pitchFamily="18" charset="0"/>
              </a:rPr>
              <a:t>n&gt;</a:t>
            </a:r>
            <a:endParaRPr lang="zh-CN" altLang="zh-CN" sz="1200" kern="100" dirty="0">
              <a:latin typeface="Times New Roman" panose="02020603050405020304" pitchFamily="18" charset="0"/>
            </a:endParaRPr>
          </a:p>
          <a:p>
            <a:pPr indent="361950" algn="just">
              <a:spcAft>
                <a:spcPts val="0"/>
              </a:spcAft>
              <a:defRPr/>
            </a:pPr>
            <a:r>
              <a:rPr lang="en-US" altLang="zh-CN" b="1" kern="100" dirty="0">
                <a:latin typeface="Times New Roman" panose="02020603050405020304" pitchFamily="18" charset="0"/>
              </a:rPr>
              <a:t>default</a:t>
            </a:r>
            <a:r>
              <a:rPr lang="zh-CN" altLang="zh-CN" b="1" kern="100" dirty="0">
                <a:latin typeface="Times New Roman" panose="02020603050405020304" pitchFamily="18" charset="0"/>
              </a:rPr>
              <a:t>：</a:t>
            </a:r>
            <a:endParaRPr lang="zh-CN" altLang="zh-CN" sz="1200" kern="100" dirty="0">
              <a:latin typeface="Times New Roman" panose="02020603050405020304" pitchFamily="18" charset="0"/>
            </a:endParaRPr>
          </a:p>
          <a:p>
            <a:pPr indent="361950" algn="just">
              <a:spcAft>
                <a:spcPts val="0"/>
              </a:spcAft>
              <a:defRPr/>
            </a:pPr>
            <a:r>
              <a:rPr lang="en-US" altLang="zh-CN" b="1" kern="100" dirty="0">
                <a:latin typeface="Times New Roman" panose="02020603050405020304" pitchFamily="18" charset="0"/>
              </a:rPr>
              <a:t>     &lt;</a:t>
            </a:r>
            <a:r>
              <a:rPr lang="zh-CN" altLang="zh-CN" b="1" kern="100" dirty="0">
                <a:latin typeface="Times New Roman" panose="02020603050405020304" pitchFamily="18" charset="0"/>
              </a:rPr>
              <a:t>默认</a:t>
            </a:r>
            <a:r>
              <a:rPr lang="en-US" altLang="zh-CN" b="1" kern="100" dirty="0">
                <a:latin typeface="Times New Roman" panose="02020603050405020304" pitchFamily="18" charset="0"/>
              </a:rPr>
              <a:t>case</a:t>
            </a:r>
            <a:r>
              <a:rPr lang="zh-CN" altLang="zh-CN" b="1" kern="100" dirty="0">
                <a:latin typeface="Times New Roman" panose="02020603050405020304" pitchFamily="18" charset="0"/>
              </a:rPr>
              <a:t>块</a:t>
            </a:r>
            <a:r>
              <a:rPr lang="en-US" altLang="zh-CN" b="1" kern="100" dirty="0">
                <a:latin typeface="Times New Roman" panose="02020603050405020304" pitchFamily="18" charset="0"/>
              </a:rPr>
              <a:t>&gt;</a:t>
            </a:r>
            <a:endParaRPr lang="zh-CN" altLang="zh-CN" sz="1200" kern="100" dirty="0">
              <a:latin typeface="Times New Roman" panose="02020603050405020304" pitchFamily="18" charset="0"/>
            </a:endParaRPr>
          </a:p>
          <a:p>
            <a:pPr indent="180975" algn="just">
              <a:spcAft>
                <a:spcPts val="0"/>
              </a:spcAft>
              <a:defRPr/>
            </a:pPr>
            <a:r>
              <a:rPr lang="en-US" altLang="zh-CN" b="1" kern="100" dirty="0">
                <a:latin typeface="Times New Roman" panose="02020603050405020304" pitchFamily="18" charset="0"/>
              </a:rPr>
              <a:t>}</a:t>
            </a:r>
            <a:endParaRPr lang="zh-CN" altLang="zh-CN" sz="1200" kern="100" dirty="0">
              <a:latin typeface="Times New Roman" panose="02020603050405020304" pitchFamily="18" charset="0"/>
            </a:endParaRPr>
          </a:p>
        </p:txBody>
      </p:sp>
      <p:sp>
        <p:nvSpPr>
          <p:cNvPr id="14336" name="文本框 14335"/>
          <p:cNvSpPr txBox="1"/>
          <p:nvPr/>
        </p:nvSpPr>
        <p:spPr>
          <a:xfrm>
            <a:off x="506413" y="2814638"/>
            <a:ext cx="3629025" cy="922337"/>
          </a:xfrm>
          <a:prstGeom prst="rect">
            <a:avLst/>
          </a:prstGeom>
          <a:noFill/>
        </p:spPr>
        <p:txBody>
          <a:bodyPr>
            <a:spAutoFit/>
          </a:bodyPr>
          <a:lstStyle/>
          <a:p>
            <a:pPr>
              <a:defRPr/>
            </a:pPr>
            <a:r>
              <a:rPr lang="zh-CN" altLang="en-US" dirty="0">
                <a:latin typeface="宋体" panose="02010600030101010101" pitchFamily="2" charset="-122"/>
              </a:rPr>
              <a:t>如果在执行</a:t>
            </a:r>
            <a:r>
              <a:rPr lang="en-US" altLang="zh-CN" kern="100" dirty="0">
                <a:latin typeface="宋体" panose="02010600030101010101" pitchFamily="2" charset="-122"/>
              </a:rPr>
              <a:t>&lt;case</a:t>
            </a:r>
            <a:r>
              <a:rPr lang="zh-CN" altLang="zh-CN" kern="100" dirty="0">
                <a:latin typeface="宋体" panose="02010600030101010101" pitchFamily="2" charset="-122"/>
              </a:rPr>
              <a:t>块</a:t>
            </a:r>
            <a:r>
              <a:rPr lang="en-US" altLang="zh-CN" kern="100" dirty="0">
                <a:latin typeface="宋体" panose="02010600030101010101" pitchFamily="2" charset="-122"/>
              </a:rPr>
              <a:t>i&gt;</a:t>
            </a:r>
            <a:r>
              <a:rPr lang="zh-CN" altLang="en-US" kern="100" dirty="0">
                <a:latin typeface="宋体" panose="02010600030101010101" pitchFamily="2" charset="-122"/>
              </a:rPr>
              <a:t>后，不需要执行其他</a:t>
            </a:r>
            <a:r>
              <a:rPr lang="en-US" altLang="zh-CN" kern="100" dirty="0">
                <a:latin typeface="宋体" panose="02010600030101010101" pitchFamily="2" charset="-122"/>
              </a:rPr>
              <a:t>case</a:t>
            </a:r>
            <a:r>
              <a:rPr lang="zh-CN" altLang="en-US" kern="100" dirty="0">
                <a:latin typeface="宋体" panose="02010600030101010101" pitchFamily="2" charset="-122"/>
              </a:rPr>
              <a:t>块，应在</a:t>
            </a:r>
            <a:r>
              <a:rPr lang="en-US" altLang="zh-CN" kern="100" dirty="0">
                <a:latin typeface="宋体" panose="02010600030101010101" pitchFamily="2" charset="-122"/>
              </a:rPr>
              <a:t>&lt;case</a:t>
            </a:r>
            <a:r>
              <a:rPr lang="zh-CN" altLang="en-US" kern="100" dirty="0">
                <a:latin typeface="宋体" panose="02010600030101010101" pitchFamily="2" charset="-122"/>
              </a:rPr>
              <a:t>块</a:t>
            </a:r>
            <a:r>
              <a:rPr lang="en-US" altLang="zh-CN" kern="100" dirty="0" err="1">
                <a:latin typeface="宋体" panose="02010600030101010101" pitchFamily="2" charset="-122"/>
              </a:rPr>
              <a:t>i</a:t>
            </a:r>
            <a:r>
              <a:rPr lang="en-US" altLang="zh-CN" kern="100" dirty="0">
                <a:latin typeface="宋体" panose="02010600030101010101" pitchFamily="2" charset="-122"/>
              </a:rPr>
              <a:t>&gt;</a:t>
            </a:r>
            <a:r>
              <a:rPr lang="zh-CN" altLang="en-US" kern="100" dirty="0">
                <a:latin typeface="宋体" panose="02010600030101010101" pitchFamily="2" charset="-122"/>
              </a:rPr>
              <a:t>的最后写上</a:t>
            </a:r>
            <a:r>
              <a:rPr lang="en-US" altLang="zh-CN" kern="100" dirty="0">
                <a:latin typeface="宋体" panose="02010600030101010101" pitchFamily="2" charset="-122"/>
              </a:rPr>
              <a:t>break</a:t>
            </a:r>
            <a:r>
              <a:rPr lang="zh-CN" altLang="en-US" kern="100" dirty="0">
                <a:latin typeface="宋体" panose="02010600030101010101" pitchFamily="2" charset="-122"/>
              </a:rPr>
              <a:t>；语句</a:t>
            </a:r>
            <a:endParaRPr lang="zh-CN" altLang="zh-CN" kern="100" dirty="0">
              <a:latin typeface="宋体" panose="02010600030101010101" pitchFamily="2" charset="-122"/>
            </a:endParaRPr>
          </a:p>
        </p:txBody>
      </p:sp>
    </p:spTree>
  </p:cSld>
  <p:clrMapOvr>
    <a:masterClrMapping/>
  </p:clrMapOvr>
  <p:transition spd="med" advClick="0">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50179"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0181"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50183"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50185" name="TextBox 89">
            <a:hlinkClick r:id="rId18" action="ppaction://hlinksldjump"/>
          </p:cNvPr>
          <p:cNvSpPr txBox="1">
            <a:spLocks noChangeArrowheads="1"/>
          </p:cNvSpPr>
          <p:nvPr/>
        </p:nvSpPr>
        <p:spPr bwMode="auto">
          <a:xfrm>
            <a:off x="4168775" y="268288"/>
            <a:ext cx="1260475"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chapter3</a:t>
            </a:r>
            <a:endParaRPr lang="zh-CN" altLang="en-US" b="1">
              <a:solidFill>
                <a:schemeClr val="bg1"/>
              </a:solidFill>
              <a:latin typeface="微软雅黑" pitchFamily="34" charset="-122"/>
              <a:ea typeface="微软雅黑"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50189" name="文本框 79"/>
          <p:cNvSpPr txBox="1">
            <a:spLocks noChangeArrowheads="1"/>
          </p:cNvSpPr>
          <p:nvPr/>
        </p:nvSpPr>
        <p:spPr bwMode="auto">
          <a:xfrm>
            <a:off x="87313" y="1052513"/>
            <a:ext cx="31956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运算的流程控制</a:t>
            </a:r>
          </a:p>
        </p:txBody>
      </p:sp>
      <p:sp>
        <p:nvSpPr>
          <p:cNvPr id="2" name="矩形 1"/>
          <p:cNvSpPr/>
          <p:nvPr/>
        </p:nvSpPr>
        <p:spPr>
          <a:xfrm>
            <a:off x="3294063" y="1174750"/>
            <a:ext cx="1811337" cy="461963"/>
          </a:xfrm>
          <a:prstGeom prst="rect">
            <a:avLst/>
          </a:prstGeom>
        </p:spPr>
        <p:txBody>
          <a:bodyPr wrap="none">
            <a:spAutoFit/>
          </a:bodyPr>
          <a:lstStyle/>
          <a:p>
            <a:pPr>
              <a:defRPr/>
            </a:pPr>
            <a:r>
              <a:rPr lang="en-US" altLang="zh-CN" sz="2400" b="1" kern="100" dirty="0">
                <a:latin typeface="Times New Roman" panose="02020603050405020304" pitchFamily="18" charset="0"/>
                <a:cs typeface="Times New Roman" panose="02020603050405020304" pitchFamily="18" charset="0"/>
              </a:rPr>
              <a:t>——for</a:t>
            </a:r>
            <a:r>
              <a:rPr lang="zh-CN" altLang="zh-CN" sz="2400" b="1" kern="100" dirty="0">
                <a:latin typeface="Times New Roman" panose="02020603050405020304" pitchFamily="18" charset="0"/>
                <a:cs typeface="Times New Roman" panose="02020603050405020304" pitchFamily="18" charset="0"/>
              </a:rPr>
              <a:t>循环</a:t>
            </a:r>
            <a:endParaRPr lang="zh-CN" altLang="en-US" sz="2400" dirty="0"/>
          </a:p>
        </p:txBody>
      </p:sp>
      <p:sp>
        <p:nvSpPr>
          <p:cNvPr id="3" name="矩形 2"/>
          <p:cNvSpPr/>
          <p:nvPr/>
        </p:nvSpPr>
        <p:spPr>
          <a:xfrm>
            <a:off x="635000" y="1885950"/>
            <a:ext cx="5084763" cy="1323975"/>
          </a:xfrm>
          <a:prstGeom prst="rect">
            <a:avLst/>
          </a:prstGeom>
        </p:spPr>
        <p:txBody>
          <a:bodyPr>
            <a:spAutoFit/>
          </a:bodyPr>
          <a:lstStyle/>
          <a:p>
            <a:pPr>
              <a:spcAft>
                <a:spcPts val="0"/>
              </a:spcAft>
              <a:buSzPts val="1400"/>
              <a:defRPr/>
            </a:pPr>
            <a:r>
              <a:rPr lang="en-US" altLang="zh-CN" sz="2000" dirty="0">
                <a:cs typeface="Times New Roman" panose="02020603050405020304" pitchFamily="18" charset="0"/>
              </a:rPr>
              <a:t>for</a:t>
            </a:r>
            <a:r>
              <a:rPr lang="zh-CN" altLang="zh-CN" sz="2000" dirty="0">
                <a:cs typeface="Times New Roman" panose="02020603050405020304" pitchFamily="18" charset="0"/>
              </a:rPr>
              <a:t>（</a:t>
            </a:r>
            <a:r>
              <a:rPr lang="en-US" altLang="zh-CN" sz="2000" dirty="0">
                <a:cs typeface="Times New Roman" panose="02020603050405020304" pitchFamily="18" charset="0"/>
              </a:rPr>
              <a:t>&lt;</a:t>
            </a:r>
            <a:r>
              <a:rPr lang="zh-CN" altLang="zh-CN" sz="2000" dirty="0">
                <a:cs typeface="Times New Roman" panose="02020603050405020304" pitchFamily="18" charset="0"/>
              </a:rPr>
              <a:t>表达式一</a:t>
            </a:r>
            <a:r>
              <a:rPr lang="en-US" altLang="zh-CN" sz="2000" dirty="0">
                <a:cs typeface="Times New Roman" panose="02020603050405020304" pitchFamily="18" charset="0"/>
              </a:rPr>
              <a:t>&gt;;&lt;</a:t>
            </a:r>
            <a:r>
              <a:rPr lang="zh-CN" altLang="zh-CN" sz="2000" dirty="0">
                <a:cs typeface="Times New Roman" panose="02020603050405020304" pitchFamily="18" charset="0"/>
              </a:rPr>
              <a:t>表达式二</a:t>
            </a:r>
            <a:r>
              <a:rPr lang="en-US" altLang="zh-CN" sz="2000" dirty="0">
                <a:cs typeface="Times New Roman" panose="02020603050405020304" pitchFamily="18" charset="0"/>
              </a:rPr>
              <a:t>&gt;;&lt;</a:t>
            </a:r>
            <a:r>
              <a:rPr lang="zh-CN" altLang="zh-CN" sz="2000" dirty="0">
                <a:cs typeface="Times New Roman" panose="02020603050405020304" pitchFamily="18" charset="0"/>
              </a:rPr>
              <a:t>表达式三</a:t>
            </a:r>
            <a:r>
              <a:rPr lang="en-US" altLang="zh-CN" sz="2000" dirty="0">
                <a:cs typeface="Times New Roman" panose="02020603050405020304" pitchFamily="18" charset="0"/>
              </a:rPr>
              <a:t>&gt;</a:t>
            </a:r>
            <a:r>
              <a:rPr lang="zh-CN" altLang="zh-CN" sz="2000" dirty="0">
                <a:cs typeface="Times New Roman" panose="02020603050405020304" pitchFamily="18" charset="0"/>
              </a:rPr>
              <a:t>）</a:t>
            </a:r>
          </a:p>
          <a:p>
            <a:pPr marL="228600">
              <a:spcAft>
                <a:spcPts val="0"/>
              </a:spcAft>
              <a:defRPr/>
            </a:pPr>
            <a:r>
              <a:rPr lang="en-US" altLang="zh-CN" sz="2000" dirty="0">
                <a:cs typeface="Times New Roman" panose="02020603050405020304" pitchFamily="18" charset="0"/>
              </a:rPr>
              <a:t>{</a:t>
            </a:r>
            <a:endParaRPr lang="zh-CN" altLang="zh-CN" sz="2000" dirty="0">
              <a:cs typeface="Times New Roman" panose="02020603050405020304" pitchFamily="18" charset="0"/>
            </a:endParaRPr>
          </a:p>
          <a:p>
            <a:pPr marL="228600">
              <a:spcAft>
                <a:spcPts val="0"/>
              </a:spcAft>
              <a:defRPr/>
            </a:pPr>
            <a:r>
              <a:rPr lang="en-US" altLang="zh-CN" sz="2000" dirty="0">
                <a:cs typeface="Times New Roman" panose="02020603050405020304" pitchFamily="18" charset="0"/>
              </a:rPr>
              <a:t>     &lt;</a:t>
            </a:r>
            <a:r>
              <a:rPr lang="zh-CN" altLang="zh-CN" sz="2000" dirty="0">
                <a:cs typeface="Times New Roman" panose="02020603050405020304" pitchFamily="18" charset="0"/>
              </a:rPr>
              <a:t>循环体</a:t>
            </a:r>
            <a:r>
              <a:rPr lang="en-US" altLang="zh-CN" sz="2000" dirty="0">
                <a:cs typeface="Times New Roman" panose="02020603050405020304" pitchFamily="18" charset="0"/>
              </a:rPr>
              <a:t>&gt;</a:t>
            </a:r>
            <a:endParaRPr lang="zh-CN" altLang="zh-CN" sz="2000" dirty="0">
              <a:cs typeface="Times New Roman" panose="02020603050405020304" pitchFamily="18" charset="0"/>
            </a:endParaRPr>
          </a:p>
          <a:p>
            <a:pPr marL="228600">
              <a:spcAft>
                <a:spcPts val="0"/>
              </a:spcAft>
              <a:defRPr/>
            </a:pPr>
            <a:r>
              <a:rPr lang="en-US" altLang="zh-CN" sz="2000" dirty="0">
                <a:cs typeface="Times New Roman" panose="02020603050405020304" pitchFamily="18" charset="0"/>
              </a:rPr>
              <a:t>}</a:t>
            </a:r>
            <a:endParaRPr lang="zh-CN" altLang="zh-CN" sz="2000" dirty="0">
              <a:cs typeface="Times New Roman" panose="02020603050405020304" pitchFamily="18" charset="0"/>
            </a:endParaRPr>
          </a:p>
        </p:txBody>
      </p:sp>
      <p:sp>
        <p:nvSpPr>
          <p:cNvPr id="14336" name="矩形 14335"/>
          <p:cNvSpPr/>
          <p:nvPr/>
        </p:nvSpPr>
        <p:spPr>
          <a:xfrm>
            <a:off x="446088" y="3322638"/>
            <a:ext cx="4572000" cy="1077912"/>
          </a:xfrm>
          <a:prstGeom prst="rect">
            <a:avLst/>
          </a:prstGeom>
        </p:spPr>
        <p:txBody>
          <a:bodyPr>
            <a:spAutoFit/>
          </a:bodyPr>
          <a:lstStyle/>
          <a:p>
            <a:pPr>
              <a:defRPr/>
            </a:pPr>
            <a:r>
              <a:rPr lang="zh-CN" altLang="zh-CN" sz="1600" kern="100" dirty="0">
                <a:latin typeface="Times New Roman" panose="02020603050405020304" pitchFamily="18" charset="0"/>
                <a:cs typeface="Times New Roman" panose="02020603050405020304" pitchFamily="18" charset="0"/>
              </a:rPr>
              <a:t>先计算</a:t>
            </a:r>
            <a:r>
              <a:rPr lang="en-US" altLang="zh-CN" sz="1600" kern="100" dirty="0">
                <a:latin typeface="Times New Roman" panose="02020603050405020304" pitchFamily="18" charset="0"/>
              </a:rPr>
              <a:t>&lt;</a:t>
            </a:r>
            <a:r>
              <a:rPr lang="zh-CN" altLang="zh-CN" sz="1600" kern="100" dirty="0">
                <a:latin typeface="Times New Roman" panose="02020603050405020304" pitchFamily="18" charset="0"/>
                <a:cs typeface="Times New Roman" panose="02020603050405020304" pitchFamily="18" charset="0"/>
              </a:rPr>
              <a:t>表达式一</a:t>
            </a:r>
            <a:r>
              <a:rPr lang="en-US" altLang="zh-CN" sz="1600" kern="100" dirty="0">
                <a:latin typeface="Times New Roman" panose="02020603050405020304" pitchFamily="18" charset="0"/>
              </a:rPr>
              <a:t>&gt;</a:t>
            </a:r>
            <a:r>
              <a:rPr lang="zh-CN" altLang="zh-CN" sz="1600" kern="100" dirty="0">
                <a:latin typeface="Times New Roman" panose="02020603050405020304" pitchFamily="18" charset="0"/>
                <a:cs typeface="Times New Roman" panose="02020603050405020304" pitchFamily="18" charset="0"/>
              </a:rPr>
              <a:t>，然后计算</a:t>
            </a:r>
            <a:r>
              <a:rPr lang="en-US" altLang="zh-CN" sz="1600" kern="100" dirty="0">
                <a:latin typeface="Times New Roman" panose="02020603050405020304" pitchFamily="18" charset="0"/>
              </a:rPr>
              <a:t>&lt;</a:t>
            </a:r>
            <a:r>
              <a:rPr lang="zh-CN" altLang="zh-CN" sz="1600" kern="100" dirty="0">
                <a:latin typeface="Times New Roman" panose="02020603050405020304" pitchFamily="18" charset="0"/>
                <a:cs typeface="Times New Roman" panose="02020603050405020304" pitchFamily="18" charset="0"/>
              </a:rPr>
              <a:t>表达式二</a:t>
            </a:r>
            <a:r>
              <a:rPr lang="en-US" altLang="zh-CN" sz="1600" kern="100" dirty="0">
                <a:latin typeface="Times New Roman" panose="02020603050405020304" pitchFamily="18" charset="0"/>
              </a:rPr>
              <a:t>&gt;</a:t>
            </a:r>
            <a:r>
              <a:rPr lang="zh-CN" altLang="zh-CN" sz="1600" kern="100" dirty="0">
                <a:latin typeface="Times New Roman" panose="02020603050405020304" pitchFamily="18" charset="0"/>
                <a:cs typeface="Times New Roman" panose="02020603050405020304" pitchFamily="18" charset="0"/>
              </a:rPr>
              <a:t>，如果</a:t>
            </a:r>
            <a:r>
              <a:rPr lang="en-US" altLang="zh-CN" sz="1600" kern="100" dirty="0">
                <a:latin typeface="Times New Roman" panose="02020603050405020304" pitchFamily="18" charset="0"/>
              </a:rPr>
              <a:t>&lt;</a:t>
            </a:r>
            <a:r>
              <a:rPr lang="zh-CN" altLang="zh-CN" sz="1600" kern="100" dirty="0">
                <a:latin typeface="Times New Roman" panose="02020603050405020304" pitchFamily="18" charset="0"/>
                <a:cs typeface="Times New Roman" panose="02020603050405020304" pitchFamily="18" charset="0"/>
              </a:rPr>
              <a:t>表达式二</a:t>
            </a:r>
            <a:r>
              <a:rPr lang="en-US" altLang="zh-CN" sz="1600" kern="100" dirty="0">
                <a:latin typeface="Times New Roman" panose="02020603050405020304" pitchFamily="18" charset="0"/>
              </a:rPr>
              <a:t>&gt;</a:t>
            </a:r>
            <a:r>
              <a:rPr lang="zh-CN" altLang="zh-CN" sz="1600" kern="100" dirty="0">
                <a:latin typeface="Times New Roman" panose="02020603050405020304" pitchFamily="18" charset="0"/>
                <a:cs typeface="Times New Roman" panose="02020603050405020304" pitchFamily="18" charset="0"/>
              </a:rPr>
              <a:t>为</a:t>
            </a:r>
            <a:r>
              <a:rPr lang="en-US" altLang="zh-CN" sz="1600" kern="100" dirty="0">
                <a:latin typeface="Times New Roman" panose="02020603050405020304" pitchFamily="18" charset="0"/>
              </a:rPr>
              <a:t>true</a:t>
            </a:r>
            <a:r>
              <a:rPr lang="zh-CN" altLang="zh-CN" sz="1600" kern="100" dirty="0">
                <a:latin typeface="Times New Roman" panose="02020603050405020304" pitchFamily="18" charset="0"/>
                <a:cs typeface="Times New Roman" panose="02020603050405020304" pitchFamily="18" charset="0"/>
              </a:rPr>
              <a:t>（或非</a:t>
            </a:r>
            <a:r>
              <a:rPr lang="en-US" altLang="zh-CN" sz="1600" kern="100" dirty="0">
                <a:latin typeface="Times New Roman" panose="02020603050405020304" pitchFamily="18" charset="0"/>
              </a:rPr>
              <a:t>0</a:t>
            </a:r>
            <a:r>
              <a:rPr lang="zh-CN" altLang="zh-CN" sz="1600" kern="100" dirty="0">
                <a:latin typeface="Times New Roman" panose="02020603050405020304" pitchFamily="18" charset="0"/>
                <a:cs typeface="Times New Roman" panose="02020603050405020304" pitchFamily="18" charset="0"/>
              </a:rPr>
              <a:t>），则执行</a:t>
            </a:r>
            <a:r>
              <a:rPr lang="en-US" altLang="zh-CN" sz="1600" kern="100" dirty="0">
                <a:latin typeface="Times New Roman" panose="02020603050405020304" pitchFamily="18" charset="0"/>
              </a:rPr>
              <a:t>&lt;</a:t>
            </a:r>
            <a:r>
              <a:rPr lang="zh-CN" altLang="zh-CN" sz="1600" kern="100" dirty="0">
                <a:latin typeface="Times New Roman" panose="02020603050405020304" pitchFamily="18" charset="0"/>
                <a:cs typeface="Times New Roman" panose="02020603050405020304" pitchFamily="18" charset="0"/>
              </a:rPr>
              <a:t>循环体</a:t>
            </a:r>
            <a:r>
              <a:rPr lang="en-US" altLang="zh-CN" sz="1600" kern="100" dirty="0">
                <a:latin typeface="Times New Roman" panose="02020603050405020304" pitchFamily="18" charset="0"/>
              </a:rPr>
              <a:t>&gt;</a:t>
            </a:r>
            <a:r>
              <a:rPr lang="zh-CN" altLang="zh-CN" sz="1600" kern="100" dirty="0">
                <a:latin typeface="Times New Roman" panose="02020603050405020304" pitchFamily="18" charset="0"/>
                <a:cs typeface="Times New Roman" panose="02020603050405020304" pitchFamily="18" charset="0"/>
              </a:rPr>
              <a:t>。然后计算</a:t>
            </a:r>
            <a:r>
              <a:rPr lang="en-US" altLang="zh-CN" sz="1600" kern="100" dirty="0">
                <a:latin typeface="Times New Roman" panose="02020603050405020304" pitchFamily="18" charset="0"/>
              </a:rPr>
              <a:t>&lt;</a:t>
            </a:r>
            <a:r>
              <a:rPr lang="zh-CN" altLang="zh-CN" sz="1600" kern="100" dirty="0">
                <a:latin typeface="Times New Roman" panose="02020603050405020304" pitchFamily="18" charset="0"/>
                <a:cs typeface="Times New Roman" panose="02020603050405020304" pitchFamily="18" charset="0"/>
              </a:rPr>
              <a:t>表达式三</a:t>
            </a:r>
            <a:r>
              <a:rPr lang="en-US" altLang="zh-CN" sz="1600" kern="100" dirty="0">
                <a:latin typeface="Times New Roman" panose="02020603050405020304" pitchFamily="18" charset="0"/>
              </a:rPr>
              <a:t>&gt;</a:t>
            </a:r>
            <a:r>
              <a:rPr lang="zh-CN" altLang="zh-CN" sz="1600" kern="100" dirty="0">
                <a:latin typeface="Times New Roman" panose="02020603050405020304" pitchFamily="18" charset="0"/>
                <a:cs typeface="Times New Roman" panose="02020603050405020304" pitchFamily="18" charset="0"/>
              </a:rPr>
              <a:t>，再次检验</a:t>
            </a:r>
            <a:r>
              <a:rPr lang="en-US" altLang="zh-CN" sz="1600" kern="100" dirty="0">
                <a:latin typeface="Times New Roman" panose="02020603050405020304" pitchFamily="18" charset="0"/>
              </a:rPr>
              <a:t>&lt;</a:t>
            </a:r>
            <a:r>
              <a:rPr lang="zh-CN" altLang="zh-CN" sz="1600" kern="100" dirty="0">
                <a:latin typeface="Times New Roman" panose="02020603050405020304" pitchFamily="18" charset="0"/>
                <a:cs typeface="Times New Roman" panose="02020603050405020304" pitchFamily="18" charset="0"/>
              </a:rPr>
              <a:t>表达式二</a:t>
            </a:r>
            <a:r>
              <a:rPr lang="en-US" altLang="zh-CN" sz="1600" kern="100" dirty="0">
                <a:latin typeface="Times New Roman" panose="02020603050405020304" pitchFamily="18" charset="0"/>
              </a:rPr>
              <a:t>&gt;</a:t>
            </a:r>
            <a:r>
              <a:rPr lang="zh-CN" altLang="zh-CN" sz="1600" kern="100" dirty="0">
                <a:latin typeface="Times New Roman" panose="02020603050405020304" pitchFamily="18" charset="0"/>
                <a:cs typeface="Times New Roman" panose="02020603050405020304" pitchFamily="18" charset="0"/>
              </a:rPr>
              <a:t>，直到</a:t>
            </a:r>
            <a:r>
              <a:rPr lang="en-US" altLang="zh-CN" sz="1600" kern="100" dirty="0">
                <a:latin typeface="Times New Roman" panose="02020603050405020304" pitchFamily="18" charset="0"/>
              </a:rPr>
              <a:t>&lt;</a:t>
            </a:r>
            <a:r>
              <a:rPr lang="zh-CN" altLang="zh-CN" sz="1600" kern="100" dirty="0">
                <a:latin typeface="Times New Roman" panose="02020603050405020304" pitchFamily="18" charset="0"/>
                <a:cs typeface="Times New Roman" panose="02020603050405020304" pitchFamily="18" charset="0"/>
              </a:rPr>
              <a:t>表达式二</a:t>
            </a:r>
            <a:r>
              <a:rPr lang="en-US" altLang="zh-CN" sz="1600" kern="100" dirty="0">
                <a:latin typeface="Times New Roman" panose="02020603050405020304" pitchFamily="18" charset="0"/>
              </a:rPr>
              <a:t>&gt;</a:t>
            </a:r>
            <a:r>
              <a:rPr lang="zh-CN" altLang="zh-CN" sz="1600" kern="100" dirty="0">
                <a:latin typeface="Times New Roman" panose="02020603050405020304" pitchFamily="18" charset="0"/>
                <a:cs typeface="Times New Roman" panose="02020603050405020304" pitchFamily="18" charset="0"/>
              </a:rPr>
              <a:t>为</a:t>
            </a:r>
            <a:r>
              <a:rPr lang="en-US" altLang="zh-CN" sz="1600" kern="100" dirty="0">
                <a:latin typeface="Times New Roman" panose="02020603050405020304" pitchFamily="18" charset="0"/>
              </a:rPr>
              <a:t>false(</a:t>
            </a:r>
            <a:r>
              <a:rPr lang="zh-CN" altLang="zh-CN" sz="1600" kern="100" dirty="0">
                <a:latin typeface="Times New Roman" panose="02020603050405020304" pitchFamily="18" charset="0"/>
                <a:cs typeface="Times New Roman" panose="02020603050405020304" pitchFamily="18" charset="0"/>
              </a:rPr>
              <a:t>或</a:t>
            </a:r>
            <a:r>
              <a:rPr lang="en-US" altLang="zh-CN" sz="1600" kern="100" dirty="0">
                <a:latin typeface="Times New Roman" panose="02020603050405020304" pitchFamily="18" charset="0"/>
              </a:rPr>
              <a:t>0)</a:t>
            </a:r>
            <a:r>
              <a:rPr lang="zh-CN" altLang="zh-CN" sz="1600" kern="100" dirty="0">
                <a:latin typeface="Times New Roman" panose="02020603050405020304" pitchFamily="18" charset="0"/>
                <a:cs typeface="Times New Roman" panose="02020603050405020304" pitchFamily="18" charset="0"/>
              </a:rPr>
              <a:t>时结束循环。</a:t>
            </a:r>
            <a:endParaRPr lang="zh-CN" altLang="en-US" sz="1600" dirty="0"/>
          </a:p>
        </p:txBody>
      </p:sp>
      <p:sp>
        <p:nvSpPr>
          <p:cNvPr id="14337" name="文本框 14336"/>
          <p:cNvSpPr txBox="1"/>
          <p:nvPr/>
        </p:nvSpPr>
        <p:spPr>
          <a:xfrm>
            <a:off x="5453063" y="3322638"/>
            <a:ext cx="3435350" cy="1077912"/>
          </a:xfrm>
          <a:prstGeom prst="rect">
            <a:avLst/>
          </a:prstGeom>
          <a:noFill/>
        </p:spPr>
        <p:txBody>
          <a:bodyPr>
            <a:spAutoFit/>
          </a:bodyPr>
          <a:lstStyle/>
          <a:p>
            <a:pPr>
              <a:defRPr/>
            </a:pPr>
            <a:r>
              <a:rPr lang="zh-CN" altLang="en-US" sz="1600" kern="100" dirty="0">
                <a:latin typeface="Times New Roman" panose="02020603050405020304" pitchFamily="18" charset="0"/>
              </a:rPr>
              <a:t>通常，可把</a:t>
            </a:r>
            <a:endParaRPr lang="en-US" altLang="zh-CN" sz="1600" kern="100" dirty="0">
              <a:latin typeface="Times New Roman" panose="02020603050405020304" pitchFamily="18" charset="0"/>
            </a:endParaRPr>
          </a:p>
          <a:p>
            <a:pPr>
              <a:defRPr/>
            </a:pPr>
            <a:r>
              <a:rPr lang="en-US" altLang="zh-CN" sz="1600" kern="100" dirty="0">
                <a:latin typeface="Times New Roman" panose="02020603050405020304" pitchFamily="18" charset="0"/>
              </a:rPr>
              <a:t>&lt;</a:t>
            </a:r>
            <a:r>
              <a:rPr lang="zh-CN" altLang="zh-CN" sz="1600" kern="100" dirty="0">
                <a:latin typeface="Times New Roman" panose="02020603050405020304" pitchFamily="18" charset="0"/>
                <a:cs typeface="Times New Roman" panose="02020603050405020304" pitchFamily="18" charset="0"/>
              </a:rPr>
              <a:t>表达式一</a:t>
            </a:r>
            <a:r>
              <a:rPr lang="en-US" altLang="zh-CN" sz="1600" kern="100" dirty="0">
                <a:latin typeface="Times New Roman" panose="02020603050405020304" pitchFamily="18" charset="0"/>
              </a:rPr>
              <a:t>&gt;</a:t>
            </a:r>
            <a:r>
              <a:rPr lang="zh-CN" altLang="en-US" sz="1600" kern="100" dirty="0">
                <a:latin typeface="Times New Roman" panose="02020603050405020304" pitchFamily="18" charset="0"/>
              </a:rPr>
              <a:t>当做初始条件</a:t>
            </a:r>
            <a:endParaRPr lang="en-US" altLang="zh-CN" sz="1600" kern="100" dirty="0">
              <a:latin typeface="Times New Roman" panose="02020603050405020304" pitchFamily="18" charset="0"/>
            </a:endParaRPr>
          </a:p>
          <a:p>
            <a:pPr>
              <a:defRPr/>
            </a:pPr>
            <a:r>
              <a:rPr lang="en-US" altLang="zh-CN" sz="1600" kern="100" dirty="0">
                <a:latin typeface="Times New Roman" panose="02020603050405020304" pitchFamily="18" charset="0"/>
              </a:rPr>
              <a:t>&lt;</a:t>
            </a:r>
            <a:r>
              <a:rPr lang="zh-CN" altLang="zh-CN" sz="1600" kern="100" dirty="0">
                <a:latin typeface="Times New Roman" panose="02020603050405020304" pitchFamily="18" charset="0"/>
                <a:cs typeface="Times New Roman" panose="02020603050405020304" pitchFamily="18" charset="0"/>
              </a:rPr>
              <a:t>表达式二</a:t>
            </a:r>
            <a:r>
              <a:rPr lang="en-US" altLang="zh-CN" sz="1600" kern="100" dirty="0">
                <a:latin typeface="Times New Roman" panose="02020603050405020304" pitchFamily="18" charset="0"/>
              </a:rPr>
              <a:t>&gt;</a:t>
            </a:r>
            <a:r>
              <a:rPr lang="zh-CN" altLang="en-US" sz="1600" kern="100" dirty="0">
                <a:latin typeface="Times New Roman" panose="02020603050405020304" pitchFamily="18" charset="0"/>
              </a:rPr>
              <a:t>当做终止条件</a:t>
            </a:r>
            <a:endParaRPr lang="en-US" altLang="zh-CN" sz="1600" kern="100" dirty="0">
              <a:latin typeface="Times New Roman" panose="02020603050405020304" pitchFamily="18" charset="0"/>
            </a:endParaRPr>
          </a:p>
          <a:p>
            <a:pPr>
              <a:defRPr/>
            </a:pPr>
            <a:r>
              <a:rPr lang="en-US" altLang="zh-CN" sz="1600" kern="100" dirty="0">
                <a:latin typeface="Times New Roman" panose="02020603050405020304" pitchFamily="18" charset="0"/>
              </a:rPr>
              <a:t>&lt;</a:t>
            </a:r>
            <a:r>
              <a:rPr lang="zh-CN" altLang="zh-CN" sz="1600" kern="100" dirty="0">
                <a:latin typeface="Times New Roman" panose="02020603050405020304" pitchFamily="18" charset="0"/>
                <a:cs typeface="Times New Roman" panose="02020603050405020304" pitchFamily="18" charset="0"/>
              </a:rPr>
              <a:t>表达式三</a:t>
            </a:r>
            <a:r>
              <a:rPr lang="en-US" altLang="zh-CN" sz="1600" kern="100" dirty="0">
                <a:latin typeface="Times New Roman" panose="02020603050405020304" pitchFamily="18" charset="0"/>
              </a:rPr>
              <a:t>&gt;</a:t>
            </a:r>
            <a:r>
              <a:rPr lang="zh-CN" altLang="en-US" sz="1600" kern="100" dirty="0">
                <a:latin typeface="Times New Roman" panose="02020603050405020304" pitchFamily="18" charset="0"/>
              </a:rPr>
              <a:t>为对循环变量的操作</a:t>
            </a:r>
            <a:endParaRPr lang="zh-CN" altLang="en-US" sz="1600" dirty="0">
              <a:latin typeface="微软雅黑" pitchFamily="34" charset="-122"/>
              <a:ea typeface="微软雅黑" pitchFamily="34" charset="-122"/>
            </a:endParaRPr>
          </a:p>
        </p:txBody>
      </p:sp>
      <p:sp>
        <p:nvSpPr>
          <p:cNvPr id="50194" name="文本框 14337"/>
          <p:cNvSpPr txBox="1">
            <a:spLocks noChangeArrowheads="1"/>
          </p:cNvSpPr>
          <p:nvPr/>
        </p:nvSpPr>
        <p:spPr bwMode="auto">
          <a:xfrm>
            <a:off x="5497513" y="1885950"/>
            <a:ext cx="3200400" cy="400050"/>
          </a:xfrm>
          <a:prstGeom prst="rect">
            <a:avLst/>
          </a:prstGeom>
          <a:noFill/>
          <a:ln w="9525">
            <a:noFill/>
            <a:miter lim="800000"/>
            <a:headEnd/>
            <a:tailEnd/>
          </a:ln>
        </p:spPr>
        <p:txBody>
          <a:bodyPr>
            <a:spAutoFit/>
          </a:bodyPr>
          <a:lstStyle/>
          <a:p>
            <a:r>
              <a:rPr lang="en-US" altLang="zh-CN" sz="2000" b="1">
                <a:latin typeface="宋体" pitchFamily="2" charset="-122"/>
              </a:rPr>
              <a:t>//</a:t>
            </a:r>
            <a:r>
              <a:rPr lang="zh-CN" altLang="en-US" sz="2000" b="1">
                <a:latin typeface="宋体" pitchFamily="2" charset="-122"/>
              </a:rPr>
              <a:t>常用于确定次数的循环</a:t>
            </a:r>
          </a:p>
        </p:txBody>
      </p:sp>
    </p:spTree>
  </p:cSld>
  <p:clrMapOvr>
    <a:masterClrMapping/>
  </p:clrMapOvr>
  <p:transition spd="med" advClick="0">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52227"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2229"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52231"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52233" name="TextBox 89">
            <a:hlinkClick r:id="rId18" action="ppaction://hlinksldjump"/>
          </p:cNvPr>
          <p:cNvSpPr txBox="1">
            <a:spLocks noChangeArrowheads="1"/>
          </p:cNvSpPr>
          <p:nvPr/>
        </p:nvSpPr>
        <p:spPr bwMode="auto">
          <a:xfrm>
            <a:off x="4168775" y="268288"/>
            <a:ext cx="1260475"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chapter3</a:t>
            </a:r>
            <a:endParaRPr lang="zh-CN" altLang="en-US" b="1">
              <a:solidFill>
                <a:schemeClr val="bg1"/>
              </a:solidFill>
              <a:latin typeface="微软雅黑" pitchFamily="34" charset="-122"/>
              <a:ea typeface="微软雅黑"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52237" name="文本框 79"/>
          <p:cNvSpPr txBox="1">
            <a:spLocks noChangeArrowheads="1"/>
          </p:cNvSpPr>
          <p:nvPr/>
        </p:nvSpPr>
        <p:spPr bwMode="auto">
          <a:xfrm>
            <a:off x="87313" y="1052513"/>
            <a:ext cx="31956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运算的流程控制</a:t>
            </a:r>
          </a:p>
        </p:txBody>
      </p:sp>
      <p:sp>
        <p:nvSpPr>
          <p:cNvPr id="78" name="矩形 77"/>
          <p:cNvSpPr/>
          <p:nvPr/>
        </p:nvSpPr>
        <p:spPr>
          <a:xfrm>
            <a:off x="3294063" y="1174750"/>
            <a:ext cx="2119312" cy="461963"/>
          </a:xfrm>
          <a:prstGeom prst="rect">
            <a:avLst/>
          </a:prstGeom>
        </p:spPr>
        <p:txBody>
          <a:bodyPr wrap="none">
            <a:spAutoFit/>
          </a:bodyPr>
          <a:lstStyle/>
          <a:p>
            <a:pPr>
              <a:defRPr/>
            </a:pPr>
            <a:r>
              <a:rPr lang="en-US" altLang="zh-CN" sz="2400" b="1" kern="100" dirty="0">
                <a:latin typeface="Times New Roman" panose="02020603050405020304" pitchFamily="18" charset="0"/>
                <a:cs typeface="Times New Roman" panose="02020603050405020304" pitchFamily="18" charset="0"/>
              </a:rPr>
              <a:t>——while</a:t>
            </a:r>
            <a:r>
              <a:rPr lang="zh-CN" altLang="zh-CN" sz="2400" b="1" kern="100" dirty="0">
                <a:latin typeface="Times New Roman" panose="02020603050405020304" pitchFamily="18" charset="0"/>
                <a:cs typeface="Times New Roman" panose="02020603050405020304" pitchFamily="18" charset="0"/>
              </a:rPr>
              <a:t>循环</a:t>
            </a:r>
            <a:endParaRPr lang="zh-CN" altLang="en-US" sz="2400" dirty="0"/>
          </a:p>
        </p:txBody>
      </p:sp>
      <p:sp>
        <p:nvSpPr>
          <p:cNvPr id="2" name="矩形 1"/>
          <p:cNvSpPr/>
          <p:nvPr/>
        </p:nvSpPr>
        <p:spPr>
          <a:xfrm>
            <a:off x="446088" y="1800225"/>
            <a:ext cx="3001962" cy="1323975"/>
          </a:xfrm>
          <a:prstGeom prst="rect">
            <a:avLst/>
          </a:prstGeom>
        </p:spPr>
        <p:txBody>
          <a:bodyPr>
            <a:spAutoFit/>
          </a:bodyPr>
          <a:lstStyle/>
          <a:p>
            <a:pPr marL="228600">
              <a:spcAft>
                <a:spcPts val="0"/>
              </a:spcAft>
              <a:defRPr/>
            </a:pPr>
            <a:r>
              <a:rPr lang="en-US" altLang="zh-CN" sz="2000" dirty="0">
                <a:cs typeface="Times New Roman" panose="02020603050405020304" pitchFamily="18" charset="0"/>
              </a:rPr>
              <a:t>while(&lt;</a:t>
            </a:r>
            <a:r>
              <a:rPr lang="zh-CN" altLang="zh-CN" sz="2000" dirty="0">
                <a:cs typeface="Times New Roman" panose="02020603050405020304" pitchFamily="18" charset="0"/>
              </a:rPr>
              <a:t>循环条件</a:t>
            </a:r>
            <a:r>
              <a:rPr lang="en-US" altLang="zh-CN" sz="2000" dirty="0">
                <a:cs typeface="Times New Roman" panose="02020603050405020304" pitchFamily="18" charset="0"/>
              </a:rPr>
              <a:t>&gt;)</a:t>
            </a:r>
            <a:endParaRPr lang="zh-CN" altLang="zh-CN" sz="2000" dirty="0">
              <a:cs typeface="Times New Roman" panose="02020603050405020304" pitchFamily="18" charset="0"/>
            </a:endParaRPr>
          </a:p>
          <a:p>
            <a:pPr marL="228600" indent="220663">
              <a:spcAft>
                <a:spcPts val="0"/>
              </a:spcAft>
              <a:defRPr/>
            </a:pPr>
            <a:r>
              <a:rPr lang="en-US" altLang="zh-CN" sz="2000" dirty="0">
                <a:cs typeface="Times New Roman" panose="02020603050405020304" pitchFamily="18" charset="0"/>
              </a:rPr>
              <a:t>{</a:t>
            </a:r>
            <a:endParaRPr lang="zh-CN" altLang="zh-CN" sz="2000" dirty="0">
              <a:cs typeface="Times New Roman" panose="02020603050405020304" pitchFamily="18" charset="0"/>
            </a:endParaRPr>
          </a:p>
          <a:p>
            <a:pPr marL="228600" indent="220663">
              <a:spcAft>
                <a:spcPts val="0"/>
              </a:spcAft>
              <a:defRPr/>
            </a:pPr>
            <a:r>
              <a:rPr lang="en-US" altLang="zh-CN" sz="2000" dirty="0">
                <a:cs typeface="Times New Roman" panose="02020603050405020304" pitchFamily="18" charset="0"/>
              </a:rPr>
              <a:t>    &lt;</a:t>
            </a:r>
            <a:r>
              <a:rPr lang="zh-CN" altLang="zh-CN" sz="2000" dirty="0">
                <a:cs typeface="Times New Roman" panose="02020603050405020304" pitchFamily="18" charset="0"/>
              </a:rPr>
              <a:t>循环体</a:t>
            </a:r>
            <a:r>
              <a:rPr lang="en-US" altLang="zh-CN" sz="2000" dirty="0">
                <a:cs typeface="Times New Roman" panose="02020603050405020304" pitchFamily="18" charset="0"/>
              </a:rPr>
              <a:t>&gt;</a:t>
            </a:r>
            <a:endParaRPr lang="zh-CN" altLang="zh-CN" sz="2000" dirty="0">
              <a:cs typeface="Times New Roman" panose="02020603050405020304" pitchFamily="18" charset="0"/>
            </a:endParaRPr>
          </a:p>
          <a:p>
            <a:pPr marL="228600" indent="220663">
              <a:spcAft>
                <a:spcPts val="0"/>
              </a:spcAft>
              <a:defRPr/>
            </a:pPr>
            <a:r>
              <a:rPr lang="en-US" altLang="zh-CN" sz="2000" dirty="0">
                <a:cs typeface="Times New Roman" panose="02020603050405020304" pitchFamily="18" charset="0"/>
              </a:rPr>
              <a:t>}</a:t>
            </a:r>
            <a:endParaRPr lang="zh-CN" altLang="zh-CN" sz="2000" dirty="0">
              <a:cs typeface="Times New Roman" panose="02020603050405020304" pitchFamily="18" charset="0"/>
            </a:endParaRPr>
          </a:p>
        </p:txBody>
      </p:sp>
      <p:sp>
        <p:nvSpPr>
          <p:cNvPr id="3" name="矩形 2"/>
          <p:cNvSpPr/>
          <p:nvPr/>
        </p:nvSpPr>
        <p:spPr>
          <a:xfrm>
            <a:off x="149225" y="3438525"/>
            <a:ext cx="4037013" cy="923925"/>
          </a:xfrm>
          <a:prstGeom prst="rect">
            <a:avLst/>
          </a:prstGeom>
        </p:spPr>
        <p:txBody>
          <a:bodyPr>
            <a:spAutoFit/>
          </a:bodyPr>
          <a:lstStyle/>
          <a:p>
            <a:pPr>
              <a:defRPr/>
            </a:pPr>
            <a:r>
              <a:rPr lang="en-US" altLang="zh-CN" kern="100" dirty="0">
                <a:latin typeface="Times New Roman" panose="02020603050405020304" pitchFamily="18" charset="0"/>
              </a:rPr>
              <a:t>while</a:t>
            </a:r>
            <a:r>
              <a:rPr lang="zh-CN" altLang="zh-CN" kern="100" dirty="0">
                <a:latin typeface="Times New Roman" panose="02020603050405020304" pitchFamily="18" charset="0"/>
                <a:cs typeface="Times New Roman" panose="02020603050405020304" pitchFamily="18" charset="0"/>
              </a:rPr>
              <a:t>语句的功能是检验</a:t>
            </a:r>
            <a:r>
              <a:rPr lang="en-US" altLang="zh-CN" kern="100" dirty="0">
                <a:latin typeface="Times New Roman" panose="02020603050405020304" pitchFamily="18" charset="0"/>
              </a:rPr>
              <a:t>&lt;</a:t>
            </a:r>
            <a:r>
              <a:rPr lang="zh-CN" altLang="zh-CN" kern="100" dirty="0">
                <a:latin typeface="Times New Roman" panose="02020603050405020304" pitchFamily="18" charset="0"/>
                <a:cs typeface="Times New Roman" panose="02020603050405020304" pitchFamily="18" charset="0"/>
              </a:rPr>
              <a:t>循环条件</a:t>
            </a:r>
            <a:r>
              <a:rPr lang="en-US" altLang="zh-CN" kern="100" dirty="0">
                <a:latin typeface="Times New Roman" panose="02020603050405020304" pitchFamily="18" charset="0"/>
              </a:rPr>
              <a:t>&gt;</a:t>
            </a:r>
            <a:r>
              <a:rPr lang="zh-CN" altLang="zh-CN" kern="100" dirty="0">
                <a:latin typeface="Times New Roman" panose="02020603050405020304" pitchFamily="18" charset="0"/>
                <a:cs typeface="Times New Roman" panose="02020603050405020304" pitchFamily="18" charset="0"/>
              </a:rPr>
              <a:t>。如果其值为</a:t>
            </a:r>
            <a:r>
              <a:rPr lang="en-US" altLang="zh-CN" kern="100" dirty="0">
                <a:latin typeface="Times New Roman" panose="02020603050405020304" pitchFamily="18" charset="0"/>
              </a:rPr>
              <a:t>true</a:t>
            </a:r>
            <a:r>
              <a:rPr lang="zh-CN" altLang="zh-CN" kern="100" dirty="0">
                <a:latin typeface="Times New Roman" panose="02020603050405020304" pitchFamily="18" charset="0"/>
                <a:cs typeface="Times New Roman" panose="02020603050405020304" pitchFamily="18" charset="0"/>
              </a:rPr>
              <a:t>，则执行</a:t>
            </a:r>
            <a:r>
              <a:rPr lang="en-US" altLang="zh-CN" kern="100" dirty="0">
                <a:latin typeface="Times New Roman" panose="02020603050405020304" pitchFamily="18" charset="0"/>
              </a:rPr>
              <a:t>&lt;</a:t>
            </a:r>
            <a:r>
              <a:rPr lang="zh-CN" altLang="zh-CN" kern="100" dirty="0">
                <a:latin typeface="Times New Roman" panose="02020603050405020304" pitchFamily="18" charset="0"/>
                <a:cs typeface="Times New Roman" panose="02020603050405020304" pitchFamily="18" charset="0"/>
              </a:rPr>
              <a:t>循环体</a:t>
            </a:r>
            <a:r>
              <a:rPr lang="en-US" altLang="zh-CN" kern="100" dirty="0">
                <a:latin typeface="Times New Roman" panose="02020603050405020304" pitchFamily="18" charset="0"/>
              </a:rPr>
              <a:t>&gt;</a:t>
            </a:r>
            <a:r>
              <a:rPr lang="zh-CN" altLang="zh-CN" kern="100" dirty="0">
                <a:latin typeface="Times New Roman" panose="02020603050405020304" pitchFamily="18" charset="0"/>
                <a:cs typeface="Times New Roman" panose="02020603050405020304" pitchFamily="18" charset="0"/>
              </a:rPr>
              <a:t>，并再次检验循环条件，否则</a:t>
            </a:r>
            <a:r>
              <a:rPr lang="zh-CN" altLang="en-US" kern="100" dirty="0">
                <a:latin typeface="Times New Roman" panose="02020603050405020304" pitchFamily="18" charset="0"/>
                <a:cs typeface="Times New Roman" panose="02020603050405020304" pitchFamily="18" charset="0"/>
              </a:rPr>
              <a:t>退</a:t>
            </a:r>
            <a:r>
              <a:rPr lang="zh-CN" altLang="zh-CN" kern="100" dirty="0">
                <a:latin typeface="Times New Roman" panose="02020603050405020304" pitchFamily="18" charset="0"/>
                <a:cs typeface="Times New Roman" panose="02020603050405020304" pitchFamily="18" charset="0"/>
              </a:rPr>
              <a:t>出循环。</a:t>
            </a:r>
            <a:endParaRPr lang="zh-CN" altLang="en-US" dirty="0"/>
          </a:p>
        </p:txBody>
      </p:sp>
      <p:sp>
        <p:nvSpPr>
          <p:cNvPr id="14336" name="矩形 14335"/>
          <p:cNvSpPr/>
          <p:nvPr/>
        </p:nvSpPr>
        <p:spPr>
          <a:xfrm>
            <a:off x="3890963" y="1800225"/>
            <a:ext cx="4114800" cy="1323975"/>
          </a:xfrm>
          <a:prstGeom prst="rect">
            <a:avLst/>
          </a:prstGeom>
        </p:spPr>
        <p:txBody>
          <a:bodyPr>
            <a:spAutoFit/>
          </a:bodyPr>
          <a:lstStyle/>
          <a:p>
            <a:pPr indent="266700" algn="just">
              <a:spcAft>
                <a:spcPts val="0"/>
              </a:spcAft>
              <a:defRPr/>
            </a:pPr>
            <a:r>
              <a:rPr lang="en-US" altLang="zh-CN" sz="2000" kern="100" dirty="0">
                <a:latin typeface="Times New Roman" panose="02020603050405020304" pitchFamily="18" charset="0"/>
              </a:rPr>
              <a:t>do</a:t>
            </a:r>
            <a:endParaRPr lang="zh-CN" altLang="zh-CN" sz="2000" kern="100" dirty="0">
              <a:latin typeface="Times New Roman" panose="02020603050405020304" pitchFamily="18" charset="0"/>
            </a:endParaRPr>
          </a:p>
          <a:p>
            <a:pPr marL="228600" indent="220663">
              <a:spcAft>
                <a:spcPts val="0"/>
              </a:spcAft>
              <a:defRPr/>
            </a:pPr>
            <a:r>
              <a:rPr lang="en-US" altLang="zh-CN" sz="2000" dirty="0">
                <a:cs typeface="Times New Roman" panose="02020603050405020304" pitchFamily="18" charset="0"/>
              </a:rPr>
              <a:t>{</a:t>
            </a:r>
            <a:endParaRPr lang="zh-CN" altLang="zh-CN" sz="2000" dirty="0">
              <a:cs typeface="Times New Roman" panose="02020603050405020304" pitchFamily="18" charset="0"/>
            </a:endParaRPr>
          </a:p>
          <a:p>
            <a:pPr marL="228600" indent="220663">
              <a:spcAft>
                <a:spcPts val="0"/>
              </a:spcAft>
              <a:defRPr/>
            </a:pPr>
            <a:r>
              <a:rPr lang="en-US" altLang="zh-CN" sz="2000" dirty="0">
                <a:cs typeface="Times New Roman" panose="02020603050405020304" pitchFamily="18" charset="0"/>
              </a:rPr>
              <a:t>    &lt;</a:t>
            </a:r>
            <a:r>
              <a:rPr lang="zh-CN" altLang="zh-CN" sz="2000" dirty="0">
                <a:cs typeface="Times New Roman" panose="02020603050405020304" pitchFamily="18" charset="0"/>
              </a:rPr>
              <a:t>循环体</a:t>
            </a:r>
            <a:r>
              <a:rPr lang="en-US" altLang="zh-CN" sz="2000" dirty="0">
                <a:cs typeface="Times New Roman" panose="02020603050405020304" pitchFamily="18" charset="0"/>
              </a:rPr>
              <a:t>&gt;</a:t>
            </a:r>
            <a:endParaRPr lang="zh-CN" altLang="zh-CN" sz="2000" dirty="0">
              <a:cs typeface="Times New Roman" panose="02020603050405020304" pitchFamily="18" charset="0"/>
            </a:endParaRPr>
          </a:p>
          <a:p>
            <a:pPr marL="228600" indent="220663">
              <a:spcAft>
                <a:spcPts val="0"/>
              </a:spcAft>
              <a:defRPr/>
            </a:pPr>
            <a:r>
              <a:rPr lang="en-US" altLang="zh-CN" sz="2000" dirty="0">
                <a:cs typeface="Times New Roman" panose="02020603050405020304" pitchFamily="18" charset="0"/>
              </a:rPr>
              <a:t>}while(&lt;</a:t>
            </a:r>
            <a:r>
              <a:rPr lang="zh-CN" altLang="zh-CN" sz="2000" dirty="0">
                <a:cs typeface="Times New Roman" panose="02020603050405020304" pitchFamily="18" charset="0"/>
              </a:rPr>
              <a:t>循环条件</a:t>
            </a:r>
            <a:r>
              <a:rPr lang="en-US" altLang="zh-CN" sz="2000" dirty="0">
                <a:cs typeface="Times New Roman" panose="02020603050405020304" pitchFamily="18" charset="0"/>
              </a:rPr>
              <a:t>&gt;);</a:t>
            </a:r>
            <a:endParaRPr lang="zh-CN" altLang="zh-CN" sz="2000" dirty="0">
              <a:cs typeface="Times New Roman" panose="02020603050405020304" pitchFamily="18" charset="0"/>
            </a:endParaRPr>
          </a:p>
        </p:txBody>
      </p:sp>
      <p:sp>
        <p:nvSpPr>
          <p:cNvPr id="14337" name="矩形 14336"/>
          <p:cNvSpPr/>
          <p:nvPr/>
        </p:nvSpPr>
        <p:spPr>
          <a:xfrm>
            <a:off x="4279900" y="3406775"/>
            <a:ext cx="4572000" cy="923925"/>
          </a:xfrm>
          <a:prstGeom prst="rect">
            <a:avLst/>
          </a:prstGeom>
        </p:spPr>
        <p:txBody>
          <a:bodyPr>
            <a:spAutoFit/>
          </a:bodyPr>
          <a:lstStyle/>
          <a:p>
            <a:pPr>
              <a:defRPr/>
            </a:pPr>
            <a:r>
              <a:rPr lang="en-US" altLang="zh-CN" kern="100" dirty="0">
                <a:latin typeface="Times New Roman" panose="02020603050405020304" pitchFamily="18" charset="0"/>
              </a:rPr>
              <a:t>do……while</a:t>
            </a:r>
            <a:r>
              <a:rPr lang="zh-CN" altLang="zh-CN" kern="100" dirty="0">
                <a:latin typeface="Times New Roman" panose="02020603050405020304" pitchFamily="18" charset="0"/>
                <a:cs typeface="Times New Roman" panose="02020603050405020304" pitchFamily="18" charset="0"/>
              </a:rPr>
              <a:t>语句的作用是执行</a:t>
            </a:r>
            <a:r>
              <a:rPr lang="en-US" altLang="zh-CN" kern="100" dirty="0">
                <a:latin typeface="Times New Roman" panose="02020603050405020304" pitchFamily="18" charset="0"/>
              </a:rPr>
              <a:t>&lt;</a:t>
            </a:r>
            <a:r>
              <a:rPr lang="zh-CN" altLang="zh-CN" kern="100" dirty="0">
                <a:latin typeface="Times New Roman" panose="02020603050405020304" pitchFamily="18" charset="0"/>
                <a:cs typeface="Times New Roman" panose="02020603050405020304" pitchFamily="18" charset="0"/>
              </a:rPr>
              <a:t>循环体</a:t>
            </a:r>
            <a:r>
              <a:rPr lang="en-US" altLang="zh-CN" kern="100" dirty="0">
                <a:latin typeface="Times New Roman" panose="02020603050405020304" pitchFamily="18" charset="0"/>
              </a:rPr>
              <a:t>&gt;</a:t>
            </a:r>
            <a:r>
              <a:rPr lang="zh-CN" altLang="zh-CN" kern="100" dirty="0">
                <a:latin typeface="Times New Roman" panose="02020603050405020304" pitchFamily="18" charset="0"/>
                <a:cs typeface="Times New Roman" panose="02020603050405020304" pitchFamily="18" charset="0"/>
              </a:rPr>
              <a:t>，然后检查</a:t>
            </a:r>
            <a:r>
              <a:rPr lang="en-US" altLang="zh-CN" kern="100" dirty="0">
                <a:latin typeface="Times New Roman" panose="02020603050405020304" pitchFamily="18" charset="0"/>
              </a:rPr>
              <a:t>&lt;</a:t>
            </a:r>
            <a:r>
              <a:rPr lang="zh-CN" altLang="zh-CN" kern="100" dirty="0">
                <a:latin typeface="Times New Roman" panose="02020603050405020304" pitchFamily="18" charset="0"/>
                <a:cs typeface="Times New Roman" panose="02020603050405020304" pitchFamily="18" charset="0"/>
              </a:rPr>
              <a:t>循环条件</a:t>
            </a:r>
            <a:r>
              <a:rPr lang="en-US" altLang="zh-CN" kern="100" dirty="0">
                <a:latin typeface="Times New Roman" panose="02020603050405020304" pitchFamily="18" charset="0"/>
              </a:rPr>
              <a:t>&gt;</a:t>
            </a:r>
            <a:r>
              <a:rPr lang="zh-CN" altLang="zh-CN" kern="100" dirty="0">
                <a:latin typeface="Times New Roman" panose="02020603050405020304" pitchFamily="18" charset="0"/>
                <a:cs typeface="Times New Roman" panose="02020603050405020304" pitchFamily="18" charset="0"/>
              </a:rPr>
              <a:t>。如果其值为</a:t>
            </a:r>
            <a:r>
              <a:rPr lang="en-US" altLang="zh-CN" kern="100" dirty="0">
                <a:latin typeface="Times New Roman" panose="02020603050405020304" pitchFamily="18" charset="0"/>
              </a:rPr>
              <a:t>true</a:t>
            </a:r>
            <a:r>
              <a:rPr lang="zh-CN" altLang="zh-CN" kern="100" dirty="0">
                <a:latin typeface="Times New Roman" panose="02020603050405020304" pitchFamily="18" charset="0"/>
                <a:cs typeface="Times New Roman" panose="02020603050405020304" pitchFamily="18" charset="0"/>
              </a:rPr>
              <a:t>，再执行</a:t>
            </a:r>
            <a:r>
              <a:rPr lang="en-US" altLang="zh-CN" kern="100" dirty="0">
                <a:latin typeface="Times New Roman" panose="02020603050405020304" pitchFamily="18" charset="0"/>
              </a:rPr>
              <a:t>&lt;</a:t>
            </a:r>
            <a:r>
              <a:rPr lang="zh-CN" altLang="zh-CN" kern="100" dirty="0">
                <a:latin typeface="Times New Roman" panose="02020603050405020304" pitchFamily="18" charset="0"/>
                <a:cs typeface="Times New Roman" panose="02020603050405020304" pitchFamily="18" charset="0"/>
              </a:rPr>
              <a:t>循环体</a:t>
            </a:r>
            <a:r>
              <a:rPr lang="en-US" altLang="zh-CN" kern="100" dirty="0">
                <a:latin typeface="Times New Roman" panose="02020603050405020304" pitchFamily="18" charset="0"/>
              </a:rPr>
              <a:t>&gt;</a:t>
            </a:r>
            <a:r>
              <a:rPr lang="zh-CN" altLang="zh-CN" kern="100" dirty="0">
                <a:latin typeface="Times New Roman" panose="02020603050405020304" pitchFamily="18" charset="0"/>
                <a:cs typeface="Times New Roman" panose="02020603050405020304" pitchFamily="18" charset="0"/>
              </a:rPr>
              <a:t>；如果为</a:t>
            </a:r>
            <a:r>
              <a:rPr lang="en-US" altLang="zh-CN" kern="100" dirty="0">
                <a:latin typeface="Times New Roman" panose="02020603050405020304" pitchFamily="18" charset="0"/>
              </a:rPr>
              <a:t>false</a:t>
            </a:r>
            <a:r>
              <a:rPr lang="zh-CN" altLang="zh-CN" kern="100" dirty="0">
                <a:latin typeface="Times New Roman" panose="02020603050405020304" pitchFamily="18" charset="0"/>
                <a:cs typeface="Times New Roman" panose="02020603050405020304" pitchFamily="18" charset="0"/>
              </a:rPr>
              <a:t>，结束循环。</a:t>
            </a:r>
            <a:endParaRPr lang="zh-CN" altLang="en-US" dirty="0"/>
          </a:p>
        </p:txBody>
      </p:sp>
    </p:spTree>
  </p:cSld>
  <p:clrMapOvr>
    <a:masterClrMapping/>
  </p:clrMapOvr>
  <p:transition spd="med" advClick="0">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54275"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4277"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54279"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54281" name="TextBox 89">
            <a:hlinkClick r:id="rId18" action="ppaction://hlinksldjump"/>
          </p:cNvPr>
          <p:cNvSpPr txBox="1">
            <a:spLocks noChangeArrowheads="1"/>
          </p:cNvSpPr>
          <p:nvPr/>
        </p:nvSpPr>
        <p:spPr bwMode="auto">
          <a:xfrm>
            <a:off x="4168775" y="268288"/>
            <a:ext cx="1260475"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chapter3</a:t>
            </a:r>
            <a:endParaRPr lang="zh-CN" altLang="en-US" b="1">
              <a:solidFill>
                <a:schemeClr val="bg1"/>
              </a:solidFill>
              <a:latin typeface="微软雅黑" pitchFamily="34" charset="-122"/>
              <a:ea typeface="微软雅黑"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54285" name="文本框 79"/>
          <p:cNvSpPr txBox="1">
            <a:spLocks noChangeArrowheads="1"/>
          </p:cNvSpPr>
          <p:nvPr/>
        </p:nvSpPr>
        <p:spPr bwMode="auto">
          <a:xfrm>
            <a:off x="87313" y="1052513"/>
            <a:ext cx="31956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运算的流程控制</a:t>
            </a:r>
          </a:p>
        </p:txBody>
      </p:sp>
      <p:sp>
        <p:nvSpPr>
          <p:cNvPr id="54286" name="矩形 1"/>
          <p:cNvSpPr>
            <a:spLocks noChangeArrowheads="1"/>
          </p:cNvSpPr>
          <p:nvPr/>
        </p:nvSpPr>
        <p:spPr bwMode="auto">
          <a:xfrm>
            <a:off x="877888" y="3252788"/>
            <a:ext cx="7531100" cy="922337"/>
          </a:xfrm>
          <a:prstGeom prst="rect">
            <a:avLst/>
          </a:prstGeom>
          <a:noFill/>
          <a:ln w="9525">
            <a:noFill/>
            <a:miter lim="800000"/>
            <a:headEnd/>
            <a:tailEnd/>
          </a:ln>
        </p:spPr>
        <p:txBody>
          <a:bodyPr>
            <a:spAutoFit/>
          </a:bodyPr>
          <a:lstStyle/>
          <a:p>
            <a:pPr>
              <a:buSzPts val="1400"/>
            </a:pPr>
            <a:r>
              <a:rPr lang="zh-CN" altLang="en-US">
                <a:cs typeface="Times New Roman" pitchFamily="18" charset="0"/>
              </a:rPr>
              <a:t>在循环体中，</a:t>
            </a:r>
            <a:endParaRPr lang="en-US" altLang="zh-CN">
              <a:cs typeface="Times New Roman" pitchFamily="18" charset="0"/>
            </a:endParaRPr>
          </a:p>
          <a:p>
            <a:pPr>
              <a:buSzPts val="1400"/>
            </a:pPr>
            <a:r>
              <a:rPr lang="en-US" altLang="zh-CN">
                <a:cs typeface="Times New Roman" pitchFamily="18" charset="0"/>
              </a:rPr>
              <a:t>break</a:t>
            </a:r>
            <a:r>
              <a:rPr lang="zh-CN" altLang="zh-CN">
                <a:cs typeface="Times New Roman" pitchFamily="18" charset="0"/>
              </a:rPr>
              <a:t>：跳出最近循环</a:t>
            </a:r>
            <a:r>
              <a:rPr lang="zh-CN" altLang="en-US">
                <a:cs typeface="Times New Roman" pitchFamily="18" charset="0"/>
              </a:rPr>
              <a:t>，有多个循环嵌套时，跳出其所在的最近一层循环</a:t>
            </a:r>
            <a:endParaRPr lang="en-US" altLang="zh-CN" sz="1600">
              <a:cs typeface="Times New Roman" pitchFamily="18" charset="0"/>
            </a:endParaRPr>
          </a:p>
          <a:p>
            <a:pPr>
              <a:buSzPts val="1400"/>
            </a:pPr>
            <a:r>
              <a:rPr lang="en-US" altLang="zh-CN">
                <a:cs typeface="Times New Roman" pitchFamily="18" charset="0"/>
              </a:rPr>
              <a:t>continue</a:t>
            </a:r>
            <a:r>
              <a:rPr lang="zh-CN" altLang="zh-CN">
                <a:cs typeface="Times New Roman" pitchFamily="18" charset="0"/>
              </a:rPr>
              <a:t>：</a:t>
            </a:r>
            <a:r>
              <a:rPr lang="zh-CN" altLang="en-US">
                <a:cs typeface="Times New Roman" pitchFamily="18" charset="0"/>
              </a:rPr>
              <a:t>终止本次循环</a:t>
            </a:r>
            <a:r>
              <a:rPr lang="zh-CN" altLang="zh-CN">
                <a:cs typeface="Times New Roman" pitchFamily="18" charset="0"/>
              </a:rPr>
              <a:t>，直接进入下一次循环</a:t>
            </a:r>
            <a:endParaRPr lang="zh-CN" altLang="zh-CN" sz="1600">
              <a:cs typeface="Times New Roman" pitchFamily="18" charset="0"/>
            </a:endParaRPr>
          </a:p>
        </p:txBody>
      </p:sp>
      <p:sp>
        <p:nvSpPr>
          <p:cNvPr id="80" name="矩形 79"/>
          <p:cNvSpPr/>
          <p:nvPr/>
        </p:nvSpPr>
        <p:spPr>
          <a:xfrm>
            <a:off x="877888" y="1778000"/>
            <a:ext cx="5683250" cy="1200150"/>
          </a:xfrm>
          <a:prstGeom prst="rect">
            <a:avLst/>
          </a:prstGeom>
        </p:spPr>
        <p:txBody>
          <a:bodyPr>
            <a:spAutoFit/>
          </a:bodyPr>
          <a:lstStyle/>
          <a:p>
            <a:pPr marL="228600">
              <a:spcAft>
                <a:spcPts val="0"/>
              </a:spcAft>
              <a:defRPr/>
            </a:pPr>
            <a:r>
              <a:rPr lang="zh-CN" altLang="zh-CN" dirty="0">
                <a:cs typeface="Times New Roman" panose="02020603050405020304" pitchFamily="18" charset="0"/>
              </a:rPr>
              <a:t>相同点：</a:t>
            </a:r>
            <a:endParaRPr lang="en-US" altLang="zh-CN" dirty="0">
              <a:cs typeface="Times New Roman" panose="02020603050405020304" pitchFamily="18" charset="0"/>
            </a:endParaRPr>
          </a:p>
          <a:p>
            <a:pPr marL="228600" indent="215900">
              <a:spcAft>
                <a:spcPts val="0"/>
              </a:spcAft>
              <a:defRPr/>
            </a:pPr>
            <a:r>
              <a:rPr lang="en-US" altLang="zh-CN" dirty="0">
                <a:cs typeface="Times New Roman" panose="02020603050405020304" pitchFamily="18" charset="0"/>
              </a:rPr>
              <a:t>1</a:t>
            </a:r>
            <a:r>
              <a:rPr lang="zh-CN" altLang="en-US" dirty="0">
                <a:cs typeface="Times New Roman" panose="02020603050405020304" pitchFamily="18" charset="0"/>
              </a:rPr>
              <a:t>、</a:t>
            </a:r>
            <a:r>
              <a:rPr lang="zh-CN" altLang="zh-CN" dirty="0">
                <a:cs typeface="Times New Roman" panose="02020603050405020304" pitchFamily="18" charset="0"/>
              </a:rPr>
              <a:t>未知次数，依条件循环</a:t>
            </a:r>
            <a:endParaRPr lang="en-US" altLang="zh-CN" sz="1600" dirty="0">
              <a:cs typeface="Times New Roman" panose="02020603050405020304" pitchFamily="18" charset="0"/>
            </a:endParaRPr>
          </a:p>
          <a:p>
            <a:pPr marL="228600" indent="215900">
              <a:spcAft>
                <a:spcPts val="0"/>
              </a:spcAft>
              <a:defRPr/>
            </a:pPr>
            <a:r>
              <a:rPr lang="en-US" altLang="zh-CN" dirty="0">
                <a:cs typeface="Times New Roman" panose="02020603050405020304" pitchFamily="18" charset="0"/>
              </a:rPr>
              <a:t>2</a:t>
            </a:r>
            <a:r>
              <a:rPr lang="zh-CN" altLang="en-US" dirty="0">
                <a:cs typeface="Times New Roman" panose="02020603050405020304" pitchFamily="18" charset="0"/>
              </a:rPr>
              <a:t>、</a:t>
            </a:r>
            <a:r>
              <a:rPr lang="zh-CN" altLang="zh-CN" dirty="0">
                <a:cs typeface="Times New Roman" panose="02020603050405020304" pitchFamily="18" charset="0"/>
              </a:rPr>
              <a:t>要有初始值、终止值、增量（特殊作用除外）</a:t>
            </a:r>
            <a:endParaRPr lang="zh-CN" altLang="zh-CN" sz="1600" dirty="0">
              <a:cs typeface="Times New Roman" panose="02020603050405020304" pitchFamily="18" charset="0"/>
            </a:endParaRPr>
          </a:p>
          <a:p>
            <a:pPr marL="228600">
              <a:spcAft>
                <a:spcPts val="0"/>
              </a:spcAft>
              <a:defRPr/>
            </a:pPr>
            <a:r>
              <a:rPr lang="zh-CN" altLang="zh-CN" dirty="0">
                <a:cs typeface="Times New Roman" panose="02020603050405020304" pitchFamily="18" charset="0"/>
              </a:rPr>
              <a:t>不同点：</a:t>
            </a:r>
            <a:r>
              <a:rPr lang="en-US" altLang="zh-CN" dirty="0">
                <a:cs typeface="Times New Roman" panose="02020603050405020304" pitchFamily="18" charset="0"/>
              </a:rPr>
              <a:t>do……while</a:t>
            </a:r>
            <a:r>
              <a:rPr lang="zh-CN" altLang="zh-CN" dirty="0">
                <a:cs typeface="Times New Roman" panose="02020603050405020304" pitchFamily="18" charset="0"/>
              </a:rPr>
              <a:t>至少循环一次，</a:t>
            </a:r>
            <a:r>
              <a:rPr lang="en-US" altLang="zh-CN" dirty="0">
                <a:cs typeface="Times New Roman" panose="02020603050405020304" pitchFamily="18" charset="0"/>
              </a:rPr>
              <a:t>while</a:t>
            </a:r>
            <a:r>
              <a:rPr lang="zh-CN" altLang="zh-CN" dirty="0">
                <a:cs typeface="Times New Roman" panose="02020603050405020304" pitchFamily="18" charset="0"/>
              </a:rPr>
              <a:t>可以不循环</a:t>
            </a:r>
            <a:endParaRPr lang="zh-CN" altLang="zh-CN" sz="1600" dirty="0">
              <a:cs typeface="Times New Roman" panose="02020603050405020304" pitchFamily="18" charset="0"/>
            </a:endParaRPr>
          </a:p>
        </p:txBody>
      </p:sp>
    </p:spTree>
  </p:cSld>
  <p:clrMapOvr>
    <a:masterClrMapping/>
  </p:clrMapOvr>
  <p:transition spd="med" advClick="0">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56323"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6325"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56327"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861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rPr>
              <a:t>chapter3</a:t>
            </a:r>
            <a:endPar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6330" name="TextBox 89">
            <a:hlinkClick r:id="rId18" action="ppaction://hlinksldjump"/>
          </p:cNvPr>
          <p:cNvSpPr txBox="1">
            <a:spLocks noChangeArrowheads="1"/>
          </p:cNvSpPr>
          <p:nvPr/>
        </p:nvSpPr>
        <p:spPr bwMode="auto">
          <a:xfrm>
            <a:off x="5394325" y="261938"/>
            <a:ext cx="1260475"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chapter4</a:t>
            </a:r>
            <a:endParaRPr lang="zh-CN" altLang="en-US" b="1">
              <a:solidFill>
                <a:schemeClr val="bg1"/>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56333" name="文本框 79"/>
          <p:cNvSpPr txBox="1">
            <a:spLocks noChangeArrowheads="1"/>
          </p:cNvSpPr>
          <p:nvPr/>
        </p:nvSpPr>
        <p:spPr bwMode="auto">
          <a:xfrm>
            <a:off x="87313" y="1052513"/>
            <a:ext cx="49355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复杂信息的表达与处理</a:t>
            </a:r>
          </a:p>
        </p:txBody>
      </p:sp>
      <p:sp>
        <p:nvSpPr>
          <p:cNvPr id="56334" name="矩形 1"/>
          <p:cNvSpPr>
            <a:spLocks noChangeArrowheads="1"/>
          </p:cNvSpPr>
          <p:nvPr/>
        </p:nvSpPr>
        <p:spPr bwMode="auto">
          <a:xfrm>
            <a:off x="4587875" y="1236663"/>
            <a:ext cx="1981200" cy="461962"/>
          </a:xfrm>
          <a:prstGeom prst="rect">
            <a:avLst/>
          </a:prstGeom>
          <a:noFill/>
          <a:ln w="9525">
            <a:noFill/>
            <a:miter lim="800000"/>
            <a:headEnd/>
            <a:tailEnd/>
          </a:ln>
        </p:spPr>
        <p:txBody>
          <a:bodyPr wrap="none">
            <a:spAutoFit/>
          </a:bodyPr>
          <a:lstStyle/>
          <a:p>
            <a:r>
              <a:rPr lang="en-US" altLang="zh-CN" sz="2400" b="1"/>
              <a:t>——</a:t>
            </a:r>
            <a:r>
              <a:rPr lang="zh-CN" altLang="en-US" sz="2400" b="1"/>
              <a:t>二维数组</a:t>
            </a:r>
          </a:p>
        </p:txBody>
      </p:sp>
      <p:grpSp>
        <p:nvGrpSpPr>
          <p:cNvPr id="56335" name="组合 14336"/>
          <p:cNvGrpSpPr>
            <a:grpSpLocks/>
          </p:cNvGrpSpPr>
          <p:nvPr/>
        </p:nvGrpSpPr>
        <p:grpSpPr bwMode="auto">
          <a:xfrm>
            <a:off x="574675" y="1822450"/>
            <a:ext cx="7388225" cy="1168400"/>
            <a:chOff x="392427" y="1831179"/>
            <a:chExt cx="7387911" cy="1169018"/>
          </a:xfrm>
        </p:grpSpPr>
        <p:sp>
          <p:nvSpPr>
            <p:cNvPr id="56337" name="内容占位符 2"/>
            <p:cNvSpPr txBox="1">
              <a:spLocks/>
            </p:cNvSpPr>
            <p:nvPr/>
          </p:nvSpPr>
          <p:spPr bwMode="auto">
            <a:xfrm>
              <a:off x="392427" y="1831179"/>
              <a:ext cx="7387911" cy="1169018"/>
            </a:xfrm>
            <a:prstGeom prst="rect">
              <a:avLst/>
            </a:prstGeom>
            <a:noFill/>
            <a:ln w="9525">
              <a:noFill/>
              <a:miter lim="800000"/>
              <a:headEnd/>
              <a:tailEnd/>
            </a:ln>
          </p:spPr>
          <p:txBody>
            <a:bodyPr/>
            <a:lstStyle/>
            <a:p>
              <a:pPr>
                <a:spcBef>
                  <a:spcPct val="20000"/>
                </a:spcBef>
                <a:buFont typeface="Arial" charset="0"/>
                <a:buNone/>
              </a:pPr>
              <a:r>
                <a:rPr lang="zh-CN" altLang="zh-CN" sz="2000"/>
                <a:t>二维数组的定义</a:t>
              </a:r>
            </a:p>
            <a:p>
              <a:pPr lvl="1">
                <a:spcBef>
                  <a:spcPct val="20000"/>
                </a:spcBef>
                <a:buFont typeface="Arial" charset="0"/>
                <a:buNone/>
              </a:pPr>
              <a:r>
                <a:rPr lang="en-US" altLang="zh-CN" sz="2000">
                  <a:solidFill>
                    <a:srgbClr val="FF0000"/>
                  </a:solidFill>
                </a:rPr>
                <a:t>&lt;</a:t>
              </a:r>
              <a:r>
                <a:rPr lang="zh-CN" altLang="zh-CN" sz="2000">
                  <a:solidFill>
                    <a:srgbClr val="FF0000"/>
                  </a:solidFill>
                </a:rPr>
                <a:t>类型</a:t>
              </a:r>
              <a:r>
                <a:rPr lang="en-US" altLang="zh-CN" sz="2000">
                  <a:solidFill>
                    <a:srgbClr val="FF0000"/>
                  </a:solidFill>
                </a:rPr>
                <a:t>&gt; &lt;</a:t>
              </a:r>
              <a:r>
                <a:rPr lang="zh-CN" altLang="zh-CN" sz="2000">
                  <a:solidFill>
                    <a:srgbClr val="FF0000"/>
                  </a:solidFill>
                </a:rPr>
                <a:t>数组名</a:t>
              </a:r>
              <a:r>
                <a:rPr lang="en-US" altLang="zh-CN" sz="2000">
                  <a:solidFill>
                    <a:srgbClr val="FF0000"/>
                  </a:solidFill>
                </a:rPr>
                <a:t>&gt;[&lt;</a:t>
              </a:r>
              <a:r>
                <a:rPr lang="zh-CN" altLang="zh-CN" sz="2000">
                  <a:solidFill>
                    <a:srgbClr val="FF0000"/>
                  </a:solidFill>
                </a:rPr>
                <a:t>常量表达式</a:t>
              </a:r>
              <a:r>
                <a:rPr lang="en-US" altLang="zh-CN" sz="2000">
                  <a:solidFill>
                    <a:srgbClr val="FF0000"/>
                  </a:solidFill>
                </a:rPr>
                <a:t>1&gt;][&lt;</a:t>
              </a:r>
              <a:r>
                <a:rPr lang="zh-CN" altLang="zh-CN" sz="2000">
                  <a:solidFill>
                    <a:srgbClr val="FF0000"/>
                  </a:solidFill>
                </a:rPr>
                <a:t>常量表达式</a:t>
              </a:r>
              <a:r>
                <a:rPr lang="en-US" altLang="zh-CN" sz="2000">
                  <a:solidFill>
                    <a:srgbClr val="FF0000"/>
                  </a:solidFill>
                </a:rPr>
                <a:t>2&gt;];</a:t>
              </a:r>
              <a:endParaRPr lang="zh-CN" altLang="zh-CN" sz="2000">
                <a:solidFill>
                  <a:srgbClr val="FF0000"/>
                </a:solidFill>
              </a:endParaRPr>
            </a:p>
            <a:p>
              <a:pPr>
                <a:spcBef>
                  <a:spcPct val="20000"/>
                </a:spcBef>
                <a:buFont typeface="Arial" charset="0"/>
                <a:buNone/>
              </a:pPr>
              <a:r>
                <a:rPr lang="zh-CN" altLang="en-US" sz="2000"/>
                <a:t>注：行数和列数必须是整型</a:t>
              </a:r>
            </a:p>
          </p:txBody>
        </p:sp>
        <p:sp>
          <p:nvSpPr>
            <p:cNvPr id="56338" name="文本框 2"/>
            <p:cNvSpPr txBox="1">
              <a:spLocks noChangeArrowheads="1"/>
            </p:cNvSpPr>
            <p:nvPr/>
          </p:nvSpPr>
          <p:spPr bwMode="auto">
            <a:xfrm>
              <a:off x="3381000" y="1926262"/>
              <a:ext cx="835819" cy="36933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行数</a:t>
              </a:r>
            </a:p>
          </p:txBody>
        </p:sp>
        <p:sp>
          <p:nvSpPr>
            <p:cNvPr id="56339" name="文本框 80"/>
            <p:cNvSpPr txBox="1">
              <a:spLocks noChangeArrowheads="1"/>
            </p:cNvSpPr>
            <p:nvPr/>
          </p:nvSpPr>
          <p:spPr bwMode="auto">
            <a:xfrm>
              <a:off x="5228828" y="1926262"/>
              <a:ext cx="835819" cy="36933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列数</a:t>
              </a:r>
            </a:p>
          </p:txBody>
        </p:sp>
      </p:grpSp>
      <p:sp>
        <p:nvSpPr>
          <p:cNvPr id="56336" name="内容占位符 2"/>
          <p:cNvSpPr txBox="1">
            <a:spLocks/>
          </p:cNvSpPr>
          <p:nvPr/>
        </p:nvSpPr>
        <p:spPr bwMode="auto">
          <a:xfrm>
            <a:off x="574675" y="3125788"/>
            <a:ext cx="6421438" cy="1138237"/>
          </a:xfrm>
          <a:prstGeom prst="rect">
            <a:avLst/>
          </a:prstGeom>
          <a:noFill/>
          <a:ln w="9525">
            <a:noFill/>
            <a:miter lim="800000"/>
            <a:headEnd/>
            <a:tailEnd/>
          </a:ln>
        </p:spPr>
        <p:txBody>
          <a:bodyPr/>
          <a:lstStyle/>
          <a:p>
            <a:pPr marL="0" lvl="1">
              <a:spcBef>
                <a:spcPct val="20000"/>
              </a:spcBef>
              <a:buFont typeface="Arial" charset="0"/>
              <a:buNone/>
            </a:pPr>
            <a:r>
              <a:rPr lang="zh-CN" altLang="en-US" sz="2000"/>
              <a:t>二维数组的使用</a:t>
            </a:r>
            <a:endParaRPr lang="en-US" altLang="zh-CN" sz="2000"/>
          </a:p>
          <a:p>
            <a:pPr marL="0" lvl="1">
              <a:spcBef>
                <a:spcPct val="20000"/>
              </a:spcBef>
              <a:buFont typeface="Arial" charset="0"/>
              <a:buNone/>
            </a:pPr>
            <a:r>
              <a:rPr lang="en-US" altLang="zh-CN" sz="2000"/>
              <a:t>       &lt;</a:t>
            </a:r>
            <a:r>
              <a:rPr lang="zh-CN" altLang="zh-CN" sz="2000"/>
              <a:t>数组名</a:t>
            </a:r>
            <a:r>
              <a:rPr lang="en-US" altLang="zh-CN" sz="2000"/>
              <a:t>&gt;[&lt;</a:t>
            </a:r>
            <a:r>
              <a:rPr lang="zh-CN" altLang="zh-CN" sz="2000"/>
              <a:t>行标</a:t>
            </a:r>
            <a:r>
              <a:rPr lang="en-US" altLang="zh-CN" sz="2000"/>
              <a:t>&gt;][&lt;</a:t>
            </a:r>
            <a:r>
              <a:rPr lang="zh-CN" altLang="zh-CN" sz="2000"/>
              <a:t>列标</a:t>
            </a:r>
            <a:r>
              <a:rPr lang="en-US" altLang="zh-CN" sz="2000"/>
              <a:t>&gt;]</a:t>
            </a:r>
          </a:p>
          <a:p>
            <a:pPr marL="0" lvl="1">
              <a:spcBef>
                <a:spcPct val="20000"/>
              </a:spcBef>
              <a:buFont typeface="Arial" charset="0"/>
              <a:buNone/>
            </a:pPr>
            <a:r>
              <a:rPr lang="zh-CN" altLang="en-US" sz="2000"/>
              <a:t>注：使用过程中要注意下标不能过界</a:t>
            </a:r>
            <a:endParaRPr lang="en-US" altLang="zh-CN" sz="2000"/>
          </a:p>
        </p:txBody>
      </p:sp>
    </p:spTree>
  </p:cSld>
  <p:clrMapOvr>
    <a:masterClrMapping/>
  </p:clrMapOvr>
  <p:transition spd="med" advClick="0">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58371"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8373"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58375"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861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rPr>
              <a:t>chapter3</a:t>
            </a:r>
            <a:endPar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8378" name="TextBox 89">
            <a:hlinkClick r:id="rId18" action="ppaction://hlinksldjump"/>
          </p:cNvPr>
          <p:cNvSpPr txBox="1">
            <a:spLocks noChangeArrowheads="1"/>
          </p:cNvSpPr>
          <p:nvPr/>
        </p:nvSpPr>
        <p:spPr bwMode="auto">
          <a:xfrm>
            <a:off x="5394325" y="261938"/>
            <a:ext cx="1260475"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chapter4</a:t>
            </a:r>
            <a:endParaRPr lang="zh-CN" altLang="en-US" b="1">
              <a:solidFill>
                <a:schemeClr val="bg1"/>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58381" name="文本框 79"/>
          <p:cNvSpPr txBox="1">
            <a:spLocks noChangeArrowheads="1"/>
          </p:cNvSpPr>
          <p:nvPr/>
        </p:nvSpPr>
        <p:spPr bwMode="auto">
          <a:xfrm>
            <a:off x="87313" y="1052513"/>
            <a:ext cx="49355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复杂信息的表达与处理</a:t>
            </a:r>
          </a:p>
        </p:txBody>
      </p:sp>
      <p:sp>
        <p:nvSpPr>
          <p:cNvPr id="58382" name="矩形 83"/>
          <p:cNvSpPr>
            <a:spLocks noChangeArrowheads="1"/>
          </p:cNvSpPr>
          <p:nvPr/>
        </p:nvSpPr>
        <p:spPr bwMode="auto">
          <a:xfrm>
            <a:off x="4587875" y="1236663"/>
            <a:ext cx="2908300" cy="461962"/>
          </a:xfrm>
          <a:prstGeom prst="rect">
            <a:avLst/>
          </a:prstGeom>
          <a:noFill/>
          <a:ln w="9525">
            <a:noFill/>
            <a:miter lim="800000"/>
            <a:headEnd/>
            <a:tailEnd/>
          </a:ln>
        </p:spPr>
        <p:txBody>
          <a:bodyPr wrap="none">
            <a:spAutoFit/>
          </a:bodyPr>
          <a:lstStyle/>
          <a:p>
            <a:r>
              <a:rPr lang="en-US" altLang="zh-CN" sz="2400" b="1"/>
              <a:t>——</a:t>
            </a:r>
            <a:r>
              <a:rPr lang="zh-CN" altLang="en-US" sz="2400" b="1"/>
              <a:t>二维数组初始化</a:t>
            </a:r>
          </a:p>
        </p:txBody>
      </p:sp>
      <p:sp>
        <p:nvSpPr>
          <p:cNvPr id="85" name="内容占位符 2"/>
          <p:cNvSpPr txBox="1">
            <a:spLocks/>
          </p:cNvSpPr>
          <p:nvPr/>
        </p:nvSpPr>
        <p:spPr bwMode="auto">
          <a:xfrm>
            <a:off x="882650" y="1801813"/>
            <a:ext cx="6611938" cy="2973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fontScale="92500" lnSpcReduction="10000"/>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171450" lvl="1" algn="l">
              <a:spcBef>
                <a:spcPts val="750"/>
              </a:spcBef>
              <a:defRPr/>
            </a:pPr>
            <a:r>
              <a:rPr lang="en-US" altLang="zh-CN" sz="1800" dirty="0" smtClean="0">
                <a:solidFill>
                  <a:schemeClr val="tx1"/>
                </a:solidFill>
              </a:rPr>
              <a:t>&lt;</a:t>
            </a:r>
            <a:r>
              <a:rPr lang="zh-CN" altLang="zh-CN" sz="1800" dirty="0" smtClean="0">
                <a:solidFill>
                  <a:schemeClr val="tx1"/>
                </a:solidFill>
              </a:rPr>
              <a:t>类型</a:t>
            </a:r>
            <a:r>
              <a:rPr lang="en-US" altLang="zh-CN" sz="1800" dirty="0" smtClean="0">
                <a:solidFill>
                  <a:schemeClr val="tx1"/>
                </a:solidFill>
              </a:rPr>
              <a:t>&gt;  &lt;</a:t>
            </a:r>
            <a:r>
              <a:rPr lang="zh-CN" altLang="zh-CN" sz="1800" dirty="0" smtClean="0">
                <a:solidFill>
                  <a:schemeClr val="tx1"/>
                </a:solidFill>
              </a:rPr>
              <a:t>数组名</a:t>
            </a:r>
            <a:r>
              <a:rPr lang="en-US" altLang="zh-CN" sz="1800" dirty="0" smtClean="0">
                <a:solidFill>
                  <a:schemeClr val="tx1"/>
                </a:solidFill>
              </a:rPr>
              <a:t>&gt;[&lt;</a:t>
            </a:r>
            <a:r>
              <a:rPr lang="zh-CN" altLang="zh-CN" sz="1800" dirty="0" smtClean="0">
                <a:solidFill>
                  <a:schemeClr val="tx1"/>
                </a:solidFill>
              </a:rPr>
              <a:t>行数</a:t>
            </a:r>
            <a:r>
              <a:rPr lang="en-US" altLang="zh-CN" sz="1800" dirty="0" smtClean="0">
                <a:solidFill>
                  <a:schemeClr val="tx1"/>
                </a:solidFill>
              </a:rPr>
              <a:t>&gt;][&lt;</a:t>
            </a:r>
            <a:r>
              <a:rPr lang="zh-CN" altLang="zh-CN" sz="1800" dirty="0" smtClean="0">
                <a:solidFill>
                  <a:schemeClr val="tx1"/>
                </a:solidFill>
              </a:rPr>
              <a:t>列数</a:t>
            </a:r>
            <a:r>
              <a:rPr lang="en-US" altLang="zh-CN" sz="1800" dirty="0" smtClean="0">
                <a:solidFill>
                  <a:schemeClr val="tx1"/>
                </a:solidFill>
              </a:rPr>
              <a:t>&gt;]={&lt;</a:t>
            </a:r>
            <a:r>
              <a:rPr lang="zh-CN" altLang="zh-CN" sz="1800" dirty="0" smtClean="0">
                <a:solidFill>
                  <a:schemeClr val="tx1"/>
                </a:solidFill>
              </a:rPr>
              <a:t>表达式</a:t>
            </a:r>
            <a:r>
              <a:rPr lang="en-US" altLang="zh-CN" sz="1800" dirty="0" smtClean="0">
                <a:solidFill>
                  <a:schemeClr val="tx1"/>
                </a:solidFill>
              </a:rPr>
              <a:t>1&gt;,&lt;</a:t>
            </a:r>
            <a:r>
              <a:rPr lang="zh-CN" altLang="zh-CN" sz="1800" dirty="0" smtClean="0">
                <a:solidFill>
                  <a:schemeClr val="tx1"/>
                </a:solidFill>
              </a:rPr>
              <a:t>表达式</a:t>
            </a:r>
            <a:r>
              <a:rPr lang="en-US" altLang="zh-CN" sz="1800" dirty="0" smtClean="0">
                <a:solidFill>
                  <a:schemeClr val="tx1"/>
                </a:solidFill>
              </a:rPr>
              <a:t>2&gt;,...};</a:t>
            </a:r>
          </a:p>
          <a:p>
            <a:pPr marL="0" lvl="1" algn="l">
              <a:spcBef>
                <a:spcPts val="750"/>
              </a:spcBef>
              <a:buFontTx/>
              <a:buNone/>
              <a:defRPr/>
            </a:pPr>
            <a:r>
              <a:rPr lang="zh-CN" altLang="en-US" sz="1800" dirty="0" smtClean="0">
                <a:solidFill>
                  <a:schemeClr val="tx1"/>
                </a:solidFill>
              </a:rPr>
              <a:t>举例：</a:t>
            </a:r>
            <a:endParaRPr lang="en-US" altLang="zh-CN" sz="1800" dirty="0" smtClean="0">
              <a:solidFill>
                <a:schemeClr val="tx1"/>
              </a:solidFill>
            </a:endParaRPr>
          </a:p>
          <a:p>
            <a:pPr marL="171450" lvl="1" algn="l">
              <a:spcBef>
                <a:spcPts val="750"/>
              </a:spcBef>
              <a:defRPr/>
            </a:pPr>
            <a:r>
              <a:rPr lang="en-US" altLang="zh-CN" sz="1800" dirty="0" err="1" smtClean="0">
                <a:solidFill>
                  <a:schemeClr val="tx1"/>
                </a:solidFill>
              </a:rPr>
              <a:t>int</a:t>
            </a:r>
            <a:r>
              <a:rPr lang="en-US" altLang="zh-CN" sz="1800" dirty="0" smtClean="0">
                <a:solidFill>
                  <a:schemeClr val="tx1"/>
                </a:solidFill>
              </a:rPr>
              <a:t> B[3][3]={a+1,a+2,a+3,a+4,a+5,a+6,a+7,a+8,a+9};</a:t>
            </a:r>
          </a:p>
          <a:p>
            <a:pPr marL="171450" lvl="1" algn="l">
              <a:spcBef>
                <a:spcPts val="750"/>
              </a:spcBef>
              <a:defRPr/>
            </a:pPr>
            <a:r>
              <a:rPr lang="en-US" altLang="zh-CN" sz="1800" dirty="0" err="1" smtClean="0">
                <a:solidFill>
                  <a:schemeClr val="tx1"/>
                </a:solidFill>
              </a:rPr>
              <a:t>int</a:t>
            </a:r>
            <a:r>
              <a:rPr lang="en-US" altLang="zh-CN" sz="1800" dirty="0" smtClean="0">
                <a:solidFill>
                  <a:schemeClr val="tx1"/>
                </a:solidFill>
              </a:rPr>
              <a:t> A[][3]={2,7,6,8,1,3,10,5,4};</a:t>
            </a:r>
          </a:p>
          <a:p>
            <a:pPr marL="171450" lvl="1" algn="l">
              <a:spcBef>
                <a:spcPts val="750"/>
              </a:spcBef>
              <a:defRPr/>
            </a:pPr>
            <a:r>
              <a:rPr lang="en-US" altLang="zh-CN" sz="1800" dirty="0" err="1" smtClean="0">
                <a:solidFill>
                  <a:schemeClr val="tx1"/>
                </a:solidFill>
              </a:rPr>
              <a:t>int</a:t>
            </a:r>
            <a:r>
              <a:rPr lang="en-US" altLang="zh-CN" sz="1800" dirty="0" smtClean="0">
                <a:solidFill>
                  <a:schemeClr val="tx1"/>
                </a:solidFill>
              </a:rPr>
              <a:t> A[3][3]={{2,7,6},{8,1,3},{10,5,4}};</a:t>
            </a:r>
          </a:p>
          <a:p>
            <a:pPr algn="l">
              <a:defRPr/>
            </a:pPr>
            <a:r>
              <a:rPr lang="zh-CN" altLang="en-US" sz="1800" dirty="0" smtClean="0">
                <a:solidFill>
                  <a:schemeClr val="tx1"/>
                </a:solidFill>
              </a:rPr>
              <a:t>注：</a:t>
            </a:r>
            <a:endParaRPr lang="en-US" altLang="zh-CN" sz="1800" dirty="0" smtClean="0">
              <a:solidFill>
                <a:schemeClr val="tx1"/>
              </a:solidFill>
            </a:endParaRPr>
          </a:p>
          <a:p>
            <a:pPr indent="266700" algn="l">
              <a:defRPr/>
            </a:pPr>
            <a:r>
              <a:rPr lang="zh-CN" altLang="en-US" sz="1800" dirty="0" smtClean="0">
                <a:solidFill>
                  <a:schemeClr val="tx1"/>
                </a:solidFill>
              </a:rPr>
              <a:t>大括号内直接输入按行初始化</a:t>
            </a:r>
            <a:endParaRPr lang="en-US" altLang="zh-CN" sz="1800" dirty="0" smtClean="0">
              <a:solidFill>
                <a:schemeClr val="tx1"/>
              </a:solidFill>
            </a:endParaRPr>
          </a:p>
          <a:p>
            <a:pPr indent="266700" algn="l">
              <a:defRPr/>
            </a:pPr>
            <a:r>
              <a:rPr lang="zh-CN" altLang="en-US" sz="1800" dirty="0" smtClean="0">
                <a:solidFill>
                  <a:schemeClr val="tx1"/>
                </a:solidFill>
              </a:rPr>
              <a:t>使用大括号则大括号内的内容为一行</a:t>
            </a:r>
            <a:endParaRPr lang="en-US" altLang="zh-CN" sz="1800" dirty="0" smtClean="0">
              <a:solidFill>
                <a:schemeClr val="tx1"/>
              </a:solidFill>
            </a:endParaRPr>
          </a:p>
          <a:p>
            <a:pPr indent="266700" algn="l">
              <a:defRPr/>
            </a:pPr>
            <a:r>
              <a:rPr lang="zh-CN" altLang="en-US" sz="1800" dirty="0" smtClean="0">
                <a:solidFill>
                  <a:schemeClr val="tx1"/>
                </a:solidFill>
              </a:rPr>
              <a:t>未填满的则算该项未初始化</a:t>
            </a:r>
          </a:p>
        </p:txBody>
      </p:sp>
    </p:spTree>
  </p:cSld>
  <p:clrMapOvr>
    <a:masterClrMapping/>
  </p:clrMapOvr>
  <p:transition spd="med" advClick="0">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60419"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60421"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0423"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861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rPr>
              <a:t>chapter3</a:t>
            </a:r>
            <a:endPar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0426" name="TextBox 89">
            <a:hlinkClick r:id="rId18" action="ppaction://hlinksldjump"/>
          </p:cNvPr>
          <p:cNvSpPr txBox="1">
            <a:spLocks noChangeArrowheads="1"/>
          </p:cNvSpPr>
          <p:nvPr/>
        </p:nvSpPr>
        <p:spPr bwMode="auto">
          <a:xfrm>
            <a:off x="5394325" y="261938"/>
            <a:ext cx="1260475"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chapter4</a:t>
            </a:r>
            <a:endParaRPr lang="zh-CN" altLang="en-US" b="1">
              <a:solidFill>
                <a:schemeClr val="bg1"/>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0429" name="文本框 79"/>
          <p:cNvSpPr txBox="1">
            <a:spLocks noChangeArrowheads="1"/>
          </p:cNvSpPr>
          <p:nvPr/>
        </p:nvSpPr>
        <p:spPr bwMode="auto">
          <a:xfrm>
            <a:off x="87313" y="1052513"/>
            <a:ext cx="49355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复杂信息的表达与处理</a:t>
            </a:r>
          </a:p>
        </p:txBody>
      </p:sp>
      <p:sp>
        <p:nvSpPr>
          <p:cNvPr id="60430" name="矩形 1"/>
          <p:cNvSpPr>
            <a:spLocks noChangeArrowheads="1"/>
          </p:cNvSpPr>
          <p:nvPr/>
        </p:nvSpPr>
        <p:spPr bwMode="auto">
          <a:xfrm>
            <a:off x="1057275" y="2239963"/>
            <a:ext cx="6305550" cy="1323975"/>
          </a:xfrm>
          <a:prstGeom prst="rect">
            <a:avLst/>
          </a:prstGeom>
          <a:noFill/>
          <a:ln w="9525">
            <a:noFill/>
            <a:miter lim="800000"/>
            <a:headEnd/>
            <a:tailEnd/>
          </a:ln>
        </p:spPr>
        <p:txBody>
          <a:bodyPr>
            <a:spAutoFit/>
          </a:bodyPr>
          <a:lstStyle/>
          <a:p>
            <a:r>
              <a:rPr lang="zh-CN" altLang="en-US" sz="2000"/>
              <a:t>现有二维数组</a:t>
            </a:r>
            <a:r>
              <a:rPr lang="en-US" altLang="zh-CN" sz="2000"/>
              <a:t>A[M][N]</a:t>
            </a:r>
            <a:r>
              <a:rPr lang="zh-CN" altLang="en-US" sz="2000"/>
              <a:t>和一维数组</a:t>
            </a:r>
            <a:r>
              <a:rPr lang="en-US" altLang="zh-CN" sz="2000"/>
              <a:t>C[M*N]</a:t>
            </a:r>
          </a:p>
          <a:p>
            <a:endParaRPr lang="en-US" altLang="zh-CN" sz="2000"/>
          </a:p>
          <a:p>
            <a:r>
              <a:rPr lang="zh-CN" altLang="en-US" sz="2000"/>
              <a:t>则有 </a:t>
            </a:r>
            <a:r>
              <a:rPr lang="en-US" altLang="zh-CN" sz="2000">
                <a:solidFill>
                  <a:srgbClr val="FF0000"/>
                </a:solidFill>
              </a:rPr>
              <a:t>A[i][j]==C[i*N+j] </a:t>
            </a:r>
            <a:r>
              <a:rPr lang="zh-CN" altLang="en-US" sz="2000"/>
              <a:t>的对应关系，也就是说可以用一维数组表示二维数组，且一般情况使用一维数组更好</a:t>
            </a:r>
            <a:endParaRPr lang="en-US" altLang="zh-CN" sz="2000"/>
          </a:p>
        </p:txBody>
      </p:sp>
      <p:sp>
        <p:nvSpPr>
          <p:cNvPr id="60431" name="矩形 79"/>
          <p:cNvSpPr>
            <a:spLocks noChangeArrowheads="1"/>
          </p:cNvSpPr>
          <p:nvPr/>
        </p:nvSpPr>
        <p:spPr bwMode="auto">
          <a:xfrm>
            <a:off x="4467225" y="1176338"/>
            <a:ext cx="4144963" cy="460375"/>
          </a:xfrm>
          <a:prstGeom prst="rect">
            <a:avLst/>
          </a:prstGeom>
          <a:noFill/>
          <a:ln w="9525">
            <a:noFill/>
            <a:miter lim="800000"/>
            <a:headEnd/>
            <a:tailEnd/>
          </a:ln>
        </p:spPr>
        <p:txBody>
          <a:bodyPr wrap="none">
            <a:spAutoFit/>
          </a:bodyPr>
          <a:lstStyle/>
          <a:p>
            <a:r>
              <a:rPr lang="en-US" altLang="zh-CN" sz="2400" b="1"/>
              <a:t>——</a:t>
            </a:r>
            <a:r>
              <a:rPr lang="zh-CN" altLang="en-US" sz="2400" b="1"/>
              <a:t>用一维数组表示二维数组</a:t>
            </a:r>
          </a:p>
        </p:txBody>
      </p:sp>
    </p:spTree>
  </p:cSld>
  <p:clrMapOvr>
    <a:masterClrMapping/>
  </p:clrMapOvr>
  <p:transition spd="med" advClick="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7171"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7173"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174" name="TextBox 89">
            <a:hlinkClick r:id="rId18" action="ppaction://hlinksldjump"/>
          </p:cNvPr>
          <p:cNvSpPr txBox="1">
            <a:spLocks noChangeArrowheads="1"/>
          </p:cNvSpPr>
          <p:nvPr/>
        </p:nvSpPr>
        <p:spPr bwMode="auto">
          <a:xfrm>
            <a:off x="1765300" y="268288"/>
            <a:ext cx="1258888"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chapter1</a:t>
            </a:r>
            <a:endParaRPr lang="zh-CN" altLang="en-US" b="1">
              <a:solidFill>
                <a:schemeClr val="bg1"/>
              </a:solidFill>
              <a:latin typeface="微软雅黑" pitchFamily="34" charset="-122"/>
              <a:ea typeface="微软雅黑" pitchFamily="34" charset="-122"/>
            </a:endParaRPr>
          </a:p>
        </p:txBody>
      </p:sp>
      <p:sp>
        <p:nvSpPr>
          <p:cNvPr id="7175"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chapter3</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pic>
        <p:nvPicPr>
          <p:cNvPr id="7181" name="Picture 4"/>
          <p:cNvPicPr>
            <a:picLocks noChangeAspect="1" noChangeArrowheads="1"/>
          </p:cNvPicPr>
          <p:nvPr/>
        </p:nvPicPr>
        <p:blipFill>
          <a:blip r:embed="rId19"/>
          <a:srcRect/>
          <a:stretch>
            <a:fillRect/>
          </a:stretch>
        </p:blipFill>
        <p:spPr bwMode="auto">
          <a:xfrm>
            <a:off x="1373188" y="1862138"/>
            <a:ext cx="6443662" cy="2813050"/>
          </a:xfrm>
          <a:prstGeom prst="rect">
            <a:avLst/>
          </a:prstGeom>
          <a:noFill/>
          <a:ln w="9525">
            <a:noFill/>
            <a:miter lim="800000"/>
            <a:headEnd/>
            <a:tailEnd/>
          </a:ln>
          <a:effectLst/>
        </p:spPr>
      </p:pic>
      <p:sp>
        <p:nvSpPr>
          <p:cNvPr id="78" name="文本框 77"/>
          <p:cNvSpPr txBox="1"/>
          <p:nvPr/>
        </p:nvSpPr>
        <p:spPr>
          <a:xfrm>
            <a:off x="87313" y="1052513"/>
            <a:ext cx="3694112" cy="584200"/>
          </a:xfrm>
          <a:prstGeom prst="rect">
            <a:avLst/>
          </a:prstGeom>
          <a:noFill/>
        </p:spPr>
        <p:txBody>
          <a:bodyPr>
            <a:spAutoFit/>
          </a:bodyPr>
          <a:lstStyle/>
          <a:p>
            <a:pPr eaLnBrk="1" hangingPunct="1">
              <a:defRPr/>
            </a:pPr>
            <a:r>
              <a:rPr lang="zh-CN" altLang="zh-CN" sz="3200" b="1" dirty="0">
                <a:latin typeface="黑体" panose="02010609060101010101" pitchFamily="49" charset="-122"/>
                <a:ea typeface="黑体" panose="02010609060101010101" pitchFamily="49" charset="-122"/>
              </a:rPr>
              <a:t>程序设计与C++概述</a:t>
            </a:r>
            <a:endParaRPr lang="zh-CN" altLang="en-US" sz="3200" b="1" dirty="0">
              <a:solidFill>
                <a:schemeClr val="tx1">
                  <a:lumMod val="50000"/>
                  <a:lumOff val="50000"/>
                </a:schemeClr>
              </a:solidFill>
              <a:latin typeface="黑体" panose="02010609060101010101" pitchFamily="49" charset="-122"/>
              <a:ea typeface="黑体" panose="02010609060101010101" pitchFamily="49" charset="-122"/>
            </a:endParaRPr>
          </a:p>
        </p:txBody>
      </p:sp>
    </p:spTree>
  </p:cSld>
  <p:clrMapOvr>
    <a:masterClrMapping/>
  </p:clrMapOvr>
  <p:transition spd="med" advClick="0">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62467"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62469"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2471"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861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rPr>
              <a:t>chapter3</a:t>
            </a:r>
            <a:endPar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2474" name="TextBox 89">
            <a:hlinkClick r:id="rId18" action="ppaction://hlinksldjump"/>
          </p:cNvPr>
          <p:cNvSpPr txBox="1">
            <a:spLocks noChangeArrowheads="1"/>
          </p:cNvSpPr>
          <p:nvPr/>
        </p:nvSpPr>
        <p:spPr bwMode="auto">
          <a:xfrm>
            <a:off x="5394325" y="261938"/>
            <a:ext cx="1260475"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chapter4</a:t>
            </a:r>
            <a:endParaRPr lang="zh-CN" altLang="en-US" b="1">
              <a:solidFill>
                <a:schemeClr val="bg1"/>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2477" name="文本框 79"/>
          <p:cNvSpPr txBox="1">
            <a:spLocks noChangeArrowheads="1"/>
          </p:cNvSpPr>
          <p:nvPr/>
        </p:nvSpPr>
        <p:spPr bwMode="auto">
          <a:xfrm>
            <a:off x="87313" y="1052513"/>
            <a:ext cx="49355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复杂信息的表达与处理</a:t>
            </a:r>
          </a:p>
        </p:txBody>
      </p:sp>
      <p:sp>
        <p:nvSpPr>
          <p:cNvPr id="62478" name="矩形 1"/>
          <p:cNvSpPr>
            <a:spLocks noChangeArrowheads="1"/>
          </p:cNvSpPr>
          <p:nvPr/>
        </p:nvSpPr>
        <p:spPr bwMode="auto">
          <a:xfrm>
            <a:off x="4656138" y="1231900"/>
            <a:ext cx="2598737" cy="460375"/>
          </a:xfrm>
          <a:prstGeom prst="rect">
            <a:avLst/>
          </a:prstGeom>
          <a:noFill/>
          <a:ln w="9525">
            <a:noFill/>
            <a:miter lim="800000"/>
            <a:headEnd/>
            <a:tailEnd/>
          </a:ln>
        </p:spPr>
        <p:txBody>
          <a:bodyPr wrap="none">
            <a:spAutoFit/>
          </a:bodyPr>
          <a:lstStyle/>
          <a:p>
            <a:r>
              <a:rPr lang="en-US" altLang="zh-CN" sz="2400" b="1"/>
              <a:t>——</a:t>
            </a:r>
            <a:r>
              <a:rPr lang="zh-CN" altLang="zh-CN" sz="2400" b="1"/>
              <a:t>二维字符数组</a:t>
            </a:r>
            <a:endParaRPr lang="zh-CN" altLang="en-US" sz="2400" b="1"/>
          </a:p>
        </p:txBody>
      </p:sp>
      <p:sp>
        <p:nvSpPr>
          <p:cNvPr id="62479" name="内容占位符 2"/>
          <p:cNvSpPr txBox="1">
            <a:spLocks/>
          </p:cNvSpPr>
          <p:nvPr/>
        </p:nvSpPr>
        <p:spPr bwMode="auto">
          <a:xfrm>
            <a:off x="444500" y="1800225"/>
            <a:ext cx="7872413" cy="2587625"/>
          </a:xfrm>
          <a:prstGeom prst="rect">
            <a:avLst/>
          </a:prstGeom>
          <a:noFill/>
          <a:ln w="9525">
            <a:noFill/>
            <a:miter lim="800000"/>
            <a:headEnd/>
            <a:tailEnd/>
          </a:ln>
        </p:spPr>
        <p:txBody>
          <a:bodyPr/>
          <a:lstStyle/>
          <a:p>
            <a:pPr>
              <a:spcBef>
                <a:spcPct val="20000"/>
              </a:spcBef>
              <a:buFont typeface="Arial" charset="0"/>
              <a:buNone/>
            </a:pPr>
            <a:r>
              <a:rPr lang="zh-CN" altLang="zh-CN" sz="2000"/>
              <a:t>二维字符数组存放多个字符串</a:t>
            </a:r>
            <a:endParaRPr lang="en-US" altLang="zh-CN" sz="2000"/>
          </a:p>
          <a:p>
            <a:pPr lvl="1">
              <a:spcBef>
                <a:spcPct val="20000"/>
              </a:spcBef>
            </a:pPr>
            <a:r>
              <a:rPr lang="en-US" altLang="zh-CN" sz="2000"/>
              <a:t>char weekday1[10]={"Sunday"};  </a:t>
            </a:r>
            <a:endParaRPr lang="zh-CN" altLang="zh-CN" sz="2000"/>
          </a:p>
          <a:p>
            <a:pPr lvl="1">
              <a:spcBef>
                <a:spcPct val="20000"/>
              </a:spcBef>
            </a:pPr>
            <a:r>
              <a:rPr lang="en-US" altLang="zh-CN" sz="2000"/>
              <a:t>char weekday2[7][10]={"Sunday","Monday","Tuesday",</a:t>
            </a:r>
          </a:p>
          <a:p>
            <a:pPr lvl="1">
              <a:spcBef>
                <a:spcPct val="20000"/>
              </a:spcBef>
            </a:pPr>
            <a:r>
              <a:rPr lang="en-US" altLang="zh-CN" sz="2000"/>
              <a:t>               “Wednesday”, “Thirsday”,“Friday”,“Satday”};</a:t>
            </a:r>
          </a:p>
          <a:p>
            <a:pPr lvl="1">
              <a:spcBef>
                <a:spcPct val="20000"/>
              </a:spcBef>
            </a:pPr>
            <a:r>
              <a:rPr lang="en-US" altLang="zh-CN" sz="2000"/>
              <a:t>                //7</a:t>
            </a:r>
            <a:r>
              <a:rPr lang="zh-CN" altLang="en-US" sz="2000"/>
              <a:t>个长度不超过</a:t>
            </a:r>
            <a:r>
              <a:rPr lang="en-US" altLang="zh-CN" sz="2000"/>
              <a:t>10</a:t>
            </a:r>
            <a:r>
              <a:rPr lang="zh-CN" altLang="en-US" sz="2000"/>
              <a:t>的一维数组，可以存放</a:t>
            </a:r>
            <a:r>
              <a:rPr lang="en-US" altLang="zh-CN" sz="2000"/>
              <a:t>7</a:t>
            </a:r>
            <a:r>
              <a:rPr lang="zh-CN" altLang="en-US" sz="2000"/>
              <a:t>个字符串</a:t>
            </a:r>
            <a:endParaRPr lang="en-US" altLang="zh-CN" sz="2000"/>
          </a:p>
          <a:p>
            <a:pPr lvl="1">
              <a:spcBef>
                <a:spcPct val="20000"/>
              </a:spcBef>
            </a:pPr>
            <a:endParaRPr lang="en-US" altLang="zh-CN" sz="2000"/>
          </a:p>
          <a:p>
            <a:pPr lvl="1">
              <a:spcBef>
                <a:spcPct val="20000"/>
              </a:spcBef>
            </a:pPr>
            <a:r>
              <a:rPr lang="zh-CN" altLang="en-US" sz="2000"/>
              <a:t>使用：</a:t>
            </a:r>
            <a:r>
              <a:rPr lang="en-US" altLang="zh-CN" sz="2000"/>
              <a:t>weekday2[0]==“Sunday”</a:t>
            </a:r>
          </a:p>
          <a:p>
            <a:pPr lvl="1">
              <a:spcBef>
                <a:spcPct val="20000"/>
              </a:spcBef>
            </a:pPr>
            <a:endParaRPr lang="en-US" altLang="zh-CN" sz="2000"/>
          </a:p>
        </p:txBody>
      </p:sp>
    </p:spTree>
  </p:cSld>
  <p:clrMapOvr>
    <a:masterClrMapping/>
  </p:clrMapOvr>
  <p:transition spd="med" advClick="0">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64515"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64517"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4519"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861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rPr>
              <a:t>chapter3</a:t>
            </a:r>
            <a:endPar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4522" name="TextBox 89">
            <a:hlinkClick r:id="rId18" action="ppaction://hlinksldjump"/>
          </p:cNvPr>
          <p:cNvSpPr txBox="1">
            <a:spLocks noChangeArrowheads="1"/>
          </p:cNvSpPr>
          <p:nvPr/>
        </p:nvSpPr>
        <p:spPr bwMode="auto">
          <a:xfrm>
            <a:off x="5394325" y="261938"/>
            <a:ext cx="1260475"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chapter4</a:t>
            </a:r>
            <a:endParaRPr lang="zh-CN" altLang="en-US" b="1">
              <a:solidFill>
                <a:schemeClr val="bg1"/>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4525" name="文本框 79"/>
          <p:cNvSpPr txBox="1">
            <a:spLocks noChangeArrowheads="1"/>
          </p:cNvSpPr>
          <p:nvPr/>
        </p:nvSpPr>
        <p:spPr bwMode="auto">
          <a:xfrm>
            <a:off x="87313" y="1052513"/>
            <a:ext cx="49355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复杂信息的表达与处理</a:t>
            </a:r>
          </a:p>
        </p:txBody>
      </p:sp>
      <p:sp>
        <p:nvSpPr>
          <p:cNvPr id="64526" name="矩形 1"/>
          <p:cNvSpPr>
            <a:spLocks noChangeArrowheads="1"/>
          </p:cNvSpPr>
          <p:nvPr/>
        </p:nvSpPr>
        <p:spPr bwMode="auto">
          <a:xfrm>
            <a:off x="857250" y="1908175"/>
            <a:ext cx="5776913" cy="1322388"/>
          </a:xfrm>
          <a:prstGeom prst="rect">
            <a:avLst/>
          </a:prstGeom>
          <a:noFill/>
          <a:ln w="9525">
            <a:noFill/>
            <a:miter lim="800000"/>
            <a:headEnd/>
            <a:tailEnd/>
          </a:ln>
        </p:spPr>
        <p:txBody>
          <a:bodyPr>
            <a:spAutoFit/>
          </a:bodyPr>
          <a:lstStyle/>
          <a:p>
            <a:r>
              <a:rPr lang="zh-CN" altLang="zh-CN" sz="2000"/>
              <a:t>用</a:t>
            </a:r>
            <a:r>
              <a:rPr lang="en-US" altLang="zh-CN" sz="2000"/>
              <a:t>string</a:t>
            </a:r>
            <a:r>
              <a:rPr lang="zh-CN" altLang="zh-CN" sz="2000"/>
              <a:t>类型的“变量”表示字符串</a:t>
            </a:r>
          </a:p>
          <a:p>
            <a:pPr lvl="1"/>
            <a:r>
              <a:rPr lang="zh-CN" altLang="en-US" sz="2000"/>
              <a:t>定义：</a:t>
            </a:r>
            <a:r>
              <a:rPr lang="en-US" altLang="zh-CN" sz="2000">
                <a:solidFill>
                  <a:srgbClr val="FF0000"/>
                </a:solidFill>
              </a:rPr>
              <a:t>string &lt;</a:t>
            </a:r>
            <a:r>
              <a:rPr lang="zh-CN" altLang="zh-CN" sz="2000">
                <a:solidFill>
                  <a:srgbClr val="FF0000"/>
                </a:solidFill>
              </a:rPr>
              <a:t>对象</a:t>
            </a:r>
            <a:r>
              <a:rPr lang="en-US" altLang="zh-CN" sz="2000">
                <a:solidFill>
                  <a:srgbClr val="FF0000"/>
                </a:solidFill>
              </a:rPr>
              <a:t>1&gt;,&lt;</a:t>
            </a:r>
            <a:r>
              <a:rPr lang="zh-CN" altLang="zh-CN" sz="2000">
                <a:solidFill>
                  <a:srgbClr val="FF0000"/>
                </a:solidFill>
              </a:rPr>
              <a:t>对象</a:t>
            </a:r>
            <a:r>
              <a:rPr lang="en-US" altLang="zh-CN" sz="2000">
                <a:solidFill>
                  <a:srgbClr val="FF0000"/>
                </a:solidFill>
              </a:rPr>
              <a:t>2&gt;,...;</a:t>
            </a:r>
          </a:p>
          <a:p>
            <a:pPr lvl="1"/>
            <a:r>
              <a:rPr lang="zh-CN" altLang="en-US" sz="2000"/>
              <a:t>使用函数：</a:t>
            </a:r>
            <a:r>
              <a:rPr lang="en-US" altLang="zh-CN" sz="2000"/>
              <a:t>&lt;</a:t>
            </a:r>
            <a:r>
              <a:rPr lang="zh-CN" altLang="zh-CN" sz="2000"/>
              <a:t>对象</a:t>
            </a:r>
            <a:r>
              <a:rPr lang="en-US" altLang="zh-CN" sz="2000"/>
              <a:t>&gt;.&lt;</a:t>
            </a:r>
            <a:r>
              <a:rPr lang="zh-CN" altLang="zh-CN" sz="2000"/>
              <a:t>函数名</a:t>
            </a:r>
            <a:r>
              <a:rPr lang="en-US" altLang="zh-CN" sz="2000"/>
              <a:t>&gt;(&lt;</a:t>
            </a:r>
            <a:r>
              <a:rPr lang="zh-CN" altLang="zh-CN" sz="2000"/>
              <a:t>参数列表</a:t>
            </a:r>
            <a:r>
              <a:rPr lang="en-US" altLang="zh-CN" sz="2000"/>
              <a:t>&gt;);</a:t>
            </a:r>
            <a:endParaRPr lang="zh-CN" altLang="zh-CN" sz="2000"/>
          </a:p>
          <a:p>
            <a:endParaRPr lang="zh-CN" altLang="en-US" sz="2000"/>
          </a:p>
        </p:txBody>
      </p:sp>
      <p:sp>
        <p:nvSpPr>
          <p:cNvPr id="64527" name="矩形 79"/>
          <p:cNvSpPr>
            <a:spLocks noChangeArrowheads="1"/>
          </p:cNvSpPr>
          <p:nvPr/>
        </p:nvSpPr>
        <p:spPr bwMode="auto">
          <a:xfrm>
            <a:off x="4656138" y="1231900"/>
            <a:ext cx="2109787" cy="460375"/>
          </a:xfrm>
          <a:prstGeom prst="rect">
            <a:avLst/>
          </a:prstGeom>
          <a:noFill/>
          <a:ln w="9525">
            <a:noFill/>
            <a:miter lim="800000"/>
            <a:headEnd/>
            <a:tailEnd/>
          </a:ln>
        </p:spPr>
        <p:txBody>
          <a:bodyPr wrap="none">
            <a:spAutoFit/>
          </a:bodyPr>
          <a:lstStyle/>
          <a:p>
            <a:r>
              <a:rPr lang="en-US" altLang="zh-CN" sz="2400" b="1"/>
              <a:t>——String</a:t>
            </a:r>
            <a:r>
              <a:rPr lang="zh-CN" altLang="en-US" sz="2400" b="1"/>
              <a:t>类型</a:t>
            </a:r>
          </a:p>
        </p:txBody>
      </p:sp>
      <p:sp>
        <p:nvSpPr>
          <p:cNvPr id="64528" name="文本框 2"/>
          <p:cNvSpPr txBox="1">
            <a:spLocks noChangeArrowheads="1"/>
          </p:cNvSpPr>
          <p:nvPr/>
        </p:nvSpPr>
        <p:spPr bwMode="auto">
          <a:xfrm>
            <a:off x="857250" y="2970213"/>
            <a:ext cx="6081713" cy="1630362"/>
          </a:xfrm>
          <a:prstGeom prst="rect">
            <a:avLst/>
          </a:prstGeom>
          <a:noFill/>
          <a:ln w="9525">
            <a:noFill/>
            <a:miter lim="800000"/>
            <a:headEnd/>
            <a:tailEnd/>
          </a:ln>
        </p:spPr>
        <p:txBody>
          <a:bodyPr>
            <a:spAutoFit/>
          </a:bodyPr>
          <a:lstStyle/>
          <a:p>
            <a:r>
              <a:rPr lang="zh-CN" altLang="en-US" sz="2000">
                <a:latin typeface="宋体" pitchFamily="2" charset="-122"/>
              </a:rPr>
              <a:t>注意：</a:t>
            </a:r>
            <a:endParaRPr lang="en-US" altLang="zh-CN" sz="2000">
              <a:latin typeface="宋体" pitchFamily="2" charset="-122"/>
            </a:endParaRPr>
          </a:p>
          <a:p>
            <a:r>
              <a:rPr lang="en-US" altLang="zh-CN" sz="2000">
                <a:latin typeface="宋体" pitchFamily="2" charset="-122"/>
              </a:rPr>
              <a:t>1</a:t>
            </a:r>
            <a:r>
              <a:rPr lang="zh-CN" altLang="en-US" sz="2000">
                <a:latin typeface="宋体" pitchFamily="2" charset="-122"/>
              </a:rPr>
              <a:t>、</a:t>
            </a:r>
            <a:r>
              <a:rPr lang="en-US" altLang="zh-CN" sz="2000">
                <a:latin typeface="宋体" pitchFamily="2" charset="-122"/>
              </a:rPr>
              <a:t>#include&lt;string&gt;</a:t>
            </a:r>
          </a:p>
          <a:p>
            <a:r>
              <a:rPr lang="en-US" altLang="zh-CN" sz="2000">
                <a:latin typeface="宋体" pitchFamily="2" charset="-122"/>
              </a:rPr>
              <a:t>2</a:t>
            </a:r>
            <a:r>
              <a:rPr lang="zh-CN" altLang="en-US" sz="2000">
                <a:latin typeface="宋体" pitchFamily="2" charset="-122"/>
              </a:rPr>
              <a:t>、使用</a:t>
            </a:r>
            <a:r>
              <a:rPr lang="en-US" altLang="zh-CN" sz="2000">
                <a:latin typeface="宋体" pitchFamily="2" charset="-122"/>
              </a:rPr>
              <a:t>string</a:t>
            </a:r>
            <a:r>
              <a:rPr lang="zh-CN" altLang="en-US" sz="2000">
                <a:latin typeface="宋体" pitchFamily="2" charset="-122"/>
              </a:rPr>
              <a:t>类的对象表示字符串，可以直接使用“</a:t>
            </a:r>
            <a:r>
              <a:rPr lang="en-US" altLang="zh-CN" sz="2000">
                <a:latin typeface="宋体" pitchFamily="2" charset="-122"/>
              </a:rPr>
              <a:t>+</a:t>
            </a:r>
            <a:r>
              <a:rPr lang="zh-CN" altLang="en-US" sz="2000">
                <a:latin typeface="宋体" pitchFamily="2" charset="-122"/>
              </a:rPr>
              <a:t>”号连接两个字符串，使用“</a:t>
            </a:r>
            <a:r>
              <a:rPr lang="en-US" altLang="zh-CN" sz="2000">
                <a:latin typeface="宋体" pitchFamily="2" charset="-122"/>
              </a:rPr>
              <a:t>=</a:t>
            </a:r>
            <a:r>
              <a:rPr lang="zh-CN" altLang="en-US" sz="2000">
                <a:latin typeface="宋体" pitchFamily="2" charset="-122"/>
              </a:rPr>
              <a:t>”直接给对象整体赋值，使用“</a:t>
            </a:r>
            <a:r>
              <a:rPr lang="en-US" altLang="zh-CN" sz="2000">
                <a:latin typeface="宋体" pitchFamily="2" charset="-122"/>
              </a:rPr>
              <a:t>&gt;</a:t>
            </a:r>
            <a:r>
              <a:rPr lang="zh-CN" altLang="en-US" sz="2000">
                <a:latin typeface="宋体" pitchFamily="2" charset="-122"/>
              </a:rPr>
              <a:t>”、</a:t>
            </a:r>
            <a:r>
              <a:rPr lang="en-US" altLang="zh-CN" sz="2000">
                <a:latin typeface="宋体" pitchFamily="2" charset="-122"/>
              </a:rPr>
              <a:t>”&lt;”</a:t>
            </a:r>
            <a:r>
              <a:rPr lang="zh-CN" altLang="en-US" sz="2000">
                <a:latin typeface="宋体" pitchFamily="2" charset="-122"/>
              </a:rPr>
              <a:t>等进行比较</a:t>
            </a:r>
          </a:p>
        </p:txBody>
      </p:sp>
    </p:spTree>
  </p:cSld>
  <p:clrMapOvr>
    <a:masterClrMapping/>
  </p:clrMapOvr>
  <p:transition spd="med" advClick="0">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66563"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66565"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6567"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861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rPr>
              <a:t>chapter3</a:t>
            </a:r>
            <a:endPar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6570" name="TextBox 89">
            <a:hlinkClick r:id="rId18" action="ppaction://hlinksldjump"/>
          </p:cNvPr>
          <p:cNvSpPr txBox="1">
            <a:spLocks noChangeArrowheads="1"/>
          </p:cNvSpPr>
          <p:nvPr/>
        </p:nvSpPr>
        <p:spPr bwMode="auto">
          <a:xfrm>
            <a:off x="5394325" y="261938"/>
            <a:ext cx="1260475"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chapter4</a:t>
            </a:r>
            <a:endParaRPr lang="zh-CN" altLang="en-US" b="1">
              <a:solidFill>
                <a:schemeClr val="bg1"/>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6573" name="文本框 79"/>
          <p:cNvSpPr txBox="1">
            <a:spLocks noChangeArrowheads="1"/>
          </p:cNvSpPr>
          <p:nvPr/>
        </p:nvSpPr>
        <p:spPr bwMode="auto">
          <a:xfrm>
            <a:off x="87313" y="1052513"/>
            <a:ext cx="49355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复杂信息的表达与处理</a:t>
            </a:r>
          </a:p>
        </p:txBody>
      </p:sp>
      <p:sp>
        <p:nvSpPr>
          <p:cNvPr id="66574" name="矩形 77"/>
          <p:cNvSpPr>
            <a:spLocks noChangeArrowheads="1"/>
          </p:cNvSpPr>
          <p:nvPr/>
        </p:nvSpPr>
        <p:spPr bwMode="auto">
          <a:xfrm>
            <a:off x="4641850" y="1236663"/>
            <a:ext cx="1671638" cy="461962"/>
          </a:xfrm>
          <a:prstGeom prst="rect">
            <a:avLst/>
          </a:prstGeom>
          <a:noFill/>
          <a:ln w="9525">
            <a:noFill/>
            <a:miter lim="800000"/>
            <a:headEnd/>
            <a:tailEnd/>
          </a:ln>
        </p:spPr>
        <p:txBody>
          <a:bodyPr wrap="none">
            <a:spAutoFit/>
          </a:bodyPr>
          <a:lstStyle/>
          <a:p>
            <a:r>
              <a:rPr lang="en-US" altLang="zh-CN" sz="2400" b="1"/>
              <a:t>——</a:t>
            </a:r>
            <a:r>
              <a:rPr lang="zh-CN" altLang="en-US" sz="2400" b="1"/>
              <a:t>结构体</a:t>
            </a:r>
          </a:p>
        </p:txBody>
      </p:sp>
      <p:sp>
        <p:nvSpPr>
          <p:cNvPr id="66575" name="Text Box 5"/>
          <p:cNvSpPr txBox="1">
            <a:spLocks noChangeArrowheads="1"/>
          </p:cNvSpPr>
          <p:nvPr/>
        </p:nvSpPr>
        <p:spPr bwMode="auto">
          <a:xfrm>
            <a:off x="730250" y="1631950"/>
            <a:ext cx="2667000" cy="3170238"/>
          </a:xfrm>
          <a:prstGeom prst="rect">
            <a:avLst/>
          </a:prstGeom>
          <a:noFill/>
          <a:ln w="9525">
            <a:noFill/>
            <a:miter lim="800000"/>
            <a:headEnd/>
            <a:tailEnd/>
          </a:ln>
          <a:effectLst/>
        </p:spPr>
        <p:txBody>
          <a:bodyPr>
            <a:spAutoFit/>
          </a:bodyPr>
          <a:lstStyle/>
          <a:p>
            <a:pPr eaLnBrk="1" hangingPunct="1">
              <a:spcBef>
                <a:spcPct val="50000"/>
              </a:spcBef>
            </a:pPr>
            <a:r>
              <a:rPr lang="zh-CN" altLang="en-US" sz="2000" b="1">
                <a:latin typeface="Arial" charset="0"/>
              </a:rPr>
              <a:t>定义格式：</a:t>
            </a:r>
          </a:p>
          <a:p>
            <a:pPr eaLnBrk="1" hangingPunct="1">
              <a:spcBef>
                <a:spcPct val="50000"/>
              </a:spcBef>
            </a:pPr>
            <a:r>
              <a:rPr lang="en-US" altLang="zh-CN" sz="2000">
                <a:latin typeface="Arial" charset="0"/>
              </a:rPr>
              <a:t>struct &lt;</a:t>
            </a:r>
            <a:r>
              <a:rPr lang="zh-CN" altLang="en-US" sz="2000">
                <a:latin typeface="Arial" charset="0"/>
              </a:rPr>
              <a:t>结构体名</a:t>
            </a:r>
            <a:r>
              <a:rPr lang="en-US" altLang="zh-CN" sz="2000">
                <a:latin typeface="Arial" charset="0"/>
              </a:rPr>
              <a:t>&gt;</a:t>
            </a:r>
          </a:p>
          <a:p>
            <a:pPr eaLnBrk="1" hangingPunct="1">
              <a:spcBef>
                <a:spcPct val="50000"/>
              </a:spcBef>
            </a:pPr>
            <a:r>
              <a:rPr lang="en-US" altLang="zh-CN" sz="2000">
                <a:latin typeface="Arial" charset="0"/>
              </a:rPr>
              <a:t>{</a:t>
            </a:r>
          </a:p>
          <a:p>
            <a:pPr eaLnBrk="1" hangingPunct="1">
              <a:spcBef>
                <a:spcPct val="50000"/>
              </a:spcBef>
            </a:pPr>
            <a:r>
              <a:rPr lang="zh-CN" altLang="en-US" sz="2000">
                <a:latin typeface="Arial" charset="0"/>
              </a:rPr>
              <a:t>  类型名</a:t>
            </a:r>
            <a:r>
              <a:rPr lang="en-US" altLang="zh-CN" sz="2000">
                <a:latin typeface="Arial" charset="0"/>
              </a:rPr>
              <a:t>1  </a:t>
            </a:r>
            <a:r>
              <a:rPr lang="zh-CN" altLang="en-US" sz="2000">
                <a:latin typeface="Arial" charset="0"/>
              </a:rPr>
              <a:t>成员列表</a:t>
            </a:r>
            <a:r>
              <a:rPr lang="en-US" altLang="zh-CN" sz="2000">
                <a:latin typeface="Arial" charset="0"/>
              </a:rPr>
              <a:t>1</a:t>
            </a:r>
            <a:r>
              <a:rPr lang="zh-CN" altLang="en-US" sz="2000">
                <a:latin typeface="Arial" charset="0"/>
              </a:rPr>
              <a:t>；</a:t>
            </a:r>
          </a:p>
          <a:p>
            <a:pPr eaLnBrk="1" hangingPunct="1">
              <a:spcBef>
                <a:spcPct val="50000"/>
              </a:spcBef>
            </a:pPr>
            <a:r>
              <a:rPr lang="zh-CN" altLang="en-US" sz="2000">
                <a:latin typeface="Arial" charset="0"/>
              </a:rPr>
              <a:t>  类型名</a:t>
            </a:r>
            <a:r>
              <a:rPr lang="en-US" altLang="zh-CN" sz="2000">
                <a:latin typeface="Arial" charset="0"/>
              </a:rPr>
              <a:t>2  </a:t>
            </a:r>
            <a:r>
              <a:rPr lang="zh-CN" altLang="en-US" sz="2000">
                <a:latin typeface="Arial" charset="0"/>
              </a:rPr>
              <a:t>成员列表</a:t>
            </a:r>
            <a:r>
              <a:rPr lang="en-US" altLang="zh-CN" sz="2000">
                <a:latin typeface="Arial" charset="0"/>
              </a:rPr>
              <a:t>2</a:t>
            </a:r>
            <a:r>
              <a:rPr lang="zh-CN" altLang="en-US" sz="2000">
                <a:latin typeface="Arial" charset="0"/>
              </a:rPr>
              <a:t>；</a:t>
            </a:r>
          </a:p>
          <a:p>
            <a:pPr eaLnBrk="1" hangingPunct="1">
              <a:spcBef>
                <a:spcPct val="50000"/>
              </a:spcBef>
            </a:pPr>
            <a:r>
              <a:rPr lang="en-US" altLang="zh-CN" sz="2000">
                <a:latin typeface="Arial" charset="0"/>
              </a:rPr>
              <a:t>  ……</a:t>
            </a:r>
          </a:p>
          <a:p>
            <a:pPr eaLnBrk="1" hangingPunct="1">
              <a:spcBef>
                <a:spcPct val="50000"/>
              </a:spcBef>
            </a:pPr>
            <a:r>
              <a:rPr lang="en-US" altLang="zh-CN" sz="2000">
                <a:latin typeface="Arial" charset="0"/>
              </a:rPr>
              <a:t>}</a:t>
            </a:r>
            <a:r>
              <a:rPr lang="zh-CN" altLang="en-US" sz="2000">
                <a:latin typeface="Arial" charset="0"/>
              </a:rPr>
              <a:t>；</a:t>
            </a:r>
          </a:p>
        </p:txBody>
      </p:sp>
      <p:sp>
        <p:nvSpPr>
          <p:cNvPr id="66576" name="矩形 1"/>
          <p:cNvSpPr>
            <a:spLocks noChangeArrowheads="1"/>
          </p:cNvSpPr>
          <p:nvPr/>
        </p:nvSpPr>
        <p:spPr bwMode="auto">
          <a:xfrm>
            <a:off x="3941763" y="1958975"/>
            <a:ext cx="4572000" cy="1754188"/>
          </a:xfrm>
          <a:prstGeom prst="rect">
            <a:avLst/>
          </a:prstGeom>
          <a:noFill/>
          <a:ln w="9525">
            <a:noFill/>
            <a:miter lim="800000"/>
            <a:headEnd/>
            <a:tailEnd/>
          </a:ln>
        </p:spPr>
        <p:txBody>
          <a:bodyPr>
            <a:spAutoFit/>
          </a:bodyPr>
          <a:lstStyle/>
          <a:p>
            <a:pPr eaLnBrk="1" hangingPunct="1">
              <a:spcBef>
                <a:spcPct val="50000"/>
              </a:spcBef>
            </a:pPr>
            <a:r>
              <a:rPr lang="zh-CN" altLang="en-US" b="1">
                <a:latin typeface="宋体" pitchFamily="2" charset="-122"/>
              </a:rPr>
              <a:t>注意：</a:t>
            </a:r>
            <a:endParaRPr lang="en-US" altLang="zh-CN" b="1">
              <a:latin typeface="宋体" pitchFamily="2" charset="-122"/>
            </a:endParaRPr>
          </a:p>
          <a:p>
            <a:pPr eaLnBrk="1" hangingPunct="1">
              <a:spcBef>
                <a:spcPct val="50000"/>
              </a:spcBef>
            </a:pPr>
            <a:r>
              <a:rPr lang="en-US" altLang="zh-CN" b="1">
                <a:latin typeface="宋体" pitchFamily="2" charset="-122"/>
              </a:rPr>
              <a:t>1</a:t>
            </a:r>
            <a:r>
              <a:rPr lang="zh-CN" altLang="en-US" b="1">
                <a:latin typeface="宋体" pitchFamily="2" charset="-122"/>
              </a:rPr>
              <a:t>、“</a:t>
            </a:r>
            <a:r>
              <a:rPr lang="en-US" altLang="zh-CN" b="1">
                <a:latin typeface="宋体" pitchFamily="2" charset="-122"/>
              </a:rPr>
              <a:t>{}”</a:t>
            </a:r>
            <a:r>
              <a:rPr lang="zh-CN" altLang="en-US" b="1">
                <a:latin typeface="宋体" pitchFamily="2" charset="-122"/>
              </a:rPr>
              <a:t>、“；”</a:t>
            </a:r>
            <a:endParaRPr lang="en-US" altLang="zh-CN" b="1">
              <a:latin typeface="宋体" pitchFamily="2" charset="-122"/>
            </a:endParaRPr>
          </a:p>
          <a:p>
            <a:pPr eaLnBrk="1" hangingPunct="1">
              <a:spcBef>
                <a:spcPct val="50000"/>
              </a:spcBef>
            </a:pPr>
            <a:r>
              <a:rPr lang="en-US" altLang="zh-CN" b="1">
                <a:latin typeface="宋体" pitchFamily="2" charset="-122"/>
              </a:rPr>
              <a:t>2</a:t>
            </a:r>
            <a:r>
              <a:rPr lang="zh-CN" altLang="en-US" b="1">
                <a:latin typeface="宋体" pitchFamily="2" charset="-122"/>
              </a:rPr>
              <a:t>、结构体中各个成员可与程序中其他变量同名，但同一个结构体中不得同名，结构体定义时可以嵌套其他结构体等。</a:t>
            </a:r>
          </a:p>
        </p:txBody>
      </p:sp>
    </p:spTree>
  </p:cSld>
  <p:clrMapOvr>
    <a:masterClrMapping/>
  </p:clrMapOvr>
  <p:transition spd="med" advClick="0">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68611"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68613"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8615"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861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rPr>
              <a:t>chapter3</a:t>
            </a:r>
            <a:endPar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8618" name="TextBox 89">
            <a:hlinkClick r:id="rId18" action="ppaction://hlinksldjump"/>
          </p:cNvPr>
          <p:cNvSpPr txBox="1">
            <a:spLocks noChangeArrowheads="1"/>
          </p:cNvSpPr>
          <p:nvPr/>
        </p:nvSpPr>
        <p:spPr bwMode="auto">
          <a:xfrm>
            <a:off x="5394325" y="261938"/>
            <a:ext cx="1260475"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chapter4</a:t>
            </a:r>
            <a:endParaRPr lang="zh-CN" altLang="en-US" b="1">
              <a:solidFill>
                <a:schemeClr val="bg1"/>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8621" name="文本框 79"/>
          <p:cNvSpPr txBox="1">
            <a:spLocks noChangeArrowheads="1"/>
          </p:cNvSpPr>
          <p:nvPr/>
        </p:nvSpPr>
        <p:spPr bwMode="auto">
          <a:xfrm>
            <a:off x="87313" y="1052513"/>
            <a:ext cx="49355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复杂信息的表达与处理</a:t>
            </a:r>
          </a:p>
        </p:txBody>
      </p:sp>
      <p:sp>
        <p:nvSpPr>
          <p:cNvPr id="68622" name="Text Box 4"/>
          <p:cNvSpPr txBox="1">
            <a:spLocks noChangeArrowheads="1"/>
          </p:cNvSpPr>
          <p:nvPr/>
        </p:nvSpPr>
        <p:spPr bwMode="auto">
          <a:xfrm>
            <a:off x="538163" y="1638300"/>
            <a:ext cx="8382000" cy="1616075"/>
          </a:xfrm>
          <a:prstGeom prst="rect">
            <a:avLst/>
          </a:prstGeom>
          <a:noFill/>
          <a:ln w="9525">
            <a:noFill/>
            <a:miter lim="800000"/>
            <a:headEnd/>
            <a:tailEnd/>
          </a:ln>
          <a:effectLst/>
        </p:spPr>
        <p:txBody>
          <a:bodyPr>
            <a:spAutoFit/>
          </a:bodyPr>
          <a:lstStyle/>
          <a:p>
            <a:pPr eaLnBrk="1" hangingPunct="1">
              <a:spcBef>
                <a:spcPct val="50000"/>
              </a:spcBef>
            </a:pPr>
            <a:r>
              <a:rPr lang="zh-CN" altLang="en-US" b="1">
                <a:latin typeface="Arial" charset="0"/>
              </a:rPr>
              <a:t>结构体变量声明及初始化：</a:t>
            </a:r>
          </a:p>
          <a:p>
            <a:pPr eaLnBrk="1" hangingPunct="1">
              <a:spcBef>
                <a:spcPct val="50000"/>
              </a:spcBef>
            </a:pPr>
            <a:r>
              <a:rPr lang="en-US" altLang="zh-CN">
                <a:latin typeface="Arial" charset="0"/>
              </a:rPr>
              <a:t>1.struct &lt;</a:t>
            </a:r>
            <a:r>
              <a:rPr lang="zh-CN" altLang="en-US">
                <a:latin typeface="Arial" charset="0"/>
              </a:rPr>
              <a:t>结构体</a:t>
            </a:r>
            <a:r>
              <a:rPr lang="en-US" altLang="zh-CN">
                <a:latin typeface="Arial" charset="0"/>
              </a:rPr>
              <a:t>&gt; &lt;</a:t>
            </a:r>
            <a:r>
              <a:rPr lang="zh-CN" altLang="en-US">
                <a:latin typeface="Arial" charset="0"/>
              </a:rPr>
              <a:t>变量列表</a:t>
            </a:r>
            <a:r>
              <a:rPr lang="en-US" altLang="zh-CN">
                <a:latin typeface="Arial" charset="0"/>
              </a:rPr>
              <a:t>&gt;</a:t>
            </a:r>
            <a:r>
              <a:rPr lang="zh-CN" altLang="en-US">
                <a:latin typeface="Arial" charset="0"/>
              </a:rPr>
              <a:t>；</a:t>
            </a:r>
          </a:p>
          <a:p>
            <a:pPr eaLnBrk="1" hangingPunct="1">
              <a:spcBef>
                <a:spcPct val="50000"/>
              </a:spcBef>
            </a:pPr>
            <a:r>
              <a:rPr lang="en-US" altLang="zh-CN">
                <a:latin typeface="Arial" charset="0"/>
              </a:rPr>
              <a:t>2.struct &lt;</a:t>
            </a:r>
            <a:r>
              <a:rPr lang="zh-CN" altLang="en-US">
                <a:latin typeface="Arial" charset="0"/>
              </a:rPr>
              <a:t>结构体</a:t>
            </a:r>
            <a:r>
              <a:rPr lang="en-US" altLang="zh-CN">
                <a:latin typeface="Arial" charset="0"/>
              </a:rPr>
              <a:t>&gt; &lt;</a:t>
            </a:r>
            <a:r>
              <a:rPr lang="zh-CN" altLang="en-US">
                <a:latin typeface="Arial" charset="0"/>
              </a:rPr>
              <a:t>变量</a:t>
            </a:r>
            <a:r>
              <a:rPr lang="en-US" altLang="zh-CN">
                <a:latin typeface="Arial" charset="0"/>
              </a:rPr>
              <a:t>1&gt;={&lt;</a:t>
            </a:r>
            <a:r>
              <a:rPr lang="zh-CN" altLang="en-US">
                <a:latin typeface="Arial" charset="0"/>
              </a:rPr>
              <a:t>数据列表</a:t>
            </a:r>
            <a:r>
              <a:rPr lang="en-US" altLang="zh-CN">
                <a:latin typeface="Arial" charset="0"/>
              </a:rPr>
              <a:t>&gt;}</a:t>
            </a:r>
            <a:r>
              <a:rPr lang="zh-CN" altLang="en-US">
                <a:latin typeface="Arial" charset="0"/>
              </a:rPr>
              <a:t>，</a:t>
            </a:r>
            <a:r>
              <a:rPr lang="en-US" altLang="zh-CN">
                <a:latin typeface="Arial" charset="0"/>
              </a:rPr>
              <a:t>&lt;</a:t>
            </a:r>
            <a:r>
              <a:rPr lang="zh-CN" altLang="en-US">
                <a:latin typeface="Arial" charset="0"/>
              </a:rPr>
              <a:t>变量</a:t>
            </a:r>
            <a:r>
              <a:rPr lang="en-US" altLang="zh-CN">
                <a:latin typeface="Arial" charset="0"/>
              </a:rPr>
              <a:t>2&gt;={&lt;</a:t>
            </a:r>
            <a:r>
              <a:rPr lang="zh-CN" altLang="en-US">
                <a:latin typeface="Arial" charset="0"/>
              </a:rPr>
              <a:t>数据列表</a:t>
            </a:r>
            <a:r>
              <a:rPr lang="en-US" altLang="zh-CN">
                <a:latin typeface="Arial" charset="0"/>
              </a:rPr>
              <a:t>&gt;}……</a:t>
            </a:r>
            <a:r>
              <a:rPr lang="zh-CN" altLang="en-US">
                <a:latin typeface="Arial" charset="0"/>
              </a:rPr>
              <a:t>；</a:t>
            </a:r>
          </a:p>
          <a:p>
            <a:pPr eaLnBrk="1" hangingPunct="1">
              <a:spcBef>
                <a:spcPct val="50000"/>
              </a:spcBef>
            </a:pPr>
            <a:r>
              <a:rPr lang="zh-CN" altLang="en-US">
                <a:latin typeface="Arial" charset="0"/>
              </a:rPr>
              <a:t>如：</a:t>
            </a:r>
            <a:r>
              <a:rPr lang="en-US" altLang="zh-CN">
                <a:latin typeface="Arial" charset="0"/>
              </a:rPr>
              <a:t>struct Student cheng={ "0101", "</a:t>
            </a:r>
            <a:r>
              <a:rPr lang="zh-CN" altLang="en-US">
                <a:latin typeface="Arial" charset="0"/>
              </a:rPr>
              <a:t>王鹏</a:t>
            </a:r>
            <a:r>
              <a:rPr lang="en-US" altLang="zh-CN">
                <a:latin typeface="Arial" charset="0"/>
              </a:rPr>
              <a:t>", 20, 98 }, wang;</a:t>
            </a:r>
          </a:p>
        </p:txBody>
      </p:sp>
      <p:sp>
        <p:nvSpPr>
          <p:cNvPr id="2" name="矩形 1"/>
          <p:cNvSpPr/>
          <p:nvPr/>
        </p:nvSpPr>
        <p:spPr>
          <a:xfrm>
            <a:off x="544513" y="3365500"/>
            <a:ext cx="3738562" cy="1477963"/>
          </a:xfrm>
          <a:prstGeom prst="rect">
            <a:avLst/>
          </a:prstGeom>
        </p:spPr>
        <p:txBody>
          <a:bodyPr>
            <a:spAutoFit/>
          </a:bodyPr>
          <a:lstStyle/>
          <a:p>
            <a:pPr eaLnBrk="1" hangingPunct="1">
              <a:defRPr/>
            </a:pPr>
            <a:r>
              <a:rPr lang="zh-CN" altLang="en-US" dirty="0"/>
              <a:t>（</a:t>
            </a:r>
            <a:r>
              <a:rPr lang="en-US" altLang="zh-CN" dirty="0"/>
              <a:t>1</a:t>
            </a:r>
            <a:r>
              <a:rPr lang="zh-CN" altLang="en-US" dirty="0"/>
              <a:t>）定义结构体时同时声明变量。</a:t>
            </a:r>
          </a:p>
          <a:p>
            <a:pPr eaLnBrk="1" hangingPunct="1">
              <a:defRPr/>
            </a:pPr>
            <a:r>
              <a:rPr lang="en-US" altLang="zh-CN" dirty="0" err="1"/>
              <a:t>struct</a:t>
            </a:r>
            <a:r>
              <a:rPr lang="en-US" altLang="zh-CN" dirty="0"/>
              <a:t> Date</a:t>
            </a:r>
          </a:p>
          <a:p>
            <a:pPr indent="180975" eaLnBrk="1" hangingPunct="1">
              <a:defRPr/>
            </a:pPr>
            <a:r>
              <a:rPr lang="en-US" altLang="zh-CN" dirty="0"/>
              <a:t>{</a:t>
            </a:r>
          </a:p>
          <a:p>
            <a:pPr indent="180975" eaLnBrk="1" hangingPunct="1">
              <a:defRPr/>
            </a:pPr>
            <a:r>
              <a:rPr lang="en-US" altLang="zh-CN" dirty="0"/>
              <a:t>    </a:t>
            </a:r>
            <a:r>
              <a:rPr lang="en-US" altLang="zh-CN" dirty="0" err="1"/>
              <a:t>int</a:t>
            </a:r>
            <a:r>
              <a:rPr lang="en-US" altLang="zh-CN" dirty="0"/>
              <a:t> </a:t>
            </a:r>
            <a:r>
              <a:rPr lang="en-US" altLang="zh-CN" dirty="0" err="1"/>
              <a:t>year,month,day</a:t>
            </a:r>
            <a:r>
              <a:rPr lang="en-US" altLang="zh-CN" dirty="0"/>
              <a:t>;</a:t>
            </a:r>
          </a:p>
          <a:p>
            <a:pPr indent="180975" eaLnBrk="1" hangingPunct="1">
              <a:defRPr/>
            </a:pPr>
            <a:r>
              <a:rPr lang="en-US" altLang="zh-CN" dirty="0"/>
              <a:t>}today={2013,2,2},tomorrow;</a:t>
            </a:r>
          </a:p>
        </p:txBody>
      </p:sp>
      <p:sp>
        <p:nvSpPr>
          <p:cNvPr id="68624" name="矩形 79"/>
          <p:cNvSpPr>
            <a:spLocks noChangeArrowheads="1"/>
          </p:cNvSpPr>
          <p:nvPr/>
        </p:nvSpPr>
        <p:spPr bwMode="auto">
          <a:xfrm>
            <a:off x="4678363" y="1177925"/>
            <a:ext cx="1671637" cy="461963"/>
          </a:xfrm>
          <a:prstGeom prst="rect">
            <a:avLst/>
          </a:prstGeom>
          <a:noFill/>
          <a:ln w="9525">
            <a:noFill/>
            <a:miter lim="800000"/>
            <a:headEnd/>
            <a:tailEnd/>
          </a:ln>
        </p:spPr>
        <p:txBody>
          <a:bodyPr wrap="none">
            <a:spAutoFit/>
          </a:bodyPr>
          <a:lstStyle/>
          <a:p>
            <a:r>
              <a:rPr lang="en-US" altLang="zh-CN" sz="2400" b="1"/>
              <a:t>——</a:t>
            </a:r>
            <a:r>
              <a:rPr lang="zh-CN" altLang="en-US" sz="2400" b="1"/>
              <a:t>结构体</a:t>
            </a:r>
          </a:p>
        </p:txBody>
      </p:sp>
      <p:sp>
        <p:nvSpPr>
          <p:cNvPr id="3" name="矩形 2"/>
          <p:cNvSpPr/>
          <p:nvPr/>
        </p:nvSpPr>
        <p:spPr>
          <a:xfrm>
            <a:off x="4368800" y="3365500"/>
            <a:ext cx="4572000" cy="1477963"/>
          </a:xfrm>
          <a:prstGeom prst="rect">
            <a:avLst/>
          </a:prstGeom>
        </p:spPr>
        <p:txBody>
          <a:bodyPr>
            <a:spAutoFit/>
          </a:bodyPr>
          <a:lstStyle/>
          <a:p>
            <a:pPr eaLnBrk="1" hangingPunct="1">
              <a:defRPr/>
            </a:pPr>
            <a:r>
              <a:rPr lang="zh-CN" altLang="en-US" dirty="0"/>
              <a:t>（</a:t>
            </a:r>
            <a:r>
              <a:rPr lang="en-US" altLang="zh-CN" dirty="0"/>
              <a:t>2</a:t>
            </a:r>
            <a:r>
              <a:rPr lang="zh-CN" altLang="en-US" dirty="0"/>
              <a:t>）省略结构体名</a:t>
            </a:r>
            <a:r>
              <a:rPr lang="zh-CN" altLang="en-US" b="1" dirty="0"/>
              <a:t>（不推荐）</a:t>
            </a:r>
          </a:p>
          <a:p>
            <a:pPr eaLnBrk="1" hangingPunct="1">
              <a:defRPr/>
            </a:pPr>
            <a:r>
              <a:rPr lang="en-US" altLang="zh-CN" dirty="0" err="1"/>
              <a:t>struct</a:t>
            </a:r>
            <a:r>
              <a:rPr lang="en-US" altLang="zh-CN" dirty="0"/>
              <a:t> </a:t>
            </a:r>
          </a:p>
          <a:p>
            <a:pPr indent="180975" eaLnBrk="1" hangingPunct="1">
              <a:defRPr/>
            </a:pPr>
            <a:r>
              <a:rPr lang="en-US" altLang="zh-CN" dirty="0"/>
              <a:t>{</a:t>
            </a:r>
          </a:p>
          <a:p>
            <a:pPr indent="180975" eaLnBrk="1" hangingPunct="1">
              <a:defRPr/>
            </a:pPr>
            <a:r>
              <a:rPr lang="en-US" altLang="zh-CN" dirty="0"/>
              <a:t>   double length, width;</a:t>
            </a:r>
          </a:p>
          <a:p>
            <a:pPr indent="180975" eaLnBrk="1" hangingPunct="1">
              <a:defRPr/>
            </a:pPr>
            <a:r>
              <a:rPr lang="en-US" altLang="zh-CN" dirty="0"/>
              <a:t>}rect1={10,20},rect2,rect3; </a:t>
            </a:r>
            <a:endParaRPr lang="en-US" altLang="zh-CN" dirty="0"/>
          </a:p>
        </p:txBody>
      </p:sp>
    </p:spTree>
  </p:cSld>
  <p:clrMapOvr>
    <a:masterClrMapping/>
  </p:clrMapOvr>
  <p:transition spd="med" advClick="0">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70659"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70661"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70663"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861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rPr>
              <a:t>chapter3</a:t>
            </a:r>
            <a:endPar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0666" name="TextBox 89">
            <a:hlinkClick r:id="rId18" action="ppaction://hlinksldjump"/>
          </p:cNvPr>
          <p:cNvSpPr txBox="1">
            <a:spLocks noChangeArrowheads="1"/>
          </p:cNvSpPr>
          <p:nvPr/>
        </p:nvSpPr>
        <p:spPr bwMode="auto">
          <a:xfrm>
            <a:off x="5394325" y="261938"/>
            <a:ext cx="1260475"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chapter4</a:t>
            </a:r>
            <a:endParaRPr lang="zh-CN" altLang="en-US" b="1">
              <a:solidFill>
                <a:schemeClr val="bg1"/>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70669" name="文本框 79"/>
          <p:cNvSpPr txBox="1">
            <a:spLocks noChangeArrowheads="1"/>
          </p:cNvSpPr>
          <p:nvPr/>
        </p:nvSpPr>
        <p:spPr bwMode="auto">
          <a:xfrm>
            <a:off x="87313" y="1052513"/>
            <a:ext cx="49355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复杂信息的表达与处理</a:t>
            </a:r>
          </a:p>
        </p:txBody>
      </p:sp>
      <p:sp>
        <p:nvSpPr>
          <p:cNvPr id="78" name="Text Box 5"/>
          <p:cNvSpPr txBox="1">
            <a:spLocks noChangeArrowheads="1"/>
          </p:cNvSpPr>
          <p:nvPr/>
        </p:nvSpPr>
        <p:spPr bwMode="auto">
          <a:xfrm>
            <a:off x="714375" y="1779588"/>
            <a:ext cx="4244975" cy="2708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defRPr/>
            </a:pPr>
            <a:r>
              <a:rPr lang="zh-CN" altLang="en-US" sz="2000" b="1" dirty="0" smtClean="0"/>
              <a:t>结构体的使用：</a:t>
            </a:r>
          </a:p>
          <a:p>
            <a:pPr eaLnBrk="1" hangingPunct="1">
              <a:spcBef>
                <a:spcPct val="50000"/>
              </a:spcBef>
              <a:buFontTx/>
              <a:buNone/>
              <a:defRPr/>
            </a:pPr>
            <a:r>
              <a:rPr lang="zh-CN" altLang="en-US" sz="2000" dirty="0" smtClean="0"/>
              <a:t>（</a:t>
            </a:r>
            <a:r>
              <a:rPr lang="en-US" altLang="zh-CN" sz="2000" dirty="0" smtClean="0"/>
              <a:t>1</a:t>
            </a:r>
            <a:r>
              <a:rPr lang="zh-CN" altLang="en-US" sz="2000" dirty="0" smtClean="0"/>
              <a:t>）</a:t>
            </a:r>
            <a:r>
              <a:rPr lang="en-US" altLang="zh-CN" sz="2000" dirty="0" smtClean="0"/>
              <a:t>&lt;</a:t>
            </a:r>
            <a:r>
              <a:rPr lang="zh-CN" altLang="en-US" sz="2000" dirty="0" smtClean="0"/>
              <a:t>结构体名</a:t>
            </a:r>
            <a:r>
              <a:rPr lang="en-US" altLang="zh-CN" sz="2000" dirty="0" smtClean="0"/>
              <a:t>&gt;.&lt;</a:t>
            </a:r>
            <a:r>
              <a:rPr lang="zh-CN" altLang="en-US" sz="2000" dirty="0" smtClean="0"/>
              <a:t>成员名</a:t>
            </a:r>
            <a:r>
              <a:rPr lang="en-US" altLang="zh-CN" sz="2000" dirty="0" smtClean="0"/>
              <a:t>&gt;</a:t>
            </a:r>
          </a:p>
          <a:p>
            <a:pPr eaLnBrk="1" hangingPunct="1">
              <a:spcBef>
                <a:spcPct val="50000"/>
              </a:spcBef>
              <a:buFontTx/>
              <a:buNone/>
              <a:defRPr/>
            </a:pPr>
            <a:r>
              <a:rPr lang="zh-CN" altLang="en-US" sz="2000" dirty="0" smtClean="0"/>
              <a:t>（</a:t>
            </a:r>
            <a:r>
              <a:rPr lang="en-US" altLang="zh-CN" sz="2000" dirty="0" smtClean="0"/>
              <a:t>2</a:t>
            </a:r>
            <a:r>
              <a:rPr lang="zh-CN" altLang="en-US" sz="2000" dirty="0" smtClean="0"/>
              <a:t>）可以通过同类型变量整体赋值</a:t>
            </a:r>
          </a:p>
          <a:p>
            <a:pPr indent="180975" eaLnBrk="1" hangingPunct="1">
              <a:spcBef>
                <a:spcPct val="50000"/>
              </a:spcBef>
              <a:buFontTx/>
              <a:buNone/>
              <a:defRPr/>
            </a:pPr>
            <a:r>
              <a:rPr lang="en-US" altLang="zh-CN" sz="2000" dirty="0" err="1" smtClean="0"/>
              <a:t>struct</a:t>
            </a:r>
            <a:r>
              <a:rPr lang="en-US" altLang="zh-CN" sz="2000" dirty="0" smtClean="0"/>
              <a:t> man </a:t>
            </a:r>
            <a:r>
              <a:rPr lang="en-US" altLang="zh-CN" sz="2000" dirty="0" err="1" smtClean="0"/>
              <a:t>a,b</a:t>
            </a:r>
            <a:r>
              <a:rPr lang="en-US" altLang="zh-CN" sz="2000" dirty="0" smtClean="0"/>
              <a:t>;</a:t>
            </a:r>
          </a:p>
          <a:p>
            <a:pPr indent="180975" eaLnBrk="1" hangingPunct="1">
              <a:spcBef>
                <a:spcPct val="50000"/>
              </a:spcBef>
              <a:buFontTx/>
              <a:buNone/>
              <a:defRPr/>
            </a:pPr>
            <a:r>
              <a:rPr lang="en-US" altLang="zh-CN" sz="2000" dirty="0" smtClean="0"/>
              <a:t>……</a:t>
            </a:r>
          </a:p>
          <a:p>
            <a:pPr indent="180975" eaLnBrk="1" hangingPunct="1">
              <a:spcBef>
                <a:spcPct val="50000"/>
              </a:spcBef>
              <a:buFontTx/>
              <a:buNone/>
              <a:defRPr/>
            </a:pPr>
            <a:r>
              <a:rPr lang="en-US" altLang="zh-CN" sz="2000" b="1" dirty="0" smtClean="0"/>
              <a:t>a=b;</a:t>
            </a:r>
          </a:p>
        </p:txBody>
      </p:sp>
      <p:sp>
        <p:nvSpPr>
          <p:cNvPr id="70671" name="矩形 80"/>
          <p:cNvSpPr>
            <a:spLocks noChangeArrowheads="1"/>
          </p:cNvSpPr>
          <p:nvPr/>
        </p:nvSpPr>
        <p:spPr bwMode="auto">
          <a:xfrm>
            <a:off x="4678363" y="1177925"/>
            <a:ext cx="1671637" cy="461963"/>
          </a:xfrm>
          <a:prstGeom prst="rect">
            <a:avLst/>
          </a:prstGeom>
          <a:noFill/>
          <a:ln w="9525">
            <a:noFill/>
            <a:miter lim="800000"/>
            <a:headEnd/>
            <a:tailEnd/>
          </a:ln>
        </p:spPr>
        <p:txBody>
          <a:bodyPr wrap="none">
            <a:spAutoFit/>
          </a:bodyPr>
          <a:lstStyle/>
          <a:p>
            <a:r>
              <a:rPr lang="en-US" altLang="zh-CN" sz="2400" b="1"/>
              <a:t>——</a:t>
            </a:r>
            <a:r>
              <a:rPr lang="zh-CN" altLang="en-US" sz="2400" b="1"/>
              <a:t>结构体</a:t>
            </a:r>
          </a:p>
        </p:txBody>
      </p:sp>
      <p:sp>
        <p:nvSpPr>
          <p:cNvPr id="70672" name="矩形 1"/>
          <p:cNvSpPr>
            <a:spLocks noChangeArrowheads="1"/>
          </p:cNvSpPr>
          <p:nvPr/>
        </p:nvSpPr>
        <p:spPr bwMode="auto">
          <a:xfrm>
            <a:off x="5591175" y="2241550"/>
            <a:ext cx="2922588" cy="1785938"/>
          </a:xfrm>
          <a:prstGeom prst="rect">
            <a:avLst/>
          </a:prstGeom>
          <a:noFill/>
          <a:ln w="9525">
            <a:noFill/>
            <a:miter lim="800000"/>
            <a:headEnd/>
            <a:tailEnd/>
          </a:ln>
        </p:spPr>
        <p:txBody>
          <a:bodyPr>
            <a:spAutoFit/>
          </a:bodyPr>
          <a:lstStyle/>
          <a:p>
            <a:pPr eaLnBrk="1" hangingPunct="1">
              <a:spcBef>
                <a:spcPct val="50000"/>
              </a:spcBef>
            </a:pPr>
            <a:r>
              <a:rPr lang="zh-CN" altLang="en-US" sz="2000"/>
              <a:t>（</a:t>
            </a:r>
            <a:r>
              <a:rPr lang="en-US" altLang="zh-CN" sz="2000"/>
              <a:t>3</a:t>
            </a:r>
            <a:r>
              <a:rPr lang="zh-CN" altLang="en-US" sz="2000"/>
              <a:t>）输入输出</a:t>
            </a:r>
          </a:p>
          <a:p>
            <a:pPr eaLnBrk="1" hangingPunct="1">
              <a:spcBef>
                <a:spcPct val="50000"/>
              </a:spcBef>
            </a:pPr>
            <a:r>
              <a:rPr lang="en-US" altLang="zh-CN" sz="2000"/>
              <a:t>cin&gt;&gt;a.name&gt;&gt;b.name;</a:t>
            </a:r>
          </a:p>
          <a:p>
            <a:pPr eaLnBrk="1" hangingPunct="1">
              <a:spcBef>
                <a:spcPct val="50000"/>
              </a:spcBef>
            </a:pPr>
            <a:r>
              <a:rPr lang="en-US" altLang="zh-CN" sz="2000"/>
              <a:t>cout&lt;&lt;a.name&lt;&lt;b.name;</a:t>
            </a:r>
          </a:p>
          <a:p>
            <a:pPr eaLnBrk="1" hangingPunct="1">
              <a:spcBef>
                <a:spcPct val="50000"/>
              </a:spcBef>
            </a:pPr>
            <a:r>
              <a:rPr lang="zh-CN" altLang="en-US" sz="2000"/>
              <a:t>不能整体输入输出</a:t>
            </a:r>
            <a:endParaRPr lang="en-US" altLang="zh-CN" sz="2000"/>
          </a:p>
        </p:txBody>
      </p:sp>
    </p:spTree>
  </p:cSld>
  <p:clrMapOvr>
    <a:masterClrMapping/>
  </p:clrMapOvr>
  <p:transition spd="med" advClick="0">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72707"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72709"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72711"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861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rPr>
              <a:t>chapter3</a:t>
            </a:r>
            <a:endPar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2714" name="TextBox 89">
            <a:hlinkClick r:id="rId18" action="ppaction://hlinksldjump"/>
          </p:cNvPr>
          <p:cNvSpPr txBox="1">
            <a:spLocks noChangeArrowheads="1"/>
          </p:cNvSpPr>
          <p:nvPr/>
        </p:nvSpPr>
        <p:spPr bwMode="auto">
          <a:xfrm>
            <a:off x="5394325" y="261938"/>
            <a:ext cx="1260475"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chapter4</a:t>
            </a:r>
            <a:endParaRPr lang="zh-CN" altLang="en-US" b="1">
              <a:solidFill>
                <a:schemeClr val="bg1"/>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72717" name="文本框 79"/>
          <p:cNvSpPr txBox="1">
            <a:spLocks noChangeArrowheads="1"/>
          </p:cNvSpPr>
          <p:nvPr/>
        </p:nvSpPr>
        <p:spPr bwMode="auto">
          <a:xfrm>
            <a:off x="87313" y="1052513"/>
            <a:ext cx="49355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复杂信息的表达与处理</a:t>
            </a:r>
          </a:p>
        </p:txBody>
      </p:sp>
      <p:sp>
        <p:nvSpPr>
          <p:cNvPr id="72718" name="Text Box 4"/>
          <p:cNvSpPr txBox="1">
            <a:spLocks noChangeArrowheads="1"/>
          </p:cNvSpPr>
          <p:nvPr/>
        </p:nvSpPr>
        <p:spPr bwMode="auto">
          <a:xfrm>
            <a:off x="627063" y="1682750"/>
            <a:ext cx="7842250" cy="3140075"/>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charset="0"/>
              </a:rPr>
              <a:t>1.</a:t>
            </a:r>
            <a:r>
              <a:rPr lang="zh-CN" altLang="en-US">
                <a:latin typeface="Arial" charset="0"/>
              </a:rPr>
              <a:t>结构体数组的定义：</a:t>
            </a:r>
            <a:r>
              <a:rPr lang="en-US" altLang="zh-CN">
                <a:solidFill>
                  <a:srgbClr val="FF0000"/>
                </a:solidFill>
                <a:latin typeface="Arial" charset="0"/>
              </a:rPr>
              <a:t>struct &lt;</a:t>
            </a:r>
            <a:r>
              <a:rPr lang="zh-CN" altLang="en-US">
                <a:solidFill>
                  <a:srgbClr val="FF0000"/>
                </a:solidFill>
                <a:latin typeface="Arial" charset="0"/>
              </a:rPr>
              <a:t>结构体名</a:t>
            </a:r>
            <a:r>
              <a:rPr lang="en-US" altLang="zh-CN">
                <a:solidFill>
                  <a:srgbClr val="FF0000"/>
                </a:solidFill>
                <a:latin typeface="Arial" charset="0"/>
              </a:rPr>
              <a:t>&gt;  &lt;</a:t>
            </a:r>
            <a:r>
              <a:rPr lang="zh-CN" altLang="en-US">
                <a:solidFill>
                  <a:srgbClr val="FF0000"/>
                </a:solidFill>
                <a:latin typeface="Arial" charset="0"/>
              </a:rPr>
              <a:t>结构体数组名</a:t>
            </a:r>
            <a:r>
              <a:rPr lang="en-US" altLang="zh-CN">
                <a:solidFill>
                  <a:srgbClr val="FF0000"/>
                </a:solidFill>
                <a:latin typeface="Arial" charset="0"/>
              </a:rPr>
              <a:t>&gt;[&lt;</a:t>
            </a:r>
            <a:r>
              <a:rPr lang="zh-CN" altLang="en-US">
                <a:solidFill>
                  <a:srgbClr val="FF0000"/>
                </a:solidFill>
                <a:latin typeface="Arial" charset="0"/>
              </a:rPr>
              <a:t>数组大小</a:t>
            </a:r>
            <a:r>
              <a:rPr lang="en-US" altLang="zh-CN">
                <a:solidFill>
                  <a:srgbClr val="FF0000"/>
                </a:solidFill>
                <a:latin typeface="Arial" charset="0"/>
              </a:rPr>
              <a:t>&gt;];</a:t>
            </a:r>
          </a:p>
          <a:p>
            <a:pPr eaLnBrk="1" hangingPunct="1">
              <a:spcBef>
                <a:spcPct val="50000"/>
              </a:spcBef>
            </a:pPr>
            <a:r>
              <a:rPr lang="zh-CN" altLang="en-US">
                <a:latin typeface="Arial" charset="0"/>
              </a:rPr>
              <a:t>例如：</a:t>
            </a:r>
            <a:r>
              <a:rPr lang="en-US" altLang="zh-CN">
                <a:latin typeface="Arial" charset="0"/>
              </a:rPr>
              <a:t>struct man xian[50]</a:t>
            </a:r>
            <a:r>
              <a:rPr lang="zh-CN" altLang="en-US">
                <a:latin typeface="Arial" charset="0"/>
              </a:rPr>
              <a:t>；</a:t>
            </a:r>
          </a:p>
          <a:p>
            <a:pPr eaLnBrk="1" hangingPunct="1">
              <a:spcBef>
                <a:spcPct val="50000"/>
              </a:spcBef>
            </a:pPr>
            <a:r>
              <a:rPr lang="en-US" altLang="zh-CN">
                <a:latin typeface="Arial" charset="0"/>
              </a:rPr>
              <a:t>2.</a:t>
            </a:r>
            <a:r>
              <a:rPr lang="zh-CN" altLang="en-US">
                <a:latin typeface="Arial" charset="0"/>
              </a:rPr>
              <a:t>结构体数组的使用：</a:t>
            </a:r>
            <a:r>
              <a:rPr lang="en-US" altLang="zh-CN">
                <a:latin typeface="Arial" charset="0"/>
              </a:rPr>
              <a:t>&lt;</a:t>
            </a:r>
            <a:r>
              <a:rPr lang="zh-CN" altLang="en-US">
                <a:latin typeface="Arial" charset="0"/>
              </a:rPr>
              <a:t>结构体数组名</a:t>
            </a:r>
            <a:r>
              <a:rPr lang="en-US" altLang="zh-CN">
                <a:latin typeface="Arial" charset="0"/>
              </a:rPr>
              <a:t>&gt;[&lt;</a:t>
            </a:r>
            <a:r>
              <a:rPr lang="zh-CN" altLang="en-US">
                <a:latin typeface="Arial" charset="0"/>
              </a:rPr>
              <a:t>整型表达式</a:t>
            </a:r>
            <a:r>
              <a:rPr lang="en-US" altLang="zh-CN">
                <a:latin typeface="Arial" charset="0"/>
              </a:rPr>
              <a:t>&gt;] </a:t>
            </a:r>
            <a:r>
              <a:rPr lang="en-US" altLang="zh-CN" b="1">
                <a:latin typeface="Arial" charset="0"/>
              </a:rPr>
              <a:t>(</a:t>
            </a:r>
            <a:r>
              <a:rPr lang="zh-CN" altLang="en-US" b="1">
                <a:latin typeface="Arial" charset="0"/>
              </a:rPr>
              <a:t>注意下标范围</a:t>
            </a:r>
            <a:r>
              <a:rPr lang="en-US" altLang="zh-CN" b="1">
                <a:latin typeface="Arial" charset="0"/>
              </a:rPr>
              <a:t>)</a:t>
            </a:r>
          </a:p>
          <a:p>
            <a:pPr eaLnBrk="1" hangingPunct="1">
              <a:spcBef>
                <a:spcPct val="50000"/>
              </a:spcBef>
            </a:pPr>
            <a:r>
              <a:rPr lang="zh-CN" altLang="en-US">
                <a:latin typeface="Arial" charset="0"/>
              </a:rPr>
              <a:t>例如：</a:t>
            </a:r>
            <a:r>
              <a:rPr lang="en-US" altLang="zh-CN">
                <a:latin typeface="Arial" charset="0"/>
              </a:rPr>
              <a:t>xian[i].number</a:t>
            </a:r>
            <a:r>
              <a:rPr lang="zh-CN" altLang="en-US">
                <a:latin typeface="Arial" charset="0"/>
              </a:rPr>
              <a:t>          </a:t>
            </a:r>
            <a:r>
              <a:rPr lang="en-US" altLang="zh-CN">
                <a:latin typeface="Arial" charset="0"/>
              </a:rPr>
              <a:t>xian[i].name</a:t>
            </a:r>
          </a:p>
          <a:p>
            <a:pPr eaLnBrk="1" hangingPunct="1">
              <a:spcBef>
                <a:spcPct val="50000"/>
              </a:spcBef>
            </a:pPr>
            <a:r>
              <a:rPr lang="en-US" altLang="zh-CN">
                <a:latin typeface="Arial" charset="0"/>
              </a:rPr>
              <a:t>3.</a:t>
            </a:r>
            <a:r>
              <a:rPr lang="zh-CN" altLang="en-US">
                <a:latin typeface="Arial" charset="0"/>
              </a:rPr>
              <a:t>结构体数组初始化：</a:t>
            </a:r>
            <a:r>
              <a:rPr lang="en-US" altLang="zh-CN">
                <a:latin typeface="Arial" charset="0"/>
              </a:rPr>
              <a:t> struct &lt;</a:t>
            </a:r>
            <a:r>
              <a:rPr lang="zh-CN" altLang="en-US">
                <a:latin typeface="Arial" charset="0"/>
              </a:rPr>
              <a:t>结构体名</a:t>
            </a:r>
            <a:r>
              <a:rPr lang="en-US" altLang="zh-CN">
                <a:latin typeface="Arial" charset="0"/>
              </a:rPr>
              <a:t>&gt;  &lt;</a:t>
            </a:r>
            <a:r>
              <a:rPr lang="zh-CN" altLang="en-US">
                <a:latin typeface="Arial" charset="0"/>
              </a:rPr>
              <a:t>结构体数组名</a:t>
            </a:r>
            <a:r>
              <a:rPr lang="en-US" altLang="zh-CN">
                <a:latin typeface="Arial" charset="0"/>
              </a:rPr>
              <a:t>&gt;[&lt;</a:t>
            </a:r>
            <a:r>
              <a:rPr lang="zh-CN" altLang="en-US">
                <a:latin typeface="Arial" charset="0"/>
              </a:rPr>
              <a:t>数组大小</a:t>
            </a:r>
            <a:r>
              <a:rPr lang="en-US" altLang="zh-CN">
                <a:latin typeface="Arial" charset="0"/>
              </a:rPr>
              <a:t>&gt;]={&lt;</a:t>
            </a:r>
            <a:r>
              <a:rPr lang="zh-CN" altLang="en-US">
                <a:latin typeface="Arial" charset="0"/>
              </a:rPr>
              <a:t>结构体类型值列表</a:t>
            </a:r>
            <a:r>
              <a:rPr lang="en-US" altLang="zh-CN">
                <a:latin typeface="Arial" charset="0"/>
              </a:rPr>
              <a:t>&gt;};</a:t>
            </a:r>
          </a:p>
          <a:p>
            <a:pPr eaLnBrk="1" hangingPunct="1">
              <a:spcBef>
                <a:spcPct val="50000"/>
              </a:spcBef>
            </a:pPr>
            <a:r>
              <a:rPr lang="zh-CN" altLang="en-US">
                <a:latin typeface="Arial" charset="0"/>
              </a:rPr>
              <a:t>例如：</a:t>
            </a:r>
            <a:r>
              <a:rPr lang="en-US" altLang="zh-CN">
                <a:latin typeface="Arial" charset="0"/>
              </a:rPr>
              <a:t>struct man xian[20]={{18,”zhao”,101},{11,”wang”,212},……};</a:t>
            </a:r>
          </a:p>
          <a:p>
            <a:pPr eaLnBrk="1" hangingPunct="1">
              <a:spcBef>
                <a:spcPct val="50000"/>
              </a:spcBef>
            </a:pPr>
            <a:r>
              <a:rPr lang="zh-CN" altLang="en-US">
                <a:latin typeface="Arial" charset="0"/>
              </a:rPr>
              <a:t>注：如果结构体类型值列表中列出了所有元素值，结构体数组大小可以省略。</a:t>
            </a:r>
          </a:p>
        </p:txBody>
      </p:sp>
      <p:sp>
        <p:nvSpPr>
          <p:cNvPr id="72719" name="矩形 1"/>
          <p:cNvSpPr>
            <a:spLocks noChangeArrowheads="1"/>
          </p:cNvSpPr>
          <p:nvPr/>
        </p:nvSpPr>
        <p:spPr bwMode="auto">
          <a:xfrm>
            <a:off x="4514850" y="1176338"/>
            <a:ext cx="2289175" cy="460375"/>
          </a:xfrm>
          <a:prstGeom prst="rect">
            <a:avLst/>
          </a:prstGeom>
          <a:noFill/>
          <a:ln w="9525">
            <a:noFill/>
            <a:miter lim="800000"/>
            <a:headEnd/>
            <a:tailEnd/>
          </a:ln>
        </p:spPr>
        <p:txBody>
          <a:bodyPr wrap="none">
            <a:spAutoFit/>
          </a:bodyPr>
          <a:lstStyle/>
          <a:p>
            <a:pPr eaLnBrk="1" hangingPunct="1">
              <a:spcBef>
                <a:spcPct val="50000"/>
              </a:spcBef>
            </a:pPr>
            <a:r>
              <a:rPr lang="en-US" altLang="zh-CN" sz="2400" b="1"/>
              <a:t>——</a:t>
            </a:r>
            <a:r>
              <a:rPr lang="zh-CN" altLang="en-US" sz="2400" b="1"/>
              <a:t>结构体数组</a:t>
            </a:r>
          </a:p>
        </p:txBody>
      </p:sp>
    </p:spTree>
  </p:cSld>
  <p:clrMapOvr>
    <a:masterClrMapping/>
  </p:clrMapOvr>
  <p:transition spd="med" advClick="0">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74755"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74757"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74759"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861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rPr>
              <a:t>chapter3</a:t>
            </a:r>
            <a:endPar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4762" name="TextBox 89">
            <a:hlinkClick r:id="rId18" action="ppaction://hlinksldjump"/>
          </p:cNvPr>
          <p:cNvSpPr txBox="1">
            <a:spLocks noChangeArrowheads="1"/>
          </p:cNvSpPr>
          <p:nvPr/>
        </p:nvSpPr>
        <p:spPr bwMode="auto">
          <a:xfrm>
            <a:off x="5394325" y="261938"/>
            <a:ext cx="1260475"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chapter4</a:t>
            </a:r>
            <a:endParaRPr lang="zh-CN" altLang="en-US" b="1">
              <a:solidFill>
                <a:schemeClr val="bg1"/>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74765" name="文本框 79"/>
          <p:cNvSpPr txBox="1">
            <a:spLocks noChangeArrowheads="1"/>
          </p:cNvSpPr>
          <p:nvPr/>
        </p:nvSpPr>
        <p:spPr bwMode="auto">
          <a:xfrm>
            <a:off x="87313" y="1052513"/>
            <a:ext cx="49355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复杂信息的表达与处理</a:t>
            </a:r>
          </a:p>
        </p:txBody>
      </p:sp>
      <p:sp>
        <p:nvSpPr>
          <p:cNvPr id="74766" name="矩形 1"/>
          <p:cNvSpPr>
            <a:spLocks noChangeArrowheads="1"/>
          </p:cNvSpPr>
          <p:nvPr/>
        </p:nvSpPr>
        <p:spPr bwMode="auto">
          <a:xfrm>
            <a:off x="4654550" y="1176338"/>
            <a:ext cx="1360488" cy="460375"/>
          </a:xfrm>
          <a:prstGeom prst="rect">
            <a:avLst/>
          </a:prstGeom>
          <a:noFill/>
          <a:ln w="9525">
            <a:noFill/>
            <a:miter lim="800000"/>
            <a:headEnd/>
            <a:tailEnd/>
          </a:ln>
        </p:spPr>
        <p:txBody>
          <a:bodyPr wrap="none">
            <a:spAutoFit/>
          </a:bodyPr>
          <a:lstStyle/>
          <a:p>
            <a:r>
              <a:rPr lang="en-US" altLang="zh-CN" sz="2400" b="1"/>
              <a:t>——</a:t>
            </a:r>
            <a:r>
              <a:rPr lang="zh-CN" altLang="en-US" sz="2400" b="1"/>
              <a:t>枚举</a:t>
            </a:r>
            <a:endParaRPr lang="en-US" altLang="zh-CN" sz="2400" b="1"/>
          </a:p>
        </p:txBody>
      </p:sp>
      <p:sp>
        <p:nvSpPr>
          <p:cNvPr id="74767" name="矩形 2"/>
          <p:cNvSpPr>
            <a:spLocks noChangeArrowheads="1"/>
          </p:cNvSpPr>
          <p:nvPr/>
        </p:nvSpPr>
        <p:spPr bwMode="auto">
          <a:xfrm>
            <a:off x="766763" y="1690688"/>
            <a:ext cx="7239000" cy="2862262"/>
          </a:xfrm>
          <a:prstGeom prst="rect">
            <a:avLst/>
          </a:prstGeom>
          <a:noFill/>
          <a:ln w="9525">
            <a:noFill/>
            <a:miter lim="800000"/>
            <a:headEnd/>
            <a:tailEnd/>
          </a:ln>
        </p:spPr>
        <p:txBody>
          <a:bodyPr>
            <a:spAutoFit/>
          </a:bodyPr>
          <a:lstStyle/>
          <a:p>
            <a:r>
              <a:rPr lang="zh-CN" altLang="en-US" sz="2000" b="1"/>
              <a:t>定义格式：</a:t>
            </a:r>
            <a:r>
              <a:rPr lang="en-US" altLang="zh-CN" sz="2000">
                <a:solidFill>
                  <a:srgbClr val="FF0000"/>
                </a:solidFill>
              </a:rPr>
              <a:t>enum&lt;</a:t>
            </a:r>
            <a:r>
              <a:rPr lang="zh-CN" altLang="en-US" sz="2000">
                <a:solidFill>
                  <a:srgbClr val="FF0000"/>
                </a:solidFill>
              </a:rPr>
              <a:t>枚举类型名</a:t>
            </a:r>
            <a:r>
              <a:rPr lang="en-US" altLang="zh-CN" sz="2000">
                <a:solidFill>
                  <a:srgbClr val="FF0000"/>
                </a:solidFill>
              </a:rPr>
              <a:t>&gt;{</a:t>
            </a:r>
            <a:r>
              <a:rPr lang="zh-CN" altLang="en-US" sz="2000">
                <a:solidFill>
                  <a:srgbClr val="FF0000"/>
                </a:solidFill>
              </a:rPr>
              <a:t>枚举常量表</a:t>
            </a:r>
            <a:r>
              <a:rPr lang="en-US" altLang="zh-CN" sz="2000">
                <a:solidFill>
                  <a:srgbClr val="FF0000"/>
                </a:solidFill>
              </a:rPr>
              <a:t>};</a:t>
            </a:r>
          </a:p>
          <a:p>
            <a:endParaRPr lang="en-US" altLang="zh-CN" sz="2000"/>
          </a:p>
          <a:p>
            <a:r>
              <a:rPr lang="zh-CN" altLang="en-US" sz="2000"/>
              <a:t>例：</a:t>
            </a:r>
            <a:r>
              <a:rPr lang="en-US" altLang="zh-CN" sz="2000"/>
              <a:t>enum</a:t>
            </a:r>
            <a:r>
              <a:rPr lang="zh-CN" altLang="en-US" sz="2000"/>
              <a:t> </a:t>
            </a:r>
            <a:r>
              <a:rPr lang="en-US" altLang="zh-CN" sz="2000"/>
              <a:t>COLOR{RED,YELLOW,BLUE,WHITE,BLACK};</a:t>
            </a:r>
          </a:p>
          <a:p>
            <a:r>
              <a:rPr lang="zh-CN" altLang="en-US" sz="2000"/>
              <a:t>注：</a:t>
            </a:r>
            <a:endParaRPr lang="en-US" altLang="zh-CN" sz="2000"/>
          </a:p>
          <a:p>
            <a:r>
              <a:rPr lang="en-US" altLang="zh-CN" sz="2000"/>
              <a:t>1</a:t>
            </a:r>
            <a:r>
              <a:rPr lang="zh-CN" altLang="en-US" sz="2000"/>
              <a:t>、编译器从</a:t>
            </a:r>
            <a:r>
              <a:rPr lang="en-US" altLang="zh-CN" sz="2000"/>
              <a:t>0</a:t>
            </a:r>
            <a:r>
              <a:rPr lang="zh-CN" altLang="en-US" sz="2000"/>
              <a:t>开始为每个枚举常量分配一个整数值</a:t>
            </a:r>
            <a:endParaRPr lang="en-US" altLang="zh-CN" sz="2000"/>
          </a:p>
          <a:p>
            <a:r>
              <a:rPr lang="en-US" altLang="zh-CN" sz="2000"/>
              <a:t>2</a:t>
            </a:r>
            <a:r>
              <a:rPr lang="zh-CN" altLang="en-US" sz="2000"/>
              <a:t>、枚举常量实际是以标识符形式表示的整型量而不是字符串或字面常量。</a:t>
            </a:r>
            <a:endParaRPr lang="en-US" altLang="zh-CN" sz="2000"/>
          </a:p>
          <a:p>
            <a:r>
              <a:rPr lang="en-US" altLang="zh-CN" sz="2000"/>
              <a:t>3</a:t>
            </a:r>
            <a:r>
              <a:rPr lang="zh-CN" altLang="en-US" sz="2000"/>
              <a:t>、用户可以在类型定义时为部分或全部枚举常量指定整数值。枚举常量的取值可以相同，但枚举常量的标识符必须不同。</a:t>
            </a:r>
            <a:endParaRPr lang="en-US" altLang="zh-CN" sz="2000"/>
          </a:p>
        </p:txBody>
      </p:sp>
    </p:spTree>
  </p:cSld>
  <p:clrMapOvr>
    <a:masterClrMapping/>
  </p:clrMapOvr>
  <p:transition spd="med" advClick="0">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76803"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76805"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76807"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861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rPr>
              <a:t>chapter3</a:t>
            </a:r>
            <a:endPar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6810" name="TextBox 89">
            <a:hlinkClick r:id="rId18" action="ppaction://hlinksldjump"/>
          </p:cNvPr>
          <p:cNvSpPr txBox="1">
            <a:spLocks noChangeArrowheads="1"/>
          </p:cNvSpPr>
          <p:nvPr/>
        </p:nvSpPr>
        <p:spPr bwMode="auto">
          <a:xfrm>
            <a:off x="5394325" y="261938"/>
            <a:ext cx="1260475"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chapter4</a:t>
            </a:r>
            <a:endParaRPr lang="zh-CN" altLang="en-US" b="1">
              <a:solidFill>
                <a:schemeClr val="bg1"/>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76813" name="文本框 79"/>
          <p:cNvSpPr txBox="1">
            <a:spLocks noChangeArrowheads="1"/>
          </p:cNvSpPr>
          <p:nvPr/>
        </p:nvSpPr>
        <p:spPr bwMode="auto">
          <a:xfrm>
            <a:off x="87313" y="1052513"/>
            <a:ext cx="49355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复杂信息的表达与处理</a:t>
            </a:r>
          </a:p>
        </p:txBody>
      </p:sp>
      <p:sp>
        <p:nvSpPr>
          <p:cNvPr id="76814" name="文本框 77"/>
          <p:cNvSpPr txBox="1">
            <a:spLocks noChangeArrowheads="1"/>
          </p:cNvSpPr>
          <p:nvPr/>
        </p:nvSpPr>
        <p:spPr bwMode="auto">
          <a:xfrm>
            <a:off x="239713" y="1706563"/>
            <a:ext cx="8810625" cy="2862262"/>
          </a:xfrm>
          <a:prstGeom prst="rect">
            <a:avLst/>
          </a:prstGeom>
          <a:noFill/>
          <a:ln w="9525">
            <a:noFill/>
            <a:miter lim="800000"/>
            <a:headEnd/>
            <a:tailEnd/>
          </a:ln>
        </p:spPr>
        <p:txBody>
          <a:bodyPr>
            <a:spAutoFit/>
          </a:bodyPr>
          <a:lstStyle/>
          <a:p>
            <a:r>
              <a:rPr lang="zh-CN" altLang="en-US"/>
              <a:t>枚举变量的使用具有以下限制：</a:t>
            </a:r>
            <a:endParaRPr lang="en-US" altLang="zh-CN"/>
          </a:p>
          <a:p>
            <a:r>
              <a:rPr lang="en-US" altLang="zh-CN"/>
              <a:t>1</a:t>
            </a:r>
            <a:r>
              <a:rPr lang="zh-CN" altLang="en-US"/>
              <a:t>）可以将那个枚举常量或相同类型的枚举变量赋值给枚举变量。</a:t>
            </a:r>
            <a:endParaRPr lang="en-US" altLang="zh-CN"/>
          </a:p>
          <a:p>
            <a:r>
              <a:rPr lang="en-US" altLang="zh-CN"/>
              <a:t>2</a:t>
            </a:r>
            <a:r>
              <a:rPr lang="zh-CN" altLang="en-US"/>
              <a:t>）不允许将整数赋值给枚举变量，但可以使用强制类型转换后赋给枚举变量。</a:t>
            </a:r>
            <a:endParaRPr lang="en-US" altLang="zh-CN"/>
          </a:p>
          <a:p>
            <a:r>
              <a:rPr lang="en-US" altLang="zh-CN"/>
              <a:t>3</a:t>
            </a:r>
            <a:r>
              <a:rPr lang="zh-CN" altLang="en-US"/>
              <a:t>）不同类型的枚举变量之间不能相互赋值。</a:t>
            </a:r>
            <a:endParaRPr lang="en-US" altLang="zh-CN"/>
          </a:p>
          <a:p>
            <a:r>
              <a:rPr lang="en-US" altLang="zh-CN"/>
              <a:t>4</a:t>
            </a:r>
            <a:r>
              <a:rPr lang="zh-CN" altLang="en-US"/>
              <a:t>）可将枚举变量、常量赋值给整型变量。</a:t>
            </a:r>
            <a:endParaRPr lang="en-US" altLang="zh-CN"/>
          </a:p>
          <a:p>
            <a:r>
              <a:rPr lang="en-US" altLang="zh-CN"/>
              <a:t>5</a:t>
            </a:r>
            <a:r>
              <a:rPr lang="zh-CN" altLang="en-US"/>
              <a:t>）枚举变量可以参加数学运算，结果是数值型。</a:t>
            </a:r>
            <a:endParaRPr lang="en-US" altLang="zh-CN"/>
          </a:p>
          <a:p>
            <a:r>
              <a:rPr lang="en-US" altLang="zh-CN"/>
              <a:t>6</a:t>
            </a:r>
            <a:r>
              <a:rPr lang="zh-CN" altLang="en-US"/>
              <a:t>）枚举变量不能直接输入。枚举变量的输入一般是先输入变量的值，再根据输入值使用</a:t>
            </a:r>
            <a:r>
              <a:rPr lang="en-US" altLang="zh-CN"/>
              <a:t>switch</a:t>
            </a:r>
            <a:r>
              <a:rPr lang="zh-CN" altLang="en-US"/>
              <a:t>语句为枚举变量赋值；要想输出枚举常量的名称，也是使用</a:t>
            </a:r>
            <a:r>
              <a:rPr lang="en-US" altLang="zh-CN"/>
              <a:t>switch</a:t>
            </a:r>
            <a:r>
              <a:rPr lang="zh-CN" altLang="en-US"/>
              <a:t>或字符串数组，根据枚举变量的取值输出字符串。</a:t>
            </a:r>
            <a:endParaRPr lang="en-US" altLang="zh-CN"/>
          </a:p>
          <a:p>
            <a:r>
              <a:rPr lang="en-US" altLang="zh-CN"/>
              <a:t>7</a:t>
            </a:r>
            <a:r>
              <a:rPr lang="zh-CN" altLang="en-US"/>
              <a:t>）枚举变量可以直接输出，但输出的是变量的整数值，而不是枚举常量名。</a:t>
            </a:r>
            <a:endParaRPr lang="en-US" altLang="zh-CN"/>
          </a:p>
        </p:txBody>
      </p:sp>
    </p:spTree>
  </p:cSld>
  <p:clrMapOvr>
    <a:masterClrMapping/>
  </p:clrMapOvr>
  <p:transition spd="med" advClick="0">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78851"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78853"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78855"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861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rPr>
              <a:t>chapter3</a:t>
            </a:r>
            <a:endPar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78859" name="TextBox 89">
            <a:hlinkClick r:id="rId18" action="ppaction://hlinksldjump"/>
          </p:cNvPr>
          <p:cNvSpPr txBox="1">
            <a:spLocks noChangeArrowheads="1"/>
          </p:cNvSpPr>
          <p:nvPr/>
        </p:nvSpPr>
        <p:spPr bwMode="auto">
          <a:xfrm>
            <a:off x="6640513" y="268288"/>
            <a:ext cx="1260475"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chapter5</a:t>
            </a:r>
            <a:endParaRPr lang="zh-CN" altLang="en-US" b="1">
              <a:solidFill>
                <a:schemeClr val="bg1"/>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78861" name="文本框 79"/>
          <p:cNvSpPr txBox="1">
            <a:spLocks noChangeArrowheads="1"/>
          </p:cNvSpPr>
          <p:nvPr/>
        </p:nvSpPr>
        <p:spPr bwMode="auto">
          <a:xfrm>
            <a:off x="87313" y="1052513"/>
            <a:ext cx="36528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问题的模块化求解</a:t>
            </a:r>
          </a:p>
        </p:txBody>
      </p:sp>
      <p:sp>
        <p:nvSpPr>
          <p:cNvPr id="78862" name="矩形 1"/>
          <p:cNvSpPr>
            <a:spLocks noChangeArrowheads="1"/>
          </p:cNvSpPr>
          <p:nvPr/>
        </p:nvSpPr>
        <p:spPr bwMode="auto">
          <a:xfrm>
            <a:off x="3756025" y="1176338"/>
            <a:ext cx="1981200" cy="460375"/>
          </a:xfrm>
          <a:prstGeom prst="rect">
            <a:avLst/>
          </a:prstGeom>
          <a:noFill/>
          <a:ln w="9525">
            <a:noFill/>
            <a:miter lim="800000"/>
            <a:headEnd/>
            <a:tailEnd/>
          </a:ln>
        </p:spPr>
        <p:txBody>
          <a:bodyPr wrap="none">
            <a:spAutoFit/>
          </a:bodyPr>
          <a:lstStyle/>
          <a:p>
            <a:r>
              <a:rPr lang="en-US" altLang="zh-CN" sz="2400" b="1"/>
              <a:t>——</a:t>
            </a:r>
            <a:r>
              <a:rPr lang="zh-CN" altLang="en-US" sz="2400" b="1"/>
              <a:t>函数定义</a:t>
            </a:r>
          </a:p>
        </p:txBody>
      </p:sp>
      <p:sp>
        <p:nvSpPr>
          <p:cNvPr id="78863" name="矩形 2"/>
          <p:cNvSpPr>
            <a:spLocks noChangeArrowheads="1"/>
          </p:cNvSpPr>
          <p:nvPr/>
        </p:nvSpPr>
        <p:spPr bwMode="auto">
          <a:xfrm>
            <a:off x="617538" y="1717675"/>
            <a:ext cx="6124575" cy="1323975"/>
          </a:xfrm>
          <a:prstGeom prst="rect">
            <a:avLst/>
          </a:prstGeom>
          <a:noFill/>
          <a:ln w="9525">
            <a:noFill/>
            <a:miter lim="800000"/>
            <a:headEnd/>
            <a:tailEnd/>
          </a:ln>
        </p:spPr>
        <p:txBody>
          <a:bodyPr>
            <a:spAutoFit/>
          </a:bodyPr>
          <a:lstStyle/>
          <a:p>
            <a:r>
              <a:rPr lang="zh-CN" altLang="en-US" sz="2000"/>
              <a:t>类型名 函数名</a:t>
            </a:r>
            <a:r>
              <a:rPr lang="en-US" altLang="zh-CN" sz="2000"/>
              <a:t>(</a:t>
            </a:r>
            <a:r>
              <a:rPr lang="zh-CN" altLang="en-US" sz="2000"/>
              <a:t>类型名</a:t>
            </a:r>
            <a:r>
              <a:rPr lang="en-US" altLang="zh-CN" sz="2000"/>
              <a:t>1 </a:t>
            </a:r>
            <a:r>
              <a:rPr lang="zh-CN" altLang="en-US" sz="2000"/>
              <a:t>形参</a:t>
            </a:r>
            <a:r>
              <a:rPr lang="en-US" altLang="zh-CN" sz="2000"/>
              <a:t>1</a:t>
            </a:r>
            <a:r>
              <a:rPr lang="zh-CN" altLang="en-US" sz="2000"/>
              <a:t>，类型名</a:t>
            </a:r>
            <a:r>
              <a:rPr lang="en-US" altLang="zh-CN" sz="2000"/>
              <a:t>2</a:t>
            </a:r>
            <a:r>
              <a:rPr lang="zh-CN" altLang="en-US" sz="2000"/>
              <a:t>形参</a:t>
            </a:r>
            <a:r>
              <a:rPr lang="en-US" altLang="zh-CN" sz="2000"/>
              <a:t>2</a:t>
            </a:r>
            <a:r>
              <a:rPr lang="zh-CN" altLang="en-US" sz="2000"/>
              <a:t>，</a:t>
            </a:r>
            <a:r>
              <a:rPr lang="en-US" altLang="zh-CN" sz="2000"/>
              <a:t>…)</a:t>
            </a:r>
          </a:p>
          <a:p>
            <a:r>
              <a:rPr lang="en-US" altLang="zh-CN" sz="2000"/>
              <a:t>    {</a:t>
            </a:r>
          </a:p>
          <a:p>
            <a:r>
              <a:rPr lang="en-US" altLang="zh-CN" sz="2000"/>
              <a:t>        &lt;</a:t>
            </a:r>
            <a:r>
              <a:rPr lang="zh-CN" altLang="en-US" sz="2000"/>
              <a:t>函数体</a:t>
            </a:r>
            <a:r>
              <a:rPr lang="en-US" altLang="zh-CN" sz="2000"/>
              <a:t>&gt;</a:t>
            </a:r>
          </a:p>
          <a:p>
            <a:r>
              <a:rPr lang="en-US" altLang="zh-CN" sz="2000"/>
              <a:t>    }</a:t>
            </a:r>
          </a:p>
        </p:txBody>
      </p:sp>
      <p:sp>
        <p:nvSpPr>
          <p:cNvPr id="78864" name="矩形 14335"/>
          <p:cNvSpPr>
            <a:spLocks noChangeArrowheads="1"/>
          </p:cNvSpPr>
          <p:nvPr/>
        </p:nvSpPr>
        <p:spPr bwMode="auto">
          <a:xfrm>
            <a:off x="376238" y="3279775"/>
            <a:ext cx="8556625" cy="1200150"/>
          </a:xfrm>
          <a:prstGeom prst="rect">
            <a:avLst/>
          </a:prstGeom>
          <a:noFill/>
          <a:ln w="9525">
            <a:noFill/>
            <a:miter lim="800000"/>
            <a:headEnd/>
            <a:tailEnd/>
          </a:ln>
        </p:spPr>
        <p:txBody>
          <a:bodyPr wrap="none">
            <a:spAutoFit/>
          </a:bodyPr>
          <a:lstStyle/>
          <a:p>
            <a:r>
              <a:rPr lang="zh-CN" altLang="en-US"/>
              <a:t>注：</a:t>
            </a:r>
            <a:endParaRPr lang="en-US" altLang="zh-CN"/>
          </a:p>
          <a:p>
            <a:r>
              <a:rPr lang="zh-CN" altLang="en-US"/>
              <a:t>类型名与</a:t>
            </a:r>
            <a:r>
              <a:rPr lang="en-US" altLang="zh-CN"/>
              <a:t>return </a:t>
            </a:r>
            <a:r>
              <a:rPr lang="zh-CN" altLang="en-US"/>
              <a:t>语句中的表示值一致</a:t>
            </a:r>
            <a:endParaRPr lang="en-US" altLang="zh-CN"/>
          </a:p>
          <a:p>
            <a:r>
              <a:rPr lang="zh-CN" altLang="en-US"/>
              <a:t>有的函数没有参数，称为无参函数，但圆括号不能省略，如</a:t>
            </a:r>
            <a:r>
              <a:rPr lang="en-US" altLang="zh-CN"/>
              <a:t>main()</a:t>
            </a:r>
          </a:p>
          <a:p>
            <a:r>
              <a:rPr lang="zh-CN" altLang="en-US"/>
              <a:t>函数可以没有返回值，称为无类型函数。类型名写成</a:t>
            </a:r>
            <a:r>
              <a:rPr lang="en-US" altLang="zh-CN"/>
              <a:t>”void”,</a:t>
            </a:r>
            <a:r>
              <a:rPr lang="zh-CN" altLang="en-US"/>
              <a:t>函数体中不写</a:t>
            </a:r>
            <a:r>
              <a:rPr lang="en-US" altLang="zh-CN"/>
              <a:t>return</a:t>
            </a:r>
            <a:r>
              <a:rPr lang="zh-CN" altLang="en-US"/>
              <a:t>语句</a:t>
            </a:r>
          </a:p>
        </p:txBody>
      </p:sp>
    </p:spTree>
  </p:cSld>
  <p:clrMapOvr>
    <a:masterClrMapping/>
  </p:clrMapOvr>
  <p:transition spd="med" advClick="0">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80899"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0901"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0903"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861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rPr>
              <a:t>chapter3</a:t>
            </a:r>
            <a:endPar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0907" name="TextBox 89">
            <a:hlinkClick r:id="rId18" action="ppaction://hlinksldjump"/>
          </p:cNvPr>
          <p:cNvSpPr txBox="1">
            <a:spLocks noChangeArrowheads="1"/>
          </p:cNvSpPr>
          <p:nvPr/>
        </p:nvSpPr>
        <p:spPr bwMode="auto">
          <a:xfrm>
            <a:off x="6640513" y="268288"/>
            <a:ext cx="1260475"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chapter5</a:t>
            </a:r>
            <a:endParaRPr lang="zh-CN" altLang="en-US" b="1">
              <a:solidFill>
                <a:schemeClr val="bg1"/>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0909" name="文本框 79"/>
          <p:cNvSpPr txBox="1">
            <a:spLocks noChangeArrowheads="1"/>
          </p:cNvSpPr>
          <p:nvPr/>
        </p:nvSpPr>
        <p:spPr bwMode="auto">
          <a:xfrm>
            <a:off x="87313" y="1052513"/>
            <a:ext cx="36528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问题的模块化求解</a:t>
            </a:r>
          </a:p>
        </p:txBody>
      </p:sp>
      <p:sp>
        <p:nvSpPr>
          <p:cNvPr id="80910" name="矩形 80"/>
          <p:cNvSpPr>
            <a:spLocks noChangeArrowheads="1"/>
          </p:cNvSpPr>
          <p:nvPr/>
        </p:nvSpPr>
        <p:spPr bwMode="auto">
          <a:xfrm>
            <a:off x="3756025" y="1176338"/>
            <a:ext cx="1981200" cy="460375"/>
          </a:xfrm>
          <a:prstGeom prst="rect">
            <a:avLst/>
          </a:prstGeom>
          <a:noFill/>
          <a:ln w="9525">
            <a:noFill/>
            <a:miter lim="800000"/>
            <a:headEnd/>
            <a:tailEnd/>
          </a:ln>
        </p:spPr>
        <p:txBody>
          <a:bodyPr wrap="none">
            <a:spAutoFit/>
          </a:bodyPr>
          <a:lstStyle/>
          <a:p>
            <a:r>
              <a:rPr lang="en-US" altLang="zh-CN" sz="2400" b="1"/>
              <a:t>——</a:t>
            </a:r>
            <a:r>
              <a:rPr lang="zh-CN" altLang="en-US" sz="2400" b="1"/>
              <a:t>函数声明</a:t>
            </a:r>
          </a:p>
        </p:txBody>
      </p:sp>
      <p:sp>
        <p:nvSpPr>
          <p:cNvPr id="80911" name="内容占位符 2"/>
          <p:cNvSpPr txBox="1">
            <a:spLocks/>
          </p:cNvSpPr>
          <p:nvPr/>
        </p:nvSpPr>
        <p:spPr bwMode="auto">
          <a:xfrm>
            <a:off x="1301750" y="2174875"/>
            <a:ext cx="6030913" cy="1331913"/>
          </a:xfrm>
          <a:prstGeom prst="rect">
            <a:avLst/>
          </a:prstGeom>
          <a:noFill/>
          <a:ln w="9525">
            <a:noFill/>
            <a:miter lim="800000"/>
            <a:headEnd/>
            <a:tailEnd/>
          </a:ln>
        </p:spPr>
        <p:txBody>
          <a:bodyPr/>
          <a:lstStyle/>
          <a:p>
            <a:pPr>
              <a:spcBef>
                <a:spcPct val="20000"/>
              </a:spcBef>
              <a:buFont typeface="Arial" charset="0"/>
              <a:buNone/>
            </a:pPr>
            <a:r>
              <a:rPr lang="zh-CN" altLang="en-US" sz="2000"/>
              <a:t>函数声明应满足</a:t>
            </a:r>
            <a:r>
              <a:rPr lang="en-US" altLang="zh-CN" sz="2000"/>
              <a:t>”</a:t>
            </a:r>
            <a:r>
              <a:rPr lang="zh-CN" altLang="en-US" sz="2000"/>
              <a:t>先定义后使用</a:t>
            </a:r>
            <a:r>
              <a:rPr lang="en-US" altLang="zh-CN" sz="2000"/>
              <a:t>”</a:t>
            </a:r>
            <a:r>
              <a:rPr lang="zh-CN" altLang="en-US" sz="2000"/>
              <a:t>的原则</a:t>
            </a:r>
            <a:endParaRPr lang="en-US" altLang="zh-CN" sz="2000"/>
          </a:p>
          <a:p>
            <a:pPr>
              <a:spcBef>
                <a:spcPct val="20000"/>
              </a:spcBef>
              <a:buFont typeface="Arial" charset="0"/>
              <a:buNone/>
            </a:pPr>
            <a:r>
              <a:rPr lang="zh-CN" altLang="en-US" sz="2000"/>
              <a:t>声明函数时，可以省略形参，采用以下形式：</a:t>
            </a:r>
            <a:endParaRPr lang="en-US" altLang="zh-CN" sz="2000"/>
          </a:p>
          <a:p>
            <a:pPr>
              <a:spcBef>
                <a:spcPct val="20000"/>
              </a:spcBef>
              <a:buFont typeface="Arial" charset="0"/>
              <a:buNone/>
            </a:pPr>
            <a:r>
              <a:rPr lang="en-US" altLang="zh-CN" sz="2000"/>
              <a:t>    </a:t>
            </a:r>
            <a:r>
              <a:rPr lang="zh-CN" altLang="en-US" sz="2000" b="1"/>
              <a:t>类型名 函数名</a:t>
            </a:r>
            <a:r>
              <a:rPr lang="en-US" altLang="zh-CN" sz="2000" b="1"/>
              <a:t>&lt;</a:t>
            </a:r>
            <a:r>
              <a:rPr lang="zh-CN" altLang="en-US" sz="2000" b="1"/>
              <a:t>类型名</a:t>
            </a:r>
            <a:r>
              <a:rPr lang="en-US" altLang="zh-CN" sz="2000" b="1"/>
              <a:t>1</a:t>
            </a:r>
            <a:r>
              <a:rPr lang="zh-CN" altLang="en-US" sz="2000" b="1"/>
              <a:t>，类型名</a:t>
            </a:r>
            <a:r>
              <a:rPr lang="en-US" altLang="zh-CN" sz="2000" b="1"/>
              <a:t>2</a:t>
            </a:r>
            <a:r>
              <a:rPr lang="zh-CN" altLang="en-US" sz="2000" b="1"/>
              <a:t>，</a:t>
            </a:r>
            <a:r>
              <a:rPr lang="en-US" altLang="zh-CN" sz="2000" b="1"/>
              <a:t>…&gt;</a:t>
            </a:r>
            <a:r>
              <a:rPr lang="zh-CN" altLang="en-US" sz="2000" b="1"/>
              <a:t>；</a:t>
            </a:r>
          </a:p>
        </p:txBody>
      </p:sp>
    </p:spTree>
  </p:cSld>
  <p:clrMapOvr>
    <a:masterClrMapping/>
  </p:clrMapOvr>
  <p:transition spd="med" advClick="0">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9219"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221"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222" name="TextBox 89">
            <a:hlinkClick r:id="rId18" action="ppaction://hlinksldjump"/>
          </p:cNvPr>
          <p:cNvSpPr txBox="1">
            <a:spLocks noChangeArrowheads="1"/>
          </p:cNvSpPr>
          <p:nvPr/>
        </p:nvSpPr>
        <p:spPr bwMode="auto">
          <a:xfrm>
            <a:off x="1765300" y="268288"/>
            <a:ext cx="1258888"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chapter1</a:t>
            </a:r>
            <a:endParaRPr lang="zh-CN" altLang="en-US" b="1">
              <a:solidFill>
                <a:schemeClr val="bg1"/>
              </a:solidFill>
              <a:latin typeface="微软雅黑" pitchFamily="34" charset="-122"/>
              <a:ea typeface="微软雅黑" pitchFamily="34" charset="-122"/>
            </a:endParaRPr>
          </a:p>
        </p:txBody>
      </p:sp>
      <p:sp>
        <p:nvSpPr>
          <p:cNvPr id="9223"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chapter3</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77" name="文本框 76"/>
          <p:cNvSpPr txBox="1"/>
          <p:nvPr/>
        </p:nvSpPr>
        <p:spPr>
          <a:xfrm>
            <a:off x="87313" y="1052513"/>
            <a:ext cx="3694112" cy="584200"/>
          </a:xfrm>
          <a:prstGeom prst="rect">
            <a:avLst/>
          </a:prstGeom>
          <a:noFill/>
        </p:spPr>
        <p:txBody>
          <a:bodyPr>
            <a:spAutoFit/>
          </a:bodyPr>
          <a:lstStyle/>
          <a:p>
            <a:pPr eaLnBrk="1" hangingPunct="1">
              <a:defRPr/>
            </a:pPr>
            <a:r>
              <a:rPr lang="zh-CN" altLang="zh-CN" sz="3200" b="1" dirty="0">
                <a:latin typeface="黑体" panose="02010609060101010101" pitchFamily="49" charset="-122"/>
                <a:ea typeface="黑体" panose="02010609060101010101" pitchFamily="49" charset="-122"/>
              </a:rPr>
              <a:t>程序设计与C++概述</a:t>
            </a:r>
            <a:endParaRPr lang="zh-CN" altLang="en-US" sz="3200" b="1" dirty="0">
              <a:solidFill>
                <a:schemeClr val="tx1">
                  <a:lumMod val="50000"/>
                  <a:lumOff val="50000"/>
                </a:schemeClr>
              </a:solidFill>
              <a:latin typeface="黑体" panose="02010609060101010101" pitchFamily="49" charset="-122"/>
              <a:ea typeface="黑体" panose="02010609060101010101" pitchFamily="49" charset="-122"/>
            </a:endParaRPr>
          </a:p>
        </p:txBody>
      </p:sp>
      <p:sp>
        <p:nvSpPr>
          <p:cNvPr id="78" name="Rectangle 3"/>
          <p:cNvSpPr txBox="1">
            <a:spLocks noChangeArrowheads="1"/>
          </p:cNvSpPr>
          <p:nvPr/>
        </p:nvSpPr>
        <p:spPr bwMode="auto">
          <a:xfrm>
            <a:off x="446088" y="1793875"/>
            <a:ext cx="8321675" cy="2687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90000"/>
              </a:lnSpc>
              <a:buFontTx/>
              <a:buNone/>
              <a:defRPr/>
            </a:pPr>
            <a:r>
              <a:rPr lang="zh-CN" altLang="zh-CN" sz="1800" dirty="0" smtClean="0">
                <a:solidFill>
                  <a:schemeClr val="tx1"/>
                </a:solidFill>
              </a:rPr>
              <a:t>#include&lt;iostream&gt; </a:t>
            </a:r>
            <a:r>
              <a:rPr lang="en-US" altLang="zh-CN" sz="1800" dirty="0" smtClean="0">
                <a:solidFill>
                  <a:schemeClr val="tx1"/>
                </a:solidFill>
              </a:rPr>
              <a:t>  </a:t>
            </a:r>
            <a:r>
              <a:rPr lang="zh-CN" altLang="zh-CN" sz="1800" dirty="0" smtClean="0">
                <a:solidFill>
                  <a:schemeClr val="tx1"/>
                </a:solidFill>
              </a:rPr>
              <a:t>//</a:t>
            </a:r>
            <a:r>
              <a:rPr lang="zh-CN" altLang="en-US" sz="1800" dirty="0" smtClean="0">
                <a:solidFill>
                  <a:schemeClr val="tx1"/>
                </a:solidFill>
              </a:rPr>
              <a:t>包含头文件</a:t>
            </a:r>
            <a:r>
              <a:rPr lang="en-US" altLang="zh-CN" sz="1800" dirty="0" err="1" smtClean="0">
                <a:solidFill>
                  <a:schemeClr val="tx1"/>
                </a:solidFill>
              </a:rPr>
              <a:t>iostream</a:t>
            </a:r>
            <a:r>
              <a:rPr lang="zh-CN" altLang="en-US" sz="1800" dirty="0" smtClean="0">
                <a:solidFill>
                  <a:schemeClr val="tx1"/>
                </a:solidFill>
              </a:rPr>
              <a:t>，</a:t>
            </a:r>
            <a:r>
              <a:rPr lang="zh-CN" altLang="zh-CN" sz="1800" dirty="0" smtClean="0">
                <a:solidFill>
                  <a:schemeClr val="tx1"/>
                </a:solidFill>
              </a:rPr>
              <a:t>#include</a:t>
            </a:r>
            <a:r>
              <a:rPr lang="zh-CN" sz="1800" dirty="0" smtClean="0">
                <a:solidFill>
                  <a:schemeClr val="tx1"/>
                </a:solidFill>
              </a:rPr>
              <a:t>不是可执行语句，不加“</a:t>
            </a:r>
            <a:r>
              <a:rPr lang="en-US" altLang="zh-CN" sz="1800" dirty="0" smtClean="0">
                <a:solidFill>
                  <a:schemeClr val="tx1"/>
                </a:solidFill>
              </a:rPr>
              <a:t>;</a:t>
            </a:r>
            <a:r>
              <a:rPr lang="zh-CN" sz="1800" dirty="0" smtClean="0">
                <a:solidFill>
                  <a:schemeClr val="tx1"/>
                </a:solidFill>
              </a:rPr>
              <a:t>”</a:t>
            </a:r>
          </a:p>
          <a:p>
            <a:pPr algn="l">
              <a:lnSpc>
                <a:spcPct val="90000"/>
              </a:lnSpc>
              <a:buFontTx/>
              <a:buNone/>
              <a:defRPr/>
            </a:pPr>
            <a:r>
              <a:rPr lang="zh-CN" altLang="zh-CN" sz="1800" dirty="0" smtClean="0">
                <a:solidFill>
                  <a:schemeClr val="tx1"/>
                </a:solidFill>
              </a:rPr>
              <a:t>using namespace std;</a:t>
            </a:r>
            <a:r>
              <a:rPr lang="en-US" altLang="zh-CN" sz="1800" dirty="0" smtClean="0">
                <a:solidFill>
                  <a:schemeClr val="tx1"/>
                </a:solidFill>
              </a:rPr>
              <a:t>      //</a:t>
            </a:r>
            <a:r>
              <a:rPr lang="en-US" altLang="zh-CN" sz="1800" dirty="0" err="1" smtClean="0">
                <a:solidFill>
                  <a:schemeClr val="tx1"/>
                </a:solidFill>
              </a:rPr>
              <a:t>std</a:t>
            </a:r>
            <a:r>
              <a:rPr lang="zh-CN" altLang="en-US" sz="1800" dirty="0" smtClean="0">
                <a:solidFill>
                  <a:schemeClr val="tx1"/>
                </a:solidFill>
              </a:rPr>
              <a:t>名空间</a:t>
            </a:r>
            <a:endParaRPr lang="zh-CN" altLang="zh-CN" sz="1800" dirty="0" smtClean="0">
              <a:solidFill>
                <a:schemeClr val="tx1"/>
              </a:solidFill>
            </a:endParaRPr>
          </a:p>
          <a:p>
            <a:pPr algn="l">
              <a:lnSpc>
                <a:spcPct val="90000"/>
              </a:lnSpc>
              <a:buFontTx/>
              <a:buNone/>
              <a:defRPr/>
            </a:pPr>
            <a:r>
              <a:rPr lang="zh-CN" altLang="zh-CN" sz="1800" dirty="0" smtClean="0">
                <a:solidFill>
                  <a:schemeClr val="tx1"/>
                </a:solidFill>
              </a:rPr>
              <a:t>int main()</a:t>
            </a:r>
            <a:r>
              <a:rPr lang="en-US" altLang="zh-CN" sz="1800" dirty="0" smtClean="0">
                <a:solidFill>
                  <a:schemeClr val="tx1"/>
                </a:solidFill>
              </a:rPr>
              <a:t>   //</a:t>
            </a:r>
            <a:r>
              <a:rPr lang="zh-CN" altLang="en-US" sz="1800" dirty="0" smtClean="0">
                <a:solidFill>
                  <a:schemeClr val="tx1"/>
                </a:solidFill>
              </a:rPr>
              <a:t>主函数</a:t>
            </a:r>
            <a:endParaRPr lang="zh-CN" altLang="zh-CN" sz="1800" dirty="0" smtClean="0">
              <a:solidFill>
                <a:schemeClr val="tx1"/>
              </a:solidFill>
            </a:endParaRPr>
          </a:p>
          <a:p>
            <a:pPr indent="180975" algn="l">
              <a:lnSpc>
                <a:spcPct val="90000"/>
              </a:lnSpc>
              <a:buFontTx/>
              <a:buNone/>
              <a:defRPr/>
            </a:pPr>
            <a:r>
              <a:rPr lang="zh-CN" altLang="zh-CN" sz="1800" dirty="0" smtClean="0">
                <a:solidFill>
                  <a:schemeClr val="tx1"/>
                </a:solidFill>
              </a:rPr>
              <a:t>{         </a:t>
            </a:r>
            <a:endParaRPr lang="en-US" altLang="zh-CN" sz="1800" dirty="0" smtClean="0">
              <a:solidFill>
                <a:schemeClr val="tx1"/>
              </a:solidFill>
            </a:endParaRPr>
          </a:p>
          <a:p>
            <a:pPr indent="361950" algn="l">
              <a:lnSpc>
                <a:spcPct val="90000"/>
              </a:lnSpc>
              <a:buFontTx/>
              <a:buNone/>
              <a:defRPr/>
            </a:pPr>
            <a:r>
              <a:rPr lang="zh-CN" altLang="zh-CN" sz="1800" dirty="0" smtClean="0">
                <a:solidFill>
                  <a:schemeClr val="tx1"/>
                </a:solidFill>
              </a:rPr>
              <a:t>cout&lt;&lt;"Hello world!"&lt;&lt;endl;      // </a:t>
            </a:r>
            <a:r>
              <a:rPr lang="zh-CN" sz="1800" dirty="0" smtClean="0">
                <a:solidFill>
                  <a:schemeClr val="tx1"/>
                </a:solidFill>
              </a:rPr>
              <a:t>每一条语句必须以分号结束</a:t>
            </a:r>
          </a:p>
          <a:p>
            <a:pPr indent="361950" algn="l">
              <a:lnSpc>
                <a:spcPct val="90000"/>
              </a:lnSpc>
              <a:buFontTx/>
              <a:buNone/>
              <a:defRPr/>
            </a:pPr>
            <a:r>
              <a:rPr lang="zh-CN" altLang="zh-CN" sz="1800" dirty="0" smtClean="0">
                <a:solidFill>
                  <a:schemeClr val="tx1"/>
                </a:solidFill>
              </a:rPr>
              <a:t>return 0;</a:t>
            </a:r>
            <a:r>
              <a:rPr lang="en-US" altLang="zh-CN" sz="1800" dirty="0" smtClean="0">
                <a:solidFill>
                  <a:schemeClr val="tx1"/>
                </a:solidFill>
              </a:rPr>
              <a:t>  //</a:t>
            </a:r>
            <a:r>
              <a:rPr lang="zh-CN" altLang="en-US" sz="1800" dirty="0" smtClean="0">
                <a:solidFill>
                  <a:schemeClr val="tx1"/>
                </a:solidFill>
              </a:rPr>
              <a:t>返回值，对应</a:t>
            </a:r>
            <a:r>
              <a:rPr lang="en-US" altLang="zh-CN" sz="1800" dirty="0" smtClean="0">
                <a:solidFill>
                  <a:schemeClr val="tx1"/>
                </a:solidFill>
              </a:rPr>
              <a:t>main</a:t>
            </a:r>
            <a:r>
              <a:rPr lang="zh-CN" altLang="en-US" sz="1800" dirty="0" smtClean="0">
                <a:solidFill>
                  <a:schemeClr val="tx1"/>
                </a:solidFill>
              </a:rPr>
              <a:t>函数</a:t>
            </a:r>
            <a:r>
              <a:rPr lang="en-US" altLang="zh-CN" sz="1800" dirty="0" err="1" smtClean="0">
                <a:solidFill>
                  <a:schemeClr val="tx1"/>
                </a:solidFill>
              </a:rPr>
              <a:t>int</a:t>
            </a:r>
            <a:r>
              <a:rPr lang="zh-CN" altLang="en-US" sz="1800" dirty="0" smtClean="0">
                <a:solidFill>
                  <a:schemeClr val="tx1"/>
                </a:solidFill>
              </a:rPr>
              <a:t>类型</a:t>
            </a:r>
            <a:endParaRPr lang="en-US" altLang="zh-CN" sz="1800" dirty="0" smtClean="0">
              <a:solidFill>
                <a:schemeClr val="tx1"/>
              </a:solidFill>
            </a:endParaRPr>
          </a:p>
          <a:p>
            <a:pPr indent="180975" algn="l">
              <a:lnSpc>
                <a:spcPct val="90000"/>
              </a:lnSpc>
              <a:buFontTx/>
              <a:buNone/>
              <a:defRPr/>
            </a:pPr>
            <a:r>
              <a:rPr lang="zh-CN" altLang="zh-CN" sz="1800" dirty="0" smtClean="0">
                <a:solidFill>
                  <a:schemeClr val="tx1"/>
                </a:solidFill>
              </a:rPr>
              <a:t>}                   </a:t>
            </a:r>
            <a:r>
              <a:rPr lang="en-US" altLang="zh-CN" sz="1800" dirty="0" smtClean="0">
                <a:solidFill>
                  <a:schemeClr val="tx1"/>
                </a:solidFill>
              </a:rPr>
              <a:t> </a:t>
            </a:r>
            <a:r>
              <a:rPr lang="zh-CN" altLang="zh-CN" sz="1800" dirty="0" smtClean="0">
                <a:solidFill>
                  <a:schemeClr val="tx1"/>
                </a:solidFill>
              </a:rPr>
              <a:t>/</a:t>
            </a:r>
            <a:r>
              <a:rPr lang="en-US" altLang="zh-CN" sz="1800" dirty="0" smtClean="0">
                <a:solidFill>
                  <a:schemeClr val="tx1"/>
                </a:solidFill>
              </a:rPr>
              <a:t>*</a:t>
            </a:r>
            <a:r>
              <a:rPr lang="zh-CN" sz="1800" dirty="0" smtClean="0">
                <a:solidFill>
                  <a:schemeClr val="tx1"/>
                </a:solidFill>
              </a:rPr>
              <a:t>大括号表示程序段的开始与结束，不是语句</a:t>
            </a:r>
            <a:r>
              <a:rPr lang="en-US" altLang="zh-CN" sz="1800" dirty="0" smtClean="0">
                <a:solidFill>
                  <a:schemeClr val="tx1"/>
                </a:solidFill>
              </a:rPr>
              <a:t>*/</a:t>
            </a:r>
            <a:endParaRPr lang="zh-CN" sz="1800" dirty="0">
              <a:solidFill>
                <a:schemeClr val="tx1"/>
              </a:solidFill>
            </a:endParaRPr>
          </a:p>
        </p:txBody>
      </p:sp>
    </p:spTree>
  </p:cSld>
  <p:clrMapOvr>
    <a:masterClrMapping/>
  </p:clrMapOvr>
  <p:transition spd="med" advClick="0">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82947"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949"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2951"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861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rPr>
              <a:t>chapter3</a:t>
            </a:r>
            <a:endPar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2955" name="TextBox 89">
            <a:hlinkClick r:id="rId18" action="ppaction://hlinksldjump"/>
          </p:cNvPr>
          <p:cNvSpPr txBox="1">
            <a:spLocks noChangeArrowheads="1"/>
          </p:cNvSpPr>
          <p:nvPr/>
        </p:nvSpPr>
        <p:spPr bwMode="auto">
          <a:xfrm>
            <a:off x="6640513" y="268288"/>
            <a:ext cx="1260475"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chapter5</a:t>
            </a:r>
            <a:endParaRPr lang="zh-CN" altLang="en-US" b="1">
              <a:solidFill>
                <a:schemeClr val="bg1"/>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2957" name="文本框 79"/>
          <p:cNvSpPr txBox="1">
            <a:spLocks noChangeArrowheads="1"/>
          </p:cNvSpPr>
          <p:nvPr/>
        </p:nvSpPr>
        <p:spPr bwMode="auto">
          <a:xfrm>
            <a:off x="87313" y="1052513"/>
            <a:ext cx="36528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问题的模块化求解</a:t>
            </a:r>
          </a:p>
        </p:txBody>
      </p:sp>
      <p:sp>
        <p:nvSpPr>
          <p:cNvPr id="82958" name="矩形 79"/>
          <p:cNvSpPr>
            <a:spLocks noChangeArrowheads="1"/>
          </p:cNvSpPr>
          <p:nvPr/>
        </p:nvSpPr>
        <p:spPr bwMode="auto">
          <a:xfrm>
            <a:off x="3756025" y="1176338"/>
            <a:ext cx="1981200" cy="460375"/>
          </a:xfrm>
          <a:prstGeom prst="rect">
            <a:avLst/>
          </a:prstGeom>
          <a:noFill/>
          <a:ln w="9525">
            <a:noFill/>
            <a:miter lim="800000"/>
            <a:headEnd/>
            <a:tailEnd/>
          </a:ln>
        </p:spPr>
        <p:txBody>
          <a:bodyPr wrap="none">
            <a:spAutoFit/>
          </a:bodyPr>
          <a:lstStyle/>
          <a:p>
            <a:r>
              <a:rPr lang="en-US" altLang="zh-CN" sz="2400" b="1"/>
              <a:t>——</a:t>
            </a:r>
            <a:r>
              <a:rPr lang="zh-CN" altLang="en-US" sz="2400" b="1"/>
              <a:t>函数调用</a:t>
            </a:r>
          </a:p>
        </p:txBody>
      </p:sp>
      <p:sp>
        <p:nvSpPr>
          <p:cNvPr id="82959" name="文本框 14335"/>
          <p:cNvSpPr txBox="1">
            <a:spLocks noChangeArrowheads="1"/>
          </p:cNvSpPr>
          <p:nvPr/>
        </p:nvSpPr>
        <p:spPr bwMode="auto">
          <a:xfrm>
            <a:off x="692150" y="1722438"/>
            <a:ext cx="4519613" cy="400050"/>
          </a:xfrm>
          <a:prstGeom prst="rect">
            <a:avLst/>
          </a:prstGeom>
          <a:noFill/>
          <a:ln w="9525">
            <a:noFill/>
            <a:miter lim="800000"/>
            <a:headEnd/>
            <a:tailEnd/>
          </a:ln>
        </p:spPr>
        <p:txBody>
          <a:bodyPr>
            <a:spAutoFit/>
          </a:bodyPr>
          <a:lstStyle/>
          <a:p>
            <a:r>
              <a:rPr lang="zh-CN" altLang="en-US" sz="2000"/>
              <a:t>调用格式：</a:t>
            </a:r>
            <a:r>
              <a:rPr lang="en-US" altLang="zh-CN" sz="2000"/>
              <a:t> </a:t>
            </a:r>
            <a:r>
              <a:rPr lang="en-US" altLang="zh-CN" sz="2000">
                <a:solidFill>
                  <a:srgbClr val="FF0000"/>
                </a:solidFill>
              </a:rPr>
              <a:t>&lt;</a:t>
            </a:r>
            <a:r>
              <a:rPr lang="zh-CN" altLang="en-US" sz="2000">
                <a:solidFill>
                  <a:srgbClr val="FF0000"/>
                </a:solidFill>
              </a:rPr>
              <a:t>函数名</a:t>
            </a:r>
            <a:r>
              <a:rPr lang="en-US" altLang="zh-CN" sz="2000">
                <a:solidFill>
                  <a:srgbClr val="FF0000"/>
                </a:solidFill>
              </a:rPr>
              <a:t>&gt;(&lt;</a:t>
            </a:r>
            <a:r>
              <a:rPr lang="zh-CN" altLang="en-US" sz="2000">
                <a:solidFill>
                  <a:srgbClr val="FF0000"/>
                </a:solidFill>
              </a:rPr>
              <a:t>参数列表</a:t>
            </a:r>
            <a:r>
              <a:rPr lang="en-US" altLang="zh-CN" sz="2000">
                <a:solidFill>
                  <a:srgbClr val="FF0000"/>
                </a:solidFill>
              </a:rPr>
              <a:t>&gt;)</a:t>
            </a:r>
            <a:endParaRPr lang="zh-CN" altLang="en-US" sz="2000">
              <a:solidFill>
                <a:srgbClr val="FF0000"/>
              </a:solidFill>
              <a:latin typeface="微软雅黑" pitchFamily="34" charset="-122"/>
              <a:ea typeface="微软雅黑" pitchFamily="34" charset="-122"/>
            </a:endParaRPr>
          </a:p>
        </p:txBody>
      </p:sp>
      <p:sp>
        <p:nvSpPr>
          <p:cNvPr id="82960" name="内容占位符 2"/>
          <p:cNvSpPr txBox="1">
            <a:spLocks/>
          </p:cNvSpPr>
          <p:nvPr/>
        </p:nvSpPr>
        <p:spPr bwMode="auto">
          <a:xfrm>
            <a:off x="692150" y="3675063"/>
            <a:ext cx="6804025" cy="1023937"/>
          </a:xfrm>
          <a:prstGeom prst="rect">
            <a:avLst/>
          </a:prstGeom>
          <a:noFill/>
          <a:ln w="9525">
            <a:noFill/>
            <a:miter lim="800000"/>
            <a:headEnd/>
            <a:tailEnd/>
          </a:ln>
        </p:spPr>
        <p:txBody>
          <a:bodyPr/>
          <a:lstStyle/>
          <a:p>
            <a:pPr>
              <a:spcBef>
                <a:spcPct val="20000"/>
              </a:spcBef>
              <a:buFont typeface="Arial" charset="0"/>
              <a:buNone/>
            </a:pPr>
            <a:r>
              <a:rPr lang="zh-CN" altLang="en-US" b="1"/>
              <a:t>实参</a:t>
            </a:r>
            <a:r>
              <a:rPr lang="zh-CN" altLang="en-US"/>
              <a:t>：用来向被调函数的形参传递数据</a:t>
            </a:r>
            <a:endParaRPr lang="en-US" altLang="zh-CN"/>
          </a:p>
          <a:p>
            <a:pPr>
              <a:spcBef>
                <a:spcPct val="20000"/>
              </a:spcBef>
              <a:buFont typeface="Arial" charset="0"/>
              <a:buNone/>
            </a:pPr>
            <a:r>
              <a:rPr lang="zh-CN" altLang="en-US"/>
              <a:t>实参几种类型：</a:t>
            </a:r>
            <a:endParaRPr lang="en-US" altLang="zh-CN"/>
          </a:p>
          <a:p>
            <a:pPr>
              <a:spcBef>
                <a:spcPct val="20000"/>
              </a:spcBef>
              <a:buFont typeface="Arial" charset="0"/>
              <a:buNone/>
            </a:pPr>
            <a:r>
              <a:rPr lang="en-US" altLang="zh-CN"/>
              <a:t>1.</a:t>
            </a:r>
            <a:r>
              <a:rPr lang="zh-CN" altLang="en-US"/>
              <a:t>常量</a:t>
            </a:r>
            <a:r>
              <a:rPr lang="en-US" altLang="zh-CN"/>
              <a:t> 2.</a:t>
            </a:r>
            <a:r>
              <a:rPr lang="zh-CN" altLang="en-US"/>
              <a:t>变量</a:t>
            </a:r>
            <a:r>
              <a:rPr lang="en-US" altLang="zh-CN"/>
              <a:t> 3.</a:t>
            </a:r>
            <a:r>
              <a:rPr lang="zh-CN" altLang="en-US"/>
              <a:t>表达式</a:t>
            </a:r>
            <a:r>
              <a:rPr lang="en-US" altLang="zh-CN"/>
              <a:t> 4.</a:t>
            </a:r>
            <a:r>
              <a:rPr lang="zh-CN" altLang="en-US"/>
              <a:t>另一个函数调用的结果</a:t>
            </a:r>
            <a:endParaRPr lang="en-US" altLang="zh-CN"/>
          </a:p>
        </p:txBody>
      </p:sp>
      <p:sp>
        <p:nvSpPr>
          <p:cNvPr id="82961" name="文本框 14336"/>
          <p:cNvSpPr txBox="1">
            <a:spLocks noChangeArrowheads="1"/>
          </p:cNvSpPr>
          <p:nvPr/>
        </p:nvSpPr>
        <p:spPr bwMode="auto">
          <a:xfrm>
            <a:off x="692150" y="2117725"/>
            <a:ext cx="8075613" cy="1476375"/>
          </a:xfrm>
          <a:prstGeom prst="rect">
            <a:avLst/>
          </a:prstGeom>
          <a:noFill/>
          <a:ln w="9525">
            <a:noFill/>
            <a:miter lim="800000"/>
            <a:headEnd/>
            <a:tailEnd/>
          </a:ln>
        </p:spPr>
        <p:txBody>
          <a:bodyPr>
            <a:spAutoFit/>
          </a:bodyPr>
          <a:lstStyle/>
          <a:p>
            <a:r>
              <a:rPr lang="zh-CN" altLang="en-US">
                <a:latin typeface="宋体" pitchFamily="2" charset="-122"/>
              </a:rPr>
              <a:t>注：可以直接用语句调用，可以通过表达式调用，可以作为另一个函数的参数</a:t>
            </a:r>
            <a:r>
              <a:rPr lang="en-US" altLang="zh-CN">
                <a:latin typeface="宋体" pitchFamily="2" charset="-122"/>
              </a:rPr>
              <a:t>,</a:t>
            </a:r>
            <a:r>
              <a:rPr lang="zh-CN" altLang="en-US">
                <a:latin typeface="宋体" pitchFamily="2" charset="-122"/>
              </a:rPr>
              <a:t>还可以在另一个函数中嵌套调用。</a:t>
            </a:r>
            <a:endParaRPr lang="en-US" altLang="zh-CN">
              <a:latin typeface="宋体" pitchFamily="2" charset="-122"/>
            </a:endParaRPr>
          </a:p>
          <a:p>
            <a:r>
              <a:rPr lang="zh-CN" altLang="en-US">
                <a:latin typeface="宋体" pitchFamily="2" charset="-122"/>
              </a:rPr>
              <a:t>如：</a:t>
            </a:r>
            <a:r>
              <a:rPr lang="en-US" altLang="zh-CN">
                <a:latin typeface="宋体" pitchFamily="2" charset="-122"/>
              </a:rPr>
              <a:t>add(s1,s2);</a:t>
            </a:r>
          </a:p>
          <a:p>
            <a:r>
              <a:rPr lang="en-US" altLang="zh-CN">
                <a:latin typeface="宋体" pitchFamily="2" charset="-122"/>
              </a:rPr>
              <a:t>    c=2*max(a,b);</a:t>
            </a:r>
          </a:p>
          <a:p>
            <a:r>
              <a:rPr lang="en-US" altLang="zh-CN">
                <a:latin typeface="宋体" pitchFamily="2" charset="-122"/>
              </a:rPr>
              <a:t>    m=max(a,max(b,c));</a:t>
            </a:r>
            <a:endParaRPr lang="zh-CN" altLang="en-US">
              <a:latin typeface="宋体" pitchFamily="2" charset="-122"/>
            </a:endParaRPr>
          </a:p>
        </p:txBody>
      </p:sp>
    </p:spTree>
  </p:cSld>
  <p:clrMapOvr>
    <a:masterClrMapping/>
  </p:clrMapOvr>
  <p:transition spd="med" advClick="0">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84995"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4997"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4999"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861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rPr>
              <a:t>chapter3</a:t>
            </a:r>
            <a:endPar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5003" name="TextBox 89">
            <a:hlinkClick r:id="rId18" action="ppaction://hlinksldjump"/>
          </p:cNvPr>
          <p:cNvSpPr txBox="1">
            <a:spLocks noChangeArrowheads="1"/>
          </p:cNvSpPr>
          <p:nvPr/>
        </p:nvSpPr>
        <p:spPr bwMode="auto">
          <a:xfrm>
            <a:off x="6640513" y="268288"/>
            <a:ext cx="1260475"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chapter5</a:t>
            </a:r>
            <a:endParaRPr lang="zh-CN" altLang="en-US" b="1">
              <a:solidFill>
                <a:schemeClr val="bg1"/>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5005" name="文本框 79"/>
          <p:cNvSpPr txBox="1">
            <a:spLocks noChangeArrowheads="1"/>
          </p:cNvSpPr>
          <p:nvPr/>
        </p:nvSpPr>
        <p:spPr bwMode="auto">
          <a:xfrm>
            <a:off x="87313" y="1052513"/>
            <a:ext cx="36528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问题的模块化求解</a:t>
            </a:r>
          </a:p>
        </p:txBody>
      </p:sp>
      <p:sp>
        <p:nvSpPr>
          <p:cNvPr id="85006" name="内容占位符 2"/>
          <p:cNvSpPr txBox="1">
            <a:spLocks/>
          </p:cNvSpPr>
          <p:nvPr/>
        </p:nvSpPr>
        <p:spPr bwMode="auto">
          <a:xfrm>
            <a:off x="628650" y="1682750"/>
            <a:ext cx="8218488" cy="2832100"/>
          </a:xfrm>
          <a:prstGeom prst="rect">
            <a:avLst/>
          </a:prstGeom>
          <a:noFill/>
          <a:ln w="9525">
            <a:noFill/>
            <a:miter lim="800000"/>
            <a:headEnd/>
            <a:tailEnd/>
          </a:ln>
        </p:spPr>
        <p:txBody>
          <a:bodyPr/>
          <a:lstStyle/>
          <a:p>
            <a:pPr>
              <a:spcBef>
                <a:spcPct val="20000"/>
              </a:spcBef>
              <a:buFont typeface="Arial" charset="0"/>
              <a:buNone/>
            </a:pPr>
            <a:r>
              <a:rPr lang="en-US" altLang="zh-CN" sz="2000"/>
              <a:t>1.</a:t>
            </a:r>
            <a:r>
              <a:rPr lang="zh-CN" altLang="en-US" sz="2000"/>
              <a:t>值传递</a:t>
            </a:r>
            <a:endParaRPr lang="en-US" altLang="zh-CN" sz="2000"/>
          </a:p>
          <a:p>
            <a:pPr>
              <a:spcBef>
                <a:spcPct val="20000"/>
              </a:spcBef>
              <a:buFont typeface="Arial" charset="0"/>
              <a:buNone/>
            </a:pPr>
            <a:r>
              <a:rPr lang="en-US" altLang="zh-CN" sz="2000"/>
              <a:t>     </a:t>
            </a:r>
            <a:r>
              <a:rPr lang="zh-CN" altLang="en-US" sz="2000"/>
              <a:t>调用时将实参的值依次传递给对应形参。</a:t>
            </a:r>
            <a:endParaRPr lang="en-US" altLang="zh-CN" sz="2000"/>
          </a:p>
          <a:p>
            <a:pPr>
              <a:spcBef>
                <a:spcPct val="20000"/>
              </a:spcBef>
              <a:buFont typeface="Arial" charset="0"/>
              <a:buNone/>
            </a:pPr>
            <a:r>
              <a:rPr lang="en-US" altLang="zh-CN" sz="2000"/>
              <a:t>     </a:t>
            </a:r>
            <a:r>
              <a:rPr lang="zh-CN" altLang="en-US" sz="2000"/>
              <a:t>在被调函数中对形参变量的改变不会影响实参变量。</a:t>
            </a:r>
            <a:endParaRPr lang="en-US" altLang="zh-CN" sz="2000"/>
          </a:p>
          <a:p>
            <a:pPr>
              <a:spcBef>
                <a:spcPct val="20000"/>
              </a:spcBef>
              <a:buFont typeface="Arial" charset="0"/>
              <a:buNone/>
            </a:pPr>
            <a:r>
              <a:rPr lang="en-US" altLang="zh-CN" sz="2000"/>
              <a:t>2.</a:t>
            </a:r>
            <a:r>
              <a:rPr lang="zh-CN" altLang="en-US" sz="2000"/>
              <a:t>引用传递</a:t>
            </a:r>
            <a:endParaRPr lang="en-US" altLang="zh-CN" sz="2000"/>
          </a:p>
          <a:p>
            <a:pPr>
              <a:spcBef>
                <a:spcPct val="20000"/>
              </a:spcBef>
              <a:buFont typeface="Arial" charset="0"/>
              <a:buNone/>
            </a:pPr>
            <a:r>
              <a:rPr lang="en-US" altLang="zh-CN" sz="2000"/>
              <a:t>       </a:t>
            </a:r>
            <a:r>
              <a:rPr lang="zh-CN" altLang="en-US" sz="2000"/>
              <a:t>格式：</a:t>
            </a:r>
            <a:r>
              <a:rPr lang="en-US" altLang="zh-CN" sz="2000">
                <a:solidFill>
                  <a:srgbClr val="FF0000"/>
                </a:solidFill>
              </a:rPr>
              <a:t>&lt;</a:t>
            </a:r>
            <a:r>
              <a:rPr lang="zh-CN" altLang="en-US" sz="2000">
                <a:solidFill>
                  <a:srgbClr val="FF0000"/>
                </a:solidFill>
              </a:rPr>
              <a:t>数据类型</a:t>
            </a:r>
            <a:r>
              <a:rPr lang="en-US" altLang="zh-CN" sz="2000">
                <a:solidFill>
                  <a:srgbClr val="FF0000"/>
                </a:solidFill>
              </a:rPr>
              <a:t>&gt; &amp;&lt;</a:t>
            </a:r>
            <a:r>
              <a:rPr lang="zh-CN" altLang="en-US" sz="2000">
                <a:solidFill>
                  <a:srgbClr val="FF0000"/>
                </a:solidFill>
              </a:rPr>
              <a:t>引用名</a:t>
            </a:r>
            <a:r>
              <a:rPr lang="en-US" altLang="zh-CN" sz="2000">
                <a:solidFill>
                  <a:srgbClr val="FF0000"/>
                </a:solidFill>
              </a:rPr>
              <a:t>&gt;=&lt;</a:t>
            </a:r>
            <a:r>
              <a:rPr lang="zh-CN" altLang="en-US" sz="2000">
                <a:solidFill>
                  <a:srgbClr val="FF0000"/>
                </a:solidFill>
              </a:rPr>
              <a:t>目标变量名</a:t>
            </a:r>
            <a:r>
              <a:rPr lang="en-US" altLang="zh-CN" sz="2000">
                <a:solidFill>
                  <a:srgbClr val="FF0000"/>
                </a:solidFill>
              </a:rPr>
              <a:t>&gt;;</a:t>
            </a:r>
          </a:p>
          <a:p>
            <a:pPr>
              <a:spcBef>
                <a:spcPct val="20000"/>
              </a:spcBef>
              <a:buFont typeface="Arial" charset="0"/>
              <a:buNone/>
            </a:pPr>
            <a:r>
              <a:rPr lang="en-US" altLang="zh-CN" sz="2000"/>
              <a:t>       </a:t>
            </a:r>
            <a:r>
              <a:rPr lang="zh-CN" altLang="en-US" sz="2000"/>
              <a:t>例如：</a:t>
            </a:r>
            <a:r>
              <a:rPr lang="en-US" altLang="zh-CN" sz="2000"/>
              <a:t>int a,&amp;b=a; //b</a:t>
            </a:r>
            <a:r>
              <a:rPr lang="zh-CN" altLang="en-US" sz="2000"/>
              <a:t>和</a:t>
            </a:r>
            <a:r>
              <a:rPr lang="en-US" altLang="zh-CN" sz="2000"/>
              <a:t>a</a:t>
            </a:r>
            <a:r>
              <a:rPr lang="zh-CN" altLang="en-US" sz="2000"/>
              <a:t>是同一个存储单元，二者等价。</a:t>
            </a:r>
            <a:endParaRPr lang="en-US" altLang="zh-CN" sz="2000"/>
          </a:p>
          <a:p>
            <a:pPr>
              <a:spcBef>
                <a:spcPct val="20000"/>
              </a:spcBef>
              <a:buFont typeface="Arial" charset="0"/>
              <a:buNone/>
            </a:pPr>
            <a:r>
              <a:rPr lang="en-US" altLang="zh-CN" sz="2000"/>
              <a:t>       </a:t>
            </a:r>
            <a:r>
              <a:rPr lang="zh-CN" altLang="en-US" sz="2000"/>
              <a:t>可以在被调函数中改变主调函数的变量值。</a:t>
            </a:r>
            <a:endParaRPr lang="en-US" altLang="zh-CN" sz="2000"/>
          </a:p>
          <a:p>
            <a:pPr>
              <a:spcBef>
                <a:spcPct val="20000"/>
              </a:spcBef>
              <a:buFont typeface="Arial" charset="0"/>
              <a:buNone/>
            </a:pPr>
            <a:r>
              <a:rPr lang="en-US" altLang="zh-CN" sz="2000"/>
              <a:t>3.</a:t>
            </a:r>
            <a:r>
              <a:rPr lang="zh-CN" altLang="en-US" sz="2000"/>
              <a:t>地址传递</a:t>
            </a:r>
            <a:endParaRPr lang="en-US" altLang="zh-CN" sz="2000"/>
          </a:p>
        </p:txBody>
      </p:sp>
      <p:sp>
        <p:nvSpPr>
          <p:cNvPr id="85007" name="文本框 1"/>
          <p:cNvSpPr txBox="1">
            <a:spLocks noChangeArrowheads="1"/>
          </p:cNvSpPr>
          <p:nvPr/>
        </p:nvSpPr>
        <p:spPr bwMode="auto">
          <a:xfrm>
            <a:off x="3740150" y="1176338"/>
            <a:ext cx="3248025" cy="460375"/>
          </a:xfrm>
          <a:prstGeom prst="rect">
            <a:avLst/>
          </a:prstGeom>
          <a:noFill/>
          <a:ln w="9525">
            <a:noFill/>
            <a:miter lim="800000"/>
            <a:headEnd/>
            <a:tailEnd/>
          </a:ln>
        </p:spPr>
        <p:txBody>
          <a:bodyPr>
            <a:spAutoFit/>
          </a:bodyPr>
          <a:lstStyle/>
          <a:p>
            <a:r>
              <a:rPr lang="en-US" altLang="zh-CN" sz="2400" b="1">
                <a:latin typeface="宋体" pitchFamily="2" charset="-122"/>
              </a:rPr>
              <a:t>——</a:t>
            </a:r>
            <a:r>
              <a:rPr lang="zh-CN" altLang="en-US" sz="2400" b="1">
                <a:latin typeface="宋体" pitchFamily="2" charset="-122"/>
              </a:rPr>
              <a:t>参数传递方式</a:t>
            </a:r>
          </a:p>
        </p:txBody>
      </p:sp>
    </p:spTree>
  </p:cSld>
  <p:clrMapOvr>
    <a:masterClrMapping/>
  </p:clrMapOvr>
  <p:transition spd="med" advClick="0">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87043"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7045"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7047"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861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rPr>
              <a:t>chapter3</a:t>
            </a:r>
            <a:endPar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7051" name="TextBox 89">
            <a:hlinkClick r:id="rId18" action="ppaction://hlinksldjump"/>
          </p:cNvPr>
          <p:cNvSpPr txBox="1">
            <a:spLocks noChangeArrowheads="1"/>
          </p:cNvSpPr>
          <p:nvPr/>
        </p:nvSpPr>
        <p:spPr bwMode="auto">
          <a:xfrm>
            <a:off x="6640513" y="268288"/>
            <a:ext cx="1260475"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chapter5</a:t>
            </a:r>
            <a:endParaRPr lang="zh-CN" altLang="en-US" b="1">
              <a:solidFill>
                <a:schemeClr val="bg1"/>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7053" name="文本框 79"/>
          <p:cNvSpPr txBox="1">
            <a:spLocks noChangeArrowheads="1"/>
          </p:cNvSpPr>
          <p:nvPr/>
        </p:nvSpPr>
        <p:spPr bwMode="auto">
          <a:xfrm>
            <a:off x="87313" y="1052513"/>
            <a:ext cx="36528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问题的模块化求解</a:t>
            </a:r>
          </a:p>
        </p:txBody>
      </p:sp>
      <p:sp>
        <p:nvSpPr>
          <p:cNvPr id="87054" name="矩形 1"/>
          <p:cNvSpPr>
            <a:spLocks noChangeArrowheads="1"/>
          </p:cNvSpPr>
          <p:nvPr/>
        </p:nvSpPr>
        <p:spPr bwMode="auto">
          <a:xfrm>
            <a:off x="3848100" y="1176338"/>
            <a:ext cx="2968625" cy="460375"/>
          </a:xfrm>
          <a:prstGeom prst="rect">
            <a:avLst/>
          </a:prstGeom>
          <a:noFill/>
          <a:ln w="9525">
            <a:noFill/>
            <a:miter lim="800000"/>
            <a:headEnd/>
            <a:tailEnd/>
          </a:ln>
        </p:spPr>
        <p:txBody>
          <a:bodyPr wrap="none">
            <a:spAutoFit/>
          </a:bodyPr>
          <a:lstStyle/>
          <a:p>
            <a:r>
              <a:rPr lang="en-US" altLang="zh-CN" sz="2400" b="1">
                <a:latin typeface="宋体" pitchFamily="2" charset="-122"/>
              </a:rPr>
              <a:t>——</a:t>
            </a:r>
            <a:r>
              <a:rPr lang="zh-CN" altLang="en-US" sz="2400" b="1">
                <a:latin typeface="宋体" pitchFamily="2" charset="-122"/>
              </a:rPr>
              <a:t>形参设定默认值</a:t>
            </a:r>
          </a:p>
        </p:txBody>
      </p:sp>
      <p:sp>
        <p:nvSpPr>
          <p:cNvPr id="87055" name="内容占位符 2"/>
          <p:cNvSpPr txBox="1">
            <a:spLocks/>
          </p:cNvSpPr>
          <p:nvPr/>
        </p:nvSpPr>
        <p:spPr bwMode="auto">
          <a:xfrm>
            <a:off x="727075" y="2012950"/>
            <a:ext cx="7402513" cy="1420813"/>
          </a:xfrm>
          <a:prstGeom prst="rect">
            <a:avLst/>
          </a:prstGeom>
          <a:noFill/>
          <a:ln w="9525">
            <a:noFill/>
            <a:miter lim="800000"/>
            <a:headEnd/>
            <a:tailEnd/>
          </a:ln>
        </p:spPr>
        <p:txBody>
          <a:bodyPr/>
          <a:lstStyle/>
          <a:p>
            <a:pPr>
              <a:spcBef>
                <a:spcPct val="20000"/>
              </a:spcBef>
              <a:buFont typeface="Arial" charset="0"/>
              <a:buNone/>
            </a:pPr>
            <a:r>
              <a:rPr lang="zh-CN" altLang="en-US" sz="2000"/>
              <a:t>    在函数定义时，为形参设定默认值。在调用时，如果有实参，形参使用实参值；没有对应的实参，形参自动调用默认值。</a:t>
            </a:r>
            <a:endParaRPr lang="en-US" altLang="zh-CN" sz="2000"/>
          </a:p>
          <a:p>
            <a:pPr>
              <a:spcBef>
                <a:spcPct val="20000"/>
              </a:spcBef>
              <a:buFont typeface="Arial" charset="0"/>
              <a:buNone/>
            </a:pPr>
            <a:r>
              <a:rPr lang="en-US" altLang="zh-CN" sz="2000"/>
              <a:t>    </a:t>
            </a:r>
            <a:r>
              <a:rPr lang="zh-CN" altLang="en-US" sz="2000"/>
              <a:t>如：</a:t>
            </a:r>
            <a:r>
              <a:rPr lang="en-US" altLang="zh-CN" sz="2000"/>
              <a:t>int add(int x=0,int y=0)</a:t>
            </a:r>
            <a:endParaRPr lang="zh-CN" altLang="en-US" sz="2000"/>
          </a:p>
        </p:txBody>
      </p:sp>
    </p:spTree>
  </p:cSld>
  <p:clrMapOvr>
    <a:masterClrMapping/>
  </p:clrMapOvr>
  <p:transition spd="med" advClick="0">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89091"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9093"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9095"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861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rPr>
              <a:t>chapter3</a:t>
            </a:r>
            <a:endPar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9099" name="TextBox 89">
            <a:hlinkClick r:id="rId18" action="ppaction://hlinksldjump"/>
          </p:cNvPr>
          <p:cNvSpPr txBox="1">
            <a:spLocks noChangeArrowheads="1"/>
          </p:cNvSpPr>
          <p:nvPr/>
        </p:nvSpPr>
        <p:spPr bwMode="auto">
          <a:xfrm>
            <a:off x="6640513" y="268288"/>
            <a:ext cx="1260475"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chapter5</a:t>
            </a:r>
            <a:endParaRPr lang="zh-CN" altLang="en-US" b="1">
              <a:solidFill>
                <a:schemeClr val="bg1"/>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9101" name="文本框 79"/>
          <p:cNvSpPr txBox="1">
            <a:spLocks noChangeArrowheads="1"/>
          </p:cNvSpPr>
          <p:nvPr/>
        </p:nvSpPr>
        <p:spPr bwMode="auto">
          <a:xfrm>
            <a:off x="87313" y="1052513"/>
            <a:ext cx="36528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问题的模块化求解</a:t>
            </a:r>
          </a:p>
        </p:txBody>
      </p:sp>
      <p:sp>
        <p:nvSpPr>
          <p:cNvPr id="89102" name="矩形 1"/>
          <p:cNvSpPr>
            <a:spLocks noChangeArrowheads="1"/>
          </p:cNvSpPr>
          <p:nvPr/>
        </p:nvSpPr>
        <p:spPr bwMode="auto">
          <a:xfrm>
            <a:off x="3824288" y="1176338"/>
            <a:ext cx="2968625" cy="460375"/>
          </a:xfrm>
          <a:prstGeom prst="rect">
            <a:avLst/>
          </a:prstGeom>
          <a:noFill/>
          <a:ln w="9525">
            <a:noFill/>
            <a:miter lim="800000"/>
            <a:headEnd/>
            <a:tailEnd/>
          </a:ln>
        </p:spPr>
        <p:txBody>
          <a:bodyPr wrap="none">
            <a:spAutoFit/>
          </a:bodyPr>
          <a:lstStyle/>
          <a:p>
            <a:r>
              <a:rPr lang="en-US" altLang="zh-CN" sz="2400" b="1">
                <a:latin typeface="宋体" pitchFamily="2" charset="-122"/>
              </a:rPr>
              <a:t>——</a:t>
            </a:r>
            <a:r>
              <a:rPr lang="zh-CN" altLang="en-US" sz="2400" b="1">
                <a:latin typeface="宋体" pitchFamily="2" charset="-122"/>
              </a:rPr>
              <a:t>数组名作为参数</a:t>
            </a:r>
          </a:p>
        </p:txBody>
      </p:sp>
      <p:sp>
        <p:nvSpPr>
          <p:cNvPr id="89103" name="内容占位符 2"/>
          <p:cNvSpPr txBox="1">
            <a:spLocks/>
          </p:cNvSpPr>
          <p:nvPr/>
        </p:nvSpPr>
        <p:spPr bwMode="auto">
          <a:xfrm>
            <a:off x="482600" y="1709738"/>
            <a:ext cx="8310563" cy="2016125"/>
          </a:xfrm>
          <a:prstGeom prst="rect">
            <a:avLst/>
          </a:prstGeom>
          <a:noFill/>
          <a:ln w="9525">
            <a:noFill/>
            <a:miter lim="800000"/>
            <a:headEnd/>
            <a:tailEnd/>
          </a:ln>
        </p:spPr>
        <p:txBody>
          <a:bodyPr/>
          <a:lstStyle/>
          <a:p>
            <a:pPr>
              <a:spcBef>
                <a:spcPct val="20000"/>
              </a:spcBef>
              <a:buFont typeface="Arial" charset="0"/>
              <a:buNone/>
            </a:pPr>
            <a:r>
              <a:rPr lang="zh-CN" altLang="en-US" sz="2000"/>
              <a:t>一维数组名作参数</a:t>
            </a:r>
            <a:endParaRPr lang="en-US" altLang="zh-CN" sz="2000"/>
          </a:p>
          <a:p>
            <a:pPr>
              <a:spcBef>
                <a:spcPct val="20000"/>
              </a:spcBef>
              <a:buFont typeface="Arial" charset="0"/>
              <a:buNone/>
            </a:pPr>
            <a:r>
              <a:rPr lang="en-US" altLang="zh-CN" sz="2000"/>
              <a:t>    </a:t>
            </a:r>
            <a:r>
              <a:rPr lang="en-US" altLang="zh-CN" sz="2000">
                <a:solidFill>
                  <a:srgbClr val="FF0000"/>
                </a:solidFill>
              </a:rPr>
              <a:t>&lt;</a:t>
            </a:r>
            <a:r>
              <a:rPr lang="zh-CN" altLang="en-US" sz="2000">
                <a:solidFill>
                  <a:srgbClr val="FF0000"/>
                </a:solidFill>
              </a:rPr>
              <a:t>函数类型</a:t>
            </a:r>
            <a:r>
              <a:rPr lang="en-US" altLang="zh-CN" sz="2000">
                <a:solidFill>
                  <a:srgbClr val="FF0000"/>
                </a:solidFill>
              </a:rPr>
              <a:t>&gt; &lt;</a:t>
            </a:r>
            <a:r>
              <a:rPr lang="zh-CN" altLang="en-US" sz="2000">
                <a:solidFill>
                  <a:srgbClr val="FF0000"/>
                </a:solidFill>
              </a:rPr>
              <a:t>函数名</a:t>
            </a:r>
            <a:r>
              <a:rPr lang="en-US" altLang="zh-CN" sz="2000">
                <a:solidFill>
                  <a:srgbClr val="FF0000"/>
                </a:solidFill>
              </a:rPr>
              <a:t>&gt;(&lt;</a:t>
            </a:r>
            <a:r>
              <a:rPr lang="zh-CN" altLang="en-US" sz="2000">
                <a:solidFill>
                  <a:srgbClr val="FF0000"/>
                </a:solidFill>
              </a:rPr>
              <a:t>形参类型</a:t>
            </a:r>
            <a:r>
              <a:rPr lang="en-US" altLang="zh-CN" sz="2000">
                <a:solidFill>
                  <a:srgbClr val="FF0000"/>
                </a:solidFill>
              </a:rPr>
              <a:t>&gt;&lt;</a:t>
            </a:r>
            <a:r>
              <a:rPr lang="zh-CN" altLang="en-US" sz="2000">
                <a:solidFill>
                  <a:srgbClr val="FF0000"/>
                </a:solidFill>
              </a:rPr>
              <a:t>数组名</a:t>
            </a:r>
            <a:r>
              <a:rPr lang="en-US" altLang="zh-CN" sz="2000">
                <a:solidFill>
                  <a:srgbClr val="FF0000"/>
                </a:solidFill>
              </a:rPr>
              <a:t>&gt;[]); </a:t>
            </a:r>
          </a:p>
          <a:p>
            <a:pPr>
              <a:spcBef>
                <a:spcPct val="20000"/>
              </a:spcBef>
              <a:buFont typeface="Arial" charset="0"/>
              <a:buNone/>
            </a:pPr>
            <a:r>
              <a:rPr lang="en-US" altLang="zh-CN" sz="2000">
                <a:solidFill>
                  <a:srgbClr val="FF0000"/>
                </a:solidFill>
              </a:rPr>
              <a:t>   </a:t>
            </a:r>
            <a:r>
              <a:rPr lang="en-US" altLang="zh-CN" sz="2000"/>
              <a:t>//</a:t>
            </a:r>
            <a:r>
              <a:rPr lang="zh-CN" altLang="en-US" sz="2000"/>
              <a:t>作为形参，数组名后有方括号</a:t>
            </a:r>
            <a:endParaRPr lang="en-US" altLang="zh-CN" sz="2000"/>
          </a:p>
          <a:p>
            <a:pPr>
              <a:spcBef>
                <a:spcPct val="20000"/>
              </a:spcBef>
              <a:buFont typeface="Arial" charset="0"/>
              <a:buNone/>
            </a:pPr>
            <a:r>
              <a:rPr lang="en-US" altLang="zh-CN" sz="2000"/>
              <a:t>   </a:t>
            </a:r>
            <a:r>
              <a:rPr lang="en-US" altLang="zh-CN" sz="2000">
                <a:solidFill>
                  <a:srgbClr val="FF0000"/>
                </a:solidFill>
              </a:rPr>
              <a:t>&lt;</a:t>
            </a:r>
            <a:r>
              <a:rPr lang="zh-CN" altLang="en-US" sz="2000">
                <a:solidFill>
                  <a:srgbClr val="FF0000"/>
                </a:solidFill>
              </a:rPr>
              <a:t>函数名</a:t>
            </a:r>
            <a:r>
              <a:rPr lang="en-US" altLang="zh-CN" sz="2000">
                <a:solidFill>
                  <a:srgbClr val="FF0000"/>
                </a:solidFill>
              </a:rPr>
              <a:t>&gt;(</a:t>
            </a:r>
            <a:r>
              <a:rPr lang="zh-CN" altLang="en-US" sz="2000">
                <a:solidFill>
                  <a:srgbClr val="FF0000"/>
                </a:solidFill>
              </a:rPr>
              <a:t>数组名</a:t>
            </a:r>
            <a:r>
              <a:rPr lang="en-US" altLang="zh-CN" sz="2000">
                <a:solidFill>
                  <a:srgbClr val="FF0000"/>
                </a:solidFill>
              </a:rPr>
              <a:t>)</a:t>
            </a:r>
          </a:p>
          <a:p>
            <a:pPr>
              <a:spcBef>
                <a:spcPct val="20000"/>
              </a:spcBef>
              <a:buFont typeface="Arial" charset="0"/>
              <a:buNone/>
            </a:pPr>
            <a:r>
              <a:rPr lang="en-US" altLang="zh-CN" sz="2000"/>
              <a:t>   //</a:t>
            </a:r>
            <a:r>
              <a:rPr lang="zh-CN" altLang="en-US" sz="2000"/>
              <a:t>作为实参</a:t>
            </a:r>
          </a:p>
        </p:txBody>
      </p:sp>
      <p:sp>
        <p:nvSpPr>
          <p:cNvPr id="89104" name="文本框 2"/>
          <p:cNvSpPr txBox="1">
            <a:spLocks noChangeArrowheads="1"/>
          </p:cNvSpPr>
          <p:nvPr/>
        </p:nvSpPr>
        <p:spPr bwMode="auto">
          <a:xfrm>
            <a:off x="841375" y="3711575"/>
            <a:ext cx="6450013" cy="923925"/>
          </a:xfrm>
          <a:prstGeom prst="rect">
            <a:avLst/>
          </a:prstGeom>
          <a:noFill/>
          <a:ln w="9525">
            <a:noFill/>
            <a:miter lim="800000"/>
            <a:headEnd/>
            <a:tailEnd/>
          </a:ln>
        </p:spPr>
        <p:txBody>
          <a:bodyPr>
            <a:spAutoFit/>
          </a:bodyPr>
          <a:lstStyle/>
          <a:p>
            <a:r>
              <a:rPr lang="zh-CN" altLang="en-US">
                <a:latin typeface="宋体" pitchFamily="2" charset="-122"/>
              </a:rPr>
              <a:t>数组名实际代表数组所占连续若干存储单元的首地址，实际上传递给形参的是地址，如果被调函数中各数组元素值发生了变化，也就是实参数组元素发生了变化。</a:t>
            </a:r>
            <a:endParaRPr lang="en-US" altLang="zh-CN">
              <a:latin typeface="宋体" pitchFamily="2" charset="-122"/>
            </a:endParaRPr>
          </a:p>
        </p:txBody>
      </p:sp>
    </p:spTree>
  </p:cSld>
  <p:clrMapOvr>
    <a:masterClrMapping/>
  </p:clrMapOvr>
  <p:transition spd="med" advClick="0">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91139"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1141"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1143"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861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rPr>
              <a:t>chapter3</a:t>
            </a:r>
            <a:endPar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1147" name="TextBox 89">
            <a:hlinkClick r:id="rId18" action="ppaction://hlinksldjump"/>
          </p:cNvPr>
          <p:cNvSpPr txBox="1">
            <a:spLocks noChangeArrowheads="1"/>
          </p:cNvSpPr>
          <p:nvPr/>
        </p:nvSpPr>
        <p:spPr bwMode="auto">
          <a:xfrm>
            <a:off x="6640513" y="268288"/>
            <a:ext cx="1260475"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chapter5</a:t>
            </a:r>
            <a:endParaRPr lang="zh-CN" altLang="en-US" b="1">
              <a:solidFill>
                <a:schemeClr val="bg1"/>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1149" name="文本框 79"/>
          <p:cNvSpPr txBox="1">
            <a:spLocks noChangeArrowheads="1"/>
          </p:cNvSpPr>
          <p:nvPr/>
        </p:nvSpPr>
        <p:spPr bwMode="auto">
          <a:xfrm>
            <a:off x="87313" y="1052513"/>
            <a:ext cx="36528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问题的模块化求解</a:t>
            </a:r>
          </a:p>
        </p:txBody>
      </p:sp>
      <p:sp>
        <p:nvSpPr>
          <p:cNvPr id="91150" name="矩形 1"/>
          <p:cNvSpPr>
            <a:spLocks noChangeArrowheads="1"/>
          </p:cNvSpPr>
          <p:nvPr/>
        </p:nvSpPr>
        <p:spPr bwMode="auto">
          <a:xfrm>
            <a:off x="3722688" y="1176338"/>
            <a:ext cx="3527425" cy="460375"/>
          </a:xfrm>
          <a:prstGeom prst="rect">
            <a:avLst/>
          </a:prstGeom>
          <a:noFill/>
          <a:ln w="9525">
            <a:noFill/>
            <a:miter lim="800000"/>
            <a:headEnd/>
            <a:tailEnd/>
          </a:ln>
        </p:spPr>
        <p:txBody>
          <a:bodyPr wrap="none">
            <a:spAutoFit/>
          </a:bodyPr>
          <a:lstStyle/>
          <a:p>
            <a:r>
              <a:rPr lang="en-US" altLang="zh-CN" sz="2400" b="1"/>
              <a:t>——</a:t>
            </a:r>
            <a:r>
              <a:rPr lang="zh-CN" altLang="en-US" sz="2400" b="1"/>
              <a:t>结构体变量作为参数</a:t>
            </a:r>
          </a:p>
        </p:txBody>
      </p:sp>
      <p:sp>
        <p:nvSpPr>
          <p:cNvPr id="91151" name="矩形 2"/>
          <p:cNvSpPr>
            <a:spLocks noChangeArrowheads="1"/>
          </p:cNvSpPr>
          <p:nvPr/>
        </p:nvSpPr>
        <p:spPr bwMode="auto">
          <a:xfrm>
            <a:off x="814388" y="2347913"/>
            <a:ext cx="7045325" cy="400050"/>
          </a:xfrm>
          <a:prstGeom prst="rect">
            <a:avLst/>
          </a:prstGeom>
          <a:noFill/>
          <a:ln w="9525">
            <a:noFill/>
            <a:miter lim="800000"/>
            <a:headEnd/>
            <a:tailEnd/>
          </a:ln>
        </p:spPr>
        <p:txBody>
          <a:bodyPr>
            <a:spAutoFit/>
          </a:bodyPr>
          <a:lstStyle/>
          <a:p>
            <a:r>
              <a:rPr lang="zh-CN" altLang="en-US" sz="2000"/>
              <a:t>结构体作为形参和实参，传递的是结构体整体，为值传递。</a:t>
            </a:r>
            <a:endParaRPr lang="en-US" altLang="zh-CN" sz="2000"/>
          </a:p>
        </p:txBody>
      </p:sp>
    </p:spTree>
  </p:cSld>
  <p:clrMapOvr>
    <a:masterClrMapping/>
  </p:clrMapOvr>
  <p:transition spd="med" advClick="0">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93187"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3189"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3191"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861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rPr>
              <a:t>chapter3</a:t>
            </a:r>
            <a:endPar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3195" name="TextBox 89">
            <a:hlinkClick r:id="rId18" action="ppaction://hlinksldjump"/>
          </p:cNvPr>
          <p:cNvSpPr txBox="1">
            <a:spLocks noChangeArrowheads="1"/>
          </p:cNvSpPr>
          <p:nvPr/>
        </p:nvSpPr>
        <p:spPr bwMode="auto">
          <a:xfrm>
            <a:off x="6640513" y="268288"/>
            <a:ext cx="1260475"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chapter5</a:t>
            </a:r>
            <a:endParaRPr lang="zh-CN" altLang="en-US" b="1">
              <a:solidFill>
                <a:schemeClr val="bg1"/>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3197" name="文本框 79"/>
          <p:cNvSpPr txBox="1">
            <a:spLocks noChangeArrowheads="1"/>
          </p:cNvSpPr>
          <p:nvPr/>
        </p:nvSpPr>
        <p:spPr bwMode="auto">
          <a:xfrm>
            <a:off x="87313" y="1052513"/>
            <a:ext cx="36528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问题的模块化求解</a:t>
            </a:r>
          </a:p>
        </p:txBody>
      </p:sp>
      <p:sp>
        <p:nvSpPr>
          <p:cNvPr id="93198" name="矩形 1"/>
          <p:cNvSpPr>
            <a:spLocks noChangeArrowheads="1"/>
          </p:cNvSpPr>
          <p:nvPr/>
        </p:nvSpPr>
        <p:spPr bwMode="auto">
          <a:xfrm>
            <a:off x="2354263" y="1549400"/>
            <a:ext cx="2041525" cy="461963"/>
          </a:xfrm>
          <a:prstGeom prst="rect">
            <a:avLst/>
          </a:prstGeom>
          <a:noFill/>
          <a:ln w="9525">
            <a:noFill/>
            <a:miter lim="800000"/>
            <a:headEnd/>
            <a:tailEnd/>
          </a:ln>
        </p:spPr>
        <p:txBody>
          <a:bodyPr wrap="none">
            <a:spAutoFit/>
          </a:bodyPr>
          <a:lstStyle/>
          <a:p>
            <a:r>
              <a:rPr lang="en-US" altLang="zh-CN" sz="2400" b="1">
                <a:latin typeface="宋体" pitchFamily="2" charset="-122"/>
              </a:rPr>
              <a:t>——</a:t>
            </a:r>
            <a:r>
              <a:rPr lang="zh-CN" altLang="en-US" sz="2400" b="1">
                <a:latin typeface="宋体" pitchFamily="2" charset="-122"/>
              </a:rPr>
              <a:t>递归函数</a:t>
            </a:r>
            <a:endParaRPr lang="zh-CN" altLang="en-US" sz="2400">
              <a:latin typeface="宋体" pitchFamily="2" charset="-122"/>
            </a:endParaRPr>
          </a:p>
        </p:txBody>
      </p:sp>
      <p:sp>
        <p:nvSpPr>
          <p:cNvPr id="93199" name="副标题 2"/>
          <p:cNvSpPr>
            <a:spLocks noGrp="1"/>
          </p:cNvSpPr>
          <p:nvPr>
            <p:ph type="subTitle" idx="1"/>
          </p:nvPr>
        </p:nvSpPr>
        <p:spPr>
          <a:xfrm>
            <a:off x="354013" y="2368550"/>
            <a:ext cx="3100387" cy="1857375"/>
          </a:xfrm>
        </p:spPr>
        <p:txBody>
          <a:bodyPr/>
          <a:lstStyle/>
          <a:p>
            <a:pPr algn="l"/>
            <a:r>
              <a:rPr lang="zh-CN" altLang="en-US" sz="2000" smtClean="0">
                <a:solidFill>
                  <a:schemeClr val="tx1"/>
                </a:solidFill>
                <a:latin typeface="宋体" pitchFamily="2" charset="-122"/>
              </a:rPr>
              <a:t>递归调用是指在定义一个函数的过程中直接或间接地调用函数其自身。</a:t>
            </a:r>
            <a:endParaRPr lang="en-US" altLang="zh-CN" sz="2000" smtClean="0">
              <a:solidFill>
                <a:schemeClr val="tx1"/>
              </a:solidFill>
              <a:latin typeface="宋体" pitchFamily="2" charset="-122"/>
            </a:endParaRPr>
          </a:p>
          <a:p>
            <a:pPr algn="l"/>
            <a:endParaRPr lang="en-US" altLang="zh-CN" sz="2000" smtClean="0">
              <a:solidFill>
                <a:schemeClr val="tx1"/>
              </a:solidFill>
              <a:latin typeface="宋体" pitchFamily="2" charset="-122"/>
            </a:endParaRPr>
          </a:p>
          <a:p>
            <a:pPr algn="l"/>
            <a:r>
              <a:rPr lang="zh-CN" altLang="en-US" sz="2000" smtClean="0">
                <a:solidFill>
                  <a:schemeClr val="tx1"/>
                </a:solidFill>
                <a:latin typeface="宋体" pitchFamily="2" charset="-122"/>
              </a:rPr>
              <a:t>注意：</a:t>
            </a:r>
            <a:r>
              <a:rPr lang="zh-CN" altLang="en-US" sz="2000" smtClean="0">
                <a:solidFill>
                  <a:schemeClr val="tx1"/>
                </a:solidFill>
              </a:rPr>
              <a:t>终止条件</a:t>
            </a:r>
          </a:p>
        </p:txBody>
      </p:sp>
      <p:sp>
        <p:nvSpPr>
          <p:cNvPr id="81" name="内容占位符 2"/>
          <p:cNvSpPr txBox="1">
            <a:spLocks/>
          </p:cNvSpPr>
          <p:nvPr/>
        </p:nvSpPr>
        <p:spPr bwMode="auto">
          <a:xfrm>
            <a:off x="4594225" y="998538"/>
            <a:ext cx="3106738" cy="3752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defRPr/>
            </a:pPr>
            <a:r>
              <a:rPr lang="zh-CN" altLang="en-US" sz="2000" dirty="0" smtClean="0">
                <a:solidFill>
                  <a:schemeClr val="tx1"/>
                </a:solidFill>
              </a:rPr>
              <a:t>计算阶乘</a:t>
            </a:r>
            <a:endParaRPr lang="en-US" altLang="zh-CN" sz="2000" dirty="0" smtClean="0">
              <a:solidFill>
                <a:schemeClr val="tx1"/>
              </a:solidFill>
            </a:endParaRPr>
          </a:p>
          <a:p>
            <a:pPr algn="l">
              <a:defRPr/>
            </a:pPr>
            <a:r>
              <a:rPr lang="en-US" altLang="zh-CN" sz="2000" dirty="0" err="1" smtClean="0">
                <a:solidFill>
                  <a:schemeClr val="tx1"/>
                </a:solidFill>
              </a:rPr>
              <a:t>int</a:t>
            </a:r>
            <a:r>
              <a:rPr lang="en-US" altLang="zh-CN" sz="2000" dirty="0" smtClean="0">
                <a:solidFill>
                  <a:schemeClr val="tx1"/>
                </a:solidFill>
              </a:rPr>
              <a:t> </a:t>
            </a:r>
            <a:r>
              <a:rPr lang="en-US" altLang="zh-CN" sz="2000" dirty="0" err="1" smtClean="0">
                <a:solidFill>
                  <a:schemeClr val="tx1"/>
                </a:solidFill>
              </a:rPr>
              <a:t>fac</a:t>
            </a:r>
            <a:r>
              <a:rPr lang="en-US" altLang="zh-CN" sz="2000" dirty="0" smtClean="0">
                <a:solidFill>
                  <a:schemeClr val="tx1"/>
                </a:solidFill>
              </a:rPr>
              <a:t>(</a:t>
            </a:r>
            <a:r>
              <a:rPr lang="en-US" altLang="zh-CN" sz="2000" dirty="0" err="1" smtClean="0">
                <a:solidFill>
                  <a:schemeClr val="tx1"/>
                </a:solidFill>
              </a:rPr>
              <a:t>int</a:t>
            </a:r>
            <a:r>
              <a:rPr lang="en-US" altLang="zh-CN" sz="2000" dirty="0" smtClean="0">
                <a:solidFill>
                  <a:schemeClr val="tx1"/>
                </a:solidFill>
              </a:rPr>
              <a:t> n)</a:t>
            </a:r>
          </a:p>
          <a:p>
            <a:pPr indent="92075" algn="l">
              <a:defRPr/>
            </a:pPr>
            <a:r>
              <a:rPr lang="en-US" altLang="zh-CN" sz="2000" dirty="0" smtClean="0">
                <a:solidFill>
                  <a:schemeClr val="tx1"/>
                </a:solidFill>
              </a:rPr>
              <a:t>{</a:t>
            </a:r>
          </a:p>
          <a:p>
            <a:pPr indent="266700" algn="l">
              <a:defRPr/>
            </a:pPr>
            <a:r>
              <a:rPr lang="en-US" altLang="zh-CN" sz="2000" dirty="0" err="1" smtClean="0">
                <a:solidFill>
                  <a:schemeClr val="tx1"/>
                </a:solidFill>
              </a:rPr>
              <a:t>int</a:t>
            </a:r>
            <a:r>
              <a:rPr lang="en-US" altLang="zh-CN" sz="2000" dirty="0" smtClean="0">
                <a:solidFill>
                  <a:schemeClr val="tx1"/>
                </a:solidFill>
              </a:rPr>
              <a:t> y;</a:t>
            </a:r>
          </a:p>
          <a:p>
            <a:pPr indent="266700" algn="l">
              <a:defRPr/>
            </a:pPr>
            <a:r>
              <a:rPr lang="en-US" altLang="zh-CN" sz="2000" dirty="0" smtClean="0">
                <a:solidFill>
                  <a:schemeClr val="tx1"/>
                </a:solidFill>
              </a:rPr>
              <a:t>if(n==0||n==1)</a:t>
            </a:r>
          </a:p>
          <a:p>
            <a:pPr indent="266700" algn="l">
              <a:defRPr/>
            </a:pPr>
            <a:r>
              <a:rPr lang="en-US" altLang="zh-CN" sz="2000" dirty="0" smtClean="0">
                <a:solidFill>
                  <a:schemeClr val="tx1"/>
                </a:solidFill>
              </a:rPr>
              <a:t>   y=1;</a:t>
            </a:r>
          </a:p>
          <a:p>
            <a:pPr indent="266700" algn="l">
              <a:defRPr/>
            </a:pPr>
            <a:r>
              <a:rPr lang="en-US" altLang="zh-CN" sz="2000" dirty="0" smtClean="0">
                <a:solidFill>
                  <a:schemeClr val="tx1"/>
                </a:solidFill>
              </a:rPr>
              <a:t>else</a:t>
            </a:r>
          </a:p>
          <a:p>
            <a:pPr indent="266700" algn="l">
              <a:defRPr/>
            </a:pPr>
            <a:r>
              <a:rPr lang="en-US" altLang="zh-CN" sz="2000" dirty="0" smtClean="0">
                <a:solidFill>
                  <a:schemeClr val="tx1"/>
                </a:solidFill>
              </a:rPr>
              <a:t>   y=</a:t>
            </a:r>
            <a:r>
              <a:rPr lang="en-US" altLang="zh-CN" sz="2000" dirty="0" err="1" smtClean="0">
                <a:solidFill>
                  <a:schemeClr val="tx1"/>
                </a:solidFill>
              </a:rPr>
              <a:t>fac</a:t>
            </a:r>
            <a:r>
              <a:rPr lang="en-US" altLang="zh-CN" sz="2000" dirty="0" smtClean="0">
                <a:solidFill>
                  <a:schemeClr val="tx1"/>
                </a:solidFill>
              </a:rPr>
              <a:t>(n-1)*n;</a:t>
            </a:r>
          </a:p>
          <a:p>
            <a:pPr indent="266700" algn="l">
              <a:defRPr/>
            </a:pPr>
            <a:r>
              <a:rPr lang="en-US" altLang="zh-CN" sz="2000" dirty="0" smtClean="0">
                <a:solidFill>
                  <a:schemeClr val="tx1"/>
                </a:solidFill>
              </a:rPr>
              <a:t>return y;</a:t>
            </a:r>
          </a:p>
          <a:p>
            <a:pPr indent="92075" algn="l">
              <a:defRPr/>
            </a:pPr>
            <a:r>
              <a:rPr lang="en-US" altLang="zh-CN" sz="2000" dirty="0" smtClean="0">
                <a:solidFill>
                  <a:schemeClr val="tx1"/>
                </a:solidFill>
              </a:rPr>
              <a:t>}</a:t>
            </a:r>
            <a:endParaRPr lang="zh-CN" altLang="en-US" sz="2000" dirty="0">
              <a:solidFill>
                <a:schemeClr val="tx1"/>
              </a:solidFill>
            </a:endParaRPr>
          </a:p>
        </p:txBody>
      </p:sp>
    </p:spTree>
  </p:cSld>
  <p:clrMapOvr>
    <a:masterClrMapping/>
  </p:clrMapOvr>
  <p:transition spd="med" advClick="0">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95235"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5237"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5239"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861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rPr>
              <a:t>chapter3</a:t>
            </a:r>
            <a:endPar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5243" name="TextBox 89">
            <a:hlinkClick r:id="rId18" action="ppaction://hlinksldjump"/>
          </p:cNvPr>
          <p:cNvSpPr txBox="1">
            <a:spLocks noChangeArrowheads="1"/>
          </p:cNvSpPr>
          <p:nvPr/>
        </p:nvSpPr>
        <p:spPr bwMode="auto">
          <a:xfrm>
            <a:off x="6640513" y="268288"/>
            <a:ext cx="1260475"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chapter5</a:t>
            </a:r>
            <a:endParaRPr lang="zh-CN" altLang="en-US" b="1">
              <a:solidFill>
                <a:schemeClr val="bg1"/>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5245" name="文本框 79"/>
          <p:cNvSpPr txBox="1">
            <a:spLocks noChangeArrowheads="1"/>
          </p:cNvSpPr>
          <p:nvPr/>
        </p:nvSpPr>
        <p:spPr bwMode="auto">
          <a:xfrm>
            <a:off x="87313" y="1052513"/>
            <a:ext cx="36528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问题的模块化求解</a:t>
            </a:r>
          </a:p>
        </p:txBody>
      </p:sp>
      <p:sp>
        <p:nvSpPr>
          <p:cNvPr id="95246" name="矩形 1"/>
          <p:cNvSpPr>
            <a:spLocks noChangeArrowheads="1"/>
          </p:cNvSpPr>
          <p:nvPr/>
        </p:nvSpPr>
        <p:spPr bwMode="auto">
          <a:xfrm>
            <a:off x="3687763" y="1176338"/>
            <a:ext cx="2041525" cy="460375"/>
          </a:xfrm>
          <a:prstGeom prst="rect">
            <a:avLst/>
          </a:prstGeom>
          <a:noFill/>
          <a:ln w="9525">
            <a:noFill/>
            <a:miter lim="800000"/>
            <a:headEnd/>
            <a:tailEnd/>
          </a:ln>
        </p:spPr>
        <p:txBody>
          <a:bodyPr wrap="none">
            <a:spAutoFit/>
          </a:bodyPr>
          <a:lstStyle/>
          <a:p>
            <a:r>
              <a:rPr lang="en-US" altLang="zh-CN" sz="2400" b="1">
                <a:latin typeface="宋体" pitchFamily="2" charset="-122"/>
              </a:rPr>
              <a:t>——</a:t>
            </a:r>
            <a:r>
              <a:rPr lang="zh-CN" altLang="en-US" sz="2400" b="1">
                <a:latin typeface="宋体" pitchFamily="2" charset="-122"/>
              </a:rPr>
              <a:t>内联函数</a:t>
            </a:r>
            <a:endParaRPr lang="zh-CN" altLang="en-US" sz="2400">
              <a:latin typeface="宋体" pitchFamily="2" charset="-122"/>
            </a:endParaRPr>
          </a:p>
        </p:txBody>
      </p:sp>
      <p:sp>
        <p:nvSpPr>
          <p:cNvPr id="80" name="内容占位符 2"/>
          <p:cNvSpPr txBox="1">
            <a:spLocks/>
          </p:cNvSpPr>
          <p:nvPr/>
        </p:nvSpPr>
        <p:spPr bwMode="auto">
          <a:xfrm>
            <a:off x="503238" y="2592388"/>
            <a:ext cx="6965950" cy="136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defRPr/>
            </a:pPr>
            <a:r>
              <a:rPr lang="zh-CN" altLang="en-US" sz="2000" dirty="0" smtClean="0">
                <a:solidFill>
                  <a:schemeClr val="tx1"/>
                </a:solidFill>
                <a:latin typeface="+mj-ea"/>
                <a:ea typeface="+mj-ea"/>
              </a:rPr>
              <a:t>内联函数一般适合于函数体较小而又被频繁调用的情况。</a:t>
            </a:r>
            <a:endParaRPr lang="en-US" altLang="zh-CN" sz="2000" dirty="0" smtClean="0">
              <a:solidFill>
                <a:schemeClr val="tx1"/>
              </a:solidFill>
              <a:latin typeface="+mj-ea"/>
              <a:ea typeface="+mj-ea"/>
            </a:endParaRPr>
          </a:p>
          <a:p>
            <a:pPr algn="l">
              <a:defRPr/>
            </a:pPr>
            <a:endParaRPr lang="en-US" altLang="zh-CN" sz="2000" dirty="0" smtClean="0">
              <a:solidFill>
                <a:schemeClr val="tx1"/>
              </a:solidFill>
              <a:latin typeface="+mj-ea"/>
              <a:ea typeface="+mj-ea"/>
            </a:endParaRPr>
          </a:p>
          <a:p>
            <a:pPr algn="l">
              <a:defRPr/>
            </a:pPr>
            <a:r>
              <a:rPr lang="zh-CN" altLang="en-US" sz="2000" dirty="0" smtClean="0">
                <a:solidFill>
                  <a:schemeClr val="tx1"/>
                </a:solidFill>
                <a:latin typeface="+mj-ea"/>
                <a:ea typeface="+mj-ea"/>
              </a:rPr>
              <a:t>内联函数的使用是为了减少系统的开销，以增加代码的代价换取时间上的效率。</a:t>
            </a:r>
            <a:endParaRPr lang="zh-CN" altLang="en-US" sz="2000" dirty="0">
              <a:solidFill>
                <a:schemeClr val="tx1"/>
              </a:solidFill>
              <a:latin typeface="+mj-ea"/>
              <a:ea typeface="+mj-ea"/>
            </a:endParaRPr>
          </a:p>
        </p:txBody>
      </p:sp>
      <p:sp>
        <p:nvSpPr>
          <p:cNvPr id="95248" name="文本框 14335"/>
          <p:cNvSpPr txBox="1">
            <a:spLocks noChangeArrowheads="1"/>
          </p:cNvSpPr>
          <p:nvPr/>
        </p:nvSpPr>
        <p:spPr bwMode="auto">
          <a:xfrm>
            <a:off x="541338" y="1866900"/>
            <a:ext cx="5788025" cy="400050"/>
          </a:xfrm>
          <a:prstGeom prst="rect">
            <a:avLst/>
          </a:prstGeom>
          <a:noFill/>
          <a:ln w="9525">
            <a:noFill/>
            <a:miter lim="800000"/>
            <a:headEnd/>
            <a:tailEnd/>
          </a:ln>
        </p:spPr>
        <p:txBody>
          <a:bodyPr>
            <a:spAutoFit/>
          </a:bodyPr>
          <a:lstStyle/>
          <a:p>
            <a:r>
              <a:rPr lang="zh-CN" altLang="en-US" sz="2000">
                <a:latin typeface="宋体" pitchFamily="2" charset="-122"/>
              </a:rPr>
              <a:t>定义方法：在函数类型之前加上关键字</a:t>
            </a:r>
            <a:r>
              <a:rPr lang="en-US" altLang="zh-CN" sz="2000">
                <a:latin typeface="宋体" pitchFamily="2" charset="-122"/>
              </a:rPr>
              <a:t>inline</a:t>
            </a:r>
            <a:endParaRPr lang="zh-CN" altLang="en-US" sz="2000">
              <a:latin typeface="宋体" pitchFamily="2" charset="-122"/>
            </a:endParaRPr>
          </a:p>
        </p:txBody>
      </p:sp>
    </p:spTree>
  </p:cSld>
  <p:clrMapOvr>
    <a:masterClrMapping/>
  </p:clrMapOvr>
  <p:transition spd="med" advClick="0">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97283"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7285"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7287"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861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rPr>
              <a:t>chapter3</a:t>
            </a:r>
            <a:endPar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7291" name="TextBox 89">
            <a:hlinkClick r:id="rId18" action="ppaction://hlinksldjump"/>
          </p:cNvPr>
          <p:cNvSpPr txBox="1">
            <a:spLocks noChangeArrowheads="1"/>
          </p:cNvSpPr>
          <p:nvPr/>
        </p:nvSpPr>
        <p:spPr bwMode="auto">
          <a:xfrm>
            <a:off x="6640513" y="268288"/>
            <a:ext cx="1260475"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chapter5</a:t>
            </a:r>
            <a:endParaRPr lang="zh-CN" altLang="en-US" b="1">
              <a:solidFill>
                <a:schemeClr val="bg1"/>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7293" name="文本框 79"/>
          <p:cNvSpPr txBox="1">
            <a:spLocks noChangeArrowheads="1"/>
          </p:cNvSpPr>
          <p:nvPr/>
        </p:nvSpPr>
        <p:spPr bwMode="auto">
          <a:xfrm>
            <a:off x="87313" y="1052513"/>
            <a:ext cx="36528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问题的模块化求解</a:t>
            </a:r>
          </a:p>
        </p:txBody>
      </p:sp>
      <p:sp>
        <p:nvSpPr>
          <p:cNvPr id="97294" name="矩形 1"/>
          <p:cNvSpPr>
            <a:spLocks noChangeArrowheads="1"/>
          </p:cNvSpPr>
          <p:nvPr/>
        </p:nvSpPr>
        <p:spPr bwMode="auto">
          <a:xfrm>
            <a:off x="3665538" y="1176338"/>
            <a:ext cx="2041525" cy="460375"/>
          </a:xfrm>
          <a:prstGeom prst="rect">
            <a:avLst/>
          </a:prstGeom>
          <a:noFill/>
          <a:ln w="9525">
            <a:noFill/>
            <a:miter lim="800000"/>
            <a:headEnd/>
            <a:tailEnd/>
          </a:ln>
        </p:spPr>
        <p:txBody>
          <a:bodyPr wrap="none">
            <a:spAutoFit/>
          </a:bodyPr>
          <a:lstStyle/>
          <a:p>
            <a:r>
              <a:rPr lang="en-US" altLang="zh-CN" sz="2400" b="1">
                <a:latin typeface="宋体" pitchFamily="2" charset="-122"/>
              </a:rPr>
              <a:t>——</a:t>
            </a:r>
            <a:r>
              <a:rPr lang="zh-CN" altLang="en-US" sz="2400" b="1">
                <a:latin typeface="宋体" pitchFamily="2" charset="-122"/>
              </a:rPr>
              <a:t>函数重载</a:t>
            </a:r>
            <a:endParaRPr lang="zh-CN" altLang="en-US" sz="2400">
              <a:latin typeface="宋体" pitchFamily="2" charset="-122"/>
            </a:endParaRPr>
          </a:p>
        </p:txBody>
      </p:sp>
      <p:sp>
        <p:nvSpPr>
          <p:cNvPr id="97295" name="TextBox 4"/>
          <p:cNvSpPr txBox="1">
            <a:spLocks noChangeArrowheads="1"/>
          </p:cNvSpPr>
          <p:nvPr/>
        </p:nvSpPr>
        <p:spPr bwMode="auto">
          <a:xfrm>
            <a:off x="1233488" y="2006600"/>
            <a:ext cx="6242050" cy="1938338"/>
          </a:xfrm>
          <a:prstGeom prst="rect">
            <a:avLst/>
          </a:prstGeom>
          <a:noFill/>
          <a:ln w="9525">
            <a:noFill/>
            <a:miter lim="800000"/>
            <a:headEnd/>
            <a:tailEnd/>
          </a:ln>
        </p:spPr>
        <p:txBody>
          <a:bodyPr>
            <a:spAutoFit/>
          </a:bodyPr>
          <a:lstStyle/>
          <a:p>
            <a:r>
              <a:rPr lang="en-US" altLang="zh-CN" sz="2000"/>
              <a:t>            C++</a:t>
            </a:r>
            <a:r>
              <a:rPr lang="zh-CN" altLang="en-US" sz="2000"/>
              <a:t>的函数重载机制，允许两个或两个以上的函数具有相同的函数名，这些函数被称为重载函数。只要这些函数的参数列表不同，包括</a:t>
            </a:r>
            <a:r>
              <a:rPr lang="zh-CN" altLang="en-US" sz="2000">
                <a:solidFill>
                  <a:srgbClr val="FF0000"/>
                </a:solidFill>
              </a:rPr>
              <a:t>形参个数</a:t>
            </a:r>
            <a:r>
              <a:rPr lang="zh-CN" altLang="en-US" sz="2000"/>
              <a:t>不同或</a:t>
            </a:r>
            <a:r>
              <a:rPr lang="zh-CN" altLang="en-US" sz="2000">
                <a:solidFill>
                  <a:srgbClr val="FF0000"/>
                </a:solidFill>
              </a:rPr>
              <a:t>形参类型</a:t>
            </a:r>
            <a:r>
              <a:rPr lang="zh-CN" altLang="en-US" sz="2000"/>
              <a:t>不完全一样，编译系统就会根据实参和形参的个数或类型的匹配关系，在同函数名中自动选择调用某个函数。</a:t>
            </a:r>
          </a:p>
        </p:txBody>
      </p:sp>
    </p:spTree>
  </p:cSld>
  <p:clrMapOvr>
    <a:masterClrMapping/>
  </p:clrMapOvr>
  <p:transition spd="med" advClick="0">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99331"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9333"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9335"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861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rPr>
              <a:t>chapter3</a:t>
            </a:r>
            <a:endPar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9339" name="TextBox 89">
            <a:hlinkClick r:id="rId18" action="ppaction://hlinksldjump"/>
          </p:cNvPr>
          <p:cNvSpPr txBox="1">
            <a:spLocks noChangeArrowheads="1"/>
          </p:cNvSpPr>
          <p:nvPr/>
        </p:nvSpPr>
        <p:spPr bwMode="auto">
          <a:xfrm>
            <a:off x="6640513" y="268288"/>
            <a:ext cx="1260475"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chapter5</a:t>
            </a:r>
            <a:endParaRPr lang="zh-CN" altLang="en-US" b="1">
              <a:solidFill>
                <a:schemeClr val="bg1"/>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9341" name="文本框 79"/>
          <p:cNvSpPr txBox="1">
            <a:spLocks noChangeArrowheads="1"/>
          </p:cNvSpPr>
          <p:nvPr/>
        </p:nvSpPr>
        <p:spPr bwMode="auto">
          <a:xfrm>
            <a:off x="87313" y="1052513"/>
            <a:ext cx="36528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问题的模块化求解</a:t>
            </a:r>
          </a:p>
        </p:txBody>
      </p:sp>
      <p:sp>
        <p:nvSpPr>
          <p:cNvPr id="78" name="矩形 77"/>
          <p:cNvSpPr/>
          <p:nvPr/>
        </p:nvSpPr>
        <p:spPr>
          <a:xfrm>
            <a:off x="528638" y="1931988"/>
            <a:ext cx="3455987" cy="2555875"/>
          </a:xfrm>
          <a:prstGeom prst="rect">
            <a:avLst/>
          </a:prstGeom>
        </p:spPr>
        <p:txBody>
          <a:bodyPr>
            <a:spAutoFit/>
          </a:bodyPr>
          <a:lstStyle/>
          <a:p>
            <a:pPr>
              <a:defRPr/>
            </a:pPr>
            <a:r>
              <a:rPr lang="en-US" altLang="zh-CN" sz="2000" dirty="0" err="1"/>
              <a:t>int</a:t>
            </a:r>
            <a:r>
              <a:rPr lang="en-US" altLang="zh-CN" sz="2000" dirty="0"/>
              <a:t> max(</a:t>
            </a:r>
            <a:r>
              <a:rPr lang="en-US" altLang="zh-CN" sz="2000" dirty="0" err="1"/>
              <a:t>int</a:t>
            </a:r>
            <a:r>
              <a:rPr lang="en-US" altLang="zh-CN" sz="2000" dirty="0"/>
              <a:t> </a:t>
            </a:r>
            <a:r>
              <a:rPr lang="en-US" altLang="zh-CN" sz="2000" dirty="0" err="1"/>
              <a:t>x,int</a:t>
            </a:r>
            <a:r>
              <a:rPr lang="en-US" altLang="zh-CN" sz="2000" dirty="0"/>
              <a:t> y) </a:t>
            </a:r>
          </a:p>
          <a:p>
            <a:pPr>
              <a:defRPr/>
            </a:pPr>
            <a:r>
              <a:rPr lang="en-US" altLang="zh-CN" sz="2000" dirty="0"/>
              <a:t>   {  </a:t>
            </a:r>
          </a:p>
          <a:p>
            <a:pPr>
              <a:defRPr/>
            </a:pPr>
            <a:r>
              <a:rPr lang="en-US" altLang="zh-CN" sz="2000" dirty="0"/>
              <a:t>     return x&gt;</a:t>
            </a:r>
            <a:r>
              <a:rPr lang="en-US" altLang="zh-CN" sz="2000" dirty="0" err="1"/>
              <a:t>y?x:y</a:t>
            </a:r>
            <a:r>
              <a:rPr lang="en-US" altLang="zh-CN" sz="2000" dirty="0"/>
              <a:t>;</a:t>
            </a:r>
          </a:p>
          <a:p>
            <a:pPr indent="182563">
              <a:defRPr/>
            </a:pPr>
            <a:r>
              <a:rPr lang="en-US" altLang="zh-CN" sz="2000" dirty="0"/>
              <a:t>}</a:t>
            </a:r>
          </a:p>
          <a:p>
            <a:pPr>
              <a:defRPr/>
            </a:pPr>
            <a:r>
              <a:rPr lang="en-US" altLang="zh-CN" sz="2000" dirty="0"/>
              <a:t>double max(double </a:t>
            </a:r>
            <a:r>
              <a:rPr lang="en-US" altLang="zh-CN" sz="2000" dirty="0" err="1"/>
              <a:t>x,double</a:t>
            </a:r>
            <a:r>
              <a:rPr lang="en-US" altLang="zh-CN" sz="2000" dirty="0"/>
              <a:t> y)</a:t>
            </a:r>
          </a:p>
          <a:p>
            <a:pPr>
              <a:defRPr/>
            </a:pPr>
            <a:r>
              <a:rPr lang="en-US" altLang="zh-CN" sz="2000" dirty="0"/>
              <a:t>   {</a:t>
            </a:r>
          </a:p>
          <a:p>
            <a:pPr>
              <a:defRPr/>
            </a:pPr>
            <a:r>
              <a:rPr lang="en-US" altLang="zh-CN" sz="2000" dirty="0"/>
              <a:t>     return x&gt;</a:t>
            </a:r>
            <a:r>
              <a:rPr lang="en-US" altLang="zh-CN" sz="2000" dirty="0" err="1"/>
              <a:t>y?x:y</a:t>
            </a:r>
            <a:r>
              <a:rPr lang="en-US" altLang="zh-CN" sz="2000" dirty="0"/>
              <a:t>;</a:t>
            </a:r>
          </a:p>
          <a:p>
            <a:pPr indent="182563">
              <a:defRPr/>
            </a:pPr>
            <a:r>
              <a:rPr lang="en-US" altLang="zh-CN" sz="2000" dirty="0"/>
              <a:t>}</a:t>
            </a:r>
          </a:p>
        </p:txBody>
      </p:sp>
      <p:sp>
        <p:nvSpPr>
          <p:cNvPr id="2" name="矩形 1"/>
          <p:cNvSpPr/>
          <p:nvPr/>
        </p:nvSpPr>
        <p:spPr>
          <a:xfrm>
            <a:off x="4210050" y="1931988"/>
            <a:ext cx="4572000" cy="2555875"/>
          </a:xfrm>
          <a:prstGeom prst="rect">
            <a:avLst/>
          </a:prstGeom>
        </p:spPr>
        <p:txBody>
          <a:bodyPr>
            <a:spAutoFit/>
          </a:bodyPr>
          <a:lstStyle/>
          <a:p>
            <a:pPr>
              <a:defRPr/>
            </a:pPr>
            <a:r>
              <a:rPr lang="en-US" altLang="zh-CN" sz="2000" dirty="0" err="1"/>
              <a:t>int</a:t>
            </a:r>
            <a:r>
              <a:rPr lang="en-US" altLang="zh-CN" sz="2000" dirty="0"/>
              <a:t> add(</a:t>
            </a:r>
            <a:r>
              <a:rPr lang="en-US" altLang="zh-CN" sz="2000" dirty="0" err="1"/>
              <a:t>int</a:t>
            </a:r>
            <a:r>
              <a:rPr lang="en-US" altLang="zh-CN" sz="2000" dirty="0"/>
              <a:t> </a:t>
            </a:r>
            <a:r>
              <a:rPr lang="en-US" altLang="zh-CN" sz="2000" dirty="0" err="1"/>
              <a:t>x,int</a:t>
            </a:r>
            <a:r>
              <a:rPr lang="en-US" altLang="zh-CN" sz="2000" dirty="0"/>
              <a:t> y) 	// </a:t>
            </a:r>
            <a:r>
              <a:rPr lang="zh-CN" altLang="en-US" sz="2000" dirty="0"/>
              <a:t>有两个形参</a:t>
            </a:r>
          </a:p>
          <a:p>
            <a:pPr indent="92075">
              <a:defRPr/>
            </a:pPr>
            <a:r>
              <a:rPr lang="en-US" altLang="zh-CN" sz="2000" dirty="0"/>
              <a:t>{ </a:t>
            </a:r>
          </a:p>
          <a:p>
            <a:pPr indent="92075">
              <a:defRPr/>
            </a:pPr>
            <a:r>
              <a:rPr lang="en-US" altLang="zh-CN" sz="2000" dirty="0"/>
              <a:t>    </a:t>
            </a:r>
            <a:r>
              <a:rPr lang="en-US" altLang="zh-CN" sz="2000" dirty="0" err="1"/>
              <a:t>int</a:t>
            </a:r>
            <a:r>
              <a:rPr lang="en-US" altLang="zh-CN" sz="2000" dirty="0"/>
              <a:t> sum;   sum=</a:t>
            </a:r>
            <a:r>
              <a:rPr lang="en-US" altLang="zh-CN" sz="2000" dirty="0" err="1"/>
              <a:t>x+y</a:t>
            </a:r>
            <a:r>
              <a:rPr lang="en-US" altLang="zh-CN" sz="2000" dirty="0"/>
              <a:t>;  return sum;</a:t>
            </a:r>
          </a:p>
          <a:p>
            <a:pPr indent="92075">
              <a:defRPr/>
            </a:pPr>
            <a:r>
              <a:rPr lang="en-US" altLang="zh-CN" sz="2000" dirty="0"/>
              <a:t>}</a:t>
            </a:r>
          </a:p>
          <a:p>
            <a:pPr>
              <a:defRPr/>
            </a:pPr>
            <a:r>
              <a:rPr lang="en-US" altLang="zh-CN" sz="2000" dirty="0" err="1"/>
              <a:t>int</a:t>
            </a:r>
            <a:r>
              <a:rPr lang="en-US" altLang="zh-CN" sz="2000" dirty="0"/>
              <a:t> add(</a:t>
            </a:r>
            <a:r>
              <a:rPr lang="en-US" altLang="zh-CN" sz="2000" dirty="0" err="1"/>
              <a:t>int</a:t>
            </a:r>
            <a:r>
              <a:rPr lang="en-US" altLang="zh-CN" sz="2000" dirty="0"/>
              <a:t> </a:t>
            </a:r>
            <a:r>
              <a:rPr lang="en-US" altLang="zh-CN" sz="2000" dirty="0" err="1"/>
              <a:t>x,int</a:t>
            </a:r>
            <a:r>
              <a:rPr lang="en-US" altLang="zh-CN" sz="2000" dirty="0"/>
              <a:t> </a:t>
            </a:r>
            <a:r>
              <a:rPr lang="en-US" altLang="zh-CN" sz="2000" dirty="0" err="1"/>
              <a:t>y,int</a:t>
            </a:r>
            <a:r>
              <a:rPr lang="en-US" altLang="zh-CN" sz="2000" dirty="0"/>
              <a:t> z)      // </a:t>
            </a:r>
            <a:r>
              <a:rPr lang="zh-CN" altLang="en-US" sz="2000" dirty="0"/>
              <a:t>有</a:t>
            </a:r>
            <a:r>
              <a:rPr lang="en-US" altLang="zh-CN" sz="2000" dirty="0"/>
              <a:t>3</a:t>
            </a:r>
            <a:r>
              <a:rPr lang="zh-CN" altLang="en-US" sz="2000" dirty="0"/>
              <a:t>个形参</a:t>
            </a:r>
          </a:p>
          <a:p>
            <a:pPr indent="92075">
              <a:defRPr/>
            </a:pPr>
            <a:r>
              <a:rPr lang="en-US" altLang="zh-CN" sz="2000" dirty="0"/>
              <a:t>{ </a:t>
            </a:r>
          </a:p>
          <a:p>
            <a:pPr indent="92075">
              <a:defRPr/>
            </a:pPr>
            <a:r>
              <a:rPr lang="en-US" altLang="zh-CN" sz="2000" dirty="0"/>
              <a:t>    </a:t>
            </a:r>
            <a:r>
              <a:rPr lang="en-US" altLang="zh-CN" sz="2000" dirty="0" err="1"/>
              <a:t>int</a:t>
            </a:r>
            <a:r>
              <a:rPr lang="en-US" altLang="zh-CN" sz="2000" dirty="0"/>
              <a:t> sum;  sum=</a:t>
            </a:r>
            <a:r>
              <a:rPr lang="en-US" altLang="zh-CN" sz="2000" dirty="0" err="1"/>
              <a:t>x+y+z</a:t>
            </a:r>
            <a:r>
              <a:rPr lang="en-US" altLang="zh-CN" sz="2000" dirty="0"/>
              <a:t>; return sum;</a:t>
            </a:r>
          </a:p>
          <a:p>
            <a:pPr indent="92075">
              <a:defRPr/>
            </a:pPr>
            <a:r>
              <a:rPr lang="en-US" altLang="zh-CN" sz="2000" dirty="0"/>
              <a:t>}</a:t>
            </a:r>
          </a:p>
        </p:txBody>
      </p:sp>
      <p:sp>
        <p:nvSpPr>
          <p:cNvPr id="99344" name="矩形 79"/>
          <p:cNvSpPr>
            <a:spLocks noChangeArrowheads="1"/>
          </p:cNvSpPr>
          <p:nvPr/>
        </p:nvSpPr>
        <p:spPr bwMode="auto">
          <a:xfrm>
            <a:off x="3665538" y="1176338"/>
            <a:ext cx="2041525" cy="460375"/>
          </a:xfrm>
          <a:prstGeom prst="rect">
            <a:avLst/>
          </a:prstGeom>
          <a:noFill/>
          <a:ln w="9525">
            <a:noFill/>
            <a:miter lim="800000"/>
            <a:headEnd/>
            <a:tailEnd/>
          </a:ln>
        </p:spPr>
        <p:txBody>
          <a:bodyPr wrap="none">
            <a:spAutoFit/>
          </a:bodyPr>
          <a:lstStyle/>
          <a:p>
            <a:r>
              <a:rPr lang="en-US" altLang="zh-CN" sz="2400" b="1">
                <a:latin typeface="宋体" pitchFamily="2" charset="-122"/>
              </a:rPr>
              <a:t>——</a:t>
            </a:r>
            <a:r>
              <a:rPr lang="zh-CN" altLang="en-US" sz="2400" b="1">
                <a:latin typeface="宋体" pitchFamily="2" charset="-122"/>
              </a:rPr>
              <a:t>函数重载</a:t>
            </a:r>
            <a:endParaRPr lang="zh-CN" altLang="en-US" sz="2400">
              <a:latin typeface="宋体" pitchFamily="2" charset="-122"/>
            </a:endParaRPr>
          </a:p>
        </p:txBody>
      </p:sp>
    </p:spTree>
  </p:cSld>
  <p:clrMapOvr>
    <a:masterClrMapping/>
  </p:clrMapOvr>
  <p:transition spd="med" advClick="0">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101379"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1381"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101383"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861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rPr>
              <a:t>chapter3</a:t>
            </a:r>
            <a:endPar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101387" name="TextBox 89">
            <a:hlinkClick r:id="rId18" action="ppaction://hlinksldjump"/>
          </p:cNvPr>
          <p:cNvSpPr txBox="1">
            <a:spLocks noChangeArrowheads="1"/>
          </p:cNvSpPr>
          <p:nvPr/>
        </p:nvSpPr>
        <p:spPr bwMode="auto">
          <a:xfrm>
            <a:off x="6640513" y="268288"/>
            <a:ext cx="1260475"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chapter5</a:t>
            </a:r>
            <a:endParaRPr lang="zh-CN" altLang="en-US" b="1">
              <a:solidFill>
                <a:schemeClr val="bg1"/>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101389" name="文本框 79"/>
          <p:cNvSpPr txBox="1">
            <a:spLocks noChangeArrowheads="1"/>
          </p:cNvSpPr>
          <p:nvPr/>
        </p:nvSpPr>
        <p:spPr bwMode="auto">
          <a:xfrm>
            <a:off x="87313" y="1052513"/>
            <a:ext cx="36528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问题的模块化求解</a:t>
            </a:r>
          </a:p>
        </p:txBody>
      </p:sp>
      <p:sp>
        <p:nvSpPr>
          <p:cNvPr id="101390" name="TextBox 1"/>
          <p:cNvSpPr txBox="1">
            <a:spLocks noChangeArrowheads="1"/>
          </p:cNvSpPr>
          <p:nvPr/>
        </p:nvSpPr>
        <p:spPr bwMode="auto">
          <a:xfrm>
            <a:off x="3543300" y="1176338"/>
            <a:ext cx="2136775" cy="460375"/>
          </a:xfrm>
          <a:prstGeom prst="rect">
            <a:avLst/>
          </a:prstGeom>
          <a:noFill/>
          <a:ln w="9525">
            <a:noFill/>
            <a:miter lim="800000"/>
            <a:headEnd/>
            <a:tailEnd/>
          </a:ln>
        </p:spPr>
        <p:txBody>
          <a:bodyPr>
            <a:spAutoFit/>
          </a:bodyPr>
          <a:lstStyle/>
          <a:p>
            <a:r>
              <a:rPr lang="en-US" altLang="zh-CN" sz="2400" b="1">
                <a:solidFill>
                  <a:srgbClr val="000000"/>
                </a:solidFill>
              </a:rPr>
              <a:t>——</a:t>
            </a:r>
            <a:r>
              <a:rPr lang="zh-CN" altLang="en-US" sz="2400" b="1">
                <a:solidFill>
                  <a:srgbClr val="000000"/>
                </a:solidFill>
              </a:rPr>
              <a:t>局部变量</a:t>
            </a:r>
          </a:p>
        </p:txBody>
      </p:sp>
      <p:sp>
        <p:nvSpPr>
          <p:cNvPr id="101391" name="TextBox 3"/>
          <p:cNvSpPr txBox="1">
            <a:spLocks noChangeArrowheads="1"/>
          </p:cNvSpPr>
          <p:nvPr/>
        </p:nvSpPr>
        <p:spPr bwMode="auto">
          <a:xfrm rot="10800000" flipV="1">
            <a:off x="598488" y="1765300"/>
            <a:ext cx="7261225" cy="2584450"/>
          </a:xfrm>
          <a:prstGeom prst="rect">
            <a:avLst/>
          </a:prstGeom>
          <a:noFill/>
          <a:ln w="9525">
            <a:noFill/>
            <a:miter lim="800000"/>
            <a:headEnd/>
            <a:tailEnd/>
          </a:ln>
        </p:spPr>
        <p:txBody>
          <a:bodyPr>
            <a:spAutoFit/>
          </a:bodyPr>
          <a:lstStyle/>
          <a:p>
            <a:r>
              <a:rPr lang="en-US" altLang="zh-CN" b="1"/>
              <a:t>   </a:t>
            </a:r>
            <a:r>
              <a:rPr lang="zh-CN" altLang="en-US" b="1"/>
              <a:t>局部变量</a:t>
            </a:r>
            <a:r>
              <a:rPr lang="zh-CN" altLang="en-US"/>
              <a:t>是指在一个函数内部或在一个复合语句内部定义的变量。函数的形参也属于局部变量，在</a:t>
            </a:r>
            <a:r>
              <a:rPr lang="en-US" altLang="zh-CN"/>
              <a:t>main</a:t>
            </a:r>
            <a:r>
              <a:rPr lang="zh-CN" altLang="en-US"/>
              <a:t>函数中定义的变量也是局部变量。</a:t>
            </a:r>
            <a:endParaRPr lang="en-US" altLang="zh-CN"/>
          </a:p>
          <a:p>
            <a:endParaRPr lang="en-US" altLang="zh-CN"/>
          </a:p>
          <a:p>
            <a:r>
              <a:rPr lang="zh-CN" altLang="en-US" b="1"/>
              <a:t>特点：</a:t>
            </a:r>
            <a:endParaRPr lang="en-US" altLang="zh-CN" b="1"/>
          </a:p>
          <a:p>
            <a:r>
              <a:rPr lang="zh-CN" altLang="en-US"/>
              <a:t>（</a:t>
            </a:r>
            <a:r>
              <a:rPr lang="en-US" altLang="zh-CN"/>
              <a:t>1</a:t>
            </a:r>
            <a:r>
              <a:rPr lang="zh-CN" altLang="en-US"/>
              <a:t>）在一个函数内部定义的变量</a:t>
            </a:r>
          </a:p>
          <a:p>
            <a:r>
              <a:rPr lang="zh-CN" altLang="en-US"/>
              <a:t>（</a:t>
            </a:r>
            <a:r>
              <a:rPr lang="en-US" altLang="zh-CN"/>
              <a:t>2</a:t>
            </a:r>
            <a:r>
              <a:rPr lang="zh-CN" altLang="en-US"/>
              <a:t>）函数的形参是局部变量</a:t>
            </a:r>
          </a:p>
          <a:p>
            <a:r>
              <a:rPr lang="zh-CN" altLang="en-US"/>
              <a:t>（</a:t>
            </a:r>
            <a:r>
              <a:rPr lang="en-US" altLang="zh-CN"/>
              <a:t>3</a:t>
            </a:r>
            <a:r>
              <a:rPr lang="zh-CN" altLang="en-US"/>
              <a:t>）在</a:t>
            </a:r>
            <a:r>
              <a:rPr lang="en-US" altLang="zh-CN"/>
              <a:t>main</a:t>
            </a:r>
            <a:r>
              <a:rPr lang="zh-CN" altLang="en-US"/>
              <a:t>中定义的变量是局部变量</a:t>
            </a:r>
          </a:p>
          <a:p>
            <a:r>
              <a:rPr lang="zh-CN" altLang="en-US"/>
              <a:t>（</a:t>
            </a:r>
            <a:r>
              <a:rPr lang="en-US" altLang="zh-CN"/>
              <a:t>4</a:t>
            </a:r>
            <a:r>
              <a:rPr lang="zh-CN" altLang="en-US"/>
              <a:t>）在复合语句中定义是局部变量，仅在复合语句的范围内有效，与其他符合语句中的同名局部变量不冲突</a:t>
            </a:r>
            <a:endParaRPr lang="en-US" altLang="zh-CN"/>
          </a:p>
        </p:txBody>
      </p:sp>
    </p:spTree>
  </p:cSld>
  <p:clrMapOvr>
    <a:masterClrMapping/>
  </p:clrMapOvr>
  <p:transition spd="med" advClick="0">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11267"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269"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1270" name="TextBox 89">
            <a:hlinkClick r:id="rId18" action="ppaction://hlinksldjump"/>
          </p:cNvPr>
          <p:cNvSpPr txBox="1">
            <a:spLocks noChangeArrowheads="1"/>
          </p:cNvSpPr>
          <p:nvPr/>
        </p:nvSpPr>
        <p:spPr bwMode="auto">
          <a:xfrm>
            <a:off x="1765300" y="268288"/>
            <a:ext cx="1258888"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chapter1</a:t>
            </a:r>
            <a:endParaRPr lang="zh-CN" altLang="en-US" b="1">
              <a:solidFill>
                <a:schemeClr val="bg1"/>
              </a:solidFill>
              <a:latin typeface="微软雅黑" pitchFamily="34" charset="-122"/>
              <a:ea typeface="微软雅黑" pitchFamily="34" charset="-122"/>
            </a:endParaRPr>
          </a:p>
        </p:txBody>
      </p:sp>
      <p:sp>
        <p:nvSpPr>
          <p:cNvPr id="11271"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chapter3</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2" name="文本框 1"/>
          <p:cNvSpPr txBox="1"/>
          <p:nvPr/>
        </p:nvSpPr>
        <p:spPr>
          <a:xfrm>
            <a:off x="87313" y="1052513"/>
            <a:ext cx="3694112" cy="584200"/>
          </a:xfrm>
          <a:prstGeom prst="rect">
            <a:avLst/>
          </a:prstGeom>
          <a:noFill/>
        </p:spPr>
        <p:txBody>
          <a:bodyPr>
            <a:spAutoFit/>
          </a:bodyPr>
          <a:lstStyle/>
          <a:p>
            <a:pPr eaLnBrk="1" hangingPunct="1">
              <a:defRPr/>
            </a:pPr>
            <a:r>
              <a:rPr lang="zh-CN" altLang="zh-CN" sz="3200" b="1" dirty="0">
                <a:latin typeface="黑体" panose="02010609060101010101" pitchFamily="49" charset="-122"/>
                <a:ea typeface="黑体" panose="02010609060101010101" pitchFamily="49" charset="-122"/>
              </a:rPr>
              <a:t>程序设计与C++概述</a:t>
            </a:r>
            <a:endParaRPr lang="zh-CN" altLang="en-US" sz="3200" b="1" dirty="0">
              <a:solidFill>
                <a:schemeClr val="tx1">
                  <a:lumMod val="50000"/>
                  <a:lumOff val="50000"/>
                </a:schemeClr>
              </a:solidFill>
              <a:latin typeface="黑体" panose="02010609060101010101" pitchFamily="49" charset="-122"/>
              <a:ea typeface="黑体" panose="02010609060101010101" pitchFamily="49" charset="-122"/>
            </a:endParaRPr>
          </a:p>
        </p:txBody>
      </p:sp>
      <p:sp>
        <p:nvSpPr>
          <p:cNvPr id="11278" name="Rectangle 3"/>
          <p:cNvSpPr txBox="1">
            <a:spLocks noChangeArrowheads="1"/>
          </p:cNvSpPr>
          <p:nvPr/>
        </p:nvSpPr>
        <p:spPr bwMode="auto">
          <a:xfrm>
            <a:off x="446088" y="1663700"/>
            <a:ext cx="8312150" cy="3251200"/>
          </a:xfrm>
          <a:prstGeom prst="rect">
            <a:avLst/>
          </a:prstGeom>
          <a:noFill/>
          <a:ln w="9525">
            <a:noFill/>
            <a:miter lim="800000"/>
            <a:headEnd/>
            <a:tailEnd/>
          </a:ln>
        </p:spPr>
        <p:txBody>
          <a:bodyPr/>
          <a:lstStyle/>
          <a:p>
            <a:pPr>
              <a:spcBef>
                <a:spcPct val="20000"/>
              </a:spcBef>
              <a:buFont typeface="Arial" charset="0"/>
              <a:buNone/>
            </a:pPr>
            <a:r>
              <a:rPr lang="zh-CN" altLang="zh-CN" sz="1600" b="1"/>
              <a:t>1</a:t>
            </a:r>
            <a:r>
              <a:rPr lang="zh-CN" sz="1600" b="1"/>
              <a:t>、标示符</a:t>
            </a:r>
            <a:r>
              <a:rPr lang="zh-CN" sz="1600"/>
              <a:t>：程序中变量、类型名、标号、函数名等的名称，如：</a:t>
            </a:r>
            <a:r>
              <a:rPr lang="zh-CN" altLang="zh-CN" sz="1600"/>
              <a:t>int</a:t>
            </a:r>
            <a:r>
              <a:rPr lang="zh-CN" sz="1600"/>
              <a:t>、</a:t>
            </a:r>
            <a:r>
              <a:rPr lang="zh-CN" altLang="zh-CN" sz="1600"/>
              <a:t>main</a:t>
            </a:r>
            <a:r>
              <a:rPr lang="zh-CN" sz="1600"/>
              <a:t>、</a:t>
            </a:r>
            <a:r>
              <a:rPr lang="zh-CN" altLang="zh-CN" sz="1600"/>
              <a:t>double</a:t>
            </a:r>
            <a:r>
              <a:rPr lang="zh-CN" sz="1600"/>
              <a:t>等</a:t>
            </a:r>
          </a:p>
          <a:p>
            <a:pPr>
              <a:spcBef>
                <a:spcPct val="20000"/>
              </a:spcBef>
              <a:buFont typeface="Arial" charset="0"/>
              <a:buNone/>
            </a:pPr>
            <a:r>
              <a:rPr lang="en-US" altLang="zh-CN" sz="1600"/>
              <a:t>      </a:t>
            </a:r>
            <a:r>
              <a:rPr lang="zh-CN" altLang="zh-CN" sz="1600"/>
              <a:t>关键字</a:t>
            </a:r>
            <a:r>
              <a:rPr lang="zh-CN" altLang="en-US" sz="1600"/>
              <a:t>：</a:t>
            </a:r>
            <a:r>
              <a:rPr lang="zh-CN" sz="1600"/>
              <a:t>一些标示符已有其意义和功能，不能再用于其他用途</a:t>
            </a:r>
            <a:endParaRPr lang="zh-CN" sz="1600" b="1"/>
          </a:p>
          <a:p>
            <a:pPr>
              <a:spcBef>
                <a:spcPct val="20000"/>
              </a:spcBef>
              <a:buFont typeface="Arial" charset="0"/>
              <a:buNone/>
            </a:pPr>
            <a:r>
              <a:rPr lang="en-US" altLang="zh-CN" sz="1600"/>
              <a:t>      </a:t>
            </a:r>
            <a:r>
              <a:rPr lang="zh-CN" sz="1600"/>
              <a:t>命名规则：由字母、数字、下划线</a:t>
            </a:r>
            <a:r>
              <a:rPr lang="zh-CN" altLang="zh-CN" sz="1600"/>
              <a:t>_</a:t>
            </a:r>
            <a:r>
              <a:rPr lang="zh-CN" sz="1600"/>
              <a:t>组成</a:t>
            </a:r>
            <a:r>
              <a:rPr lang="zh-CN" altLang="zh-CN" sz="1600"/>
              <a:t>(</a:t>
            </a:r>
            <a:r>
              <a:rPr lang="zh-CN" sz="1600"/>
              <a:t>第一个字符不能是数字</a:t>
            </a:r>
            <a:r>
              <a:rPr lang="en-US" altLang="zh-CN" sz="1600"/>
              <a:t>)</a:t>
            </a:r>
            <a:r>
              <a:rPr lang="zh-CN" sz="1600"/>
              <a:t>，且</a:t>
            </a:r>
            <a:r>
              <a:rPr lang="zh-CN" altLang="en-US" sz="1600"/>
              <a:t>区分大小写</a:t>
            </a:r>
            <a:endParaRPr lang="zh-CN" sz="1600"/>
          </a:p>
          <a:p>
            <a:pPr>
              <a:spcBef>
                <a:spcPct val="20000"/>
              </a:spcBef>
              <a:buFont typeface="Arial" charset="0"/>
              <a:buNone/>
            </a:pPr>
            <a:r>
              <a:rPr lang="zh-CN" altLang="zh-CN" sz="1600" b="1"/>
              <a:t>2</a:t>
            </a:r>
            <a:r>
              <a:rPr lang="zh-CN" sz="1600" b="1"/>
              <a:t>、变量和常量：</a:t>
            </a:r>
            <a:r>
              <a:rPr lang="zh-CN" sz="1600"/>
              <a:t>可变数据的标示符称为变量、不变的即为常量</a:t>
            </a:r>
            <a:r>
              <a:rPr lang="en-US" altLang="zh-CN" sz="1600"/>
              <a:t>(const)</a:t>
            </a:r>
            <a:endParaRPr lang="zh-CN" altLang="zh-CN" sz="1600"/>
          </a:p>
          <a:p>
            <a:pPr>
              <a:spcBef>
                <a:spcPct val="20000"/>
              </a:spcBef>
              <a:buFont typeface="Arial" charset="0"/>
              <a:buNone/>
            </a:pPr>
            <a:r>
              <a:rPr lang="zh-CN" altLang="zh-CN" sz="1600" b="1"/>
              <a:t>3</a:t>
            </a:r>
            <a:r>
              <a:rPr lang="zh-CN" sz="1600" b="1"/>
              <a:t>、运算符和表达式</a:t>
            </a:r>
            <a:r>
              <a:rPr lang="zh-CN" sz="1600"/>
              <a:t>：运算符是表示运算的符号，变量和常量用运算符连接起来称为表达式</a:t>
            </a:r>
            <a:r>
              <a:rPr lang="zh-CN" altLang="en-US" sz="1600"/>
              <a:t>如</a:t>
            </a:r>
            <a:r>
              <a:rPr lang="en-US" altLang="zh-CN" sz="1600"/>
              <a:t>(a+b)</a:t>
            </a:r>
            <a:r>
              <a:rPr lang="zh-CN" sz="1600"/>
              <a:t>，表达式本身不是语句，不加“；”</a:t>
            </a:r>
          </a:p>
          <a:p>
            <a:pPr>
              <a:spcBef>
                <a:spcPct val="20000"/>
              </a:spcBef>
              <a:buFont typeface="Arial" charset="0"/>
              <a:buNone/>
            </a:pPr>
            <a:r>
              <a:rPr lang="en-US" altLang="zh-CN" sz="1600"/>
              <a:t>     </a:t>
            </a:r>
            <a:r>
              <a:rPr lang="zh-CN" altLang="zh-CN" sz="1600"/>
              <a:t>C++</a:t>
            </a:r>
            <a:r>
              <a:rPr lang="zh-CN" sz="1600"/>
              <a:t>运算符分为算术运算、关系运算和逻辑运算，算术运算用于数值计算，关系运算用于比较，逻辑运算用于判断；</a:t>
            </a:r>
          </a:p>
          <a:p>
            <a:pPr>
              <a:spcBef>
                <a:spcPct val="20000"/>
              </a:spcBef>
              <a:buFont typeface="Arial" charset="0"/>
              <a:buNone/>
            </a:pPr>
            <a:r>
              <a:rPr lang="zh-CN" altLang="zh-CN" sz="1600" b="1"/>
              <a:t>4</a:t>
            </a:r>
            <a:r>
              <a:rPr lang="zh-CN" sz="1600" b="1"/>
              <a:t>、输入输出：</a:t>
            </a:r>
            <a:r>
              <a:rPr lang="zh-CN" sz="1600"/>
              <a:t>输入操作可用</a:t>
            </a:r>
            <a:r>
              <a:rPr lang="zh-CN" altLang="zh-CN" sz="1600"/>
              <a:t>cin</a:t>
            </a:r>
            <a:r>
              <a:rPr lang="zh-CN" sz="1600"/>
              <a:t>完成（</a:t>
            </a:r>
            <a:r>
              <a:rPr lang="zh-CN" altLang="zh-CN" sz="1600"/>
              <a:t>cin&gt;&gt;a&gt;&gt;b;</a:t>
            </a:r>
            <a:r>
              <a:rPr lang="zh-CN" sz="1600"/>
              <a:t>）</a:t>
            </a:r>
            <a:endParaRPr lang="en-US" altLang="zh-CN" sz="1600"/>
          </a:p>
          <a:p>
            <a:pPr>
              <a:spcBef>
                <a:spcPct val="20000"/>
              </a:spcBef>
              <a:buFont typeface="Arial" charset="0"/>
              <a:buNone/>
            </a:pPr>
            <a:r>
              <a:rPr lang="en-US" altLang="zh-CN" sz="1600"/>
              <a:t>                             </a:t>
            </a:r>
            <a:r>
              <a:rPr lang="zh-CN" sz="1600"/>
              <a:t>输出操作可用</a:t>
            </a:r>
            <a:r>
              <a:rPr lang="zh-CN" altLang="zh-CN" sz="1600"/>
              <a:t>cout</a:t>
            </a:r>
            <a:r>
              <a:rPr lang="zh-CN" sz="1600"/>
              <a:t>完成（</a:t>
            </a:r>
            <a:r>
              <a:rPr lang="en-US" altLang="zh-CN" sz="1600"/>
              <a:t>c</a:t>
            </a:r>
            <a:r>
              <a:rPr lang="zh-CN" altLang="zh-CN" sz="1600"/>
              <a:t>out&lt;&lt;a&lt;&lt;b&lt;&lt;endl;</a:t>
            </a:r>
            <a:r>
              <a:rPr lang="zh-CN" sz="1600"/>
              <a:t>）</a:t>
            </a:r>
            <a:endParaRPr lang="en-US" altLang="zh-CN" sz="1600"/>
          </a:p>
          <a:p>
            <a:pPr>
              <a:spcBef>
                <a:spcPct val="20000"/>
              </a:spcBef>
              <a:buFont typeface="Arial" charset="0"/>
              <a:buNone/>
            </a:pPr>
            <a:r>
              <a:rPr lang="en-US" altLang="zh-CN" sz="1600"/>
              <a:t>                             </a:t>
            </a:r>
            <a:r>
              <a:rPr lang="zh-CN" sz="1600"/>
              <a:t>如需</a:t>
            </a:r>
            <a:r>
              <a:rPr lang="zh-CN" altLang="en-US" sz="1600"/>
              <a:t>换</a:t>
            </a:r>
            <a:r>
              <a:rPr lang="zh-CN" sz="1600"/>
              <a:t>行需要输出</a:t>
            </a:r>
            <a:r>
              <a:rPr lang="zh-CN" altLang="zh-CN" sz="1600"/>
              <a:t>endl</a:t>
            </a:r>
            <a:r>
              <a:rPr lang="zh-CN" sz="1600"/>
              <a:t>；</a:t>
            </a:r>
          </a:p>
        </p:txBody>
      </p:sp>
    </p:spTree>
  </p:cSld>
  <p:clrMapOvr>
    <a:masterClrMapping/>
  </p:clrMapOvr>
  <p:transition spd="med" advClick="0">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103427"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3429"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103431"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861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rPr>
              <a:t>chapter3</a:t>
            </a:r>
            <a:endPar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103435" name="TextBox 89">
            <a:hlinkClick r:id="rId18" action="ppaction://hlinksldjump"/>
          </p:cNvPr>
          <p:cNvSpPr txBox="1">
            <a:spLocks noChangeArrowheads="1"/>
          </p:cNvSpPr>
          <p:nvPr/>
        </p:nvSpPr>
        <p:spPr bwMode="auto">
          <a:xfrm>
            <a:off x="6640513" y="268288"/>
            <a:ext cx="1260475"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chapter5</a:t>
            </a:r>
            <a:endParaRPr lang="zh-CN" altLang="en-US" b="1">
              <a:solidFill>
                <a:schemeClr val="bg1"/>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103437" name="文本框 79"/>
          <p:cNvSpPr txBox="1">
            <a:spLocks noChangeArrowheads="1"/>
          </p:cNvSpPr>
          <p:nvPr/>
        </p:nvSpPr>
        <p:spPr bwMode="auto">
          <a:xfrm>
            <a:off x="87313" y="1052513"/>
            <a:ext cx="36528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问题的模块化求解</a:t>
            </a:r>
          </a:p>
        </p:txBody>
      </p:sp>
      <p:sp>
        <p:nvSpPr>
          <p:cNvPr id="103438" name="TextBox 1"/>
          <p:cNvSpPr txBox="1">
            <a:spLocks noChangeArrowheads="1"/>
          </p:cNvSpPr>
          <p:nvPr/>
        </p:nvSpPr>
        <p:spPr bwMode="auto">
          <a:xfrm>
            <a:off x="3543300" y="1176338"/>
            <a:ext cx="2136775" cy="460375"/>
          </a:xfrm>
          <a:prstGeom prst="rect">
            <a:avLst/>
          </a:prstGeom>
          <a:noFill/>
          <a:ln w="9525">
            <a:noFill/>
            <a:miter lim="800000"/>
            <a:headEnd/>
            <a:tailEnd/>
          </a:ln>
        </p:spPr>
        <p:txBody>
          <a:bodyPr>
            <a:spAutoFit/>
          </a:bodyPr>
          <a:lstStyle/>
          <a:p>
            <a:r>
              <a:rPr lang="en-US" altLang="zh-CN" sz="2400" b="1">
                <a:solidFill>
                  <a:srgbClr val="000000"/>
                </a:solidFill>
              </a:rPr>
              <a:t>——</a:t>
            </a:r>
            <a:r>
              <a:rPr lang="zh-CN" altLang="en-US" sz="2400" b="1">
                <a:solidFill>
                  <a:srgbClr val="000000"/>
                </a:solidFill>
              </a:rPr>
              <a:t>全局变量</a:t>
            </a:r>
          </a:p>
        </p:txBody>
      </p:sp>
      <p:sp>
        <p:nvSpPr>
          <p:cNvPr id="103439" name="TextBox 3"/>
          <p:cNvSpPr txBox="1">
            <a:spLocks noChangeArrowheads="1"/>
          </p:cNvSpPr>
          <p:nvPr/>
        </p:nvSpPr>
        <p:spPr bwMode="auto">
          <a:xfrm>
            <a:off x="415925" y="1916113"/>
            <a:ext cx="7720013" cy="2554287"/>
          </a:xfrm>
          <a:prstGeom prst="rect">
            <a:avLst/>
          </a:prstGeom>
          <a:noFill/>
          <a:ln w="9525">
            <a:noFill/>
            <a:miter lim="800000"/>
            <a:headEnd/>
            <a:tailEnd/>
          </a:ln>
        </p:spPr>
        <p:txBody>
          <a:bodyPr>
            <a:spAutoFit/>
          </a:bodyPr>
          <a:lstStyle/>
          <a:p>
            <a:r>
              <a:rPr lang="zh-CN" altLang="en-US" sz="2000" b="1"/>
              <a:t>全局变量</a:t>
            </a:r>
            <a:r>
              <a:rPr lang="zh-CN" altLang="en-US" sz="2000"/>
              <a:t>是指函数、类之外定义的变量。</a:t>
            </a:r>
            <a:endParaRPr lang="en-US" altLang="zh-CN" sz="2000"/>
          </a:p>
          <a:p>
            <a:endParaRPr lang="en-US" altLang="zh-CN" sz="2000"/>
          </a:p>
          <a:p>
            <a:r>
              <a:rPr lang="zh-CN" altLang="en-US" sz="2000" b="1"/>
              <a:t>特点：</a:t>
            </a:r>
            <a:endParaRPr lang="en-US" altLang="zh-CN" sz="2000" b="1"/>
          </a:p>
          <a:p>
            <a:r>
              <a:rPr lang="en-US" altLang="zh-CN" sz="2000"/>
              <a:t>1</a:t>
            </a:r>
            <a:r>
              <a:rPr lang="zh-CN" altLang="en-US" sz="2000"/>
              <a:t>、全局变量可以为本源程序中的所有函数、类或复合语句所访问</a:t>
            </a:r>
          </a:p>
          <a:p>
            <a:r>
              <a:rPr lang="en-US" altLang="zh-CN" sz="2000"/>
              <a:t>2</a:t>
            </a:r>
            <a:r>
              <a:rPr lang="zh-CN" altLang="en-US" sz="2000"/>
              <a:t>、定义的全局变量如果没有初始化，系统自动将其初始化为</a:t>
            </a:r>
            <a:r>
              <a:rPr lang="en-US" altLang="zh-CN" sz="2000"/>
              <a:t>0</a:t>
            </a:r>
            <a:endParaRPr lang="zh-CN" altLang="en-US" sz="2000"/>
          </a:p>
          <a:p>
            <a:r>
              <a:rPr lang="en-US" altLang="zh-CN" sz="2000"/>
              <a:t>3</a:t>
            </a:r>
            <a:r>
              <a:rPr lang="zh-CN" altLang="en-US" sz="2000"/>
              <a:t>、全局变量和某个局部变量允许同名，且在局部变量作用范围内，全局变量不起作用</a:t>
            </a:r>
          </a:p>
          <a:p>
            <a:endParaRPr lang="zh-CN" altLang="en-US" sz="2000"/>
          </a:p>
        </p:txBody>
      </p:sp>
    </p:spTree>
  </p:cSld>
  <p:clrMapOvr>
    <a:masterClrMapping/>
  </p:clrMapOvr>
  <p:transition spd="med" advClick="0">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105475"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5477"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105479"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861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rPr>
              <a:t>chapter3</a:t>
            </a:r>
            <a:endPar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105483" name="TextBox 89">
            <a:hlinkClick r:id="rId18" action="ppaction://hlinksldjump"/>
          </p:cNvPr>
          <p:cNvSpPr txBox="1">
            <a:spLocks noChangeArrowheads="1"/>
          </p:cNvSpPr>
          <p:nvPr/>
        </p:nvSpPr>
        <p:spPr bwMode="auto">
          <a:xfrm>
            <a:off x="6640513" y="268288"/>
            <a:ext cx="1260475"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chapter5</a:t>
            </a:r>
            <a:endParaRPr lang="zh-CN" altLang="en-US" b="1">
              <a:solidFill>
                <a:schemeClr val="bg1"/>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105485" name="文本框 79"/>
          <p:cNvSpPr txBox="1">
            <a:spLocks noChangeArrowheads="1"/>
          </p:cNvSpPr>
          <p:nvPr/>
        </p:nvSpPr>
        <p:spPr bwMode="auto">
          <a:xfrm>
            <a:off x="87313" y="1052513"/>
            <a:ext cx="36528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问题的模块化求解</a:t>
            </a:r>
          </a:p>
        </p:txBody>
      </p:sp>
      <p:sp>
        <p:nvSpPr>
          <p:cNvPr id="105486" name="矩形 1"/>
          <p:cNvSpPr>
            <a:spLocks noChangeArrowheads="1"/>
          </p:cNvSpPr>
          <p:nvPr/>
        </p:nvSpPr>
        <p:spPr bwMode="auto">
          <a:xfrm>
            <a:off x="3513138" y="1176338"/>
            <a:ext cx="3527425" cy="460375"/>
          </a:xfrm>
          <a:prstGeom prst="rect">
            <a:avLst/>
          </a:prstGeom>
          <a:noFill/>
          <a:ln w="9525">
            <a:noFill/>
            <a:miter lim="800000"/>
            <a:headEnd/>
            <a:tailEnd/>
          </a:ln>
        </p:spPr>
        <p:txBody>
          <a:bodyPr wrap="none">
            <a:spAutoFit/>
          </a:bodyPr>
          <a:lstStyle/>
          <a:p>
            <a:r>
              <a:rPr lang="en-US" altLang="zh-CN" sz="2400" b="1"/>
              <a:t>——</a:t>
            </a:r>
            <a:r>
              <a:rPr lang="zh-CN" altLang="en-US" sz="2400" b="1"/>
              <a:t>局部变量的存储方式</a:t>
            </a:r>
            <a:endParaRPr lang="en-US" altLang="zh-CN" sz="2400" b="1"/>
          </a:p>
        </p:txBody>
      </p:sp>
      <p:sp>
        <p:nvSpPr>
          <p:cNvPr id="3" name="矩形 2"/>
          <p:cNvSpPr/>
          <p:nvPr/>
        </p:nvSpPr>
        <p:spPr>
          <a:xfrm>
            <a:off x="569913" y="1760538"/>
            <a:ext cx="7002462" cy="2862262"/>
          </a:xfrm>
          <a:prstGeom prst="rect">
            <a:avLst/>
          </a:prstGeom>
        </p:spPr>
        <p:txBody>
          <a:bodyPr>
            <a:spAutoFit/>
          </a:bodyPr>
          <a:lstStyle/>
          <a:p>
            <a:pPr>
              <a:defRPr/>
            </a:pPr>
            <a:r>
              <a:rPr lang="en-US" altLang="zh-CN" b="1" dirty="0">
                <a:solidFill>
                  <a:srgbClr val="FF0000"/>
                </a:solidFill>
              </a:rPr>
              <a:t>1</a:t>
            </a:r>
            <a:r>
              <a:rPr lang="zh-CN" altLang="en-US" b="1" dirty="0">
                <a:solidFill>
                  <a:srgbClr val="FF0000"/>
                </a:solidFill>
              </a:rPr>
              <a:t>）</a:t>
            </a:r>
            <a:r>
              <a:rPr lang="en-US" altLang="zh-CN" b="1" dirty="0">
                <a:solidFill>
                  <a:srgbClr val="FF0000"/>
                </a:solidFill>
              </a:rPr>
              <a:t>auto</a:t>
            </a:r>
            <a:r>
              <a:rPr lang="zh-CN" altLang="en-US" b="1" dirty="0">
                <a:solidFill>
                  <a:srgbClr val="FF0000"/>
                </a:solidFill>
              </a:rPr>
              <a:t>类型（自动类）</a:t>
            </a:r>
          </a:p>
          <a:p>
            <a:pPr>
              <a:defRPr/>
            </a:pPr>
            <a:r>
              <a:rPr lang="zh-CN" altLang="en-US" b="1" dirty="0">
                <a:solidFill>
                  <a:prstClr val="black"/>
                </a:solidFill>
              </a:rPr>
              <a:t>     </a:t>
            </a:r>
            <a:r>
              <a:rPr lang="zh-CN" altLang="en-US" b="1" dirty="0">
                <a:solidFill>
                  <a:srgbClr val="0070C0"/>
                </a:solidFill>
              </a:rPr>
              <a:t>又称为自动变量，分配在栈区，缺省方式，关键字</a:t>
            </a:r>
            <a:r>
              <a:rPr lang="en-US" altLang="zh-CN" b="1" dirty="0">
                <a:solidFill>
                  <a:srgbClr val="0070C0"/>
                </a:solidFill>
              </a:rPr>
              <a:t>auto</a:t>
            </a:r>
            <a:r>
              <a:rPr lang="zh-CN" altLang="en-US" b="1" dirty="0">
                <a:solidFill>
                  <a:srgbClr val="0070C0"/>
                </a:solidFill>
              </a:rPr>
              <a:t>可以省略</a:t>
            </a:r>
            <a:endParaRPr lang="zh-CN" altLang="en-US" b="1" dirty="0">
              <a:solidFill>
                <a:prstClr val="black"/>
              </a:solidFill>
            </a:endParaRPr>
          </a:p>
          <a:p>
            <a:pPr>
              <a:defRPr/>
            </a:pPr>
            <a:endParaRPr lang="en-US" altLang="zh-CN" b="1" dirty="0">
              <a:solidFill>
                <a:srgbClr val="FF0000"/>
              </a:solidFill>
            </a:endParaRPr>
          </a:p>
          <a:p>
            <a:pPr>
              <a:defRPr/>
            </a:pPr>
            <a:r>
              <a:rPr lang="en-US" altLang="zh-CN" b="1" dirty="0">
                <a:solidFill>
                  <a:srgbClr val="FF0000"/>
                </a:solidFill>
              </a:rPr>
              <a:t>2</a:t>
            </a:r>
            <a:r>
              <a:rPr lang="zh-CN" altLang="en-US" b="1" dirty="0">
                <a:solidFill>
                  <a:srgbClr val="FF0000"/>
                </a:solidFill>
              </a:rPr>
              <a:t>）</a:t>
            </a:r>
            <a:r>
              <a:rPr lang="en-US" altLang="zh-CN" b="1" dirty="0">
                <a:solidFill>
                  <a:srgbClr val="FF0000"/>
                </a:solidFill>
              </a:rPr>
              <a:t>register</a:t>
            </a:r>
            <a:r>
              <a:rPr lang="zh-CN" altLang="en-US" b="1" dirty="0">
                <a:solidFill>
                  <a:srgbClr val="FF0000"/>
                </a:solidFill>
              </a:rPr>
              <a:t>寄存器变量</a:t>
            </a:r>
            <a:endParaRPr lang="en-US" altLang="zh-CN" b="1" dirty="0">
              <a:solidFill>
                <a:srgbClr val="FF0000"/>
              </a:solidFill>
            </a:endParaRPr>
          </a:p>
          <a:p>
            <a:pPr>
              <a:defRPr/>
            </a:pPr>
            <a:r>
              <a:rPr lang="zh-CN" altLang="en-US" b="1" dirty="0">
                <a:solidFill>
                  <a:srgbClr val="0070C0"/>
                </a:solidFill>
              </a:rPr>
              <a:t>      用</a:t>
            </a:r>
            <a:r>
              <a:rPr lang="en-US" altLang="zh-CN" b="1" dirty="0">
                <a:solidFill>
                  <a:srgbClr val="0070C0"/>
                </a:solidFill>
              </a:rPr>
              <a:t>register</a:t>
            </a:r>
            <a:r>
              <a:rPr lang="zh-CN" altLang="en-US" b="1" dirty="0">
                <a:solidFill>
                  <a:srgbClr val="0070C0"/>
                </a:solidFill>
              </a:rPr>
              <a:t>将局部变量的值放在寄存器中，用来提高执行效率，使用该类型时应注意：</a:t>
            </a:r>
          </a:p>
          <a:p>
            <a:pPr indent="266700">
              <a:defRPr/>
            </a:pPr>
            <a:r>
              <a:rPr lang="en-US" altLang="zh-CN" b="1" dirty="0">
                <a:solidFill>
                  <a:prstClr val="black"/>
                </a:solidFill>
              </a:rPr>
              <a:t>1</a:t>
            </a:r>
            <a:r>
              <a:rPr lang="zh-CN" altLang="en-US" b="1" dirty="0">
                <a:solidFill>
                  <a:prstClr val="black"/>
                </a:solidFill>
              </a:rPr>
              <a:t>、仅局部变量和形参可作为寄存器变量；</a:t>
            </a:r>
          </a:p>
          <a:p>
            <a:pPr indent="266700">
              <a:defRPr/>
            </a:pPr>
            <a:r>
              <a:rPr lang="en-US" altLang="zh-CN" b="1" dirty="0">
                <a:solidFill>
                  <a:prstClr val="black"/>
                </a:solidFill>
              </a:rPr>
              <a:t>2</a:t>
            </a:r>
            <a:r>
              <a:rPr lang="zh-CN" altLang="en-US" b="1" dirty="0">
                <a:solidFill>
                  <a:prstClr val="black"/>
                </a:solidFill>
              </a:rPr>
              <a:t>、寄存器数目有限，如果定义了多个寄存器变量，多余的自动作</a:t>
            </a:r>
            <a:r>
              <a:rPr lang="en-US" altLang="zh-CN" b="1" dirty="0">
                <a:solidFill>
                  <a:prstClr val="black"/>
                </a:solidFill>
              </a:rPr>
              <a:t>auto</a:t>
            </a:r>
            <a:r>
              <a:rPr lang="zh-CN" altLang="en-US" b="1" dirty="0">
                <a:solidFill>
                  <a:prstClr val="black"/>
                </a:solidFill>
              </a:rPr>
              <a:t>型处理；</a:t>
            </a:r>
          </a:p>
          <a:p>
            <a:pPr indent="266700">
              <a:defRPr/>
            </a:pPr>
            <a:r>
              <a:rPr lang="en-US" altLang="zh-CN" b="1" dirty="0">
                <a:solidFill>
                  <a:prstClr val="black"/>
                </a:solidFill>
              </a:rPr>
              <a:t>3</a:t>
            </a:r>
            <a:r>
              <a:rPr lang="zh-CN" altLang="en-US" b="1" dirty="0">
                <a:solidFill>
                  <a:prstClr val="black"/>
                </a:solidFill>
              </a:rPr>
              <a:t>、寄存器变量没有地址，因此不能作地址运算</a:t>
            </a:r>
            <a:endParaRPr lang="en-US" altLang="zh-CN" b="1" dirty="0">
              <a:solidFill>
                <a:prstClr val="black"/>
              </a:solidFill>
            </a:endParaRPr>
          </a:p>
        </p:txBody>
      </p:sp>
    </p:spTree>
  </p:cSld>
  <p:clrMapOvr>
    <a:masterClrMapping/>
  </p:clrMapOvr>
  <p:transition spd="med" advClick="0">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107523"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7525"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107527"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861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rPr>
              <a:t>chapter3</a:t>
            </a:r>
            <a:endPar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107531" name="TextBox 89">
            <a:hlinkClick r:id="rId18" action="ppaction://hlinksldjump"/>
          </p:cNvPr>
          <p:cNvSpPr txBox="1">
            <a:spLocks noChangeArrowheads="1"/>
          </p:cNvSpPr>
          <p:nvPr/>
        </p:nvSpPr>
        <p:spPr bwMode="auto">
          <a:xfrm>
            <a:off x="6640513" y="268288"/>
            <a:ext cx="1260475"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chapter5</a:t>
            </a:r>
            <a:endParaRPr lang="zh-CN" altLang="en-US" b="1">
              <a:solidFill>
                <a:schemeClr val="bg1"/>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107533" name="文本框 79"/>
          <p:cNvSpPr txBox="1">
            <a:spLocks noChangeArrowheads="1"/>
          </p:cNvSpPr>
          <p:nvPr/>
        </p:nvSpPr>
        <p:spPr bwMode="auto">
          <a:xfrm>
            <a:off x="87313" y="1052513"/>
            <a:ext cx="36528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问题的模块化求解</a:t>
            </a:r>
          </a:p>
        </p:txBody>
      </p:sp>
      <p:sp>
        <p:nvSpPr>
          <p:cNvPr id="107534" name="矩形 77"/>
          <p:cNvSpPr>
            <a:spLocks noChangeArrowheads="1"/>
          </p:cNvSpPr>
          <p:nvPr/>
        </p:nvSpPr>
        <p:spPr bwMode="auto">
          <a:xfrm>
            <a:off x="3513138" y="1176338"/>
            <a:ext cx="3527425" cy="460375"/>
          </a:xfrm>
          <a:prstGeom prst="rect">
            <a:avLst/>
          </a:prstGeom>
          <a:noFill/>
          <a:ln w="9525">
            <a:noFill/>
            <a:miter lim="800000"/>
            <a:headEnd/>
            <a:tailEnd/>
          </a:ln>
        </p:spPr>
        <p:txBody>
          <a:bodyPr wrap="none">
            <a:spAutoFit/>
          </a:bodyPr>
          <a:lstStyle/>
          <a:p>
            <a:r>
              <a:rPr lang="en-US" altLang="zh-CN" sz="2400" b="1"/>
              <a:t>——</a:t>
            </a:r>
            <a:r>
              <a:rPr lang="zh-CN" altLang="en-US" sz="2400" b="1"/>
              <a:t>局部变量的存储方式</a:t>
            </a:r>
            <a:endParaRPr lang="en-US" altLang="zh-CN" sz="2400" b="1"/>
          </a:p>
        </p:txBody>
      </p:sp>
      <p:sp>
        <p:nvSpPr>
          <p:cNvPr id="80" name="TextBox 2"/>
          <p:cNvSpPr txBox="1"/>
          <p:nvPr/>
        </p:nvSpPr>
        <p:spPr>
          <a:xfrm>
            <a:off x="769938" y="1733550"/>
            <a:ext cx="7359650" cy="2862263"/>
          </a:xfrm>
          <a:prstGeom prst="rect">
            <a:avLst/>
          </a:prstGeom>
          <a:noFill/>
        </p:spPr>
        <p:txBody>
          <a:bodyPr>
            <a:spAutoFit/>
          </a:bodyPr>
          <a:lstStyle/>
          <a:p>
            <a:pPr>
              <a:defRPr/>
            </a:pPr>
            <a:r>
              <a:rPr lang="en-US" altLang="zh-CN" b="1" dirty="0">
                <a:solidFill>
                  <a:srgbClr val="FF0000"/>
                </a:solidFill>
              </a:rPr>
              <a:t>3</a:t>
            </a:r>
            <a:r>
              <a:rPr lang="zh-CN" altLang="en-US" b="1" dirty="0">
                <a:solidFill>
                  <a:srgbClr val="FF0000"/>
                </a:solidFill>
              </a:rPr>
              <a:t>）</a:t>
            </a:r>
            <a:r>
              <a:rPr lang="en-US" altLang="zh-CN" b="1" dirty="0">
                <a:solidFill>
                  <a:srgbClr val="FF0000"/>
                </a:solidFill>
              </a:rPr>
              <a:t>static</a:t>
            </a:r>
            <a:r>
              <a:rPr lang="zh-CN" altLang="en-US" b="1" dirty="0">
                <a:solidFill>
                  <a:srgbClr val="FF0000"/>
                </a:solidFill>
              </a:rPr>
              <a:t>静态</a:t>
            </a:r>
          </a:p>
          <a:p>
            <a:pPr>
              <a:defRPr/>
            </a:pPr>
            <a:r>
              <a:rPr lang="zh-CN" altLang="en-US" b="1" dirty="0">
                <a:solidFill>
                  <a:srgbClr val="0070C0"/>
                </a:solidFill>
              </a:rPr>
              <a:t>     将局部变量分配到全局数据区空间，这样的变量称为静态局部变量，包括静态局部变量和静态全局变量，有以下特点</a:t>
            </a:r>
            <a:r>
              <a:rPr lang="zh-CN" altLang="en-US" b="1" dirty="0">
                <a:solidFill>
                  <a:prstClr val="black"/>
                </a:solidFill>
              </a:rPr>
              <a:t>：</a:t>
            </a:r>
          </a:p>
          <a:p>
            <a:pPr indent="266700">
              <a:defRPr/>
            </a:pPr>
            <a:r>
              <a:rPr lang="en-US" altLang="zh-CN" b="1" dirty="0">
                <a:solidFill>
                  <a:prstClr val="black"/>
                </a:solidFill>
              </a:rPr>
              <a:t>1</a:t>
            </a:r>
            <a:r>
              <a:rPr lang="zh-CN" altLang="en-US" b="1" dirty="0">
                <a:solidFill>
                  <a:prstClr val="black"/>
                </a:solidFill>
              </a:rPr>
              <a:t>、初始值缺省为</a:t>
            </a:r>
            <a:r>
              <a:rPr lang="en-US" altLang="zh-CN" b="1" dirty="0">
                <a:solidFill>
                  <a:prstClr val="black"/>
                </a:solidFill>
              </a:rPr>
              <a:t>0</a:t>
            </a:r>
          </a:p>
          <a:p>
            <a:pPr indent="266700">
              <a:defRPr/>
            </a:pPr>
            <a:r>
              <a:rPr lang="en-US" altLang="zh-CN" b="1" dirty="0">
                <a:solidFill>
                  <a:prstClr val="black"/>
                </a:solidFill>
              </a:rPr>
              <a:t>2</a:t>
            </a:r>
            <a:r>
              <a:rPr lang="zh-CN" altLang="en-US" b="1" dirty="0">
                <a:solidFill>
                  <a:prstClr val="black"/>
                </a:solidFill>
              </a:rPr>
              <a:t>、静态变量具有全局生命周期</a:t>
            </a:r>
            <a:endParaRPr lang="en-US" altLang="zh-CN" b="1" dirty="0">
              <a:solidFill>
                <a:prstClr val="black"/>
              </a:solidFill>
            </a:endParaRPr>
          </a:p>
          <a:p>
            <a:pPr>
              <a:defRPr/>
            </a:pPr>
            <a:endParaRPr lang="en-US" altLang="zh-CN" b="1" dirty="0">
              <a:solidFill>
                <a:srgbClr val="FF0000"/>
              </a:solidFill>
            </a:endParaRPr>
          </a:p>
          <a:p>
            <a:pPr>
              <a:defRPr/>
            </a:pPr>
            <a:r>
              <a:rPr lang="en-US" altLang="zh-CN" b="1" dirty="0">
                <a:solidFill>
                  <a:srgbClr val="FF0000"/>
                </a:solidFill>
              </a:rPr>
              <a:t>4</a:t>
            </a:r>
            <a:r>
              <a:rPr lang="zh-CN" altLang="en-US" b="1" dirty="0">
                <a:solidFill>
                  <a:srgbClr val="FF0000"/>
                </a:solidFill>
              </a:rPr>
              <a:t>）外部变量</a:t>
            </a:r>
            <a:endParaRPr lang="en-US" altLang="zh-CN" b="1" dirty="0">
              <a:solidFill>
                <a:srgbClr val="FF0000"/>
              </a:solidFill>
            </a:endParaRPr>
          </a:p>
          <a:p>
            <a:pPr>
              <a:defRPr/>
            </a:pPr>
            <a:r>
              <a:rPr lang="en-US" altLang="zh-CN" b="1" dirty="0">
                <a:solidFill>
                  <a:srgbClr val="FF0000"/>
                </a:solidFill>
              </a:rPr>
              <a:t> </a:t>
            </a:r>
            <a:r>
              <a:rPr lang="en-US" altLang="zh-CN" b="1" dirty="0">
                <a:solidFill>
                  <a:srgbClr val="FF0000"/>
                </a:solidFill>
              </a:rPr>
              <a:t>  </a:t>
            </a:r>
            <a:r>
              <a:rPr lang="zh-CN" altLang="en-US" b="1" dirty="0">
                <a:solidFill>
                  <a:srgbClr val="0070C0"/>
                </a:solidFill>
              </a:rPr>
              <a:t>一个</a:t>
            </a:r>
            <a:r>
              <a:rPr lang="en-US" altLang="zh-CN" b="1" dirty="0" err="1">
                <a:solidFill>
                  <a:srgbClr val="0070C0"/>
                </a:solidFill>
              </a:rPr>
              <a:t>c++</a:t>
            </a:r>
            <a:r>
              <a:rPr lang="zh-CN" altLang="en-US" b="1" dirty="0">
                <a:solidFill>
                  <a:srgbClr val="0070C0"/>
                </a:solidFill>
              </a:rPr>
              <a:t>程序可由多个原程序文件组成，他们可以分别编译。如果在一个文件中定义的全局便量在其他文件中使用，使用前应该用</a:t>
            </a:r>
            <a:r>
              <a:rPr lang="en-US" altLang="zh-CN" b="1" dirty="0">
                <a:solidFill>
                  <a:srgbClr val="0070C0"/>
                </a:solidFill>
              </a:rPr>
              <a:t>extern</a:t>
            </a:r>
            <a:r>
              <a:rPr lang="zh-CN" altLang="en-US" b="1" dirty="0">
                <a:solidFill>
                  <a:srgbClr val="0070C0"/>
                </a:solidFill>
              </a:rPr>
              <a:t>进行说明，表示该全局变量不是在本文就中定义的。</a:t>
            </a:r>
          </a:p>
        </p:txBody>
      </p:sp>
    </p:spTree>
  </p:cSld>
  <p:clrMapOvr>
    <a:masterClrMapping/>
  </p:clrMapOvr>
  <p:transition spd="med" advClick="0">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109571"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9573"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109575"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861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rPr>
              <a:t>chapter3</a:t>
            </a:r>
            <a:endPar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109580" name="TextBox 89">
            <a:hlinkClick r:id="rId18" action="ppaction://hlinksldjump"/>
          </p:cNvPr>
          <p:cNvSpPr txBox="1">
            <a:spLocks noChangeArrowheads="1"/>
          </p:cNvSpPr>
          <p:nvPr/>
        </p:nvSpPr>
        <p:spPr bwMode="auto">
          <a:xfrm>
            <a:off x="7885113" y="274638"/>
            <a:ext cx="1258887" cy="369887"/>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chapter6</a:t>
            </a:r>
            <a:endParaRPr lang="zh-CN" altLang="en-US" b="1">
              <a:solidFill>
                <a:schemeClr val="bg1"/>
              </a:solidFill>
              <a:latin typeface="微软雅黑" pitchFamily="34" charset="-122"/>
              <a:ea typeface="微软雅黑" pitchFamily="34" charset="-122"/>
            </a:endParaRPr>
          </a:p>
        </p:txBody>
      </p:sp>
      <p:sp>
        <p:nvSpPr>
          <p:cNvPr id="109581" name="文本框 79"/>
          <p:cNvSpPr txBox="1">
            <a:spLocks noChangeArrowheads="1"/>
          </p:cNvSpPr>
          <p:nvPr/>
        </p:nvSpPr>
        <p:spPr bwMode="auto">
          <a:xfrm>
            <a:off x="87313" y="1052513"/>
            <a:ext cx="36528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按址操作</a:t>
            </a:r>
            <a:r>
              <a:rPr lang="en-US" altLang="zh-CN" sz="3200" b="1">
                <a:latin typeface="黑体" pitchFamily="49" charset="-122"/>
                <a:ea typeface="黑体" pitchFamily="49" charset="-122"/>
              </a:rPr>
              <a:t>——</a:t>
            </a:r>
            <a:r>
              <a:rPr lang="zh-CN" altLang="en-US" sz="3200" b="1">
                <a:latin typeface="黑体" pitchFamily="49" charset="-122"/>
                <a:ea typeface="黑体" pitchFamily="49" charset="-122"/>
              </a:rPr>
              <a:t>指针</a:t>
            </a:r>
          </a:p>
        </p:txBody>
      </p:sp>
      <p:sp>
        <p:nvSpPr>
          <p:cNvPr id="2" name="矩形 1"/>
          <p:cNvSpPr/>
          <p:nvPr/>
        </p:nvSpPr>
        <p:spPr>
          <a:xfrm>
            <a:off x="446088" y="2932113"/>
            <a:ext cx="7165975" cy="1201737"/>
          </a:xfrm>
          <a:prstGeom prst="rect">
            <a:avLst/>
          </a:prstGeom>
        </p:spPr>
        <p:txBody>
          <a:bodyPr>
            <a:spAutoFit/>
          </a:bodyPr>
          <a:lstStyle/>
          <a:p>
            <a:pPr algn="just">
              <a:spcAft>
                <a:spcPts val="0"/>
              </a:spcAft>
              <a:defRPr/>
            </a:pPr>
            <a:r>
              <a:rPr lang="zh-CN" altLang="zh-CN" kern="100" dirty="0">
                <a:cs typeface="Times New Roman" panose="02020603050405020304" pitchFamily="18" charset="0"/>
              </a:rPr>
              <a:t>在使用指针变量时，要经过三个步骤：</a:t>
            </a:r>
          </a:p>
          <a:p>
            <a:pPr marL="342900" indent="-342900" algn="just">
              <a:spcAft>
                <a:spcPts val="0"/>
              </a:spcAft>
              <a:buFont typeface="+mj-lt"/>
              <a:buAutoNum type="arabicPeriod"/>
              <a:defRPr/>
            </a:pPr>
            <a:r>
              <a:rPr lang="zh-CN" altLang="zh-CN" kern="100" dirty="0">
                <a:cs typeface="Times New Roman" panose="02020603050405020304" pitchFamily="18" charset="0"/>
              </a:rPr>
              <a:t>定义指针变量；</a:t>
            </a:r>
          </a:p>
          <a:p>
            <a:pPr marL="342900" indent="-342900" algn="just">
              <a:spcAft>
                <a:spcPts val="0"/>
              </a:spcAft>
              <a:buFont typeface="+mj-lt"/>
              <a:buAutoNum type="arabicPeriod"/>
              <a:defRPr/>
            </a:pPr>
            <a:r>
              <a:rPr lang="zh-CN" altLang="zh-CN" kern="100" dirty="0">
                <a:cs typeface="Times New Roman" panose="02020603050405020304" pitchFamily="18" charset="0"/>
              </a:rPr>
              <a:t>对指针变量进行赋值，使其指向某个变量、数组、对象或函数；</a:t>
            </a:r>
          </a:p>
          <a:p>
            <a:pPr marL="342900" indent="-342900" algn="just">
              <a:spcAft>
                <a:spcPts val="0"/>
              </a:spcAft>
              <a:buFont typeface="+mj-lt"/>
              <a:buAutoNum type="arabicPeriod"/>
              <a:defRPr/>
            </a:pPr>
            <a:r>
              <a:rPr lang="zh-CN" altLang="zh-CN" kern="100" dirty="0">
                <a:cs typeface="Times New Roman" panose="02020603050405020304" pitchFamily="18" charset="0"/>
              </a:rPr>
              <a:t>间接访问该指针变量指向的变量的值。</a:t>
            </a:r>
          </a:p>
        </p:txBody>
      </p:sp>
      <p:sp>
        <p:nvSpPr>
          <p:cNvPr id="109583" name="文本框 2"/>
          <p:cNvSpPr txBox="1">
            <a:spLocks noChangeArrowheads="1"/>
          </p:cNvSpPr>
          <p:nvPr/>
        </p:nvSpPr>
        <p:spPr bwMode="auto">
          <a:xfrm>
            <a:off x="4402138" y="1184275"/>
            <a:ext cx="966787" cy="461963"/>
          </a:xfrm>
          <a:prstGeom prst="rect">
            <a:avLst/>
          </a:prstGeom>
          <a:noFill/>
          <a:ln w="9525">
            <a:noFill/>
            <a:miter lim="800000"/>
            <a:headEnd/>
            <a:tailEnd/>
          </a:ln>
        </p:spPr>
        <p:txBody>
          <a:bodyPr>
            <a:spAutoFit/>
          </a:bodyPr>
          <a:lstStyle/>
          <a:p>
            <a:r>
              <a:rPr lang="zh-CN" altLang="en-US" sz="2400" b="1">
                <a:latin typeface="微软雅黑" pitchFamily="34" charset="-122"/>
                <a:ea typeface="微软雅黑" pitchFamily="34" charset="-122"/>
              </a:rPr>
              <a:t>*   </a:t>
            </a:r>
            <a:r>
              <a:rPr lang="en-US" altLang="zh-CN" sz="2400" b="1">
                <a:latin typeface="微软雅黑" pitchFamily="34" charset="-122"/>
                <a:ea typeface="微软雅黑" pitchFamily="34" charset="-122"/>
              </a:rPr>
              <a:t>&amp;</a:t>
            </a:r>
            <a:endParaRPr lang="zh-CN" altLang="en-US" sz="2400" b="1">
              <a:latin typeface="微软雅黑" pitchFamily="34" charset="-122"/>
              <a:ea typeface="微软雅黑" pitchFamily="34" charset="-122"/>
            </a:endParaRPr>
          </a:p>
        </p:txBody>
      </p:sp>
      <p:sp>
        <p:nvSpPr>
          <p:cNvPr id="109584" name="文本框 14335"/>
          <p:cNvSpPr txBox="1">
            <a:spLocks noChangeArrowheads="1"/>
          </p:cNvSpPr>
          <p:nvPr/>
        </p:nvSpPr>
        <p:spPr bwMode="auto">
          <a:xfrm>
            <a:off x="539750" y="1792288"/>
            <a:ext cx="5651500" cy="368300"/>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指针是地址，指针变量是保存地址的变量。</a:t>
            </a:r>
          </a:p>
        </p:txBody>
      </p:sp>
      <p:sp>
        <p:nvSpPr>
          <p:cNvPr id="109585" name="文本框 14336"/>
          <p:cNvSpPr txBox="1">
            <a:spLocks noChangeArrowheads="1"/>
          </p:cNvSpPr>
          <p:nvPr/>
        </p:nvSpPr>
        <p:spPr bwMode="auto">
          <a:xfrm>
            <a:off x="539750" y="2343150"/>
            <a:ext cx="5180013" cy="369888"/>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数组名是数组的地址，函数名代表函数的地址</a:t>
            </a:r>
          </a:p>
        </p:txBody>
      </p:sp>
    </p:spTree>
  </p:cSld>
  <p:clrMapOvr>
    <a:masterClrMapping/>
  </p:clrMapOvr>
  <p:transition spd="med" advClick="0">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111619"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1621"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111623"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861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rPr>
              <a:t>chapter3</a:t>
            </a:r>
            <a:endPar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111628" name="TextBox 89">
            <a:hlinkClick r:id="rId18" action="ppaction://hlinksldjump"/>
          </p:cNvPr>
          <p:cNvSpPr txBox="1">
            <a:spLocks noChangeArrowheads="1"/>
          </p:cNvSpPr>
          <p:nvPr/>
        </p:nvSpPr>
        <p:spPr bwMode="auto">
          <a:xfrm>
            <a:off x="7885113" y="274638"/>
            <a:ext cx="1258887" cy="369887"/>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chapter6</a:t>
            </a:r>
            <a:endParaRPr lang="zh-CN" altLang="en-US" b="1">
              <a:solidFill>
                <a:schemeClr val="bg1"/>
              </a:solidFill>
              <a:latin typeface="微软雅黑" pitchFamily="34" charset="-122"/>
              <a:ea typeface="微软雅黑" pitchFamily="34" charset="-122"/>
            </a:endParaRPr>
          </a:p>
        </p:txBody>
      </p:sp>
      <p:sp>
        <p:nvSpPr>
          <p:cNvPr id="111629" name="文本框 79"/>
          <p:cNvSpPr txBox="1">
            <a:spLocks noChangeArrowheads="1"/>
          </p:cNvSpPr>
          <p:nvPr/>
        </p:nvSpPr>
        <p:spPr bwMode="auto">
          <a:xfrm>
            <a:off x="87313" y="1052513"/>
            <a:ext cx="36528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按址操作</a:t>
            </a:r>
            <a:r>
              <a:rPr lang="en-US" altLang="zh-CN" sz="3200" b="1">
                <a:latin typeface="黑体" pitchFamily="49" charset="-122"/>
                <a:ea typeface="黑体" pitchFamily="49" charset="-122"/>
              </a:rPr>
              <a:t>——</a:t>
            </a:r>
            <a:r>
              <a:rPr lang="zh-CN" altLang="en-US" sz="3200" b="1">
                <a:latin typeface="黑体" pitchFamily="49" charset="-122"/>
                <a:ea typeface="黑体" pitchFamily="49" charset="-122"/>
              </a:rPr>
              <a:t>指针</a:t>
            </a:r>
          </a:p>
        </p:txBody>
      </p:sp>
      <p:sp>
        <p:nvSpPr>
          <p:cNvPr id="111630" name="矩形 79"/>
          <p:cNvSpPr>
            <a:spLocks noChangeArrowheads="1"/>
          </p:cNvSpPr>
          <p:nvPr/>
        </p:nvSpPr>
        <p:spPr bwMode="auto">
          <a:xfrm>
            <a:off x="3513138" y="1176338"/>
            <a:ext cx="3836987" cy="460375"/>
          </a:xfrm>
          <a:prstGeom prst="rect">
            <a:avLst/>
          </a:prstGeom>
          <a:noFill/>
          <a:ln w="9525">
            <a:noFill/>
            <a:miter lim="800000"/>
            <a:headEnd/>
            <a:tailEnd/>
          </a:ln>
        </p:spPr>
        <p:txBody>
          <a:bodyPr wrap="none">
            <a:spAutoFit/>
          </a:bodyPr>
          <a:lstStyle/>
          <a:p>
            <a:r>
              <a:rPr lang="en-US" altLang="zh-CN" sz="2400" b="1"/>
              <a:t>——</a:t>
            </a:r>
            <a:r>
              <a:rPr lang="zh-CN" altLang="en-US" sz="2400" b="1"/>
              <a:t>指针变量的定义和使用</a:t>
            </a:r>
            <a:endParaRPr lang="en-US" altLang="zh-CN" sz="2400" b="1"/>
          </a:p>
        </p:txBody>
      </p:sp>
      <p:sp>
        <p:nvSpPr>
          <p:cNvPr id="3" name="矩形 2"/>
          <p:cNvSpPr/>
          <p:nvPr/>
        </p:nvSpPr>
        <p:spPr>
          <a:xfrm>
            <a:off x="481013" y="1779588"/>
            <a:ext cx="7693025" cy="647700"/>
          </a:xfrm>
          <a:prstGeom prst="rect">
            <a:avLst/>
          </a:prstGeom>
        </p:spPr>
        <p:txBody>
          <a:bodyPr>
            <a:spAutoFit/>
          </a:bodyPr>
          <a:lstStyle/>
          <a:p>
            <a:pPr algn="just">
              <a:spcAft>
                <a:spcPts val="0"/>
              </a:spcAft>
              <a:defRPr/>
            </a:pPr>
            <a:r>
              <a:rPr lang="zh-CN" altLang="zh-CN" kern="100" dirty="0">
                <a:cs typeface="Times New Roman" panose="02020603050405020304" pitchFamily="18" charset="0"/>
              </a:rPr>
              <a:t>定义指针变量的格式：</a:t>
            </a:r>
            <a:r>
              <a:rPr lang="en-US" altLang="zh-CN" kern="100" dirty="0">
                <a:solidFill>
                  <a:srgbClr val="FF0000"/>
                </a:solidFill>
                <a:cs typeface="Times New Roman" panose="02020603050405020304" pitchFamily="18" charset="0"/>
              </a:rPr>
              <a:t>&lt;</a:t>
            </a:r>
            <a:r>
              <a:rPr lang="zh-CN" altLang="zh-CN" kern="100" dirty="0">
                <a:solidFill>
                  <a:srgbClr val="FF0000"/>
                </a:solidFill>
                <a:cs typeface="Times New Roman" panose="02020603050405020304" pitchFamily="18" charset="0"/>
              </a:rPr>
              <a:t>数据类型</a:t>
            </a:r>
            <a:r>
              <a:rPr lang="en-US" altLang="zh-CN" kern="100" dirty="0">
                <a:solidFill>
                  <a:srgbClr val="FF0000"/>
                </a:solidFill>
                <a:cs typeface="Times New Roman" panose="02020603050405020304" pitchFamily="18" charset="0"/>
              </a:rPr>
              <a:t>&gt;   *   &lt;</a:t>
            </a:r>
            <a:r>
              <a:rPr lang="zh-CN" altLang="zh-CN" kern="100" dirty="0">
                <a:solidFill>
                  <a:srgbClr val="FF0000"/>
                </a:solidFill>
                <a:cs typeface="Times New Roman" panose="02020603050405020304" pitchFamily="18" charset="0"/>
              </a:rPr>
              <a:t>指针变量名</a:t>
            </a:r>
            <a:r>
              <a:rPr lang="en-US" altLang="zh-CN" kern="100" dirty="0">
                <a:solidFill>
                  <a:srgbClr val="FF0000"/>
                </a:solidFill>
                <a:cs typeface="Times New Roman" panose="02020603050405020304" pitchFamily="18" charset="0"/>
              </a:rPr>
              <a:t>&gt;</a:t>
            </a:r>
            <a:r>
              <a:rPr lang="zh-CN" altLang="zh-CN" kern="100" dirty="0">
                <a:solidFill>
                  <a:srgbClr val="FF0000"/>
                </a:solidFill>
                <a:cs typeface="Times New Roman" panose="02020603050405020304" pitchFamily="18" charset="0"/>
              </a:rPr>
              <a:t>；</a:t>
            </a:r>
            <a:endParaRPr lang="en-US" altLang="zh-CN" kern="100" dirty="0">
              <a:solidFill>
                <a:srgbClr val="FF0000"/>
              </a:solidFill>
              <a:cs typeface="Times New Roman" panose="02020603050405020304" pitchFamily="18" charset="0"/>
            </a:endParaRPr>
          </a:p>
          <a:p>
            <a:pPr algn="just">
              <a:spcAft>
                <a:spcPts val="0"/>
              </a:spcAft>
              <a:defRPr/>
            </a:pPr>
            <a:r>
              <a:rPr lang="zh-CN" altLang="zh-CN" kern="100" dirty="0">
                <a:cs typeface="Times New Roman" panose="02020603050405020304" pitchFamily="18" charset="0"/>
              </a:rPr>
              <a:t>例如：</a:t>
            </a:r>
            <a:r>
              <a:rPr lang="en-US" altLang="zh-CN" kern="100" dirty="0">
                <a:cs typeface="Times New Roman" panose="02020603050405020304" pitchFamily="18" charset="0"/>
              </a:rPr>
              <a:t>double *p;    </a:t>
            </a:r>
            <a:r>
              <a:rPr lang="zh-CN" altLang="zh-CN" kern="100" dirty="0">
                <a:cs typeface="Times New Roman" panose="02020603050405020304" pitchFamily="18" charset="0"/>
              </a:rPr>
              <a:t>（定义结构体类型的指针变量</a:t>
            </a:r>
            <a:r>
              <a:rPr lang="zh-CN" altLang="en-US" kern="100" dirty="0">
                <a:cs typeface="Times New Roman" panose="02020603050405020304" pitchFamily="18" charset="0"/>
              </a:rPr>
              <a:t>：</a:t>
            </a:r>
            <a:r>
              <a:rPr lang="en-US" altLang="zh-CN" kern="100" dirty="0">
                <a:cs typeface="Times New Roman" panose="02020603050405020304" pitchFamily="18" charset="0"/>
              </a:rPr>
              <a:t>student *p</a:t>
            </a:r>
            <a:r>
              <a:rPr lang="zh-CN" altLang="zh-CN" kern="100" dirty="0">
                <a:cs typeface="Times New Roman" panose="02020603050405020304" pitchFamily="18" charset="0"/>
              </a:rPr>
              <a:t>；</a:t>
            </a:r>
            <a:r>
              <a:rPr lang="zh-CN" altLang="en-US" kern="100" dirty="0">
                <a:cs typeface="Times New Roman" panose="02020603050405020304" pitchFamily="18" charset="0"/>
              </a:rPr>
              <a:t>）</a:t>
            </a:r>
            <a:endParaRPr lang="zh-CN" altLang="zh-CN" kern="100" dirty="0">
              <a:cs typeface="Times New Roman" panose="02020603050405020304" pitchFamily="18" charset="0"/>
            </a:endParaRPr>
          </a:p>
        </p:txBody>
      </p:sp>
      <p:graphicFrame>
        <p:nvGraphicFramePr>
          <p:cNvPr id="14336" name="表格 14335"/>
          <p:cNvGraphicFramePr>
            <a:graphicFrameLocks noGrp="1"/>
          </p:cNvGraphicFramePr>
          <p:nvPr/>
        </p:nvGraphicFramePr>
        <p:xfrm>
          <a:off x="598488" y="2427288"/>
          <a:ext cx="6892925" cy="1938337"/>
        </p:xfrm>
        <a:graphic>
          <a:graphicData uri="http://schemas.openxmlformats.org/drawingml/2006/table">
            <a:tbl>
              <a:tblPr firstRow="1" firstCol="1" bandRow="1">
                <a:tableStyleId>{5C22544A-7EE6-4342-B048-85BDC9FD1C3A}</a:tableStyleId>
              </a:tblPr>
              <a:tblGrid>
                <a:gridCol w="545954"/>
                <a:gridCol w="1781023"/>
                <a:gridCol w="1522201"/>
                <a:gridCol w="1521391"/>
                <a:gridCol w="1522201"/>
              </a:tblGrid>
              <a:tr h="646493">
                <a:tc>
                  <a:txBody>
                    <a:bodyPr/>
                    <a:lstStyle/>
                    <a:p>
                      <a:pPr algn="ctr">
                        <a:spcAft>
                          <a:spcPts val="0"/>
                        </a:spcAft>
                      </a:pPr>
                      <a:r>
                        <a:rPr lang="zh-CN" sz="1050" kern="100" dirty="0">
                          <a:effectLst/>
                        </a:rPr>
                        <a:t>赋值运算</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dirty="0">
                          <a:effectLst/>
                        </a:rPr>
                        <a:t>通过取地址运算符</a:t>
                      </a:r>
                      <a:r>
                        <a:rPr lang="en-US" sz="1050" kern="100" dirty="0">
                          <a:effectLst/>
                        </a:rPr>
                        <a:t>&amp;</a:t>
                      </a:r>
                      <a:r>
                        <a:rPr lang="zh-CN" sz="1050" kern="100" dirty="0">
                          <a:effectLst/>
                        </a:rPr>
                        <a:t>；</a:t>
                      </a:r>
                    </a:p>
                    <a:p>
                      <a:pPr algn="just">
                        <a:spcAft>
                          <a:spcPts val="0"/>
                        </a:spcAft>
                      </a:pPr>
                      <a:r>
                        <a:rPr lang="zh-CN" sz="1050" kern="100" dirty="0">
                          <a:effectLst/>
                        </a:rPr>
                        <a:t>例如：</a:t>
                      </a:r>
                      <a:r>
                        <a:rPr lang="en-US" sz="1050" kern="100" dirty="0">
                          <a:effectLst/>
                        </a:rPr>
                        <a:t>p=&amp;a;</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dirty="0">
                          <a:effectLst/>
                        </a:rPr>
                        <a:t>通过其他变量；</a:t>
                      </a:r>
                    </a:p>
                    <a:p>
                      <a:pPr algn="just">
                        <a:spcAft>
                          <a:spcPts val="0"/>
                        </a:spcAft>
                      </a:pPr>
                      <a:r>
                        <a:rPr lang="zh-CN" sz="1050" kern="100" dirty="0">
                          <a:effectLst/>
                        </a:rPr>
                        <a:t>例如：</a:t>
                      </a:r>
                      <a:r>
                        <a:rPr lang="en-US" sz="1050" kern="100" dirty="0">
                          <a:effectLst/>
                        </a:rPr>
                        <a:t>p=q;</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通过运算符</a:t>
                      </a:r>
                      <a:r>
                        <a:rPr lang="en-US" sz="1050" kern="100">
                          <a:effectLst/>
                        </a:rPr>
                        <a:t>new</a:t>
                      </a:r>
                      <a:r>
                        <a:rPr lang="zh-CN" sz="1050" kern="100">
                          <a:effectLst/>
                        </a:rPr>
                        <a:t>；</a:t>
                      </a:r>
                    </a:p>
                    <a:p>
                      <a:pPr algn="just">
                        <a:spcAft>
                          <a:spcPts val="0"/>
                        </a:spcAft>
                      </a:pPr>
                      <a:r>
                        <a:rPr lang="zh-CN" sz="1050" kern="100">
                          <a:effectLst/>
                        </a:rPr>
                        <a:t>如</a:t>
                      </a:r>
                      <a:r>
                        <a:rPr lang="en-US" sz="1050" kern="100">
                          <a:effectLst/>
                        </a:rPr>
                        <a:t>p=new int [100];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dirty="0">
                          <a:effectLst/>
                        </a:rPr>
                        <a:t>赋空值；</a:t>
                      </a:r>
                    </a:p>
                    <a:p>
                      <a:pPr algn="just">
                        <a:spcAft>
                          <a:spcPts val="0"/>
                        </a:spcAft>
                      </a:pPr>
                      <a:r>
                        <a:rPr lang="zh-CN" sz="1050" kern="100" dirty="0">
                          <a:effectLst/>
                        </a:rPr>
                        <a:t>例如：</a:t>
                      </a:r>
                      <a:r>
                        <a:rPr lang="en-US" sz="1050" kern="100" dirty="0">
                          <a:effectLst/>
                        </a:rPr>
                        <a:t>p=NULL;</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46493">
                <a:tc>
                  <a:txBody>
                    <a:bodyPr/>
                    <a:lstStyle/>
                    <a:p>
                      <a:pPr algn="ctr">
                        <a:spcAft>
                          <a:spcPts val="0"/>
                        </a:spcAft>
                      </a:pPr>
                      <a:r>
                        <a:rPr lang="zh-CN" sz="1050" kern="100">
                          <a:effectLst/>
                        </a:rPr>
                        <a:t>算术运算</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加减整数；</a:t>
                      </a:r>
                    </a:p>
                    <a:p>
                      <a:pPr algn="just">
                        <a:spcAft>
                          <a:spcPts val="0"/>
                        </a:spcAft>
                      </a:pPr>
                      <a:r>
                        <a:rPr lang="zh-CN" sz="1050" kern="100">
                          <a:effectLst/>
                        </a:rPr>
                        <a:t>例如：</a:t>
                      </a:r>
                      <a:r>
                        <a:rPr lang="en-US" sz="1050" kern="100">
                          <a:effectLst/>
                        </a:rPr>
                        <a:t>p+n;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自增运算；</a:t>
                      </a:r>
                    </a:p>
                    <a:p>
                      <a:pPr algn="just">
                        <a:spcAft>
                          <a:spcPts val="0"/>
                        </a:spcAft>
                      </a:pPr>
                      <a:r>
                        <a:rPr lang="zh-CN" sz="1050" kern="100">
                          <a:effectLst/>
                        </a:rPr>
                        <a:t>例如：</a:t>
                      </a:r>
                      <a:r>
                        <a:rPr lang="en-US" sz="1050" kern="100">
                          <a:effectLst/>
                        </a:rPr>
                        <a:t>p++;</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自减运算；</a:t>
                      </a:r>
                    </a:p>
                    <a:p>
                      <a:pPr algn="just">
                        <a:spcAft>
                          <a:spcPts val="0"/>
                        </a:spcAft>
                      </a:pPr>
                      <a:r>
                        <a:rPr lang="zh-CN" sz="1050" kern="100">
                          <a:effectLst/>
                        </a:rPr>
                        <a:t>例如：</a:t>
                      </a:r>
                      <a:r>
                        <a:rPr lang="en-US" sz="1050" kern="100">
                          <a:effectLst/>
                        </a:rPr>
                        <a:t>p--;</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两指针相减；</a:t>
                      </a:r>
                    </a:p>
                    <a:p>
                      <a:pPr algn="just">
                        <a:spcAft>
                          <a:spcPts val="0"/>
                        </a:spcAft>
                      </a:pPr>
                      <a:r>
                        <a:rPr lang="zh-CN" sz="1050" kern="100">
                          <a:effectLst/>
                        </a:rPr>
                        <a:t>例如：</a:t>
                      </a:r>
                      <a:r>
                        <a:rPr lang="en-US" sz="1050" kern="100">
                          <a:effectLst/>
                        </a:rPr>
                        <a:t>p1-p2;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46493">
                <a:tc>
                  <a:txBody>
                    <a:bodyPr/>
                    <a:lstStyle/>
                    <a:p>
                      <a:pPr algn="ctr">
                        <a:spcAft>
                          <a:spcPts val="0"/>
                        </a:spcAft>
                      </a:pPr>
                      <a:r>
                        <a:rPr lang="zh-CN" sz="1050" kern="100">
                          <a:effectLst/>
                        </a:rPr>
                        <a:t>比较运算</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4">
                  <a:txBody>
                    <a:bodyPr/>
                    <a:lstStyle/>
                    <a:p>
                      <a:pPr algn="just">
                        <a:spcAft>
                          <a:spcPts val="0"/>
                        </a:spcAft>
                      </a:pPr>
                      <a:r>
                        <a:rPr lang="en-US" sz="1050" kern="100" dirty="0">
                          <a:effectLst/>
                        </a:rPr>
                        <a:t>(</a:t>
                      </a:r>
                      <a:r>
                        <a:rPr lang="zh-CN" sz="1050" kern="100" dirty="0">
                          <a:effectLst/>
                        </a:rPr>
                        <a:t>比较其指针指向内存单元位置间的前后，结果为逻辑值</a:t>
                      </a:r>
                      <a:r>
                        <a:rPr lang="en-US" sz="1050" kern="100" dirty="0">
                          <a:effectLst/>
                        </a:rPr>
                        <a:t>)</a:t>
                      </a:r>
                      <a:r>
                        <a:rPr lang="zh-CN" sz="1050" kern="100" dirty="0">
                          <a:effectLst/>
                        </a:rPr>
                        <a:t>；例如：</a:t>
                      </a:r>
                      <a:r>
                        <a:rPr lang="en-US" sz="1050" kern="100" dirty="0">
                          <a:effectLst/>
                        </a:rPr>
                        <a:t>p1&gt;p2</a:t>
                      </a:r>
                      <a:r>
                        <a:rPr lang="zh-CN" sz="1050" kern="100" dirty="0">
                          <a:effectLst/>
                        </a:rPr>
                        <a:t>成立</a:t>
                      </a:r>
                      <a:r>
                        <a:rPr lang="en-US" sz="1050" kern="100" dirty="0">
                          <a:effectLst/>
                        </a:rPr>
                        <a:t>;</a:t>
                      </a:r>
                      <a:r>
                        <a:rPr lang="zh-CN" sz="1050" kern="100" dirty="0">
                          <a:effectLst/>
                        </a:rPr>
                        <a:t>说明</a:t>
                      </a:r>
                      <a:r>
                        <a:rPr lang="en-US" sz="1050" kern="100" dirty="0">
                          <a:effectLst/>
                        </a:rPr>
                        <a:t>p1</a:t>
                      </a:r>
                      <a:r>
                        <a:rPr lang="zh-CN" sz="1050" kern="100" dirty="0">
                          <a:effectLst/>
                        </a:rPr>
                        <a:t>所指位置在</a:t>
                      </a:r>
                      <a:r>
                        <a:rPr lang="en-US" sz="1050" kern="100" dirty="0">
                          <a:effectLst/>
                        </a:rPr>
                        <a:t>p2</a:t>
                      </a:r>
                      <a:r>
                        <a:rPr lang="zh-CN" sz="1050" kern="100" dirty="0">
                          <a:effectLst/>
                        </a:rPr>
                        <a:t>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111655" name="文本框 14336"/>
          <p:cNvSpPr txBox="1">
            <a:spLocks noChangeArrowheads="1"/>
          </p:cNvSpPr>
          <p:nvPr/>
        </p:nvSpPr>
        <p:spPr bwMode="auto">
          <a:xfrm>
            <a:off x="769938" y="4411663"/>
            <a:ext cx="3048000" cy="368300"/>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在数组中，*</a:t>
            </a:r>
            <a:r>
              <a:rPr lang="en-US" altLang="zh-CN">
                <a:latin typeface="微软雅黑" pitchFamily="34" charset="-122"/>
                <a:ea typeface="微软雅黑" pitchFamily="34" charset="-122"/>
              </a:rPr>
              <a:t>(p+i)==p[i]</a:t>
            </a:r>
            <a:endParaRPr lang="zh-CN" altLang="en-US">
              <a:latin typeface="微软雅黑" pitchFamily="34" charset="-122"/>
              <a:ea typeface="微软雅黑" pitchFamily="34" charset="-122"/>
            </a:endParaRPr>
          </a:p>
        </p:txBody>
      </p:sp>
    </p:spTree>
  </p:cSld>
  <p:clrMapOvr>
    <a:masterClrMapping/>
  </p:clrMapOvr>
  <p:transition spd="med" advClick="0">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113667"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3669"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113671"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861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rPr>
              <a:t>chapter3</a:t>
            </a:r>
            <a:endPar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113676" name="TextBox 89">
            <a:hlinkClick r:id="rId18" action="ppaction://hlinksldjump"/>
          </p:cNvPr>
          <p:cNvSpPr txBox="1">
            <a:spLocks noChangeArrowheads="1"/>
          </p:cNvSpPr>
          <p:nvPr/>
        </p:nvSpPr>
        <p:spPr bwMode="auto">
          <a:xfrm>
            <a:off x="7885113" y="274638"/>
            <a:ext cx="1258887" cy="369887"/>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chapter6</a:t>
            </a:r>
            <a:endParaRPr lang="zh-CN" altLang="en-US" b="1">
              <a:solidFill>
                <a:schemeClr val="bg1"/>
              </a:solidFill>
              <a:latin typeface="微软雅黑" pitchFamily="34" charset="-122"/>
              <a:ea typeface="微软雅黑" pitchFamily="34" charset="-122"/>
            </a:endParaRPr>
          </a:p>
        </p:txBody>
      </p:sp>
      <p:sp>
        <p:nvSpPr>
          <p:cNvPr id="113677" name="文本框 79"/>
          <p:cNvSpPr txBox="1">
            <a:spLocks noChangeArrowheads="1"/>
          </p:cNvSpPr>
          <p:nvPr/>
        </p:nvSpPr>
        <p:spPr bwMode="auto">
          <a:xfrm>
            <a:off x="87313" y="1052513"/>
            <a:ext cx="36528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按址操作</a:t>
            </a:r>
            <a:r>
              <a:rPr lang="en-US" altLang="zh-CN" sz="3200" b="1">
                <a:latin typeface="黑体" pitchFamily="49" charset="-122"/>
                <a:ea typeface="黑体" pitchFamily="49" charset="-122"/>
              </a:rPr>
              <a:t>——</a:t>
            </a:r>
            <a:r>
              <a:rPr lang="zh-CN" altLang="en-US" sz="3200" b="1">
                <a:latin typeface="黑体" pitchFamily="49" charset="-122"/>
                <a:ea typeface="黑体" pitchFamily="49" charset="-122"/>
              </a:rPr>
              <a:t>指针</a:t>
            </a:r>
          </a:p>
        </p:txBody>
      </p:sp>
      <p:sp>
        <p:nvSpPr>
          <p:cNvPr id="2" name="矩形 1"/>
          <p:cNvSpPr/>
          <p:nvPr/>
        </p:nvSpPr>
        <p:spPr>
          <a:xfrm>
            <a:off x="674688" y="1879600"/>
            <a:ext cx="7045325" cy="2308225"/>
          </a:xfrm>
          <a:prstGeom prst="rect">
            <a:avLst/>
          </a:prstGeom>
        </p:spPr>
        <p:txBody>
          <a:bodyPr>
            <a:spAutoFit/>
          </a:bodyPr>
          <a:lstStyle/>
          <a:p>
            <a:pPr indent="200025" algn="just">
              <a:spcAft>
                <a:spcPts val="0"/>
              </a:spcAft>
              <a:defRPr/>
            </a:pPr>
            <a:r>
              <a:rPr lang="zh-CN" altLang="zh-CN" kern="100" dirty="0">
                <a:cs typeface="Times New Roman" panose="02020603050405020304" pitchFamily="18" charset="0"/>
              </a:rPr>
              <a:t>引用结构体变量中的成员的格式：</a:t>
            </a:r>
            <a:r>
              <a:rPr lang="zh-CN" altLang="zh-CN" b="1" kern="100" dirty="0">
                <a:cs typeface="Times New Roman" panose="02020603050405020304" pitchFamily="18" charset="0"/>
              </a:rPr>
              <a:t>（括号不可省）</a:t>
            </a:r>
            <a:r>
              <a:rPr lang="zh-CN" altLang="zh-CN" kern="100" dirty="0">
                <a:cs typeface="Times New Roman" panose="02020603050405020304" pitchFamily="18" charset="0"/>
              </a:rPr>
              <a:t>；</a:t>
            </a:r>
          </a:p>
          <a:p>
            <a:pPr marL="342900" indent="-342900" algn="just">
              <a:spcAft>
                <a:spcPts val="0"/>
              </a:spcAft>
              <a:buFont typeface="Wingdings" panose="05000000000000000000" pitchFamily="2" charset="2"/>
              <a:buChar char=""/>
              <a:defRPr/>
            </a:pPr>
            <a:r>
              <a:rPr lang="zh-CN" altLang="zh-CN" kern="100" dirty="0">
                <a:cs typeface="Times New Roman" panose="02020603050405020304" pitchFamily="18" charset="0"/>
              </a:rPr>
              <a:t>结构体变量名 </a:t>
            </a:r>
            <a:r>
              <a:rPr lang="en-US" altLang="zh-CN" b="1" kern="100" dirty="0">
                <a:cs typeface="Times New Roman" panose="02020603050405020304" pitchFamily="18" charset="0"/>
              </a:rPr>
              <a:t>. </a:t>
            </a:r>
            <a:r>
              <a:rPr lang="zh-CN" altLang="zh-CN" kern="100" dirty="0">
                <a:cs typeface="Times New Roman" panose="02020603050405020304" pitchFamily="18" charset="0"/>
              </a:rPr>
              <a:t>成员名</a:t>
            </a:r>
          </a:p>
          <a:p>
            <a:pPr marL="342900" indent="-342900" algn="just">
              <a:spcAft>
                <a:spcPts val="0"/>
              </a:spcAft>
              <a:buFont typeface="Wingdings" panose="05000000000000000000" pitchFamily="2" charset="2"/>
              <a:buChar char=""/>
              <a:defRPr/>
            </a:pPr>
            <a:r>
              <a:rPr lang="zh-CN" altLang="zh-CN" kern="100" dirty="0">
                <a:cs typeface="Times New Roman" panose="02020603050405020304" pitchFamily="18" charset="0"/>
              </a:rPr>
              <a:t>（</a:t>
            </a:r>
            <a:r>
              <a:rPr lang="en-US" altLang="zh-CN" kern="100" dirty="0">
                <a:cs typeface="Times New Roman" panose="02020603050405020304" pitchFamily="18" charset="0"/>
              </a:rPr>
              <a:t>*</a:t>
            </a:r>
            <a:r>
              <a:rPr lang="zh-CN" altLang="zh-CN" kern="100" dirty="0">
                <a:cs typeface="Times New Roman" panose="02020603050405020304" pitchFamily="18" charset="0"/>
              </a:rPr>
              <a:t>指针变量名）</a:t>
            </a:r>
            <a:r>
              <a:rPr lang="en-US" altLang="zh-CN" b="1" kern="100" dirty="0">
                <a:cs typeface="Times New Roman" panose="02020603050405020304" pitchFamily="18" charset="0"/>
              </a:rPr>
              <a:t>.</a:t>
            </a:r>
            <a:r>
              <a:rPr lang="en-US" altLang="zh-CN" kern="100" dirty="0">
                <a:cs typeface="Times New Roman" panose="02020603050405020304" pitchFamily="18" charset="0"/>
              </a:rPr>
              <a:t> </a:t>
            </a:r>
            <a:r>
              <a:rPr lang="zh-CN" altLang="zh-CN" kern="100" dirty="0">
                <a:cs typeface="Times New Roman" panose="02020603050405020304" pitchFamily="18" charset="0"/>
              </a:rPr>
              <a:t>成员名</a:t>
            </a:r>
          </a:p>
          <a:p>
            <a:pPr marL="342900" indent="-342900" algn="just">
              <a:spcAft>
                <a:spcPts val="0"/>
              </a:spcAft>
              <a:buFont typeface="Wingdings" panose="05000000000000000000" pitchFamily="2" charset="2"/>
              <a:buChar char=""/>
              <a:defRPr/>
            </a:pPr>
            <a:r>
              <a:rPr lang="zh-CN" altLang="zh-CN" kern="100" dirty="0">
                <a:cs typeface="Times New Roman" panose="02020603050405020304" pitchFamily="18" charset="0"/>
              </a:rPr>
              <a:t>指针变量名</a:t>
            </a:r>
            <a:r>
              <a:rPr lang="en-US" altLang="zh-CN" kern="100" dirty="0">
                <a:cs typeface="Times New Roman" panose="02020603050405020304" pitchFamily="18" charset="0"/>
              </a:rPr>
              <a:t>-</a:t>
            </a:r>
            <a:r>
              <a:rPr lang="en-US" altLang="zh-CN" b="1" kern="100" dirty="0">
                <a:cs typeface="Times New Roman" panose="02020603050405020304" pitchFamily="18" charset="0"/>
              </a:rPr>
              <a:t>&gt;</a:t>
            </a:r>
            <a:r>
              <a:rPr lang="zh-CN" altLang="zh-CN" kern="100" dirty="0">
                <a:cs typeface="Times New Roman" panose="02020603050405020304" pitchFamily="18" charset="0"/>
              </a:rPr>
              <a:t>成员名</a:t>
            </a:r>
          </a:p>
          <a:p>
            <a:pPr algn="just">
              <a:spcAft>
                <a:spcPts val="0"/>
              </a:spcAft>
              <a:defRPr/>
            </a:pPr>
            <a:r>
              <a:rPr lang="en-US" altLang="zh-CN" kern="100" dirty="0">
                <a:cs typeface="Times New Roman" panose="02020603050405020304" pitchFamily="18" charset="0"/>
              </a:rPr>
              <a:t>    </a:t>
            </a:r>
          </a:p>
          <a:p>
            <a:pPr algn="just">
              <a:spcAft>
                <a:spcPts val="0"/>
              </a:spcAft>
              <a:defRPr/>
            </a:pPr>
            <a:r>
              <a:rPr lang="en-US" altLang="zh-CN" kern="100" dirty="0">
                <a:cs typeface="Times New Roman" panose="02020603050405020304" pitchFamily="18" charset="0"/>
              </a:rPr>
              <a:t>   </a:t>
            </a:r>
            <a:r>
              <a:rPr lang="zh-CN" altLang="zh-CN" kern="100" dirty="0">
                <a:cs typeface="Times New Roman" panose="02020603050405020304" pitchFamily="18" charset="0"/>
              </a:rPr>
              <a:t>说明：</a:t>
            </a:r>
          </a:p>
          <a:p>
            <a:pPr marL="342900" indent="-342900" algn="just">
              <a:spcAft>
                <a:spcPts val="0"/>
              </a:spcAft>
              <a:buFont typeface="+mj-lt"/>
              <a:buAutoNum type="arabicPeriod"/>
              <a:defRPr/>
            </a:pPr>
            <a:r>
              <a:rPr lang="zh-CN" altLang="zh-CN" kern="100" dirty="0">
                <a:cs typeface="Times New Roman" panose="02020603050405020304" pitchFamily="18" charset="0"/>
              </a:rPr>
              <a:t>一个指针变量只能指向一种类型的变量；</a:t>
            </a:r>
          </a:p>
          <a:p>
            <a:pPr marL="342900" indent="-342900" algn="just">
              <a:spcAft>
                <a:spcPts val="0"/>
              </a:spcAft>
              <a:buFont typeface="+mj-lt"/>
              <a:buAutoNum type="arabicPeriod"/>
              <a:defRPr/>
            </a:pPr>
            <a:r>
              <a:rPr lang="zh-CN" altLang="zh-CN" kern="100" dirty="0">
                <a:cs typeface="Times New Roman" panose="02020603050405020304" pitchFamily="18" charset="0"/>
              </a:rPr>
              <a:t>指针变量必须指向一个变量后，才能对其指向的对象进行操作。</a:t>
            </a:r>
          </a:p>
        </p:txBody>
      </p:sp>
      <p:sp>
        <p:nvSpPr>
          <p:cNvPr id="113679" name="矩形 79"/>
          <p:cNvSpPr>
            <a:spLocks noChangeArrowheads="1"/>
          </p:cNvSpPr>
          <p:nvPr/>
        </p:nvSpPr>
        <p:spPr bwMode="auto">
          <a:xfrm>
            <a:off x="3513138" y="1176338"/>
            <a:ext cx="3836987" cy="460375"/>
          </a:xfrm>
          <a:prstGeom prst="rect">
            <a:avLst/>
          </a:prstGeom>
          <a:noFill/>
          <a:ln w="9525">
            <a:noFill/>
            <a:miter lim="800000"/>
            <a:headEnd/>
            <a:tailEnd/>
          </a:ln>
        </p:spPr>
        <p:txBody>
          <a:bodyPr wrap="none">
            <a:spAutoFit/>
          </a:bodyPr>
          <a:lstStyle/>
          <a:p>
            <a:r>
              <a:rPr lang="en-US" altLang="zh-CN" sz="2400" b="1"/>
              <a:t>——</a:t>
            </a:r>
            <a:r>
              <a:rPr lang="zh-CN" altLang="en-US" sz="2400" b="1"/>
              <a:t>指针变量的定义和使用</a:t>
            </a:r>
            <a:endParaRPr lang="en-US" altLang="zh-CN" sz="2400" b="1"/>
          </a:p>
        </p:txBody>
      </p:sp>
    </p:spTree>
  </p:cSld>
  <p:clrMapOvr>
    <a:masterClrMapping/>
  </p:clrMapOvr>
  <p:transition spd="med" advClick="0">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115715"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5717"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115719"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861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rPr>
              <a:t>chapter3</a:t>
            </a:r>
            <a:endPar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115724" name="TextBox 89">
            <a:hlinkClick r:id="rId18" action="ppaction://hlinksldjump"/>
          </p:cNvPr>
          <p:cNvSpPr txBox="1">
            <a:spLocks noChangeArrowheads="1"/>
          </p:cNvSpPr>
          <p:nvPr/>
        </p:nvSpPr>
        <p:spPr bwMode="auto">
          <a:xfrm>
            <a:off x="7885113" y="274638"/>
            <a:ext cx="1258887" cy="369887"/>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chapter6</a:t>
            </a:r>
            <a:endParaRPr lang="zh-CN" altLang="en-US" b="1">
              <a:solidFill>
                <a:schemeClr val="bg1"/>
              </a:solidFill>
              <a:latin typeface="微软雅黑" pitchFamily="34" charset="-122"/>
              <a:ea typeface="微软雅黑" pitchFamily="34" charset="-122"/>
            </a:endParaRPr>
          </a:p>
        </p:txBody>
      </p:sp>
      <p:sp>
        <p:nvSpPr>
          <p:cNvPr id="115725" name="文本框 79"/>
          <p:cNvSpPr txBox="1">
            <a:spLocks noChangeArrowheads="1"/>
          </p:cNvSpPr>
          <p:nvPr/>
        </p:nvSpPr>
        <p:spPr bwMode="auto">
          <a:xfrm>
            <a:off x="87313" y="1052513"/>
            <a:ext cx="36528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按址操作</a:t>
            </a:r>
            <a:r>
              <a:rPr lang="en-US" altLang="zh-CN" sz="3200" b="1">
                <a:latin typeface="黑体" pitchFamily="49" charset="-122"/>
                <a:ea typeface="黑体" pitchFamily="49" charset="-122"/>
              </a:rPr>
              <a:t>——</a:t>
            </a:r>
            <a:r>
              <a:rPr lang="zh-CN" altLang="en-US" sz="3200" b="1">
                <a:latin typeface="黑体" pitchFamily="49" charset="-122"/>
                <a:ea typeface="黑体" pitchFamily="49" charset="-122"/>
              </a:rPr>
              <a:t>指针</a:t>
            </a:r>
          </a:p>
        </p:txBody>
      </p:sp>
      <p:sp>
        <p:nvSpPr>
          <p:cNvPr id="2" name="矩形 1"/>
          <p:cNvSpPr/>
          <p:nvPr/>
        </p:nvSpPr>
        <p:spPr>
          <a:xfrm>
            <a:off x="3535363" y="1176338"/>
            <a:ext cx="2041525" cy="460375"/>
          </a:xfrm>
          <a:prstGeom prst="rect">
            <a:avLst/>
          </a:prstGeom>
        </p:spPr>
        <p:txBody>
          <a:bodyPr wrap="none">
            <a:spAutoFit/>
          </a:bodyPr>
          <a:lstStyle/>
          <a:p>
            <a:pPr>
              <a:defRPr/>
            </a:pPr>
            <a:r>
              <a:rPr lang="en-US" altLang="zh-CN" sz="2400" b="1" kern="100" dirty="0">
                <a:latin typeface="宋体" panose="02010600030101010101" pitchFamily="2" charset="-122"/>
                <a:cs typeface="Times New Roman" panose="02020603050405020304" pitchFamily="18" charset="0"/>
              </a:rPr>
              <a:t>——</a:t>
            </a:r>
            <a:r>
              <a:rPr lang="zh-CN" altLang="zh-CN" sz="2400" b="1" kern="100" dirty="0">
                <a:latin typeface="宋体" panose="02010600030101010101" pitchFamily="2" charset="-122"/>
                <a:cs typeface="Times New Roman" panose="02020603050405020304" pitchFamily="18" charset="0"/>
              </a:rPr>
              <a:t>地址传递</a:t>
            </a:r>
            <a:endParaRPr lang="zh-CN" altLang="en-US" sz="2400" b="1" dirty="0">
              <a:latin typeface="宋体" panose="02010600030101010101" pitchFamily="2" charset="-122"/>
            </a:endParaRPr>
          </a:p>
        </p:txBody>
      </p:sp>
      <p:sp>
        <p:nvSpPr>
          <p:cNvPr id="3" name="矩形 2"/>
          <p:cNvSpPr/>
          <p:nvPr/>
        </p:nvSpPr>
        <p:spPr>
          <a:xfrm>
            <a:off x="722313" y="1855788"/>
            <a:ext cx="6978650" cy="2586037"/>
          </a:xfrm>
          <a:prstGeom prst="rect">
            <a:avLst/>
          </a:prstGeom>
        </p:spPr>
        <p:txBody>
          <a:bodyPr>
            <a:spAutoFit/>
          </a:bodyPr>
          <a:lstStyle/>
          <a:p>
            <a:pPr algn="just">
              <a:spcAft>
                <a:spcPts val="0"/>
              </a:spcAft>
              <a:defRPr/>
            </a:pPr>
            <a:r>
              <a:rPr lang="zh-CN" altLang="zh-CN" kern="100" dirty="0">
                <a:cs typeface="Times New Roman" panose="02020603050405020304" pitchFamily="18" charset="0"/>
              </a:rPr>
              <a:t>（</a:t>
            </a:r>
            <a:r>
              <a:rPr lang="en-US" altLang="zh-CN" kern="100" dirty="0">
                <a:cs typeface="Times New Roman" panose="02020603050405020304" pitchFamily="18" charset="0"/>
              </a:rPr>
              <a:t>1</a:t>
            </a:r>
            <a:r>
              <a:rPr lang="zh-CN" altLang="zh-CN" kern="100" dirty="0">
                <a:cs typeface="Times New Roman" panose="02020603050405020304" pitchFamily="18" charset="0"/>
              </a:rPr>
              <a:t>）概念：地址传递是函数的调用时参数的传递方式的一种。参数传递时形参向实参传递地址，实参是指针变量或某个变量的地址，形参则是指针变量。</a:t>
            </a:r>
          </a:p>
          <a:p>
            <a:pPr algn="just">
              <a:spcAft>
                <a:spcPts val="0"/>
              </a:spcAft>
              <a:defRPr/>
            </a:pPr>
            <a:r>
              <a:rPr lang="zh-CN" altLang="zh-CN" kern="100" dirty="0">
                <a:cs typeface="Times New Roman" panose="02020603050405020304" pitchFamily="18" charset="0"/>
              </a:rPr>
              <a:t>（</a:t>
            </a:r>
            <a:r>
              <a:rPr lang="en-US" altLang="zh-CN" kern="100" dirty="0">
                <a:cs typeface="Times New Roman" panose="02020603050405020304" pitchFamily="18" charset="0"/>
              </a:rPr>
              <a:t>2</a:t>
            </a:r>
            <a:r>
              <a:rPr lang="zh-CN" altLang="zh-CN" kern="100" dirty="0">
                <a:cs typeface="Times New Roman" panose="02020603050405020304" pitchFamily="18" charset="0"/>
              </a:rPr>
              <a:t>）地址传递的特点：将实参赋给形参时，形参和实参指向同一个变量，因此通过形参改变的内存单元中的值就是实参指向的内存单元的值。因此，如果在被调用函数中对主函数中的变量进行操作，当函数结束后主函数中的变量为操作之后的值。</a:t>
            </a:r>
          </a:p>
          <a:p>
            <a:pPr algn="just">
              <a:spcAft>
                <a:spcPts val="0"/>
              </a:spcAft>
              <a:defRPr/>
            </a:pPr>
            <a:r>
              <a:rPr lang="zh-CN" altLang="zh-CN" kern="100" dirty="0">
                <a:cs typeface="Times New Roman" panose="02020603050405020304" pitchFamily="18" charset="0"/>
              </a:rPr>
              <a:t>（</a:t>
            </a:r>
            <a:r>
              <a:rPr lang="en-US" altLang="zh-CN" kern="100" dirty="0">
                <a:cs typeface="Times New Roman" panose="02020603050405020304" pitchFamily="18" charset="0"/>
              </a:rPr>
              <a:t>3</a:t>
            </a:r>
            <a:r>
              <a:rPr lang="zh-CN" altLang="zh-CN" kern="100" dirty="0">
                <a:cs typeface="Times New Roman" panose="02020603050405020304" pitchFamily="18" charset="0"/>
              </a:rPr>
              <a:t>）址传递与引用传递的区别：指针变量需要额外的存储空间，引用仅仅是同一个变量有两个不同的名字。</a:t>
            </a:r>
          </a:p>
        </p:txBody>
      </p:sp>
    </p:spTree>
  </p:cSld>
  <p:clrMapOvr>
    <a:masterClrMapping/>
  </p:clrMapOvr>
  <p:transition spd="med" advClick="0">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117763"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7765"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117767"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861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rPr>
              <a:t>chapter3</a:t>
            </a:r>
            <a:endPar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117772" name="TextBox 89">
            <a:hlinkClick r:id="rId18" action="ppaction://hlinksldjump"/>
          </p:cNvPr>
          <p:cNvSpPr txBox="1">
            <a:spLocks noChangeArrowheads="1"/>
          </p:cNvSpPr>
          <p:nvPr/>
        </p:nvSpPr>
        <p:spPr bwMode="auto">
          <a:xfrm>
            <a:off x="7885113" y="274638"/>
            <a:ext cx="1258887" cy="369887"/>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chapter6</a:t>
            </a:r>
            <a:endParaRPr lang="zh-CN" altLang="en-US" b="1">
              <a:solidFill>
                <a:schemeClr val="bg1"/>
              </a:solidFill>
              <a:latin typeface="微软雅黑" pitchFamily="34" charset="-122"/>
              <a:ea typeface="微软雅黑" pitchFamily="34" charset="-122"/>
            </a:endParaRPr>
          </a:p>
        </p:txBody>
      </p:sp>
      <p:sp>
        <p:nvSpPr>
          <p:cNvPr id="117773" name="文本框 79"/>
          <p:cNvSpPr txBox="1">
            <a:spLocks noChangeArrowheads="1"/>
          </p:cNvSpPr>
          <p:nvPr/>
        </p:nvSpPr>
        <p:spPr bwMode="auto">
          <a:xfrm>
            <a:off x="87313" y="1052513"/>
            <a:ext cx="36528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按址操作</a:t>
            </a:r>
            <a:r>
              <a:rPr lang="en-US" altLang="zh-CN" sz="3200" b="1">
                <a:latin typeface="黑体" pitchFamily="49" charset="-122"/>
                <a:ea typeface="黑体" pitchFamily="49" charset="-122"/>
              </a:rPr>
              <a:t>——</a:t>
            </a:r>
            <a:r>
              <a:rPr lang="zh-CN" altLang="en-US" sz="3200" b="1">
                <a:latin typeface="黑体" pitchFamily="49" charset="-122"/>
                <a:ea typeface="黑体" pitchFamily="49" charset="-122"/>
              </a:rPr>
              <a:t>指针</a:t>
            </a:r>
          </a:p>
        </p:txBody>
      </p:sp>
      <p:sp>
        <p:nvSpPr>
          <p:cNvPr id="2" name="矩形 1"/>
          <p:cNvSpPr/>
          <p:nvPr/>
        </p:nvSpPr>
        <p:spPr>
          <a:xfrm>
            <a:off x="481013" y="1646238"/>
            <a:ext cx="8131175" cy="3140075"/>
          </a:xfrm>
          <a:prstGeom prst="rect">
            <a:avLst/>
          </a:prstGeom>
        </p:spPr>
        <p:txBody>
          <a:bodyPr>
            <a:spAutoFit/>
          </a:bodyPr>
          <a:lstStyle/>
          <a:p>
            <a:pPr algn="just">
              <a:spcAft>
                <a:spcPts val="0"/>
              </a:spcAft>
              <a:defRPr/>
            </a:pPr>
            <a:r>
              <a:rPr lang="zh-CN" altLang="zh-CN" kern="100" dirty="0">
                <a:cs typeface="Times New Roman" panose="02020603050405020304" pitchFamily="18" charset="0"/>
              </a:rPr>
              <a:t>概念：用来存放函数的指针变量就是指向函数的指针变量，通过这样指针变量可以间接调用一个函数。使用方法如下</a:t>
            </a:r>
            <a:r>
              <a:rPr lang="zh-CN" altLang="en-US" kern="100" dirty="0">
                <a:cs typeface="Times New Roman" panose="02020603050405020304" pitchFamily="18" charset="0"/>
              </a:rPr>
              <a:t>：</a:t>
            </a:r>
            <a:endParaRPr lang="zh-CN" altLang="zh-CN" kern="100" dirty="0">
              <a:cs typeface="Times New Roman" panose="02020603050405020304" pitchFamily="18" charset="0"/>
            </a:endParaRPr>
          </a:p>
          <a:p>
            <a:pPr algn="just">
              <a:spcAft>
                <a:spcPts val="0"/>
              </a:spcAft>
              <a:defRPr/>
            </a:pPr>
            <a:endParaRPr lang="en-US" altLang="zh-CN" kern="100" dirty="0">
              <a:cs typeface="Times New Roman" panose="02020603050405020304" pitchFamily="18" charset="0"/>
            </a:endParaRPr>
          </a:p>
          <a:p>
            <a:pPr algn="just">
              <a:spcAft>
                <a:spcPts val="0"/>
              </a:spcAft>
              <a:defRPr/>
            </a:pPr>
            <a:r>
              <a:rPr lang="en-US" altLang="zh-CN" kern="100" dirty="0">
                <a:cs typeface="Times New Roman" panose="02020603050405020304" pitchFamily="18" charset="0"/>
              </a:rPr>
              <a:t>1.</a:t>
            </a:r>
            <a:r>
              <a:rPr lang="zh-CN" altLang="zh-CN" kern="100" dirty="0">
                <a:cs typeface="Times New Roman" panose="02020603050405020304" pitchFamily="18" charset="0"/>
              </a:rPr>
              <a:t>定义指针变量</a:t>
            </a:r>
            <a:r>
              <a:rPr lang="en-US" altLang="zh-CN" kern="100" dirty="0">
                <a:cs typeface="Times New Roman" panose="02020603050405020304" pitchFamily="18" charset="0"/>
              </a:rPr>
              <a:t>       </a:t>
            </a:r>
          </a:p>
          <a:p>
            <a:pPr algn="just">
              <a:spcAft>
                <a:spcPts val="0"/>
              </a:spcAft>
              <a:defRPr/>
            </a:pPr>
            <a:r>
              <a:rPr lang="zh-CN" altLang="zh-CN" kern="100" dirty="0">
                <a:cs typeface="Times New Roman" panose="02020603050405020304" pitchFamily="18" charset="0"/>
              </a:rPr>
              <a:t>格式：</a:t>
            </a:r>
            <a:r>
              <a:rPr lang="en-US" altLang="zh-CN" kern="100" dirty="0">
                <a:solidFill>
                  <a:srgbClr val="FF0000"/>
                </a:solidFill>
                <a:cs typeface="Times New Roman" panose="02020603050405020304" pitchFamily="18" charset="0"/>
              </a:rPr>
              <a:t>&lt;</a:t>
            </a:r>
            <a:r>
              <a:rPr lang="zh-CN" altLang="zh-CN" kern="100" dirty="0">
                <a:solidFill>
                  <a:srgbClr val="FF0000"/>
                </a:solidFill>
                <a:cs typeface="Times New Roman" panose="02020603050405020304" pitchFamily="18" charset="0"/>
              </a:rPr>
              <a:t>类型名</a:t>
            </a:r>
            <a:r>
              <a:rPr lang="en-US" altLang="zh-CN" kern="100" dirty="0">
                <a:solidFill>
                  <a:srgbClr val="FF0000"/>
                </a:solidFill>
                <a:cs typeface="Times New Roman" panose="02020603050405020304" pitchFamily="18" charset="0"/>
              </a:rPr>
              <a:t>&gt; (*&lt;</a:t>
            </a:r>
            <a:r>
              <a:rPr lang="zh-CN" altLang="zh-CN" kern="100" dirty="0">
                <a:solidFill>
                  <a:srgbClr val="FF0000"/>
                </a:solidFill>
                <a:cs typeface="Times New Roman" panose="02020603050405020304" pitchFamily="18" charset="0"/>
              </a:rPr>
              <a:t>指针变量名</a:t>
            </a:r>
            <a:r>
              <a:rPr lang="en-US" altLang="zh-CN" kern="100" dirty="0">
                <a:solidFill>
                  <a:srgbClr val="FF0000"/>
                </a:solidFill>
                <a:cs typeface="Times New Roman" panose="02020603050405020304" pitchFamily="18" charset="0"/>
              </a:rPr>
              <a:t>&gt;)(&lt;</a:t>
            </a:r>
            <a:r>
              <a:rPr lang="zh-CN" altLang="zh-CN" kern="100" dirty="0">
                <a:solidFill>
                  <a:srgbClr val="FF0000"/>
                </a:solidFill>
                <a:cs typeface="Times New Roman" panose="02020603050405020304" pitchFamily="18" charset="0"/>
              </a:rPr>
              <a:t>形参列表</a:t>
            </a:r>
            <a:r>
              <a:rPr lang="en-US" altLang="zh-CN" kern="100" dirty="0">
                <a:solidFill>
                  <a:srgbClr val="FF0000"/>
                </a:solidFill>
                <a:cs typeface="Times New Roman" panose="02020603050405020304" pitchFamily="18" charset="0"/>
              </a:rPr>
              <a:t>&gt;);     </a:t>
            </a:r>
            <a:r>
              <a:rPr lang="zh-CN" altLang="zh-CN" kern="100" dirty="0">
                <a:cs typeface="Times New Roman" panose="02020603050405020304" pitchFamily="18" charset="0"/>
              </a:rPr>
              <a:t>例：</a:t>
            </a:r>
            <a:r>
              <a:rPr lang="en-US" altLang="zh-CN" kern="100" dirty="0" err="1">
                <a:cs typeface="Times New Roman" panose="02020603050405020304" pitchFamily="18" charset="0"/>
              </a:rPr>
              <a:t>int</a:t>
            </a:r>
            <a:r>
              <a:rPr lang="en-US" altLang="zh-CN" kern="100" dirty="0">
                <a:cs typeface="Times New Roman" panose="02020603050405020304" pitchFamily="18" charset="0"/>
              </a:rPr>
              <a:t> (*p)(</a:t>
            </a:r>
            <a:r>
              <a:rPr lang="en-US" altLang="zh-CN" kern="100" dirty="0" err="1">
                <a:cs typeface="Times New Roman" panose="02020603050405020304" pitchFamily="18" charset="0"/>
              </a:rPr>
              <a:t>int,int</a:t>
            </a:r>
            <a:r>
              <a:rPr lang="en-US" altLang="zh-CN" kern="100" dirty="0">
                <a:cs typeface="Times New Roman" panose="02020603050405020304" pitchFamily="18" charset="0"/>
              </a:rPr>
              <a:t>);</a:t>
            </a:r>
            <a:endParaRPr lang="zh-CN" altLang="zh-CN" kern="100" dirty="0">
              <a:cs typeface="Times New Roman" panose="02020603050405020304" pitchFamily="18" charset="0"/>
            </a:endParaRPr>
          </a:p>
          <a:p>
            <a:pPr algn="just">
              <a:spcAft>
                <a:spcPts val="0"/>
              </a:spcAft>
              <a:defRPr/>
            </a:pPr>
            <a:endParaRPr lang="en-US" altLang="zh-CN" kern="100" dirty="0">
              <a:cs typeface="Times New Roman" panose="02020603050405020304" pitchFamily="18" charset="0"/>
            </a:endParaRPr>
          </a:p>
          <a:p>
            <a:pPr algn="just">
              <a:spcAft>
                <a:spcPts val="0"/>
              </a:spcAft>
              <a:defRPr/>
            </a:pPr>
            <a:r>
              <a:rPr lang="en-US" altLang="zh-CN" kern="100" dirty="0">
                <a:cs typeface="Times New Roman" panose="02020603050405020304" pitchFamily="18" charset="0"/>
              </a:rPr>
              <a:t>2.</a:t>
            </a:r>
            <a:r>
              <a:rPr lang="zh-CN" altLang="zh-CN" kern="100" dirty="0">
                <a:cs typeface="Times New Roman" panose="02020603050405020304" pitchFamily="18" charset="0"/>
              </a:rPr>
              <a:t>为指针变量赋值</a:t>
            </a:r>
            <a:r>
              <a:rPr lang="en-US" altLang="zh-CN" kern="100" dirty="0">
                <a:cs typeface="Times New Roman" panose="02020603050405020304" pitchFamily="18" charset="0"/>
              </a:rPr>
              <a:t>   </a:t>
            </a:r>
          </a:p>
          <a:p>
            <a:pPr algn="just">
              <a:spcAft>
                <a:spcPts val="0"/>
              </a:spcAft>
              <a:defRPr/>
            </a:pPr>
            <a:r>
              <a:rPr lang="zh-CN" altLang="zh-CN" kern="100" dirty="0">
                <a:cs typeface="Times New Roman" panose="02020603050405020304" pitchFamily="18" charset="0"/>
              </a:rPr>
              <a:t>格式</a:t>
            </a:r>
            <a:r>
              <a:rPr lang="zh-CN" altLang="en-US" kern="100" dirty="0">
                <a:cs typeface="Times New Roman" panose="02020603050405020304" pitchFamily="18" charset="0"/>
              </a:rPr>
              <a:t>：</a:t>
            </a:r>
            <a:r>
              <a:rPr lang="en-US" altLang="zh-CN" kern="100" dirty="0">
                <a:cs typeface="Times New Roman" panose="02020603050405020304" pitchFamily="18" charset="0"/>
              </a:rPr>
              <a:t>p=f;</a:t>
            </a:r>
            <a:r>
              <a:rPr lang="zh-CN" altLang="zh-CN" kern="100" dirty="0">
                <a:cs typeface="Times New Roman" panose="02020603050405020304" pitchFamily="18" charset="0"/>
              </a:rPr>
              <a:t>（</a:t>
            </a:r>
            <a:r>
              <a:rPr lang="en-US" altLang="zh-CN" kern="100" dirty="0">
                <a:cs typeface="Times New Roman" panose="02020603050405020304" pitchFamily="18" charset="0"/>
              </a:rPr>
              <a:t>f</a:t>
            </a:r>
            <a:r>
              <a:rPr lang="zh-CN" altLang="zh-CN" kern="100" dirty="0">
                <a:cs typeface="Times New Roman" panose="02020603050405020304" pitchFamily="18" charset="0"/>
              </a:rPr>
              <a:t>为函数名，其参数类型，数目与指针变量的相同）</a:t>
            </a:r>
            <a:r>
              <a:rPr lang="en-US" altLang="zh-CN" kern="100" dirty="0">
                <a:cs typeface="Times New Roman" panose="02020603050405020304" pitchFamily="18" charset="0"/>
              </a:rPr>
              <a:t>  </a:t>
            </a:r>
            <a:r>
              <a:rPr lang="zh-CN" altLang="zh-CN" kern="100" dirty="0">
                <a:cs typeface="Times New Roman" panose="02020603050405020304" pitchFamily="18" charset="0"/>
              </a:rPr>
              <a:t>例：</a:t>
            </a:r>
            <a:r>
              <a:rPr lang="en-US" altLang="zh-CN" kern="100" dirty="0">
                <a:cs typeface="Times New Roman" panose="02020603050405020304" pitchFamily="18" charset="0"/>
              </a:rPr>
              <a:t>p=max;</a:t>
            </a:r>
            <a:endParaRPr lang="zh-CN" altLang="zh-CN" kern="100" dirty="0">
              <a:cs typeface="Times New Roman" panose="02020603050405020304" pitchFamily="18" charset="0"/>
            </a:endParaRPr>
          </a:p>
          <a:p>
            <a:pPr algn="just">
              <a:spcAft>
                <a:spcPts val="0"/>
              </a:spcAft>
              <a:defRPr/>
            </a:pPr>
            <a:endParaRPr lang="en-US" altLang="zh-CN" kern="100" dirty="0">
              <a:cs typeface="Times New Roman" panose="02020603050405020304" pitchFamily="18" charset="0"/>
            </a:endParaRPr>
          </a:p>
          <a:p>
            <a:pPr algn="just">
              <a:spcAft>
                <a:spcPts val="0"/>
              </a:spcAft>
              <a:defRPr/>
            </a:pPr>
            <a:r>
              <a:rPr lang="en-US" altLang="zh-CN" kern="100" dirty="0">
                <a:cs typeface="Times New Roman" panose="02020603050405020304" pitchFamily="18" charset="0"/>
              </a:rPr>
              <a:t>3.</a:t>
            </a:r>
            <a:r>
              <a:rPr lang="zh-CN" altLang="zh-CN" kern="100" dirty="0">
                <a:cs typeface="Times New Roman" panose="02020603050405020304" pitchFamily="18" charset="0"/>
              </a:rPr>
              <a:t>用指针变量调用函数</a:t>
            </a:r>
            <a:endParaRPr lang="en-US" altLang="zh-CN" kern="100" dirty="0">
              <a:cs typeface="Times New Roman" panose="02020603050405020304" pitchFamily="18" charset="0"/>
            </a:endParaRPr>
          </a:p>
          <a:p>
            <a:pPr algn="just">
              <a:spcAft>
                <a:spcPts val="0"/>
              </a:spcAft>
              <a:defRPr/>
            </a:pPr>
            <a:r>
              <a:rPr lang="en-US" altLang="zh-CN" kern="100" dirty="0">
                <a:cs typeface="Times New Roman" panose="02020603050405020304" pitchFamily="18" charset="0"/>
              </a:rPr>
              <a:t>        </a:t>
            </a:r>
            <a:r>
              <a:rPr lang="en-US" altLang="zh-CN" kern="100" dirty="0">
                <a:solidFill>
                  <a:srgbClr val="FF0000"/>
                </a:solidFill>
                <a:cs typeface="Times New Roman" panose="02020603050405020304" pitchFamily="18" charset="0"/>
              </a:rPr>
              <a:t>(*</a:t>
            </a:r>
            <a:r>
              <a:rPr lang="zh-CN" altLang="zh-CN" kern="100" dirty="0">
                <a:solidFill>
                  <a:srgbClr val="FF0000"/>
                </a:solidFill>
                <a:cs typeface="Times New Roman" panose="02020603050405020304" pitchFamily="18" charset="0"/>
              </a:rPr>
              <a:t>指针变量名</a:t>
            </a:r>
            <a:r>
              <a:rPr lang="en-US" altLang="zh-CN" kern="100" dirty="0">
                <a:solidFill>
                  <a:srgbClr val="FF0000"/>
                </a:solidFill>
                <a:cs typeface="Times New Roman" panose="02020603050405020304" pitchFamily="18" charset="0"/>
              </a:rPr>
              <a:t>)(</a:t>
            </a:r>
            <a:r>
              <a:rPr lang="zh-CN" altLang="zh-CN" kern="100" dirty="0">
                <a:solidFill>
                  <a:srgbClr val="FF0000"/>
                </a:solidFill>
                <a:cs typeface="Times New Roman" panose="02020603050405020304" pitchFamily="18" charset="0"/>
              </a:rPr>
              <a:t>实参列表</a:t>
            </a:r>
            <a:r>
              <a:rPr lang="en-US" altLang="zh-CN" kern="100" dirty="0">
                <a:solidFill>
                  <a:srgbClr val="FF0000"/>
                </a:solidFill>
                <a:cs typeface="Times New Roman" panose="02020603050405020304" pitchFamily="18" charset="0"/>
              </a:rPr>
              <a:t>);   </a:t>
            </a:r>
            <a:r>
              <a:rPr lang="zh-CN" altLang="zh-CN" kern="100" dirty="0">
                <a:cs typeface="Times New Roman" panose="02020603050405020304" pitchFamily="18" charset="0"/>
              </a:rPr>
              <a:t>例：</a:t>
            </a:r>
            <a:r>
              <a:rPr lang="en-US" altLang="zh-CN" kern="100" dirty="0">
                <a:cs typeface="Times New Roman" panose="02020603050405020304" pitchFamily="18" charset="0"/>
              </a:rPr>
              <a:t>(*p)(</a:t>
            </a:r>
            <a:r>
              <a:rPr lang="en-US" altLang="zh-CN" kern="100" dirty="0" err="1">
                <a:cs typeface="Times New Roman" panose="02020603050405020304" pitchFamily="18" charset="0"/>
              </a:rPr>
              <a:t>a,b</a:t>
            </a:r>
            <a:r>
              <a:rPr lang="en-US" altLang="zh-CN" kern="100" dirty="0">
                <a:cs typeface="Times New Roman" panose="02020603050405020304" pitchFamily="18" charset="0"/>
              </a:rPr>
              <a:t>);</a:t>
            </a:r>
          </a:p>
        </p:txBody>
      </p:sp>
      <p:sp>
        <p:nvSpPr>
          <p:cNvPr id="80" name="矩形 79"/>
          <p:cNvSpPr/>
          <p:nvPr/>
        </p:nvSpPr>
        <p:spPr>
          <a:xfrm>
            <a:off x="3535363" y="1176338"/>
            <a:ext cx="2968625" cy="460375"/>
          </a:xfrm>
          <a:prstGeom prst="rect">
            <a:avLst/>
          </a:prstGeom>
        </p:spPr>
        <p:txBody>
          <a:bodyPr wrap="none">
            <a:spAutoFit/>
          </a:bodyPr>
          <a:lstStyle/>
          <a:p>
            <a:pPr>
              <a:defRPr/>
            </a:pPr>
            <a:r>
              <a:rPr lang="en-US" altLang="zh-CN" sz="2400" b="1" kern="100" dirty="0">
                <a:latin typeface="宋体" panose="02010600030101010101" pitchFamily="2" charset="-122"/>
                <a:cs typeface="Times New Roman" panose="02020603050405020304" pitchFamily="18" charset="0"/>
              </a:rPr>
              <a:t>——</a:t>
            </a:r>
            <a:r>
              <a:rPr lang="zh-CN" altLang="en-US" sz="2400" b="1" kern="100" dirty="0">
                <a:latin typeface="宋体" panose="02010600030101010101" pitchFamily="2" charset="-122"/>
                <a:cs typeface="Times New Roman" panose="02020603050405020304" pitchFamily="18" charset="0"/>
              </a:rPr>
              <a:t>指向函数的指针</a:t>
            </a:r>
            <a:endParaRPr lang="zh-CN" altLang="en-US" sz="2400" b="1" dirty="0">
              <a:latin typeface="宋体" panose="02010600030101010101" pitchFamily="2" charset="-122"/>
            </a:endParaRPr>
          </a:p>
        </p:txBody>
      </p:sp>
    </p:spTree>
  </p:cSld>
  <p:clrMapOvr>
    <a:masterClrMapping/>
  </p:clrMapOvr>
  <p:transition spd="med" advClick="0">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119811"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9813"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119815"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861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rPr>
              <a:t>chapter3</a:t>
            </a:r>
            <a:endPar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119820" name="TextBox 89">
            <a:hlinkClick r:id="rId18" action="ppaction://hlinksldjump"/>
          </p:cNvPr>
          <p:cNvSpPr txBox="1">
            <a:spLocks noChangeArrowheads="1"/>
          </p:cNvSpPr>
          <p:nvPr/>
        </p:nvSpPr>
        <p:spPr bwMode="auto">
          <a:xfrm>
            <a:off x="7885113" y="274638"/>
            <a:ext cx="1258887" cy="369887"/>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chapter6</a:t>
            </a:r>
            <a:endParaRPr lang="zh-CN" altLang="en-US" b="1">
              <a:solidFill>
                <a:schemeClr val="bg1"/>
              </a:solidFill>
              <a:latin typeface="微软雅黑" pitchFamily="34" charset="-122"/>
              <a:ea typeface="微软雅黑" pitchFamily="34" charset="-122"/>
            </a:endParaRPr>
          </a:p>
        </p:txBody>
      </p:sp>
      <p:sp>
        <p:nvSpPr>
          <p:cNvPr id="119821" name="文本框 79"/>
          <p:cNvSpPr txBox="1">
            <a:spLocks noChangeArrowheads="1"/>
          </p:cNvSpPr>
          <p:nvPr/>
        </p:nvSpPr>
        <p:spPr bwMode="auto">
          <a:xfrm>
            <a:off x="87313" y="1052513"/>
            <a:ext cx="36528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按址操作</a:t>
            </a:r>
            <a:r>
              <a:rPr lang="en-US" altLang="zh-CN" sz="3200" b="1">
                <a:latin typeface="黑体" pitchFamily="49" charset="-122"/>
                <a:ea typeface="黑体" pitchFamily="49" charset="-122"/>
              </a:rPr>
              <a:t>——</a:t>
            </a:r>
            <a:r>
              <a:rPr lang="zh-CN" altLang="en-US" sz="3200" b="1">
                <a:latin typeface="黑体" pitchFamily="49" charset="-122"/>
                <a:ea typeface="黑体" pitchFamily="49" charset="-122"/>
              </a:rPr>
              <a:t>指针</a:t>
            </a:r>
          </a:p>
        </p:txBody>
      </p:sp>
      <p:sp>
        <p:nvSpPr>
          <p:cNvPr id="2" name="矩形 1"/>
          <p:cNvSpPr/>
          <p:nvPr/>
        </p:nvSpPr>
        <p:spPr>
          <a:xfrm>
            <a:off x="3540125" y="1176338"/>
            <a:ext cx="2349500" cy="460375"/>
          </a:xfrm>
          <a:prstGeom prst="rect">
            <a:avLst/>
          </a:prstGeom>
        </p:spPr>
        <p:txBody>
          <a:bodyPr wrap="none">
            <a:spAutoFit/>
          </a:bodyPr>
          <a:lstStyle/>
          <a:p>
            <a:pPr>
              <a:defRPr/>
            </a:pPr>
            <a:r>
              <a:rPr lang="en-US" altLang="zh-CN" sz="2400" b="1" kern="100" dirty="0">
                <a:latin typeface="宋体" panose="02010600030101010101" pitchFamily="2" charset="-122"/>
                <a:cs typeface="Times New Roman" panose="02020603050405020304" pitchFamily="18" charset="0"/>
              </a:rPr>
              <a:t>——</a:t>
            </a:r>
            <a:r>
              <a:rPr lang="zh-CN" altLang="zh-CN" sz="2400" b="1" kern="100" dirty="0">
                <a:latin typeface="宋体" panose="02010600030101010101" pitchFamily="2" charset="-122"/>
                <a:cs typeface="Times New Roman" panose="02020603050405020304" pitchFamily="18" charset="0"/>
              </a:rPr>
              <a:t>数组的指针</a:t>
            </a:r>
            <a:endParaRPr lang="zh-CN" altLang="en-US" sz="2400" b="1" dirty="0">
              <a:latin typeface="宋体" panose="02010600030101010101" pitchFamily="2" charset="-122"/>
            </a:endParaRPr>
          </a:p>
        </p:txBody>
      </p:sp>
      <p:sp>
        <p:nvSpPr>
          <p:cNvPr id="3" name="矩形 2"/>
          <p:cNvSpPr/>
          <p:nvPr/>
        </p:nvSpPr>
        <p:spPr>
          <a:xfrm>
            <a:off x="0" y="1682750"/>
            <a:ext cx="9109075" cy="2800350"/>
          </a:xfrm>
          <a:prstGeom prst="rect">
            <a:avLst/>
          </a:prstGeom>
        </p:spPr>
        <p:txBody>
          <a:bodyPr>
            <a:spAutoFit/>
          </a:bodyPr>
          <a:lstStyle/>
          <a:p>
            <a:pPr algn="just">
              <a:spcAft>
                <a:spcPts val="0"/>
              </a:spcAft>
              <a:defRPr/>
            </a:pPr>
            <a:r>
              <a:rPr lang="zh-CN" altLang="zh-CN" sz="1600" kern="100" dirty="0">
                <a:cs typeface="Times New Roman" panose="02020603050405020304" pitchFamily="18" charset="0"/>
              </a:rPr>
              <a:t>（</a:t>
            </a:r>
            <a:r>
              <a:rPr lang="en-US" altLang="zh-CN" sz="1600" kern="100" dirty="0">
                <a:cs typeface="Times New Roman" panose="02020603050405020304" pitchFamily="18" charset="0"/>
              </a:rPr>
              <a:t>1</a:t>
            </a:r>
            <a:r>
              <a:rPr lang="zh-CN" altLang="zh-CN" sz="1600" kern="100" dirty="0">
                <a:cs typeface="Times New Roman" panose="02020603050405020304" pitchFamily="18" charset="0"/>
              </a:rPr>
              <a:t>）数组元素的地址</a:t>
            </a:r>
          </a:p>
          <a:p>
            <a:pPr indent="457200" algn="just">
              <a:spcAft>
                <a:spcPts val="0"/>
              </a:spcAft>
              <a:defRPr/>
            </a:pPr>
            <a:r>
              <a:rPr lang="zh-CN" altLang="zh-CN" sz="1600" kern="100" dirty="0">
                <a:cs typeface="Times New Roman" panose="02020603050405020304" pitchFamily="18" charset="0"/>
              </a:rPr>
              <a:t>表示方法：</a:t>
            </a:r>
            <a:r>
              <a:rPr lang="en-US" altLang="zh-CN" sz="1600" kern="100" dirty="0">
                <a:solidFill>
                  <a:srgbClr val="FF0000"/>
                </a:solidFill>
                <a:cs typeface="Times New Roman" panose="02020603050405020304" pitchFamily="18" charset="0"/>
              </a:rPr>
              <a:t>&amp;</a:t>
            </a:r>
            <a:r>
              <a:rPr lang="zh-CN" altLang="zh-CN" sz="1600" kern="100" dirty="0">
                <a:solidFill>
                  <a:srgbClr val="FF0000"/>
                </a:solidFill>
                <a:cs typeface="Times New Roman" panose="02020603050405020304" pitchFamily="18" charset="0"/>
              </a:rPr>
              <a:t>数组名</a:t>
            </a:r>
            <a:r>
              <a:rPr lang="en-US" altLang="zh-CN" sz="1600" kern="100" dirty="0">
                <a:solidFill>
                  <a:srgbClr val="FF0000"/>
                </a:solidFill>
                <a:cs typeface="Times New Roman" panose="02020603050405020304" pitchFamily="18" charset="0"/>
              </a:rPr>
              <a:t>[</a:t>
            </a:r>
            <a:r>
              <a:rPr lang="zh-CN" altLang="zh-CN" sz="1600" kern="100" dirty="0">
                <a:solidFill>
                  <a:srgbClr val="FF0000"/>
                </a:solidFill>
                <a:cs typeface="Times New Roman" panose="02020603050405020304" pitchFamily="18" charset="0"/>
              </a:rPr>
              <a:t>下标</a:t>
            </a:r>
            <a:r>
              <a:rPr lang="en-US" altLang="zh-CN" sz="1600" kern="100" dirty="0">
                <a:solidFill>
                  <a:srgbClr val="FF0000"/>
                </a:solidFill>
                <a:cs typeface="Times New Roman" panose="02020603050405020304" pitchFamily="18" charset="0"/>
              </a:rPr>
              <a:t>]  </a:t>
            </a:r>
            <a:r>
              <a:rPr lang="zh-CN" altLang="zh-CN" sz="1600" kern="100" dirty="0">
                <a:cs typeface="Times New Roman" panose="02020603050405020304" pitchFamily="18" charset="0"/>
              </a:rPr>
              <a:t>或</a:t>
            </a:r>
            <a:r>
              <a:rPr lang="en-US" altLang="zh-CN" sz="1600" kern="100" dirty="0">
                <a:cs typeface="Times New Roman" panose="02020603050405020304" pitchFamily="18" charset="0"/>
              </a:rPr>
              <a:t>  </a:t>
            </a:r>
            <a:r>
              <a:rPr lang="zh-CN" altLang="zh-CN" sz="1600" kern="100" dirty="0">
                <a:solidFill>
                  <a:srgbClr val="FF0000"/>
                </a:solidFill>
                <a:cs typeface="Times New Roman" panose="02020603050405020304" pitchFamily="18" charset="0"/>
              </a:rPr>
              <a:t>数组名</a:t>
            </a:r>
            <a:r>
              <a:rPr lang="en-US" altLang="zh-CN" sz="1600" kern="100" dirty="0">
                <a:solidFill>
                  <a:srgbClr val="FF0000"/>
                </a:solidFill>
                <a:cs typeface="Times New Roman" panose="02020603050405020304" pitchFamily="18" charset="0"/>
              </a:rPr>
              <a:t>+</a:t>
            </a:r>
            <a:r>
              <a:rPr lang="zh-CN" altLang="zh-CN" sz="1600" kern="100" dirty="0">
                <a:solidFill>
                  <a:srgbClr val="FF0000"/>
                </a:solidFill>
                <a:cs typeface="Times New Roman" panose="02020603050405020304" pitchFamily="18" charset="0"/>
              </a:rPr>
              <a:t>下标</a:t>
            </a:r>
          </a:p>
          <a:p>
            <a:pPr algn="just">
              <a:spcAft>
                <a:spcPts val="0"/>
              </a:spcAft>
              <a:defRPr/>
            </a:pPr>
            <a:r>
              <a:rPr lang="zh-CN" altLang="zh-CN" sz="1600" kern="100" dirty="0">
                <a:cs typeface="Times New Roman" panose="02020603050405020304" pitchFamily="18" charset="0"/>
              </a:rPr>
              <a:t>（</a:t>
            </a:r>
            <a:r>
              <a:rPr lang="en-US" altLang="zh-CN" sz="1600" kern="100" dirty="0">
                <a:cs typeface="Times New Roman" panose="02020603050405020304" pitchFamily="18" charset="0"/>
              </a:rPr>
              <a:t>2</a:t>
            </a:r>
            <a:r>
              <a:rPr lang="zh-CN" altLang="zh-CN" sz="1600" kern="100" dirty="0">
                <a:cs typeface="Times New Roman" panose="02020603050405020304" pitchFamily="18" charset="0"/>
              </a:rPr>
              <a:t>）一维数组的首地址</a:t>
            </a:r>
          </a:p>
          <a:p>
            <a:pPr marL="457200" indent="-457200" algn="just">
              <a:spcAft>
                <a:spcPts val="0"/>
              </a:spcAft>
              <a:defRPr/>
            </a:pPr>
            <a:r>
              <a:rPr lang="en-US" altLang="zh-CN" sz="1600" kern="100" dirty="0">
                <a:cs typeface="Times New Roman" panose="02020603050405020304" pitchFamily="18" charset="0"/>
              </a:rPr>
              <a:t>     </a:t>
            </a:r>
            <a:r>
              <a:rPr lang="zh-CN" altLang="zh-CN" sz="1600" kern="100" dirty="0">
                <a:cs typeface="Times New Roman" panose="02020603050405020304" pitchFamily="18" charset="0"/>
              </a:rPr>
              <a:t>一维数组的首地址是数组所在连续内存的</a:t>
            </a:r>
            <a:r>
              <a:rPr lang="zh-CN" altLang="en-US" sz="1600" kern="100" dirty="0">
                <a:cs typeface="Times New Roman" panose="02020603050405020304" pitchFamily="18" charset="0"/>
              </a:rPr>
              <a:t>起始</a:t>
            </a:r>
            <a:r>
              <a:rPr lang="zh-CN" altLang="zh-CN" sz="1600" kern="100" dirty="0">
                <a:cs typeface="Times New Roman" panose="02020603050405020304" pitchFamily="18" charset="0"/>
              </a:rPr>
              <a:t>地址，可用数组名</a:t>
            </a:r>
            <a:r>
              <a:rPr lang="en-US" altLang="zh-CN" sz="1600" kern="100" dirty="0">
                <a:cs typeface="Times New Roman" panose="02020603050405020304" pitchFamily="18" charset="0"/>
              </a:rPr>
              <a:t>a</a:t>
            </a:r>
            <a:r>
              <a:rPr lang="zh-CN" altLang="zh-CN" sz="1600" kern="100" dirty="0">
                <a:cs typeface="Times New Roman" panose="02020603050405020304" pitchFamily="18" charset="0"/>
              </a:rPr>
              <a:t>或第</a:t>
            </a:r>
            <a:r>
              <a:rPr lang="en-US" altLang="zh-CN" sz="1600" kern="100" dirty="0">
                <a:cs typeface="Times New Roman" panose="02020603050405020304" pitchFamily="18" charset="0"/>
              </a:rPr>
              <a:t>0</a:t>
            </a:r>
            <a:r>
              <a:rPr lang="zh-CN" altLang="zh-CN" sz="1600" kern="100" dirty="0">
                <a:cs typeface="Times New Roman" panose="02020603050405020304" pitchFamily="18" charset="0"/>
              </a:rPr>
              <a:t>个元素的地址</a:t>
            </a:r>
            <a:r>
              <a:rPr lang="en-US" altLang="zh-CN" sz="1600" kern="100" dirty="0">
                <a:cs typeface="Times New Roman" panose="02020603050405020304" pitchFamily="18" charset="0"/>
              </a:rPr>
              <a:t>&amp;a[0]</a:t>
            </a:r>
            <a:r>
              <a:rPr lang="zh-CN" altLang="zh-CN" sz="1600" kern="100" dirty="0">
                <a:cs typeface="Times New Roman" panose="02020603050405020304" pitchFamily="18" charset="0"/>
              </a:rPr>
              <a:t>表示。</a:t>
            </a:r>
          </a:p>
          <a:p>
            <a:pPr marL="457200" indent="-457200" algn="just">
              <a:spcAft>
                <a:spcPts val="0"/>
              </a:spcAft>
              <a:defRPr/>
            </a:pPr>
            <a:r>
              <a:rPr lang="en-US" altLang="zh-CN" sz="1600" kern="100" dirty="0">
                <a:cs typeface="Times New Roman" panose="02020603050405020304" pitchFamily="18" charset="0"/>
              </a:rPr>
              <a:t>     </a:t>
            </a:r>
            <a:r>
              <a:rPr lang="zh-CN" altLang="zh-CN" sz="1600" kern="100" dirty="0">
                <a:cs typeface="Times New Roman" panose="02020603050405020304" pitchFamily="18" charset="0"/>
              </a:rPr>
              <a:t>用数组名引用数组元素时，可以有两种方法：</a:t>
            </a:r>
          </a:p>
          <a:p>
            <a:pPr marL="457200" indent="-457200" algn="just">
              <a:spcAft>
                <a:spcPts val="0"/>
              </a:spcAft>
              <a:defRPr/>
            </a:pPr>
            <a:r>
              <a:rPr lang="en-US" altLang="zh-CN" sz="1600" kern="100" dirty="0">
                <a:cs typeface="Times New Roman" panose="02020603050405020304" pitchFamily="18" charset="0"/>
              </a:rPr>
              <a:t>           [1]</a:t>
            </a:r>
            <a:r>
              <a:rPr lang="zh-CN" altLang="zh-CN" sz="1600" kern="100" dirty="0">
                <a:cs typeface="Times New Roman" panose="02020603050405020304" pitchFamily="18" charset="0"/>
              </a:rPr>
              <a:t>下标法：</a:t>
            </a:r>
            <a:r>
              <a:rPr lang="en-US" altLang="zh-CN" sz="1600" kern="100" dirty="0">
                <a:cs typeface="Times New Roman" panose="02020603050405020304" pitchFamily="18" charset="0"/>
              </a:rPr>
              <a:t>a[</a:t>
            </a:r>
            <a:r>
              <a:rPr lang="en-US" altLang="zh-CN" sz="1600" kern="100" dirty="0" err="1">
                <a:cs typeface="Times New Roman" panose="02020603050405020304" pitchFamily="18" charset="0"/>
              </a:rPr>
              <a:t>i</a:t>
            </a:r>
            <a:r>
              <a:rPr lang="en-US" altLang="zh-CN" sz="1600" kern="100" dirty="0">
                <a:cs typeface="Times New Roman" panose="02020603050405020304" pitchFamily="18" charset="0"/>
              </a:rPr>
              <a:t>]          [2]</a:t>
            </a:r>
            <a:r>
              <a:rPr lang="zh-CN" altLang="zh-CN" sz="1600" kern="100" dirty="0">
                <a:cs typeface="Times New Roman" panose="02020603050405020304" pitchFamily="18" charset="0"/>
              </a:rPr>
              <a:t>指针法：</a:t>
            </a:r>
            <a:r>
              <a:rPr lang="en-US" altLang="zh-CN" sz="1600" kern="100" dirty="0">
                <a:cs typeface="Times New Roman" panose="02020603050405020304" pitchFamily="18" charset="0"/>
              </a:rPr>
              <a:t>*(</a:t>
            </a:r>
            <a:r>
              <a:rPr lang="en-US" altLang="zh-CN" sz="1600" kern="100" dirty="0" err="1">
                <a:cs typeface="Times New Roman" panose="02020603050405020304" pitchFamily="18" charset="0"/>
              </a:rPr>
              <a:t>p+i</a:t>
            </a:r>
            <a:r>
              <a:rPr lang="en-US" altLang="zh-CN" sz="1600" kern="100" dirty="0">
                <a:cs typeface="Times New Roman" panose="02020603050405020304" pitchFamily="18" charset="0"/>
              </a:rPr>
              <a:t>)</a:t>
            </a:r>
            <a:endParaRPr lang="zh-CN" altLang="zh-CN" sz="1600" kern="100" dirty="0">
              <a:cs typeface="Times New Roman" panose="02020603050405020304" pitchFamily="18" charset="0"/>
            </a:endParaRPr>
          </a:p>
          <a:p>
            <a:pPr algn="just">
              <a:spcAft>
                <a:spcPts val="0"/>
              </a:spcAft>
              <a:defRPr/>
            </a:pPr>
            <a:r>
              <a:rPr lang="zh-CN" altLang="zh-CN" sz="1600" kern="100" dirty="0">
                <a:cs typeface="Times New Roman" panose="02020603050405020304" pitchFamily="18" charset="0"/>
              </a:rPr>
              <a:t>（</a:t>
            </a:r>
            <a:r>
              <a:rPr lang="en-US" altLang="zh-CN" sz="1600" kern="100" dirty="0">
                <a:cs typeface="Times New Roman" panose="02020603050405020304" pitchFamily="18" charset="0"/>
              </a:rPr>
              <a:t>3</a:t>
            </a:r>
            <a:r>
              <a:rPr lang="zh-CN" altLang="zh-CN" sz="1600" kern="100" dirty="0">
                <a:cs typeface="Times New Roman" panose="02020603050405020304" pitchFamily="18" charset="0"/>
              </a:rPr>
              <a:t>）使用指针变量引用数组元素</a:t>
            </a:r>
          </a:p>
          <a:p>
            <a:pPr algn="just">
              <a:spcAft>
                <a:spcPts val="0"/>
              </a:spcAft>
              <a:defRPr/>
            </a:pPr>
            <a:r>
              <a:rPr lang="en-US" altLang="zh-CN" sz="1600" kern="100" dirty="0">
                <a:cs typeface="Times New Roman" panose="02020603050405020304" pitchFamily="18" charset="0"/>
              </a:rPr>
              <a:t>     [1]</a:t>
            </a:r>
            <a:r>
              <a:rPr lang="zh-CN" altLang="zh-CN" sz="1600" kern="100" dirty="0">
                <a:cs typeface="Times New Roman" panose="02020603050405020304" pitchFamily="18" charset="0"/>
              </a:rPr>
              <a:t>定义指针变量：</a:t>
            </a:r>
            <a:r>
              <a:rPr lang="en-US" altLang="zh-CN" sz="1600" kern="100" dirty="0">
                <a:cs typeface="Times New Roman" panose="02020603050405020304" pitchFamily="18" charset="0"/>
              </a:rPr>
              <a:t>&lt;</a:t>
            </a:r>
            <a:r>
              <a:rPr lang="zh-CN" altLang="zh-CN" sz="1600" kern="100" dirty="0">
                <a:cs typeface="Times New Roman" panose="02020603050405020304" pitchFamily="18" charset="0"/>
              </a:rPr>
              <a:t>类型名</a:t>
            </a:r>
            <a:r>
              <a:rPr lang="en-US" altLang="zh-CN" sz="1600" kern="100" dirty="0">
                <a:cs typeface="Times New Roman" panose="02020603050405020304" pitchFamily="18" charset="0"/>
              </a:rPr>
              <a:t>&gt; *&lt;</a:t>
            </a:r>
            <a:r>
              <a:rPr lang="zh-CN" altLang="zh-CN" sz="1600" kern="100" dirty="0">
                <a:cs typeface="Times New Roman" panose="02020603050405020304" pitchFamily="18" charset="0"/>
              </a:rPr>
              <a:t>指针变量名</a:t>
            </a:r>
            <a:r>
              <a:rPr lang="en-US" altLang="zh-CN" sz="1600" kern="100" dirty="0">
                <a:cs typeface="Times New Roman" panose="02020603050405020304" pitchFamily="18" charset="0"/>
              </a:rPr>
              <a:t>&gt;;   </a:t>
            </a:r>
            <a:r>
              <a:rPr lang="zh-CN" altLang="zh-CN" sz="1600" kern="100" dirty="0">
                <a:cs typeface="Times New Roman" panose="02020603050405020304" pitchFamily="18" charset="0"/>
              </a:rPr>
              <a:t>例</a:t>
            </a:r>
            <a:r>
              <a:rPr lang="en-US" altLang="zh-CN" sz="1600" kern="100" dirty="0">
                <a:cs typeface="Times New Roman" panose="02020603050405020304" pitchFamily="18" charset="0"/>
              </a:rPr>
              <a:t>:</a:t>
            </a:r>
            <a:r>
              <a:rPr lang="en-US" altLang="zh-CN" sz="1600" kern="100" dirty="0" err="1">
                <a:cs typeface="Times New Roman" panose="02020603050405020304" pitchFamily="18" charset="0"/>
              </a:rPr>
              <a:t>int</a:t>
            </a:r>
            <a:r>
              <a:rPr lang="en-US" altLang="zh-CN" sz="1600" kern="100" dirty="0">
                <a:cs typeface="Times New Roman" panose="02020603050405020304" pitchFamily="18" charset="0"/>
              </a:rPr>
              <a:t> *p;</a:t>
            </a:r>
            <a:endParaRPr lang="zh-CN" altLang="zh-CN" sz="1600" kern="100" dirty="0">
              <a:cs typeface="Times New Roman" panose="02020603050405020304" pitchFamily="18" charset="0"/>
            </a:endParaRPr>
          </a:p>
          <a:p>
            <a:pPr algn="just">
              <a:spcAft>
                <a:spcPts val="0"/>
              </a:spcAft>
              <a:defRPr/>
            </a:pPr>
            <a:r>
              <a:rPr lang="en-US" altLang="zh-CN" sz="1600" kern="100" dirty="0">
                <a:cs typeface="Times New Roman" panose="02020603050405020304" pitchFamily="18" charset="0"/>
              </a:rPr>
              <a:t>     [2]</a:t>
            </a:r>
            <a:r>
              <a:rPr lang="zh-CN" altLang="zh-CN" sz="1600" kern="100" dirty="0">
                <a:cs typeface="Times New Roman" panose="02020603050405020304" pitchFamily="18" charset="0"/>
              </a:rPr>
              <a:t>指向首地址：</a:t>
            </a:r>
            <a:r>
              <a:rPr lang="en-US" altLang="zh-CN" sz="1600" kern="100" dirty="0">
                <a:cs typeface="Times New Roman" panose="02020603050405020304" pitchFamily="18" charset="0"/>
              </a:rPr>
              <a:t>p=&amp;a[0];</a:t>
            </a:r>
            <a:endParaRPr lang="zh-CN" altLang="zh-CN" sz="1600" kern="100" dirty="0">
              <a:cs typeface="Times New Roman" panose="02020603050405020304" pitchFamily="18" charset="0"/>
            </a:endParaRPr>
          </a:p>
          <a:p>
            <a:pPr algn="just">
              <a:spcAft>
                <a:spcPts val="0"/>
              </a:spcAft>
              <a:defRPr/>
            </a:pPr>
            <a:r>
              <a:rPr lang="en-US" altLang="zh-CN" sz="1600" kern="100" dirty="0">
                <a:cs typeface="Times New Roman" panose="02020603050405020304" pitchFamily="18" charset="0"/>
              </a:rPr>
              <a:t>     [3]</a:t>
            </a:r>
            <a:r>
              <a:rPr lang="zh-CN" altLang="zh-CN" sz="1600" kern="100" dirty="0">
                <a:cs typeface="Times New Roman" panose="02020603050405020304" pitchFamily="18" charset="0"/>
              </a:rPr>
              <a:t>引用数组元素：</a:t>
            </a:r>
            <a:r>
              <a:rPr lang="en-US" altLang="zh-CN" sz="1600" kern="100" dirty="0">
                <a:cs typeface="Times New Roman" panose="02020603050405020304" pitchFamily="18" charset="0"/>
              </a:rPr>
              <a:t>a.*(</a:t>
            </a:r>
            <a:r>
              <a:rPr lang="en-US" altLang="zh-CN" sz="1600" kern="100" dirty="0" err="1">
                <a:cs typeface="Times New Roman" panose="02020603050405020304" pitchFamily="18" charset="0"/>
              </a:rPr>
              <a:t>p+i</a:t>
            </a:r>
            <a:r>
              <a:rPr lang="en-US" altLang="zh-CN" sz="1600" kern="100" dirty="0">
                <a:cs typeface="Times New Roman" panose="02020603050405020304" pitchFamily="18" charset="0"/>
              </a:rPr>
              <a:t>);</a:t>
            </a:r>
            <a:r>
              <a:rPr lang="zh-CN" altLang="zh-CN" sz="1600" kern="100" dirty="0">
                <a:cs typeface="Times New Roman" panose="02020603050405020304" pitchFamily="18" charset="0"/>
              </a:rPr>
              <a:t>方法引用</a:t>
            </a:r>
            <a:r>
              <a:rPr lang="zh-CN" altLang="en-US" sz="1600" kern="100" dirty="0">
                <a:cs typeface="Times New Roman" panose="02020603050405020304" pitchFamily="18" charset="0"/>
              </a:rPr>
              <a:t>；</a:t>
            </a:r>
            <a:r>
              <a:rPr lang="en-US" altLang="zh-CN" sz="1600" kern="100" dirty="0">
                <a:cs typeface="Times New Roman" panose="02020603050405020304" pitchFamily="18" charset="0"/>
              </a:rPr>
              <a:t>   b.*p;  p++;</a:t>
            </a:r>
            <a:r>
              <a:rPr lang="zh-CN" altLang="zh-CN" sz="1600" kern="100" dirty="0">
                <a:cs typeface="Times New Roman" panose="02020603050405020304" pitchFamily="18" charset="0"/>
              </a:rPr>
              <a:t>方法</a:t>
            </a:r>
            <a:r>
              <a:rPr lang="zh-CN" altLang="en-US" sz="1600" kern="100" dirty="0">
                <a:cs typeface="Times New Roman" panose="02020603050405020304" pitchFamily="18" charset="0"/>
              </a:rPr>
              <a:t>引用</a:t>
            </a:r>
            <a:endParaRPr lang="zh-CN" altLang="zh-CN" sz="1600" kern="100" dirty="0">
              <a:cs typeface="Times New Roman" panose="02020603050405020304" pitchFamily="18" charset="0"/>
            </a:endParaRPr>
          </a:p>
          <a:p>
            <a:pPr marL="457200" indent="-457200" algn="just">
              <a:spcAft>
                <a:spcPts val="0"/>
              </a:spcAft>
              <a:defRPr/>
            </a:pPr>
            <a:r>
              <a:rPr lang="en-US" altLang="zh-CN" sz="1600" kern="100" dirty="0">
                <a:cs typeface="Times New Roman" panose="02020603050405020304" pitchFamily="18" charset="0"/>
              </a:rPr>
              <a:t>     [4]</a:t>
            </a:r>
            <a:r>
              <a:rPr lang="zh-CN" altLang="zh-CN" sz="1600" kern="100" dirty="0">
                <a:cs typeface="Times New Roman" panose="02020603050405020304" pitchFamily="18" charset="0"/>
              </a:rPr>
              <a:t>使用数组名作为函数参数：形参为指针变量，实参为指向数组第一个元素的指针</a:t>
            </a:r>
            <a:r>
              <a:rPr lang="en-US" altLang="zh-CN" sz="1600" kern="100" dirty="0">
                <a:latin typeface="宋体" panose="02010600030101010101" pitchFamily="2" charset="-122"/>
                <a:cs typeface="Times New Roman" panose="02020603050405020304" pitchFamily="18" charset="0"/>
              </a:rPr>
              <a:t>(</a:t>
            </a:r>
            <a:r>
              <a:rPr lang="zh-CN" altLang="zh-CN" sz="1600" kern="100" dirty="0">
                <a:cs typeface="Times New Roman" panose="02020603050405020304" pitchFamily="18" charset="0"/>
              </a:rPr>
              <a:t>或者数组名</a:t>
            </a:r>
            <a:r>
              <a:rPr lang="en-US" altLang="zh-CN" sz="1600" kern="100" dirty="0">
                <a:latin typeface="宋体" panose="02010600030101010101" pitchFamily="2" charset="-122"/>
                <a:cs typeface="Times New Roman" panose="02020603050405020304" pitchFamily="18" charset="0"/>
              </a:rPr>
              <a:t>)</a:t>
            </a:r>
            <a:endParaRPr lang="zh-CN" altLang="zh-CN" sz="1600" kern="100" dirty="0">
              <a:latin typeface="宋体" panose="02010600030101010101" pitchFamily="2" charset="-122"/>
              <a:cs typeface="Times New Roman" panose="02020603050405020304" pitchFamily="18" charset="0"/>
            </a:endParaRPr>
          </a:p>
        </p:txBody>
      </p:sp>
    </p:spTree>
  </p:cSld>
  <p:clrMapOvr>
    <a:masterClrMapping/>
  </p:clrMapOvr>
  <p:transition spd="med" advClick="0">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121859"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1861"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121863"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861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rPr>
              <a:t>chapter3</a:t>
            </a:r>
            <a:endPar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121868" name="TextBox 89">
            <a:hlinkClick r:id="rId18" action="ppaction://hlinksldjump"/>
          </p:cNvPr>
          <p:cNvSpPr txBox="1">
            <a:spLocks noChangeArrowheads="1"/>
          </p:cNvSpPr>
          <p:nvPr/>
        </p:nvSpPr>
        <p:spPr bwMode="auto">
          <a:xfrm>
            <a:off x="7885113" y="274638"/>
            <a:ext cx="1258887" cy="369887"/>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chapter6</a:t>
            </a:r>
            <a:endParaRPr lang="zh-CN" altLang="en-US" b="1">
              <a:solidFill>
                <a:schemeClr val="bg1"/>
              </a:solidFill>
              <a:latin typeface="微软雅黑" pitchFamily="34" charset="-122"/>
              <a:ea typeface="微软雅黑" pitchFamily="34" charset="-122"/>
            </a:endParaRPr>
          </a:p>
        </p:txBody>
      </p:sp>
      <p:sp>
        <p:nvSpPr>
          <p:cNvPr id="121869" name="文本框 79"/>
          <p:cNvSpPr txBox="1">
            <a:spLocks noChangeArrowheads="1"/>
          </p:cNvSpPr>
          <p:nvPr/>
        </p:nvSpPr>
        <p:spPr bwMode="auto">
          <a:xfrm>
            <a:off x="87313" y="1052513"/>
            <a:ext cx="36528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按址操作</a:t>
            </a:r>
            <a:r>
              <a:rPr lang="en-US" altLang="zh-CN" sz="3200" b="1">
                <a:latin typeface="黑体" pitchFamily="49" charset="-122"/>
                <a:ea typeface="黑体" pitchFamily="49" charset="-122"/>
              </a:rPr>
              <a:t>——</a:t>
            </a:r>
            <a:r>
              <a:rPr lang="zh-CN" altLang="en-US" sz="3200" b="1">
                <a:latin typeface="黑体" pitchFamily="49" charset="-122"/>
                <a:ea typeface="黑体" pitchFamily="49" charset="-122"/>
              </a:rPr>
              <a:t>指针</a:t>
            </a:r>
          </a:p>
        </p:txBody>
      </p:sp>
      <p:sp>
        <p:nvSpPr>
          <p:cNvPr id="2" name="矩形 1"/>
          <p:cNvSpPr/>
          <p:nvPr/>
        </p:nvSpPr>
        <p:spPr>
          <a:xfrm>
            <a:off x="3506788" y="1176338"/>
            <a:ext cx="2659062" cy="460375"/>
          </a:xfrm>
          <a:prstGeom prst="rect">
            <a:avLst/>
          </a:prstGeom>
        </p:spPr>
        <p:txBody>
          <a:bodyPr wrap="none">
            <a:spAutoFit/>
          </a:bodyPr>
          <a:lstStyle/>
          <a:p>
            <a:pPr>
              <a:defRPr/>
            </a:pPr>
            <a:r>
              <a:rPr lang="en-US" altLang="zh-CN" sz="2400" b="1" kern="100" dirty="0">
                <a:latin typeface="宋体" panose="02010600030101010101" pitchFamily="2" charset="-122"/>
                <a:cs typeface="Times New Roman" panose="02020603050405020304" pitchFamily="18" charset="0"/>
              </a:rPr>
              <a:t>——</a:t>
            </a:r>
            <a:r>
              <a:rPr lang="zh-CN" altLang="en-US" sz="2400" b="1" kern="100" dirty="0">
                <a:latin typeface="宋体" panose="02010600030101010101" pitchFamily="2" charset="-122"/>
                <a:cs typeface="Times New Roman" panose="02020603050405020304" pitchFamily="18" charset="0"/>
              </a:rPr>
              <a:t>字符串</a:t>
            </a:r>
            <a:r>
              <a:rPr lang="zh-CN" altLang="zh-CN" sz="2400" b="1" kern="100" dirty="0">
                <a:latin typeface="宋体" panose="02010600030101010101" pitchFamily="2" charset="-122"/>
                <a:cs typeface="Times New Roman" panose="02020603050405020304" pitchFamily="18" charset="0"/>
              </a:rPr>
              <a:t>的指针</a:t>
            </a:r>
            <a:endParaRPr lang="zh-CN" altLang="en-US" sz="2400" b="1" dirty="0">
              <a:latin typeface="宋体" panose="02010600030101010101" pitchFamily="2" charset="-122"/>
            </a:endParaRPr>
          </a:p>
        </p:txBody>
      </p:sp>
      <p:sp>
        <p:nvSpPr>
          <p:cNvPr id="3" name="矩形 2"/>
          <p:cNvSpPr/>
          <p:nvPr/>
        </p:nvSpPr>
        <p:spPr>
          <a:xfrm>
            <a:off x="581025" y="1879600"/>
            <a:ext cx="7319963" cy="2308225"/>
          </a:xfrm>
          <a:prstGeom prst="rect">
            <a:avLst/>
          </a:prstGeom>
        </p:spPr>
        <p:txBody>
          <a:bodyPr>
            <a:spAutoFit/>
          </a:bodyPr>
          <a:lstStyle/>
          <a:p>
            <a:pPr algn="just">
              <a:spcAft>
                <a:spcPts val="0"/>
              </a:spcAft>
              <a:defRPr/>
            </a:pPr>
            <a:r>
              <a:rPr lang="zh-CN" altLang="zh-CN" kern="100" dirty="0">
                <a:cs typeface="Times New Roman" panose="02020603050405020304" pitchFamily="18" charset="0"/>
              </a:rPr>
              <a:t>（</a:t>
            </a:r>
            <a:r>
              <a:rPr lang="en-US" altLang="zh-CN" kern="100" dirty="0">
                <a:cs typeface="Times New Roman" panose="02020603050405020304" pitchFamily="18" charset="0"/>
              </a:rPr>
              <a:t>1</a:t>
            </a:r>
            <a:r>
              <a:rPr lang="zh-CN" altLang="zh-CN" kern="100" dirty="0">
                <a:cs typeface="Times New Roman" panose="02020603050405020304" pitchFamily="18" charset="0"/>
              </a:rPr>
              <a:t>）使用指针变量处理字符串</a:t>
            </a:r>
          </a:p>
          <a:p>
            <a:pPr indent="457200" algn="just">
              <a:spcAft>
                <a:spcPts val="0"/>
              </a:spcAft>
              <a:defRPr/>
            </a:pPr>
            <a:r>
              <a:rPr lang="zh-CN" altLang="zh-CN" kern="100" dirty="0">
                <a:cs typeface="Times New Roman" panose="02020603050405020304" pitchFamily="18" charset="0"/>
              </a:rPr>
              <a:t>例：</a:t>
            </a:r>
            <a:r>
              <a:rPr lang="en-US" altLang="zh-CN" kern="100" dirty="0">
                <a:cs typeface="Times New Roman" panose="02020603050405020304" pitchFamily="18" charset="0"/>
              </a:rPr>
              <a:t> [1]char *p;   p=”hello”;</a:t>
            </a:r>
            <a:endParaRPr lang="zh-CN" altLang="zh-CN" kern="100" dirty="0">
              <a:cs typeface="Times New Roman" panose="02020603050405020304" pitchFamily="18" charset="0"/>
            </a:endParaRPr>
          </a:p>
          <a:p>
            <a:pPr indent="457200" algn="just">
              <a:spcAft>
                <a:spcPts val="0"/>
              </a:spcAft>
              <a:defRPr/>
            </a:pPr>
            <a:r>
              <a:rPr lang="en-US" altLang="zh-CN" kern="100" dirty="0">
                <a:cs typeface="Times New Roman" panose="02020603050405020304" pitchFamily="18" charset="0"/>
              </a:rPr>
              <a:t>          [2]char *p=”hello”;</a:t>
            </a:r>
            <a:endParaRPr lang="zh-CN" altLang="zh-CN" kern="100" dirty="0">
              <a:cs typeface="Times New Roman" panose="02020603050405020304" pitchFamily="18" charset="0"/>
            </a:endParaRPr>
          </a:p>
          <a:p>
            <a:pPr indent="457200" algn="just">
              <a:spcAft>
                <a:spcPts val="0"/>
              </a:spcAft>
              <a:defRPr/>
            </a:pPr>
            <a:r>
              <a:rPr lang="zh-CN" altLang="zh-CN" kern="100" dirty="0">
                <a:cs typeface="Times New Roman" panose="02020603050405020304" pitchFamily="18" charset="0"/>
              </a:rPr>
              <a:t>访问某个字符的方法：</a:t>
            </a:r>
            <a:r>
              <a:rPr lang="en-US" altLang="zh-CN" kern="100" dirty="0">
                <a:solidFill>
                  <a:srgbClr val="FF0000"/>
                </a:solidFill>
                <a:cs typeface="Times New Roman" panose="02020603050405020304" pitchFamily="18" charset="0"/>
              </a:rPr>
              <a:t>*(</a:t>
            </a:r>
            <a:r>
              <a:rPr lang="zh-CN" altLang="zh-CN" kern="100" dirty="0">
                <a:solidFill>
                  <a:srgbClr val="FF0000"/>
                </a:solidFill>
                <a:cs typeface="Times New Roman" panose="02020603050405020304" pitchFamily="18" charset="0"/>
              </a:rPr>
              <a:t>指针变量</a:t>
            </a:r>
            <a:r>
              <a:rPr lang="en-US" altLang="zh-CN" kern="100" dirty="0">
                <a:solidFill>
                  <a:srgbClr val="FF0000"/>
                </a:solidFill>
                <a:cs typeface="Times New Roman" panose="02020603050405020304" pitchFamily="18" charset="0"/>
              </a:rPr>
              <a:t>+</a:t>
            </a:r>
            <a:r>
              <a:rPr lang="zh-CN" altLang="zh-CN" kern="100" dirty="0">
                <a:solidFill>
                  <a:srgbClr val="FF0000"/>
                </a:solidFill>
                <a:cs typeface="Times New Roman" panose="02020603050405020304" pitchFamily="18" charset="0"/>
              </a:rPr>
              <a:t>下标</a:t>
            </a:r>
            <a:r>
              <a:rPr lang="en-US" altLang="zh-CN" kern="100" dirty="0">
                <a:solidFill>
                  <a:srgbClr val="FF0000"/>
                </a:solidFill>
                <a:cs typeface="Times New Roman" panose="02020603050405020304" pitchFamily="18" charset="0"/>
              </a:rPr>
              <a:t>) </a:t>
            </a:r>
            <a:r>
              <a:rPr lang="zh-CN" altLang="zh-CN" kern="100" dirty="0">
                <a:cs typeface="Times New Roman" panose="02020603050405020304" pitchFamily="18" charset="0"/>
              </a:rPr>
              <a:t>或 </a:t>
            </a:r>
            <a:r>
              <a:rPr lang="zh-CN" altLang="zh-CN" kern="100" dirty="0">
                <a:solidFill>
                  <a:srgbClr val="FF0000"/>
                </a:solidFill>
                <a:cs typeface="Times New Roman" panose="02020603050405020304" pitchFamily="18" charset="0"/>
              </a:rPr>
              <a:t>指针变量</a:t>
            </a:r>
            <a:r>
              <a:rPr lang="en-US" altLang="zh-CN" kern="100" dirty="0">
                <a:solidFill>
                  <a:srgbClr val="FF0000"/>
                </a:solidFill>
                <a:cs typeface="Times New Roman" panose="02020603050405020304" pitchFamily="18" charset="0"/>
              </a:rPr>
              <a:t>[</a:t>
            </a:r>
            <a:r>
              <a:rPr lang="zh-CN" altLang="zh-CN" kern="100" dirty="0">
                <a:solidFill>
                  <a:srgbClr val="FF0000"/>
                </a:solidFill>
                <a:cs typeface="Times New Roman" panose="02020603050405020304" pitchFamily="18" charset="0"/>
              </a:rPr>
              <a:t>下标</a:t>
            </a:r>
            <a:r>
              <a:rPr lang="en-US" altLang="zh-CN" kern="100" dirty="0">
                <a:solidFill>
                  <a:srgbClr val="FF0000"/>
                </a:solidFill>
                <a:cs typeface="Times New Roman" panose="02020603050405020304" pitchFamily="18" charset="0"/>
              </a:rPr>
              <a:t>]</a:t>
            </a:r>
            <a:endParaRPr lang="zh-CN" altLang="zh-CN" kern="100" dirty="0">
              <a:solidFill>
                <a:srgbClr val="FF0000"/>
              </a:solidFill>
              <a:cs typeface="Times New Roman" panose="02020603050405020304" pitchFamily="18" charset="0"/>
            </a:endParaRPr>
          </a:p>
          <a:p>
            <a:pPr algn="just">
              <a:spcAft>
                <a:spcPts val="0"/>
              </a:spcAft>
              <a:defRPr/>
            </a:pPr>
            <a:endParaRPr lang="en-US" altLang="zh-CN" kern="100" dirty="0">
              <a:cs typeface="Times New Roman" panose="02020603050405020304" pitchFamily="18" charset="0"/>
            </a:endParaRPr>
          </a:p>
          <a:p>
            <a:pPr algn="just">
              <a:spcAft>
                <a:spcPts val="0"/>
              </a:spcAft>
              <a:defRPr/>
            </a:pPr>
            <a:r>
              <a:rPr lang="zh-CN" altLang="zh-CN" kern="100" dirty="0">
                <a:cs typeface="Times New Roman" panose="02020603050405020304" pitchFamily="18" charset="0"/>
              </a:rPr>
              <a:t>（</a:t>
            </a:r>
            <a:r>
              <a:rPr lang="en-US" altLang="zh-CN" kern="100" dirty="0">
                <a:cs typeface="Times New Roman" panose="02020603050405020304" pitchFamily="18" charset="0"/>
              </a:rPr>
              <a:t>2</a:t>
            </a:r>
            <a:r>
              <a:rPr lang="zh-CN" altLang="zh-CN" kern="100" dirty="0">
                <a:cs typeface="Times New Roman" panose="02020603050405020304" pitchFamily="18" charset="0"/>
              </a:rPr>
              <a:t>）用指向字符串的指针变量作为函数的参数</a:t>
            </a:r>
          </a:p>
          <a:p>
            <a:pPr algn="just">
              <a:spcAft>
                <a:spcPts val="0"/>
              </a:spcAft>
              <a:defRPr/>
            </a:pPr>
            <a:r>
              <a:rPr lang="en-US" altLang="zh-CN" kern="100" dirty="0">
                <a:cs typeface="Times New Roman" panose="02020603050405020304" pitchFamily="18" charset="0"/>
              </a:rPr>
              <a:t>     </a:t>
            </a:r>
            <a:r>
              <a:rPr lang="zh-CN" altLang="zh-CN" kern="100" dirty="0">
                <a:cs typeface="Times New Roman" panose="02020603050405020304" pitchFamily="18" charset="0"/>
              </a:rPr>
              <a:t>形参：字符</a:t>
            </a:r>
            <a:r>
              <a:rPr lang="zh-CN" altLang="en-US" kern="100" dirty="0">
                <a:cs typeface="Times New Roman" panose="02020603050405020304" pitchFamily="18" charset="0"/>
              </a:rPr>
              <a:t>串</a:t>
            </a:r>
            <a:r>
              <a:rPr lang="zh-CN" altLang="zh-CN" kern="100" dirty="0">
                <a:cs typeface="Times New Roman" panose="02020603050405020304" pitchFamily="18" charset="0"/>
              </a:rPr>
              <a:t>指针变量</a:t>
            </a:r>
          </a:p>
          <a:p>
            <a:pPr algn="just">
              <a:spcAft>
                <a:spcPts val="0"/>
              </a:spcAft>
              <a:defRPr/>
            </a:pPr>
            <a:r>
              <a:rPr lang="en-US" altLang="zh-CN" kern="100" dirty="0">
                <a:cs typeface="Times New Roman" panose="02020603050405020304" pitchFamily="18" charset="0"/>
              </a:rPr>
              <a:t>     </a:t>
            </a:r>
            <a:r>
              <a:rPr lang="zh-CN" altLang="zh-CN" kern="100" dirty="0">
                <a:cs typeface="Times New Roman" panose="02020603050405020304" pitchFamily="18" charset="0"/>
              </a:rPr>
              <a:t>实参：指针变量，字符串常量，字符数组名</a:t>
            </a:r>
          </a:p>
        </p:txBody>
      </p:sp>
    </p:spTree>
  </p:cSld>
  <p:clrMapOvr>
    <a:masterClrMapping/>
  </p:clrMapOvr>
  <p:transition spd="med" advClick="0">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13315"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3318" name="TextBox 89">
            <a:hlinkClick r:id="rId18" action="ppaction://hlinksldjump"/>
          </p:cNvPr>
          <p:cNvSpPr txBox="1">
            <a:spLocks noChangeArrowheads="1"/>
          </p:cNvSpPr>
          <p:nvPr/>
        </p:nvSpPr>
        <p:spPr bwMode="auto">
          <a:xfrm>
            <a:off x="1765300" y="268288"/>
            <a:ext cx="1258888"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chapter1</a:t>
            </a:r>
            <a:endParaRPr lang="zh-CN" altLang="en-US" b="1">
              <a:solidFill>
                <a:schemeClr val="bg1"/>
              </a:solidFill>
              <a:latin typeface="微软雅黑" pitchFamily="34" charset="-122"/>
              <a:ea typeface="微软雅黑" pitchFamily="34" charset="-122"/>
            </a:endParaRPr>
          </a:p>
        </p:txBody>
      </p:sp>
      <p:sp>
        <p:nvSpPr>
          <p:cNvPr id="13319"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chapter3</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2" name="文本框 1"/>
          <p:cNvSpPr txBox="1"/>
          <p:nvPr/>
        </p:nvSpPr>
        <p:spPr>
          <a:xfrm>
            <a:off x="87313" y="1052513"/>
            <a:ext cx="3694112" cy="584200"/>
          </a:xfrm>
          <a:prstGeom prst="rect">
            <a:avLst/>
          </a:prstGeom>
          <a:noFill/>
        </p:spPr>
        <p:txBody>
          <a:bodyPr>
            <a:spAutoFit/>
          </a:bodyPr>
          <a:lstStyle/>
          <a:p>
            <a:pPr eaLnBrk="1" hangingPunct="1">
              <a:defRPr/>
            </a:pPr>
            <a:r>
              <a:rPr lang="zh-CN" altLang="zh-CN" sz="3200" b="1" dirty="0">
                <a:latin typeface="黑体" panose="02010609060101010101" pitchFamily="49" charset="-122"/>
                <a:ea typeface="黑体" panose="02010609060101010101" pitchFamily="49" charset="-122"/>
              </a:rPr>
              <a:t>程序设计与C++概述</a:t>
            </a:r>
            <a:endParaRPr lang="zh-CN" altLang="en-US" sz="3200" b="1" dirty="0">
              <a:solidFill>
                <a:schemeClr val="tx1">
                  <a:lumMod val="50000"/>
                  <a:lumOff val="50000"/>
                </a:schemeClr>
              </a:solidFill>
              <a:latin typeface="黑体" panose="02010609060101010101" pitchFamily="49" charset="-122"/>
              <a:ea typeface="黑体" panose="02010609060101010101" pitchFamily="49" charset="-122"/>
            </a:endParaRPr>
          </a:p>
        </p:txBody>
      </p:sp>
      <p:sp>
        <p:nvSpPr>
          <p:cNvPr id="13326" name="Rectangle 3"/>
          <p:cNvSpPr txBox="1">
            <a:spLocks noChangeArrowheads="1"/>
          </p:cNvSpPr>
          <p:nvPr/>
        </p:nvSpPr>
        <p:spPr bwMode="auto">
          <a:xfrm>
            <a:off x="446088" y="1822450"/>
            <a:ext cx="8455025" cy="2568575"/>
          </a:xfrm>
          <a:prstGeom prst="rect">
            <a:avLst/>
          </a:prstGeom>
          <a:noFill/>
          <a:ln w="9525">
            <a:noFill/>
            <a:miter lim="800000"/>
            <a:headEnd/>
            <a:tailEnd/>
          </a:ln>
        </p:spPr>
        <p:txBody>
          <a:bodyPr/>
          <a:lstStyle/>
          <a:p>
            <a:pPr>
              <a:lnSpc>
                <a:spcPct val="90000"/>
              </a:lnSpc>
              <a:spcBef>
                <a:spcPct val="20000"/>
              </a:spcBef>
              <a:buFont typeface="Arial" charset="0"/>
              <a:buNone/>
            </a:pPr>
            <a:r>
              <a:rPr lang="zh-CN" altLang="zh-CN" sz="2000"/>
              <a:t>1</a:t>
            </a:r>
            <a:r>
              <a:rPr lang="zh-CN" sz="2000"/>
              <a:t>、</a:t>
            </a:r>
            <a:r>
              <a:rPr lang="zh-CN" sz="2000" b="1"/>
              <a:t>数学建模</a:t>
            </a:r>
            <a:r>
              <a:rPr lang="zh-CN" sz="2000"/>
              <a:t>（找到该问题在数学上的描述方法；</a:t>
            </a:r>
          </a:p>
          <a:p>
            <a:pPr>
              <a:lnSpc>
                <a:spcPct val="90000"/>
              </a:lnSpc>
              <a:spcBef>
                <a:spcPct val="20000"/>
              </a:spcBef>
              <a:buFont typeface="Arial" charset="0"/>
              <a:buNone/>
            </a:pPr>
            <a:r>
              <a:rPr lang="zh-CN" altLang="zh-CN" sz="2000"/>
              <a:t>2</a:t>
            </a:r>
            <a:r>
              <a:rPr lang="zh-CN" sz="2000"/>
              <a:t>、</a:t>
            </a:r>
            <a:r>
              <a:rPr lang="zh-CN" sz="2000" b="1"/>
              <a:t>编写算法</a:t>
            </a:r>
            <a:r>
              <a:rPr lang="zh-CN" sz="2000"/>
              <a:t>（编写求解问题的具体步骤）；</a:t>
            </a:r>
          </a:p>
          <a:p>
            <a:pPr>
              <a:lnSpc>
                <a:spcPct val="90000"/>
              </a:lnSpc>
              <a:spcBef>
                <a:spcPct val="20000"/>
              </a:spcBef>
              <a:buFont typeface="Arial" charset="0"/>
              <a:buNone/>
            </a:pPr>
            <a:r>
              <a:rPr lang="zh-CN" altLang="zh-CN" sz="2000"/>
              <a:t>3</a:t>
            </a:r>
            <a:r>
              <a:rPr lang="zh-CN" sz="2000"/>
              <a:t>、</a:t>
            </a:r>
            <a:r>
              <a:rPr lang="zh-CN" sz="2000" b="1"/>
              <a:t>编写编辑源程序</a:t>
            </a:r>
            <a:r>
              <a:rPr lang="zh-CN" sz="2000"/>
              <a:t>（算法清楚后使用某种计算机语言编写程序）；</a:t>
            </a:r>
          </a:p>
          <a:p>
            <a:pPr>
              <a:lnSpc>
                <a:spcPct val="90000"/>
              </a:lnSpc>
              <a:spcBef>
                <a:spcPct val="20000"/>
              </a:spcBef>
              <a:buFont typeface="Arial" charset="0"/>
              <a:buNone/>
            </a:pPr>
            <a:r>
              <a:rPr lang="zh-CN" altLang="zh-CN" sz="2000"/>
              <a:t>4</a:t>
            </a:r>
            <a:r>
              <a:rPr lang="zh-CN" sz="2000"/>
              <a:t>、</a:t>
            </a:r>
            <a:r>
              <a:rPr lang="zh-CN" sz="2000" b="1"/>
              <a:t>编译、连接</a:t>
            </a:r>
            <a:r>
              <a:rPr lang="zh-CN" sz="2000"/>
              <a:t>（编译是将源程序翻译为计算机可以直接执行的机器指令；连接</a:t>
            </a:r>
            <a:r>
              <a:rPr lang="zh-CN" altLang="en-US" sz="2000"/>
              <a:t>是</a:t>
            </a:r>
            <a:r>
              <a:rPr lang="zh-CN" sz="2000"/>
              <a:t>将多个人编写的程序和使用的系统程序组装到一起。这一步骤结果是可执行程序以</a:t>
            </a:r>
            <a:r>
              <a:rPr lang="zh-CN" altLang="zh-CN" sz="2000"/>
              <a:t>exe</a:t>
            </a:r>
            <a:r>
              <a:rPr lang="zh-CN" sz="2000"/>
              <a:t>为扩展名）；</a:t>
            </a:r>
          </a:p>
          <a:p>
            <a:pPr>
              <a:lnSpc>
                <a:spcPct val="90000"/>
              </a:lnSpc>
              <a:spcBef>
                <a:spcPct val="20000"/>
              </a:spcBef>
              <a:buFont typeface="Arial" charset="0"/>
              <a:buNone/>
            </a:pPr>
            <a:r>
              <a:rPr lang="zh-CN" altLang="zh-CN" sz="2000"/>
              <a:t>5</a:t>
            </a:r>
            <a:r>
              <a:rPr lang="zh-CN" sz="2000"/>
              <a:t>、</a:t>
            </a:r>
            <a:r>
              <a:rPr lang="zh-CN" sz="2000" b="1"/>
              <a:t>测试调试</a:t>
            </a:r>
            <a:r>
              <a:rPr lang="zh-CN" sz="2000"/>
              <a:t>（这一步骤注意使用系统的帮助，如逐语句、逐过程等）；</a:t>
            </a:r>
          </a:p>
        </p:txBody>
      </p:sp>
    </p:spTree>
  </p:cSld>
  <p:clrMapOvr>
    <a:masterClrMapping/>
  </p:clrMapOvr>
  <p:transition spd="med" advClick="0">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123907"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3909"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123911"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861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rPr>
              <a:t>chapter3</a:t>
            </a:r>
            <a:endPar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123916" name="TextBox 89">
            <a:hlinkClick r:id="rId18" action="ppaction://hlinksldjump"/>
          </p:cNvPr>
          <p:cNvSpPr txBox="1">
            <a:spLocks noChangeArrowheads="1"/>
          </p:cNvSpPr>
          <p:nvPr/>
        </p:nvSpPr>
        <p:spPr bwMode="auto">
          <a:xfrm>
            <a:off x="7885113" y="274638"/>
            <a:ext cx="1258887" cy="369887"/>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chapter6</a:t>
            </a:r>
            <a:endParaRPr lang="zh-CN" altLang="en-US" b="1">
              <a:solidFill>
                <a:schemeClr val="bg1"/>
              </a:solidFill>
              <a:latin typeface="微软雅黑" pitchFamily="34" charset="-122"/>
              <a:ea typeface="微软雅黑" pitchFamily="34" charset="-122"/>
            </a:endParaRPr>
          </a:p>
        </p:txBody>
      </p:sp>
      <p:sp>
        <p:nvSpPr>
          <p:cNvPr id="123917" name="文本框 79"/>
          <p:cNvSpPr txBox="1">
            <a:spLocks noChangeArrowheads="1"/>
          </p:cNvSpPr>
          <p:nvPr/>
        </p:nvSpPr>
        <p:spPr bwMode="auto">
          <a:xfrm>
            <a:off x="87313" y="1052513"/>
            <a:ext cx="36528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按址操作</a:t>
            </a:r>
            <a:r>
              <a:rPr lang="en-US" altLang="zh-CN" sz="3200" b="1">
                <a:latin typeface="黑体" pitchFamily="49" charset="-122"/>
                <a:ea typeface="黑体" pitchFamily="49" charset="-122"/>
              </a:rPr>
              <a:t>——</a:t>
            </a:r>
            <a:r>
              <a:rPr lang="zh-CN" altLang="en-US" sz="3200" b="1">
                <a:latin typeface="黑体" pitchFamily="49" charset="-122"/>
                <a:ea typeface="黑体" pitchFamily="49" charset="-122"/>
              </a:rPr>
              <a:t>指针</a:t>
            </a:r>
          </a:p>
        </p:txBody>
      </p:sp>
      <p:sp>
        <p:nvSpPr>
          <p:cNvPr id="2" name="矩形 1"/>
          <p:cNvSpPr/>
          <p:nvPr/>
        </p:nvSpPr>
        <p:spPr>
          <a:xfrm>
            <a:off x="3508375" y="1176338"/>
            <a:ext cx="3278188" cy="460375"/>
          </a:xfrm>
          <a:prstGeom prst="rect">
            <a:avLst/>
          </a:prstGeom>
        </p:spPr>
        <p:txBody>
          <a:bodyPr wrap="none">
            <a:spAutoFit/>
          </a:bodyPr>
          <a:lstStyle/>
          <a:p>
            <a:pPr>
              <a:defRPr/>
            </a:pPr>
            <a:r>
              <a:rPr lang="en-US" altLang="zh-CN" sz="2400" b="1" kern="100" dirty="0">
                <a:latin typeface="宋体" panose="02010600030101010101" pitchFamily="2" charset="-122"/>
                <a:cs typeface="Times New Roman" panose="02020603050405020304" pitchFamily="18" charset="0"/>
              </a:rPr>
              <a:t>——</a:t>
            </a:r>
            <a:r>
              <a:rPr lang="zh-CN" altLang="zh-CN" sz="2400" b="1" kern="100" dirty="0">
                <a:latin typeface="宋体" panose="02010600030101010101" pitchFamily="2" charset="-122"/>
                <a:cs typeface="Times New Roman" panose="02020603050405020304" pitchFamily="18" charset="0"/>
              </a:rPr>
              <a:t>动态申请存储空间</a:t>
            </a:r>
            <a:endParaRPr lang="zh-CN" altLang="en-US" sz="2400" b="1" dirty="0">
              <a:latin typeface="宋体" panose="02010600030101010101" pitchFamily="2" charset="-122"/>
            </a:endParaRPr>
          </a:p>
        </p:txBody>
      </p:sp>
      <p:sp>
        <p:nvSpPr>
          <p:cNvPr id="3" name="矩形 2"/>
          <p:cNvSpPr/>
          <p:nvPr/>
        </p:nvSpPr>
        <p:spPr>
          <a:xfrm>
            <a:off x="992188" y="1976438"/>
            <a:ext cx="6510337" cy="2586037"/>
          </a:xfrm>
          <a:prstGeom prst="rect">
            <a:avLst/>
          </a:prstGeom>
        </p:spPr>
        <p:txBody>
          <a:bodyPr>
            <a:spAutoFit/>
          </a:bodyPr>
          <a:lstStyle/>
          <a:p>
            <a:pPr algn="just">
              <a:spcAft>
                <a:spcPts val="0"/>
              </a:spcAft>
              <a:defRPr/>
            </a:pPr>
            <a:r>
              <a:rPr lang="zh-CN" altLang="zh-CN" b="1" kern="100" dirty="0">
                <a:cs typeface="Times New Roman" panose="02020603050405020304" pitchFamily="18" charset="0"/>
              </a:rPr>
              <a:t>单个存储单元的动态申请与释放</a:t>
            </a:r>
            <a:endParaRPr lang="zh-CN" altLang="zh-CN" kern="100" dirty="0">
              <a:cs typeface="Times New Roman" panose="02020603050405020304" pitchFamily="18" charset="0"/>
            </a:endParaRPr>
          </a:p>
          <a:p>
            <a:pPr algn="just">
              <a:spcAft>
                <a:spcPts val="0"/>
              </a:spcAft>
              <a:defRPr/>
            </a:pPr>
            <a:r>
              <a:rPr lang="zh-CN" altLang="zh-CN" kern="100" dirty="0">
                <a:cs typeface="Times New Roman" panose="02020603050405020304" pitchFamily="18" charset="0"/>
              </a:rPr>
              <a:t>格式：</a:t>
            </a:r>
            <a:r>
              <a:rPr lang="en-US" altLang="zh-CN" kern="100" dirty="0">
                <a:cs typeface="Times New Roman" panose="02020603050405020304" pitchFamily="18" charset="0"/>
              </a:rPr>
              <a:t>  </a:t>
            </a:r>
            <a:r>
              <a:rPr lang="zh-CN" altLang="zh-CN" kern="100" dirty="0">
                <a:solidFill>
                  <a:srgbClr val="FF0000"/>
                </a:solidFill>
                <a:cs typeface="Times New Roman" panose="02020603050405020304" pitchFamily="18" charset="0"/>
              </a:rPr>
              <a:t>指针变量</a:t>
            </a:r>
            <a:r>
              <a:rPr lang="en-US" altLang="zh-CN" kern="100" dirty="0">
                <a:solidFill>
                  <a:srgbClr val="FF0000"/>
                </a:solidFill>
                <a:cs typeface="Times New Roman" panose="02020603050405020304" pitchFamily="18" charset="0"/>
              </a:rPr>
              <a:t>= new </a:t>
            </a:r>
            <a:r>
              <a:rPr lang="zh-CN" altLang="zh-CN" kern="100" dirty="0">
                <a:solidFill>
                  <a:srgbClr val="FF0000"/>
                </a:solidFill>
                <a:cs typeface="Times New Roman" panose="02020603050405020304" pitchFamily="18" charset="0"/>
              </a:rPr>
              <a:t>数据类型（初值）</a:t>
            </a:r>
            <a:r>
              <a:rPr lang="en-US" altLang="zh-CN" kern="100" dirty="0">
                <a:solidFill>
                  <a:srgbClr val="FF0000"/>
                </a:solidFill>
                <a:cs typeface="Times New Roman" panose="02020603050405020304" pitchFamily="18" charset="0"/>
              </a:rPr>
              <a:t>;</a:t>
            </a:r>
            <a:endParaRPr lang="zh-CN" altLang="zh-CN" kern="100" dirty="0">
              <a:solidFill>
                <a:srgbClr val="FF0000"/>
              </a:solidFill>
              <a:cs typeface="Times New Roman" panose="02020603050405020304" pitchFamily="18" charset="0"/>
            </a:endParaRPr>
          </a:p>
          <a:p>
            <a:pPr algn="just">
              <a:spcAft>
                <a:spcPts val="0"/>
              </a:spcAft>
              <a:defRPr/>
            </a:pPr>
            <a:r>
              <a:rPr lang="en-US" altLang="zh-CN" kern="100" dirty="0">
                <a:cs typeface="Times New Roman" panose="02020603050405020304" pitchFamily="18" charset="0"/>
              </a:rPr>
              <a:t>    </a:t>
            </a:r>
          </a:p>
          <a:p>
            <a:pPr algn="just">
              <a:spcAft>
                <a:spcPts val="0"/>
              </a:spcAft>
              <a:defRPr/>
            </a:pPr>
            <a:r>
              <a:rPr lang="zh-CN" altLang="zh-CN" kern="100" dirty="0">
                <a:cs typeface="Times New Roman" panose="02020603050405020304" pitchFamily="18" charset="0"/>
              </a:rPr>
              <a:t>数据类型可以是</a:t>
            </a:r>
            <a:r>
              <a:rPr lang="en-US" altLang="zh-CN" kern="100" dirty="0" err="1">
                <a:cs typeface="Times New Roman" panose="02020603050405020304" pitchFamily="18" charset="0"/>
              </a:rPr>
              <a:t>int,double,char</a:t>
            </a:r>
            <a:r>
              <a:rPr lang="en-US" altLang="zh-CN" kern="100" dirty="0">
                <a:cs typeface="Times New Roman" panose="02020603050405020304" pitchFamily="18" charset="0"/>
              </a:rPr>
              <a:t>,</a:t>
            </a:r>
            <a:r>
              <a:rPr lang="zh-CN" altLang="zh-CN" kern="100" dirty="0">
                <a:cs typeface="Times New Roman" panose="02020603050405020304" pitchFamily="18" charset="0"/>
              </a:rPr>
              <a:t>结构体</a:t>
            </a:r>
            <a:r>
              <a:rPr lang="en-US" altLang="zh-CN" kern="100" dirty="0">
                <a:cs typeface="Times New Roman" panose="02020603050405020304" pitchFamily="18" charset="0"/>
              </a:rPr>
              <a:t>,</a:t>
            </a:r>
            <a:r>
              <a:rPr lang="zh-CN" altLang="zh-CN" kern="100" dirty="0">
                <a:cs typeface="Times New Roman" panose="02020603050405020304" pitchFamily="18" charset="0"/>
              </a:rPr>
              <a:t>类</a:t>
            </a:r>
          </a:p>
          <a:p>
            <a:pPr algn="just">
              <a:spcAft>
                <a:spcPts val="0"/>
              </a:spcAft>
              <a:defRPr/>
            </a:pPr>
            <a:endParaRPr lang="en-US" altLang="zh-CN" kern="100" dirty="0">
              <a:cs typeface="Times New Roman" panose="02020603050405020304" pitchFamily="18" charset="0"/>
            </a:endParaRPr>
          </a:p>
          <a:p>
            <a:pPr algn="just">
              <a:spcAft>
                <a:spcPts val="0"/>
              </a:spcAft>
              <a:defRPr/>
            </a:pPr>
            <a:r>
              <a:rPr lang="zh-CN" altLang="zh-CN" kern="100" dirty="0">
                <a:cs typeface="Times New Roman" panose="02020603050405020304" pitchFamily="18" charset="0"/>
              </a:rPr>
              <a:t>在申请空间时，如果没有足够的内存单元，返回空指针</a:t>
            </a:r>
            <a:r>
              <a:rPr lang="en-US" altLang="zh-CN" kern="100" dirty="0">
                <a:cs typeface="Times New Roman" panose="02020603050405020304" pitchFamily="18" charset="0"/>
              </a:rPr>
              <a:t>NULL</a:t>
            </a:r>
            <a:r>
              <a:rPr lang="zh-CN" altLang="zh-CN" kern="100" dirty="0">
                <a:cs typeface="Times New Roman" panose="02020603050405020304" pitchFamily="18" charset="0"/>
              </a:rPr>
              <a:t>，表示动态申请空间操作失败。</a:t>
            </a:r>
            <a:endParaRPr lang="en-US" altLang="zh-CN" kern="100" dirty="0">
              <a:cs typeface="Times New Roman" panose="02020603050405020304" pitchFamily="18" charset="0"/>
            </a:endParaRPr>
          </a:p>
          <a:p>
            <a:pPr algn="just">
              <a:spcAft>
                <a:spcPts val="0"/>
              </a:spcAft>
              <a:defRPr/>
            </a:pPr>
            <a:endParaRPr lang="en-US" altLang="zh-CN" kern="100" dirty="0">
              <a:cs typeface="Times New Roman" panose="02020603050405020304" pitchFamily="18" charset="0"/>
            </a:endParaRPr>
          </a:p>
          <a:p>
            <a:pPr algn="just">
              <a:spcAft>
                <a:spcPts val="0"/>
              </a:spcAft>
              <a:defRPr/>
            </a:pPr>
            <a:r>
              <a:rPr lang="zh-CN" altLang="en-US" kern="100" dirty="0">
                <a:cs typeface="Times New Roman" panose="02020603050405020304" pitchFamily="18" charset="0"/>
              </a:rPr>
              <a:t>动态申请的空间使用完毕，应将其释放：</a:t>
            </a:r>
            <a:r>
              <a:rPr lang="en-US" altLang="zh-CN" kern="100" dirty="0">
                <a:solidFill>
                  <a:srgbClr val="FF0000"/>
                </a:solidFill>
                <a:cs typeface="Times New Roman" panose="02020603050405020304" pitchFamily="18" charset="0"/>
              </a:rPr>
              <a:t>delete </a:t>
            </a:r>
            <a:r>
              <a:rPr lang="zh-CN" altLang="en-US" kern="100" dirty="0">
                <a:solidFill>
                  <a:srgbClr val="FF0000"/>
                </a:solidFill>
                <a:cs typeface="Times New Roman" panose="02020603050405020304" pitchFamily="18" charset="0"/>
              </a:rPr>
              <a:t>指针</a:t>
            </a:r>
            <a:r>
              <a:rPr lang="en-US" altLang="zh-CN" kern="100" dirty="0">
                <a:solidFill>
                  <a:srgbClr val="FF0000"/>
                </a:solidFill>
                <a:cs typeface="Times New Roman" panose="02020603050405020304" pitchFamily="18" charset="0"/>
              </a:rPr>
              <a:t>;</a:t>
            </a:r>
            <a:endParaRPr lang="zh-CN" altLang="zh-CN" kern="100" dirty="0">
              <a:solidFill>
                <a:srgbClr val="FF0000"/>
              </a:solidFill>
              <a:cs typeface="Times New Roman" panose="02020603050405020304" pitchFamily="18" charset="0"/>
            </a:endParaRPr>
          </a:p>
        </p:txBody>
      </p:sp>
    </p:spTree>
  </p:cSld>
  <p:clrMapOvr>
    <a:masterClrMapping/>
  </p:clrMapOvr>
  <p:transition spd="med" advClick="0">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125955"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80963"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5957"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125959"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861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rPr>
              <a:t>chapter3</a:t>
            </a:r>
            <a:endPar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125964" name="TextBox 89">
            <a:hlinkClick r:id="rId18" action="ppaction://hlinksldjump"/>
          </p:cNvPr>
          <p:cNvSpPr txBox="1">
            <a:spLocks noChangeArrowheads="1"/>
          </p:cNvSpPr>
          <p:nvPr/>
        </p:nvSpPr>
        <p:spPr bwMode="auto">
          <a:xfrm>
            <a:off x="7885113" y="274638"/>
            <a:ext cx="1258887" cy="369887"/>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chapter6</a:t>
            </a:r>
            <a:endParaRPr lang="zh-CN" altLang="en-US" b="1">
              <a:solidFill>
                <a:schemeClr val="bg1"/>
              </a:solidFill>
              <a:latin typeface="微软雅黑" pitchFamily="34" charset="-122"/>
              <a:ea typeface="微软雅黑" pitchFamily="34" charset="-122"/>
            </a:endParaRPr>
          </a:p>
        </p:txBody>
      </p:sp>
      <p:sp>
        <p:nvSpPr>
          <p:cNvPr id="125965" name="文本框 79"/>
          <p:cNvSpPr txBox="1">
            <a:spLocks noChangeArrowheads="1"/>
          </p:cNvSpPr>
          <p:nvPr/>
        </p:nvSpPr>
        <p:spPr bwMode="auto">
          <a:xfrm>
            <a:off x="87313" y="1052513"/>
            <a:ext cx="36528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按址操作</a:t>
            </a:r>
            <a:r>
              <a:rPr lang="en-US" altLang="zh-CN" sz="3200" b="1">
                <a:latin typeface="黑体" pitchFamily="49" charset="-122"/>
                <a:ea typeface="黑体" pitchFamily="49" charset="-122"/>
              </a:rPr>
              <a:t>——</a:t>
            </a:r>
            <a:r>
              <a:rPr lang="zh-CN" altLang="en-US" sz="3200" b="1">
                <a:latin typeface="黑体" pitchFamily="49" charset="-122"/>
                <a:ea typeface="黑体" pitchFamily="49" charset="-122"/>
              </a:rPr>
              <a:t>指针</a:t>
            </a:r>
          </a:p>
        </p:txBody>
      </p:sp>
      <p:sp>
        <p:nvSpPr>
          <p:cNvPr id="2" name="矩形 1"/>
          <p:cNvSpPr/>
          <p:nvPr/>
        </p:nvSpPr>
        <p:spPr>
          <a:xfrm>
            <a:off x="917575" y="1973263"/>
            <a:ext cx="6100763" cy="1939925"/>
          </a:xfrm>
          <a:prstGeom prst="rect">
            <a:avLst/>
          </a:prstGeom>
        </p:spPr>
        <p:txBody>
          <a:bodyPr>
            <a:spAutoFit/>
          </a:bodyPr>
          <a:lstStyle/>
          <a:p>
            <a:pPr algn="just">
              <a:spcAft>
                <a:spcPts val="0"/>
              </a:spcAft>
              <a:defRPr/>
            </a:pPr>
            <a:r>
              <a:rPr lang="zh-CN" altLang="zh-CN" sz="2000" kern="100" dirty="0">
                <a:cs typeface="Times New Roman" panose="02020603050405020304" pitchFamily="18" charset="0"/>
              </a:rPr>
              <a:t>使用</a:t>
            </a:r>
            <a:r>
              <a:rPr lang="en-US" altLang="zh-CN" sz="2000" kern="100" dirty="0">
                <a:cs typeface="Times New Roman" panose="02020603050405020304" pitchFamily="18" charset="0"/>
              </a:rPr>
              <a:t>new</a:t>
            </a:r>
            <a:r>
              <a:rPr lang="zh-CN" altLang="zh-CN" sz="2000" kern="100" dirty="0">
                <a:cs typeface="Times New Roman" panose="02020603050405020304" pitchFamily="18" charset="0"/>
              </a:rPr>
              <a:t>对数组进行动态分配，数组长度可以变化：</a:t>
            </a:r>
          </a:p>
          <a:p>
            <a:pPr algn="just">
              <a:spcAft>
                <a:spcPts val="0"/>
              </a:spcAft>
              <a:defRPr/>
            </a:pPr>
            <a:endParaRPr lang="en-US" altLang="zh-CN" sz="2000" kern="100" dirty="0">
              <a:cs typeface="Times New Roman" panose="02020603050405020304" pitchFamily="18" charset="0"/>
            </a:endParaRPr>
          </a:p>
          <a:p>
            <a:pPr algn="just">
              <a:spcAft>
                <a:spcPts val="0"/>
              </a:spcAft>
              <a:defRPr/>
            </a:pPr>
            <a:r>
              <a:rPr lang="zh-CN" altLang="zh-CN" sz="2000" kern="100" dirty="0">
                <a:cs typeface="Times New Roman" panose="02020603050405020304" pitchFamily="18" charset="0"/>
              </a:rPr>
              <a:t>申请：</a:t>
            </a:r>
            <a:r>
              <a:rPr lang="zh-CN" altLang="zh-CN" sz="2000" kern="100" dirty="0">
                <a:solidFill>
                  <a:srgbClr val="FF0000"/>
                </a:solidFill>
                <a:cs typeface="Times New Roman" panose="02020603050405020304" pitchFamily="18" charset="0"/>
              </a:rPr>
              <a:t>指针变量</a:t>
            </a:r>
            <a:r>
              <a:rPr lang="en-US" altLang="zh-CN" sz="2000" kern="100" dirty="0">
                <a:solidFill>
                  <a:srgbClr val="FF0000"/>
                </a:solidFill>
                <a:cs typeface="Times New Roman" panose="02020603050405020304" pitchFamily="18" charset="0"/>
              </a:rPr>
              <a:t>=  new  </a:t>
            </a:r>
            <a:r>
              <a:rPr lang="zh-CN" altLang="zh-CN" sz="2000" kern="100" dirty="0">
                <a:solidFill>
                  <a:srgbClr val="FF0000"/>
                </a:solidFill>
                <a:cs typeface="Times New Roman" panose="02020603050405020304" pitchFamily="18" charset="0"/>
              </a:rPr>
              <a:t>数据类型</a:t>
            </a:r>
            <a:r>
              <a:rPr lang="en-US" altLang="zh-CN" sz="2000" kern="100" dirty="0">
                <a:solidFill>
                  <a:srgbClr val="FF0000"/>
                </a:solidFill>
                <a:cs typeface="Times New Roman" panose="02020603050405020304" pitchFamily="18" charset="0"/>
              </a:rPr>
              <a:t>  [</a:t>
            </a:r>
            <a:r>
              <a:rPr lang="zh-CN" altLang="zh-CN" sz="2000" kern="100" dirty="0">
                <a:solidFill>
                  <a:srgbClr val="FF0000"/>
                </a:solidFill>
                <a:cs typeface="Times New Roman" panose="02020603050405020304" pitchFamily="18" charset="0"/>
              </a:rPr>
              <a:t>元素个数</a:t>
            </a:r>
            <a:r>
              <a:rPr lang="en-US" altLang="zh-CN" sz="2000" kern="100" dirty="0">
                <a:solidFill>
                  <a:srgbClr val="FF0000"/>
                </a:solidFill>
                <a:cs typeface="Times New Roman" panose="02020603050405020304" pitchFamily="18" charset="0"/>
              </a:rPr>
              <a:t>]</a:t>
            </a:r>
            <a:r>
              <a:rPr lang="zh-CN" altLang="zh-CN" sz="2000" kern="100" dirty="0">
                <a:solidFill>
                  <a:srgbClr val="FF0000"/>
                </a:solidFill>
                <a:cs typeface="Times New Roman" panose="02020603050405020304" pitchFamily="18" charset="0"/>
              </a:rPr>
              <a:t>；</a:t>
            </a:r>
          </a:p>
          <a:p>
            <a:pPr algn="just">
              <a:spcAft>
                <a:spcPts val="0"/>
              </a:spcAft>
              <a:defRPr/>
            </a:pPr>
            <a:r>
              <a:rPr lang="zh-CN" altLang="zh-CN" sz="2000" kern="100" dirty="0">
                <a:cs typeface="Times New Roman" panose="02020603050405020304" pitchFamily="18" charset="0"/>
              </a:rPr>
              <a:t>释放：</a:t>
            </a:r>
            <a:r>
              <a:rPr lang="en-US" altLang="zh-CN" sz="2000" kern="100" dirty="0">
                <a:solidFill>
                  <a:srgbClr val="FF0000"/>
                </a:solidFill>
                <a:cs typeface="Times New Roman" panose="02020603050405020304" pitchFamily="18" charset="0"/>
              </a:rPr>
              <a:t>delete  [ ] </a:t>
            </a:r>
            <a:r>
              <a:rPr lang="zh-CN" altLang="zh-CN" sz="2000" kern="100" dirty="0">
                <a:solidFill>
                  <a:srgbClr val="FF0000"/>
                </a:solidFill>
                <a:cs typeface="Times New Roman" panose="02020603050405020304" pitchFamily="18" charset="0"/>
              </a:rPr>
              <a:t>指针；</a:t>
            </a:r>
          </a:p>
          <a:p>
            <a:pPr algn="just">
              <a:spcAft>
                <a:spcPts val="0"/>
              </a:spcAft>
              <a:defRPr/>
            </a:pPr>
            <a:endParaRPr lang="en-US" altLang="zh-CN" sz="2000" kern="100" dirty="0">
              <a:cs typeface="Times New Roman" panose="02020603050405020304" pitchFamily="18" charset="0"/>
            </a:endParaRPr>
          </a:p>
          <a:p>
            <a:pPr algn="just">
              <a:spcAft>
                <a:spcPts val="0"/>
              </a:spcAft>
              <a:defRPr/>
            </a:pPr>
            <a:r>
              <a:rPr lang="zh-CN" altLang="zh-CN" sz="2000" kern="100" dirty="0">
                <a:cs typeface="Times New Roman" panose="02020603050405020304" pitchFamily="18" charset="0"/>
              </a:rPr>
              <a:t>元素个数可以是常量、变量或表达式</a:t>
            </a:r>
          </a:p>
        </p:txBody>
      </p:sp>
      <p:sp>
        <p:nvSpPr>
          <p:cNvPr id="3" name="矩形 2"/>
          <p:cNvSpPr/>
          <p:nvPr/>
        </p:nvSpPr>
        <p:spPr>
          <a:xfrm>
            <a:off x="3508375" y="1177925"/>
            <a:ext cx="3589338" cy="460375"/>
          </a:xfrm>
          <a:prstGeom prst="rect">
            <a:avLst/>
          </a:prstGeom>
        </p:spPr>
        <p:txBody>
          <a:bodyPr>
            <a:spAutoFit/>
          </a:bodyPr>
          <a:lstStyle/>
          <a:p>
            <a:pPr algn="just">
              <a:spcAft>
                <a:spcPts val="0"/>
              </a:spcAft>
              <a:defRPr/>
            </a:pPr>
            <a:r>
              <a:rPr lang="en-US" altLang="zh-CN" sz="2400" b="1" kern="100" dirty="0">
                <a:latin typeface="宋体" panose="02010600030101010101" pitchFamily="2" charset="-122"/>
                <a:cs typeface="Times New Roman" panose="02020603050405020304" pitchFamily="18" charset="0"/>
              </a:rPr>
              <a:t>——</a:t>
            </a:r>
            <a:r>
              <a:rPr lang="zh-CN" altLang="zh-CN" sz="2400" b="1" kern="100" dirty="0">
                <a:latin typeface="宋体" panose="02010600030101010101" pitchFamily="2" charset="-122"/>
                <a:cs typeface="Times New Roman" panose="02020603050405020304" pitchFamily="18" charset="0"/>
              </a:rPr>
              <a:t>一维动态数组</a:t>
            </a:r>
            <a:r>
              <a:rPr lang="zh-CN" altLang="en-US" sz="2400" b="1" kern="100" dirty="0">
                <a:latin typeface="宋体" panose="02010600030101010101" pitchFamily="2" charset="-122"/>
                <a:cs typeface="Times New Roman" panose="02020603050405020304" pitchFamily="18" charset="0"/>
              </a:rPr>
              <a:t>申请</a:t>
            </a:r>
            <a:endParaRPr lang="zh-CN" altLang="zh-CN" sz="1400" kern="100" dirty="0">
              <a:latin typeface="宋体" panose="02010600030101010101" pitchFamily="2" charset="-122"/>
              <a:cs typeface="Times New Roman" panose="02020603050405020304" pitchFamily="18" charset="0"/>
            </a:endParaRPr>
          </a:p>
        </p:txBody>
      </p:sp>
      <p:sp>
        <p:nvSpPr>
          <p:cNvPr id="125968" name="文本框 14335"/>
          <p:cNvSpPr txBox="1">
            <a:spLocks noChangeArrowheads="1"/>
          </p:cNvSpPr>
          <p:nvPr/>
        </p:nvSpPr>
        <p:spPr bwMode="auto">
          <a:xfrm>
            <a:off x="6124575" y="3036888"/>
            <a:ext cx="2238375" cy="17541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  例如：</a:t>
            </a:r>
            <a:endParaRPr lang="en-US" altLang="zh-CN">
              <a:latin typeface="微软雅黑" pitchFamily="34" charset="-122"/>
              <a:ea typeface="微软雅黑" pitchFamily="34" charset="-122"/>
            </a:endParaRPr>
          </a:p>
          <a:p>
            <a:r>
              <a:rPr lang="en-US" altLang="zh-CN">
                <a:latin typeface="微软雅黑" pitchFamily="34" charset="-122"/>
                <a:ea typeface="微软雅黑" pitchFamily="34" charset="-122"/>
              </a:rPr>
              <a:t>int n;  </a:t>
            </a:r>
          </a:p>
          <a:p>
            <a:r>
              <a:rPr lang="en-US" altLang="zh-CN">
                <a:latin typeface="微软雅黑" pitchFamily="34" charset="-122"/>
                <a:ea typeface="微软雅黑" pitchFamily="34" charset="-122"/>
              </a:rPr>
              <a:t>cin&gt;&gt;n;</a:t>
            </a:r>
          </a:p>
          <a:p>
            <a:r>
              <a:rPr lang="en-US" altLang="zh-CN">
                <a:latin typeface="微软雅黑" pitchFamily="34" charset="-122"/>
                <a:ea typeface="微软雅黑" pitchFamily="34" charset="-122"/>
              </a:rPr>
              <a:t>int *p=new int[n];</a:t>
            </a:r>
          </a:p>
          <a:p>
            <a:r>
              <a:rPr lang="en-US" altLang="zh-CN">
                <a:latin typeface="微软雅黑" pitchFamily="34" charset="-122"/>
                <a:ea typeface="微软雅黑" pitchFamily="34" charset="-122"/>
              </a:rPr>
              <a:t>……</a:t>
            </a:r>
          </a:p>
          <a:p>
            <a:r>
              <a:rPr lang="en-US" altLang="zh-CN">
                <a:latin typeface="微软雅黑" pitchFamily="34" charset="-122"/>
                <a:ea typeface="微软雅黑" pitchFamily="34" charset="-122"/>
              </a:rPr>
              <a:t>delete []p;</a:t>
            </a:r>
            <a:endParaRPr lang="zh-CN" altLang="en-US">
              <a:latin typeface="微软雅黑" pitchFamily="34" charset="-122"/>
              <a:ea typeface="微软雅黑" pitchFamily="34" charset="-122"/>
            </a:endParaRPr>
          </a:p>
        </p:txBody>
      </p:sp>
    </p:spTree>
  </p:cSld>
  <p:clrMapOvr>
    <a:masterClrMapping/>
  </p:clrMapOvr>
  <p:transition spd="med" advClick="0">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128003"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8005"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128007"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6861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anose="020B0503020204020204" pitchFamily="34" charset="-122"/>
                <a:ea typeface="微软雅黑" panose="020B0503020204020204" pitchFamily="34" charset="-122"/>
              </a:rPr>
              <a:t>chapter3</a:t>
            </a:r>
            <a:endParaRPr lang="zh-CN" altLang="en-US" sz="18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128012" name="TextBox 89">
            <a:hlinkClick r:id="rId18" action="ppaction://hlinksldjump"/>
          </p:cNvPr>
          <p:cNvSpPr txBox="1">
            <a:spLocks noChangeArrowheads="1"/>
          </p:cNvSpPr>
          <p:nvPr/>
        </p:nvSpPr>
        <p:spPr bwMode="auto">
          <a:xfrm>
            <a:off x="7885113" y="274638"/>
            <a:ext cx="1258887" cy="369887"/>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chapter6</a:t>
            </a:r>
            <a:endParaRPr lang="zh-CN" altLang="en-US" b="1">
              <a:solidFill>
                <a:schemeClr val="bg1"/>
              </a:solidFill>
              <a:latin typeface="微软雅黑" pitchFamily="34" charset="-122"/>
              <a:ea typeface="微软雅黑" pitchFamily="34" charset="-122"/>
            </a:endParaRPr>
          </a:p>
        </p:txBody>
      </p:sp>
      <p:sp>
        <p:nvSpPr>
          <p:cNvPr id="128013" name="文本框 79"/>
          <p:cNvSpPr txBox="1">
            <a:spLocks noChangeArrowheads="1"/>
          </p:cNvSpPr>
          <p:nvPr/>
        </p:nvSpPr>
        <p:spPr bwMode="auto">
          <a:xfrm>
            <a:off x="87313" y="1052513"/>
            <a:ext cx="36528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按址操作</a:t>
            </a:r>
            <a:r>
              <a:rPr lang="en-US" altLang="zh-CN" sz="3200" b="1">
                <a:latin typeface="黑体" pitchFamily="49" charset="-122"/>
                <a:ea typeface="黑体" pitchFamily="49" charset="-122"/>
              </a:rPr>
              <a:t>——</a:t>
            </a:r>
            <a:r>
              <a:rPr lang="zh-CN" altLang="en-US" sz="3200" b="1">
                <a:latin typeface="黑体" pitchFamily="49" charset="-122"/>
                <a:ea typeface="黑体" pitchFamily="49" charset="-122"/>
              </a:rPr>
              <a:t>指针</a:t>
            </a:r>
          </a:p>
        </p:txBody>
      </p:sp>
      <p:sp>
        <p:nvSpPr>
          <p:cNvPr id="2" name="矩形 1"/>
          <p:cNvSpPr/>
          <p:nvPr/>
        </p:nvSpPr>
        <p:spPr>
          <a:xfrm>
            <a:off x="1155700" y="2211388"/>
            <a:ext cx="5500688" cy="1631950"/>
          </a:xfrm>
          <a:prstGeom prst="rect">
            <a:avLst/>
          </a:prstGeom>
        </p:spPr>
        <p:txBody>
          <a:bodyPr>
            <a:spAutoFit/>
          </a:bodyPr>
          <a:lstStyle/>
          <a:p>
            <a:pPr>
              <a:spcAft>
                <a:spcPts val="0"/>
              </a:spcAft>
              <a:defRPr/>
            </a:pPr>
            <a:r>
              <a:rPr lang="en-US" altLang="zh-CN" sz="2000" kern="100" dirty="0" err="1">
                <a:cs typeface="Times New Roman" panose="02020603050405020304" pitchFamily="18" charset="0"/>
              </a:rPr>
              <a:t>int</a:t>
            </a:r>
            <a:r>
              <a:rPr lang="en-US" altLang="zh-CN" sz="2000" kern="100" dirty="0">
                <a:cs typeface="Times New Roman" panose="02020603050405020304" pitchFamily="18" charset="0"/>
              </a:rPr>
              <a:t> (*p)[5];   //</a:t>
            </a:r>
            <a:r>
              <a:rPr lang="zh-CN" altLang="en-US" sz="2000" kern="100" dirty="0">
                <a:cs typeface="Times New Roman" panose="02020603050405020304" pitchFamily="18" charset="0"/>
              </a:rPr>
              <a:t>声明指向二维数组的指针变量</a:t>
            </a:r>
            <a:endParaRPr lang="zh-CN" altLang="zh-CN" sz="2000" kern="100" dirty="0">
              <a:cs typeface="Times New Roman" panose="02020603050405020304" pitchFamily="18" charset="0"/>
            </a:endParaRPr>
          </a:p>
          <a:p>
            <a:pPr>
              <a:spcAft>
                <a:spcPts val="0"/>
              </a:spcAft>
              <a:defRPr/>
            </a:pPr>
            <a:r>
              <a:rPr lang="en-US" altLang="zh-CN" sz="2000" kern="100" dirty="0" err="1">
                <a:cs typeface="Times New Roman" panose="02020603050405020304" pitchFamily="18" charset="0"/>
              </a:rPr>
              <a:t>cin</a:t>
            </a:r>
            <a:r>
              <a:rPr lang="en-US" altLang="zh-CN" sz="2000" kern="100" dirty="0">
                <a:cs typeface="Times New Roman" panose="02020603050405020304" pitchFamily="18" charset="0"/>
              </a:rPr>
              <a:t>&gt;&gt;n;</a:t>
            </a:r>
            <a:br>
              <a:rPr lang="en-US" altLang="zh-CN" sz="2000" kern="100" dirty="0">
                <a:cs typeface="Times New Roman" panose="02020603050405020304" pitchFamily="18" charset="0"/>
              </a:rPr>
            </a:br>
            <a:r>
              <a:rPr lang="en-US" altLang="zh-CN" sz="2000" kern="100" dirty="0">
                <a:cs typeface="Times New Roman" panose="02020603050405020304" pitchFamily="18" charset="0"/>
              </a:rPr>
              <a:t>p=new </a:t>
            </a:r>
            <a:r>
              <a:rPr lang="en-US" altLang="zh-CN" sz="2000" kern="100" dirty="0" err="1">
                <a:cs typeface="Times New Roman" panose="02020603050405020304" pitchFamily="18" charset="0"/>
              </a:rPr>
              <a:t>int</a:t>
            </a:r>
            <a:r>
              <a:rPr lang="en-US" altLang="zh-CN" sz="2000" kern="100" dirty="0">
                <a:cs typeface="Times New Roman" panose="02020603050405020304" pitchFamily="18" charset="0"/>
              </a:rPr>
              <a:t> [n][5]; //</a:t>
            </a:r>
            <a:r>
              <a:rPr lang="zh-CN" altLang="en-US" sz="2000" kern="100" dirty="0">
                <a:cs typeface="Times New Roman" panose="02020603050405020304" pitchFamily="18" charset="0"/>
              </a:rPr>
              <a:t>动态</a:t>
            </a:r>
            <a:r>
              <a:rPr lang="zh-CN" altLang="zh-CN" sz="2000" kern="100" dirty="0">
                <a:cs typeface="Times New Roman" panose="02020603050405020304" pitchFamily="18" charset="0"/>
              </a:rPr>
              <a:t>申请空间</a:t>
            </a:r>
          </a:p>
          <a:p>
            <a:pPr>
              <a:spcAft>
                <a:spcPts val="0"/>
              </a:spcAft>
              <a:defRPr/>
            </a:pPr>
            <a:r>
              <a:rPr lang="en-US" altLang="zh-CN" sz="2000" kern="100" dirty="0">
                <a:cs typeface="Times New Roman" panose="02020603050405020304" pitchFamily="18" charset="0"/>
              </a:rPr>
              <a:t>……</a:t>
            </a:r>
          </a:p>
          <a:p>
            <a:pPr>
              <a:spcAft>
                <a:spcPts val="0"/>
              </a:spcAft>
              <a:defRPr/>
            </a:pPr>
            <a:r>
              <a:rPr lang="en-US" altLang="zh-CN" sz="2000" kern="100" dirty="0">
                <a:cs typeface="Times New Roman" panose="02020603050405020304" pitchFamily="18" charset="0"/>
              </a:rPr>
              <a:t>delete []p;</a:t>
            </a:r>
            <a:endParaRPr lang="zh-CN" altLang="zh-CN" sz="2000" kern="100" dirty="0">
              <a:cs typeface="Times New Roman" panose="02020603050405020304" pitchFamily="18" charset="0"/>
            </a:endParaRPr>
          </a:p>
        </p:txBody>
      </p:sp>
      <p:sp>
        <p:nvSpPr>
          <p:cNvPr id="80" name="矩形 79"/>
          <p:cNvSpPr/>
          <p:nvPr/>
        </p:nvSpPr>
        <p:spPr>
          <a:xfrm>
            <a:off x="3497263" y="1176338"/>
            <a:ext cx="3594100" cy="460375"/>
          </a:xfrm>
          <a:prstGeom prst="rect">
            <a:avLst/>
          </a:prstGeom>
        </p:spPr>
        <p:txBody>
          <a:bodyPr>
            <a:spAutoFit/>
          </a:bodyPr>
          <a:lstStyle/>
          <a:p>
            <a:pPr algn="just">
              <a:spcAft>
                <a:spcPts val="0"/>
              </a:spcAft>
              <a:defRPr/>
            </a:pPr>
            <a:r>
              <a:rPr lang="en-US" altLang="zh-CN" sz="2400" b="1" kern="100" dirty="0">
                <a:latin typeface="宋体" panose="02010600030101010101" pitchFamily="2" charset="-122"/>
                <a:cs typeface="Times New Roman" panose="02020603050405020304" pitchFamily="18" charset="0"/>
              </a:rPr>
              <a:t>——</a:t>
            </a:r>
            <a:r>
              <a:rPr lang="zh-CN" altLang="en-US" sz="2400" b="1" kern="100" dirty="0">
                <a:latin typeface="宋体" panose="02010600030101010101" pitchFamily="2" charset="-122"/>
                <a:cs typeface="Times New Roman" panose="02020603050405020304" pitchFamily="18" charset="0"/>
              </a:rPr>
              <a:t>二</a:t>
            </a:r>
            <a:r>
              <a:rPr lang="zh-CN" altLang="zh-CN" sz="2400" b="1" kern="100" dirty="0">
                <a:latin typeface="宋体" panose="02010600030101010101" pitchFamily="2" charset="-122"/>
                <a:cs typeface="Times New Roman" panose="02020603050405020304" pitchFamily="18" charset="0"/>
              </a:rPr>
              <a:t>维动态数组</a:t>
            </a:r>
            <a:r>
              <a:rPr lang="zh-CN" altLang="en-US" sz="2400" b="1" kern="100" dirty="0">
                <a:latin typeface="宋体" panose="02010600030101010101" pitchFamily="2" charset="-122"/>
                <a:cs typeface="Times New Roman" panose="02020603050405020304" pitchFamily="18" charset="0"/>
              </a:rPr>
              <a:t>申请</a:t>
            </a:r>
            <a:endParaRPr lang="zh-CN" altLang="zh-CN" sz="1400" kern="100" dirty="0">
              <a:latin typeface="宋体" panose="02010600030101010101" pitchFamily="2" charset="-122"/>
              <a:cs typeface="Times New Roman" panose="02020603050405020304" pitchFamily="18" charset="0"/>
            </a:endParaRPr>
          </a:p>
        </p:txBody>
      </p:sp>
    </p:spTree>
  </p:cSld>
  <p:clrMapOvr>
    <a:masterClrMapping/>
  </p:clrMapOvr>
  <p:transition spd="med" advClick="0">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130051"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0053"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130055"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chapter3</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130061" name="Rectangle 3"/>
          <p:cNvSpPr>
            <a:spLocks noGrp="1" noChangeArrowheads="1"/>
          </p:cNvSpPr>
          <p:nvPr>
            <p:ph type="subTitle" idx="1"/>
          </p:nvPr>
        </p:nvSpPr>
        <p:spPr>
          <a:xfrm>
            <a:off x="544513" y="1147763"/>
            <a:ext cx="7772400" cy="650875"/>
          </a:xfrm>
        </p:spPr>
        <p:txBody>
          <a:bodyPr/>
          <a:lstStyle/>
          <a:p>
            <a:r>
              <a:rPr lang="zh-CN" smtClean="0">
                <a:solidFill>
                  <a:schemeClr val="tx1"/>
                </a:solidFill>
              </a:rPr>
              <a:t>就算有再多的</a:t>
            </a:r>
            <a:r>
              <a:rPr lang="zh-CN" altLang="zh-CN" smtClean="0">
                <a:solidFill>
                  <a:schemeClr val="tx1"/>
                </a:solidFill>
              </a:rPr>
              <a:t>BUG</a:t>
            </a:r>
            <a:r>
              <a:rPr lang="zh-CN" smtClean="0">
                <a:solidFill>
                  <a:schemeClr val="tx1"/>
                </a:solidFill>
              </a:rPr>
              <a:t>，我们也要微笑着说：</a:t>
            </a:r>
          </a:p>
        </p:txBody>
      </p:sp>
      <p:pic>
        <p:nvPicPr>
          <p:cNvPr id="130062" name="Picture 4"/>
          <p:cNvPicPr>
            <a:picLocks noChangeAspect="1" noChangeArrowheads="1"/>
          </p:cNvPicPr>
          <p:nvPr/>
        </p:nvPicPr>
        <p:blipFill>
          <a:blip r:embed="rId19"/>
          <a:srcRect/>
          <a:stretch>
            <a:fillRect/>
          </a:stretch>
        </p:blipFill>
        <p:spPr bwMode="auto">
          <a:xfrm>
            <a:off x="1373188" y="1862138"/>
            <a:ext cx="6443662" cy="2813050"/>
          </a:xfrm>
          <a:prstGeom prst="rect">
            <a:avLst/>
          </a:prstGeom>
          <a:noFill/>
          <a:ln w="9525">
            <a:noFill/>
            <a:miter lim="800000"/>
            <a:headEnd/>
            <a:tailEnd/>
          </a:ln>
          <a:effectLst/>
        </p:spPr>
      </p:pic>
    </p:spTree>
  </p:cSld>
  <p:clrMapOvr>
    <a:masterClrMapping/>
  </p:clrMapOvr>
  <p:transition spd="med" advClick="0">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15363"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5365"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5366" name="TextBox 89">
            <a:hlinkClick r:id="rId18" action="ppaction://hlinksldjump"/>
          </p:cNvPr>
          <p:cNvSpPr txBox="1">
            <a:spLocks noChangeArrowheads="1"/>
          </p:cNvSpPr>
          <p:nvPr/>
        </p:nvSpPr>
        <p:spPr bwMode="auto">
          <a:xfrm>
            <a:off x="1765300" y="268288"/>
            <a:ext cx="1258888"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chapter1</a:t>
            </a:r>
            <a:endParaRPr lang="zh-CN" altLang="en-US" b="1">
              <a:solidFill>
                <a:schemeClr val="bg1"/>
              </a:solidFill>
              <a:latin typeface="微软雅黑" pitchFamily="34" charset="-122"/>
              <a:ea typeface="微软雅黑" pitchFamily="34" charset="-122"/>
            </a:endParaRPr>
          </a:p>
        </p:txBody>
      </p:sp>
      <p:sp>
        <p:nvSpPr>
          <p:cNvPr id="15367"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chapter3</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2" name="文本框 1"/>
          <p:cNvSpPr txBox="1"/>
          <p:nvPr/>
        </p:nvSpPr>
        <p:spPr>
          <a:xfrm>
            <a:off x="87313" y="1052513"/>
            <a:ext cx="3694112" cy="584200"/>
          </a:xfrm>
          <a:prstGeom prst="rect">
            <a:avLst/>
          </a:prstGeom>
          <a:noFill/>
        </p:spPr>
        <p:txBody>
          <a:bodyPr>
            <a:spAutoFit/>
          </a:bodyPr>
          <a:lstStyle/>
          <a:p>
            <a:pPr eaLnBrk="1" hangingPunct="1">
              <a:defRPr/>
            </a:pPr>
            <a:r>
              <a:rPr lang="zh-CN" altLang="zh-CN" sz="3200" b="1" dirty="0">
                <a:latin typeface="黑体" panose="02010609060101010101" pitchFamily="49" charset="-122"/>
                <a:ea typeface="黑体" panose="02010609060101010101" pitchFamily="49" charset="-122"/>
              </a:rPr>
              <a:t>程序设计与C++概述</a:t>
            </a:r>
            <a:endParaRPr lang="zh-CN" altLang="en-US" sz="3200" b="1" dirty="0">
              <a:solidFill>
                <a:schemeClr val="tx1">
                  <a:lumMod val="50000"/>
                  <a:lumOff val="50000"/>
                </a:schemeClr>
              </a:solidFill>
              <a:latin typeface="黑体" panose="02010609060101010101" pitchFamily="49" charset="-122"/>
              <a:ea typeface="黑体" panose="02010609060101010101" pitchFamily="49" charset="-122"/>
            </a:endParaRPr>
          </a:p>
        </p:txBody>
      </p:sp>
    </p:spTree>
  </p:cSld>
  <p:clrMapOvr>
    <a:masterClrMapping/>
  </p:clrMapOvr>
  <p:transition spd="med" advClick="0">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17411"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7413"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7414" name="TextBox 89">
            <a:hlinkClick r:id="rId18" action="ppaction://hlinksldjump"/>
          </p:cNvPr>
          <p:cNvSpPr txBox="1">
            <a:spLocks noChangeArrowheads="1"/>
          </p:cNvSpPr>
          <p:nvPr/>
        </p:nvSpPr>
        <p:spPr bwMode="auto">
          <a:xfrm>
            <a:off x="1765300" y="268288"/>
            <a:ext cx="1258888"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chapter1</a:t>
            </a:r>
            <a:endParaRPr lang="zh-CN" altLang="en-US" b="1">
              <a:solidFill>
                <a:schemeClr val="bg1"/>
              </a:solidFill>
              <a:latin typeface="微软雅黑" pitchFamily="34" charset="-122"/>
              <a:ea typeface="微软雅黑" pitchFamily="34" charset="-122"/>
            </a:endParaRPr>
          </a:p>
        </p:txBody>
      </p:sp>
      <p:sp>
        <p:nvSpPr>
          <p:cNvPr id="17415"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86" name="TextBox 89">
            <a:hlinkClick r:id="rId18" action="ppaction://hlinksldjump"/>
          </p:cNvPr>
          <p:cNvSpPr txBox="1">
            <a:spLocks noChangeArrowheads="1"/>
          </p:cNvSpPr>
          <p:nvPr/>
        </p:nvSpPr>
        <p:spPr bwMode="auto">
          <a:xfrm>
            <a:off x="2954338" y="268288"/>
            <a:ext cx="12588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chapter2</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chapter3</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2" name="文本框 1"/>
          <p:cNvSpPr txBox="1"/>
          <p:nvPr/>
        </p:nvSpPr>
        <p:spPr>
          <a:xfrm>
            <a:off x="87313" y="1052513"/>
            <a:ext cx="3694112" cy="584200"/>
          </a:xfrm>
          <a:prstGeom prst="rect">
            <a:avLst/>
          </a:prstGeom>
          <a:noFill/>
        </p:spPr>
        <p:txBody>
          <a:bodyPr>
            <a:spAutoFit/>
          </a:bodyPr>
          <a:lstStyle/>
          <a:p>
            <a:pPr eaLnBrk="1" hangingPunct="1">
              <a:defRPr/>
            </a:pPr>
            <a:r>
              <a:rPr lang="zh-CN" altLang="zh-CN" sz="3200" b="1" dirty="0">
                <a:latin typeface="黑体" panose="02010609060101010101" pitchFamily="49" charset="-122"/>
                <a:ea typeface="黑体" panose="02010609060101010101" pitchFamily="49" charset="-122"/>
              </a:rPr>
              <a:t>程序设计与C++概述</a:t>
            </a:r>
            <a:endParaRPr lang="zh-CN" altLang="en-US" sz="3200" b="1" dirty="0">
              <a:solidFill>
                <a:schemeClr val="tx1">
                  <a:lumMod val="50000"/>
                  <a:lumOff val="50000"/>
                </a:schemeClr>
              </a:solidFill>
              <a:latin typeface="黑体" panose="02010609060101010101" pitchFamily="49" charset="-122"/>
              <a:ea typeface="黑体" panose="02010609060101010101" pitchFamily="49" charset="-122"/>
            </a:endParaRPr>
          </a:p>
        </p:txBody>
      </p:sp>
    </p:spTree>
  </p:cSld>
  <p:clrMapOvr>
    <a:masterClrMapping/>
  </p:clrMapOvr>
  <p:transition spd="med" advClick="0">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74638" y="446088"/>
            <a:ext cx="647700" cy="144462"/>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3"/>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www.1ppt.com/hangye/</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5"/>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6"/>
              </a:rPr>
              <a:t>www.1ppt.com/sucai/</a:t>
            </a:r>
            <a:endParaRPr lang="en-US" altLang="zh-CN" sz="100" kern="0" dirty="0">
              <a:solidFill>
                <a:srgbClr val="EEECE1">
                  <a:lumMod val="25000"/>
                </a:srgbClr>
              </a:solidFill>
              <a:latin typeface="Calibri"/>
              <a:ea typeface="宋体"/>
            </a:endParaRP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7"/>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8"/>
              </a:rPr>
              <a:t>www.1ppt.com/tubiao/</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9"/>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www.1ppt.com/powerpoint/</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1"/>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2"/>
              </a:rPr>
              <a:t>www.1ppt.com/excel/</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3"/>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4"/>
              </a:rPr>
              <a:t>www.1ppt.com/kejian/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5"/>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6"/>
              </a:rPr>
              <a:t>www.1ppt.com/shiti/</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7"/>
              </a:rPr>
              <a:t>www.1ppt.com/jiaoan/</a:t>
            </a:r>
            <a:r>
              <a:rPr lang="en-US" altLang="zh-CN" sz="100" kern="0" dirty="0">
                <a:solidFill>
                  <a:srgbClr val="EEECE1">
                    <a:lumMod val="25000"/>
                  </a:srgbClr>
                </a:solidFill>
                <a:latin typeface="Calibri"/>
                <a:ea typeface="宋体"/>
              </a:rPr>
              <a:t>  </a:t>
            </a:r>
          </a:p>
          <a:p>
            <a:pPr eaLnBrk="1" fontAlgn="auto" hangingPunct="1">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grpSp>
        <p:nvGrpSpPr>
          <p:cNvPr id="19459" name="组合 65"/>
          <p:cNvGrpSpPr>
            <a:grpSpLocks/>
          </p:cNvGrpSpPr>
          <p:nvPr/>
        </p:nvGrpSpPr>
        <p:grpSpPr bwMode="auto">
          <a:xfrm>
            <a:off x="-522288" y="-152400"/>
            <a:ext cx="10196513" cy="1062038"/>
            <a:chOff x="-522228" y="-151998"/>
            <a:chExt cx="10196994" cy="1061532"/>
          </a:xfrm>
        </p:grpSpPr>
        <p:sp>
          <p:nvSpPr>
            <p:cNvPr id="4" name="菱形 3"/>
            <p:cNvSpPr/>
            <p:nvPr/>
          </p:nvSpPr>
          <p:spPr>
            <a:xfrm>
              <a:off x="-522228"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菱形 4"/>
            <p:cNvSpPr/>
            <p:nvPr/>
          </p:nvSpPr>
          <p:spPr>
            <a:xfrm>
              <a:off x="-369821"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菱形 5"/>
            <p:cNvSpPr/>
            <p:nvPr/>
          </p:nvSpPr>
          <p:spPr>
            <a:xfrm>
              <a:off x="-217414"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菱形 6"/>
            <p:cNvSpPr/>
            <p:nvPr/>
          </p:nvSpPr>
          <p:spPr>
            <a:xfrm>
              <a:off x="-65006" y="-151998"/>
              <a:ext cx="1062088"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菱形 7"/>
            <p:cNvSpPr/>
            <p:nvPr/>
          </p:nvSpPr>
          <p:spPr>
            <a:xfrm>
              <a:off x="874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菱形 8"/>
            <p:cNvSpPr/>
            <p:nvPr/>
          </p:nvSpPr>
          <p:spPr>
            <a:xfrm>
              <a:off x="23980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菱形 9"/>
            <p:cNvSpPr/>
            <p:nvPr/>
          </p:nvSpPr>
          <p:spPr>
            <a:xfrm>
              <a:off x="39221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菱形 10"/>
            <p:cNvSpPr/>
            <p:nvPr/>
          </p:nvSpPr>
          <p:spPr>
            <a:xfrm>
              <a:off x="54462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菱形 11"/>
            <p:cNvSpPr/>
            <p:nvPr/>
          </p:nvSpPr>
          <p:spPr>
            <a:xfrm>
              <a:off x="6970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菱形 12"/>
            <p:cNvSpPr/>
            <p:nvPr/>
          </p:nvSpPr>
          <p:spPr>
            <a:xfrm>
              <a:off x="8494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菱形 13"/>
            <p:cNvSpPr/>
            <p:nvPr/>
          </p:nvSpPr>
          <p:spPr>
            <a:xfrm>
              <a:off x="100184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菱形 14"/>
            <p:cNvSpPr/>
            <p:nvPr/>
          </p:nvSpPr>
          <p:spPr>
            <a:xfrm>
              <a:off x="115425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菱形 15"/>
            <p:cNvSpPr/>
            <p:nvPr/>
          </p:nvSpPr>
          <p:spPr>
            <a:xfrm>
              <a:off x="130665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菱形 16"/>
            <p:cNvSpPr/>
            <p:nvPr/>
          </p:nvSpPr>
          <p:spPr>
            <a:xfrm>
              <a:off x="145906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菱形 17"/>
            <p:cNvSpPr/>
            <p:nvPr/>
          </p:nvSpPr>
          <p:spPr>
            <a:xfrm>
              <a:off x="16114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菱形 18"/>
            <p:cNvSpPr/>
            <p:nvPr/>
          </p:nvSpPr>
          <p:spPr>
            <a:xfrm>
              <a:off x="17638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菱形 19"/>
            <p:cNvSpPr/>
            <p:nvPr/>
          </p:nvSpPr>
          <p:spPr>
            <a:xfrm>
              <a:off x="191628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菱形 20"/>
            <p:cNvSpPr/>
            <p:nvPr/>
          </p:nvSpPr>
          <p:spPr>
            <a:xfrm>
              <a:off x="2068695"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菱形 21"/>
            <p:cNvSpPr/>
            <p:nvPr/>
          </p:nvSpPr>
          <p:spPr>
            <a:xfrm>
              <a:off x="2221102"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菱形 22"/>
            <p:cNvSpPr/>
            <p:nvPr/>
          </p:nvSpPr>
          <p:spPr>
            <a:xfrm>
              <a:off x="23735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菱形 23"/>
            <p:cNvSpPr/>
            <p:nvPr/>
          </p:nvSpPr>
          <p:spPr>
            <a:xfrm>
              <a:off x="252591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菱形 24"/>
            <p:cNvSpPr/>
            <p:nvPr/>
          </p:nvSpPr>
          <p:spPr>
            <a:xfrm>
              <a:off x="267832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菱形 25"/>
            <p:cNvSpPr/>
            <p:nvPr/>
          </p:nvSpPr>
          <p:spPr>
            <a:xfrm>
              <a:off x="283073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菱形 26"/>
            <p:cNvSpPr/>
            <p:nvPr/>
          </p:nvSpPr>
          <p:spPr>
            <a:xfrm>
              <a:off x="2983138"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菱形 27"/>
            <p:cNvSpPr/>
            <p:nvPr/>
          </p:nvSpPr>
          <p:spPr>
            <a:xfrm>
              <a:off x="313554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菱形 28"/>
            <p:cNvSpPr/>
            <p:nvPr/>
          </p:nvSpPr>
          <p:spPr>
            <a:xfrm>
              <a:off x="328795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菱形 29"/>
            <p:cNvSpPr/>
            <p:nvPr/>
          </p:nvSpPr>
          <p:spPr>
            <a:xfrm>
              <a:off x="344036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菱形 30"/>
            <p:cNvSpPr/>
            <p:nvPr/>
          </p:nvSpPr>
          <p:spPr>
            <a:xfrm>
              <a:off x="3592767"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菱形 31"/>
            <p:cNvSpPr/>
            <p:nvPr/>
          </p:nvSpPr>
          <p:spPr>
            <a:xfrm>
              <a:off x="3745174"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菱形 32"/>
            <p:cNvSpPr/>
            <p:nvPr/>
          </p:nvSpPr>
          <p:spPr>
            <a:xfrm>
              <a:off x="861267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菱形 33"/>
            <p:cNvSpPr/>
            <p:nvPr/>
          </p:nvSpPr>
          <p:spPr>
            <a:xfrm>
              <a:off x="3897581"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菱形 34"/>
            <p:cNvSpPr/>
            <p:nvPr/>
          </p:nvSpPr>
          <p:spPr>
            <a:xfrm>
              <a:off x="4049989"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菱形 35"/>
            <p:cNvSpPr/>
            <p:nvPr/>
          </p:nvSpPr>
          <p:spPr>
            <a:xfrm>
              <a:off x="4202396"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菱形 36"/>
            <p:cNvSpPr/>
            <p:nvPr/>
          </p:nvSpPr>
          <p:spPr>
            <a:xfrm>
              <a:off x="4354803"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菱形 37"/>
            <p:cNvSpPr/>
            <p:nvPr/>
          </p:nvSpPr>
          <p:spPr>
            <a:xfrm>
              <a:off x="4507210" y="-151998"/>
              <a:ext cx="1062087"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菱形 38"/>
            <p:cNvSpPr/>
            <p:nvPr/>
          </p:nvSpPr>
          <p:spPr>
            <a:xfrm>
              <a:off x="465961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菱形 39"/>
            <p:cNvSpPr/>
            <p:nvPr/>
          </p:nvSpPr>
          <p:spPr>
            <a:xfrm>
              <a:off x="48120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菱形 40"/>
            <p:cNvSpPr/>
            <p:nvPr/>
          </p:nvSpPr>
          <p:spPr>
            <a:xfrm>
              <a:off x="49644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菱形 41"/>
            <p:cNvSpPr/>
            <p:nvPr/>
          </p:nvSpPr>
          <p:spPr>
            <a:xfrm>
              <a:off x="511683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菱形 42"/>
            <p:cNvSpPr/>
            <p:nvPr/>
          </p:nvSpPr>
          <p:spPr>
            <a:xfrm>
              <a:off x="526924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菱形 43"/>
            <p:cNvSpPr/>
            <p:nvPr/>
          </p:nvSpPr>
          <p:spPr>
            <a:xfrm>
              <a:off x="542165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菱形 44"/>
            <p:cNvSpPr/>
            <p:nvPr/>
          </p:nvSpPr>
          <p:spPr>
            <a:xfrm>
              <a:off x="55740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菱形 45"/>
            <p:cNvSpPr/>
            <p:nvPr/>
          </p:nvSpPr>
          <p:spPr>
            <a:xfrm>
              <a:off x="57264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菱形 46"/>
            <p:cNvSpPr/>
            <p:nvPr/>
          </p:nvSpPr>
          <p:spPr>
            <a:xfrm>
              <a:off x="587887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菱形 47"/>
            <p:cNvSpPr/>
            <p:nvPr/>
          </p:nvSpPr>
          <p:spPr>
            <a:xfrm>
              <a:off x="603128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菱形 48"/>
            <p:cNvSpPr/>
            <p:nvPr/>
          </p:nvSpPr>
          <p:spPr>
            <a:xfrm>
              <a:off x="6183689"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菱形 49"/>
            <p:cNvSpPr/>
            <p:nvPr/>
          </p:nvSpPr>
          <p:spPr>
            <a:xfrm>
              <a:off x="63360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菱形 50"/>
            <p:cNvSpPr/>
            <p:nvPr/>
          </p:nvSpPr>
          <p:spPr>
            <a:xfrm>
              <a:off x="648850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菱形 51"/>
            <p:cNvSpPr/>
            <p:nvPr/>
          </p:nvSpPr>
          <p:spPr>
            <a:xfrm>
              <a:off x="664091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菱形 52"/>
            <p:cNvSpPr/>
            <p:nvPr/>
          </p:nvSpPr>
          <p:spPr>
            <a:xfrm>
              <a:off x="679331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菱形 53"/>
            <p:cNvSpPr/>
            <p:nvPr/>
          </p:nvSpPr>
          <p:spPr>
            <a:xfrm>
              <a:off x="6945725"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菱形 54"/>
            <p:cNvSpPr/>
            <p:nvPr/>
          </p:nvSpPr>
          <p:spPr>
            <a:xfrm>
              <a:off x="7098132"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菱形 55"/>
            <p:cNvSpPr/>
            <p:nvPr/>
          </p:nvSpPr>
          <p:spPr>
            <a:xfrm>
              <a:off x="725054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菱形 56"/>
            <p:cNvSpPr/>
            <p:nvPr/>
          </p:nvSpPr>
          <p:spPr>
            <a:xfrm>
              <a:off x="740294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菱形 57"/>
            <p:cNvSpPr/>
            <p:nvPr/>
          </p:nvSpPr>
          <p:spPr>
            <a:xfrm>
              <a:off x="7555354"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菱形 58"/>
            <p:cNvSpPr/>
            <p:nvPr/>
          </p:nvSpPr>
          <p:spPr>
            <a:xfrm>
              <a:off x="7707761"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菱形 59"/>
            <p:cNvSpPr/>
            <p:nvPr/>
          </p:nvSpPr>
          <p:spPr>
            <a:xfrm>
              <a:off x="7860168"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 name="菱形 60"/>
            <p:cNvSpPr/>
            <p:nvPr/>
          </p:nvSpPr>
          <p:spPr>
            <a:xfrm>
              <a:off x="8012576"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菱形 61"/>
            <p:cNvSpPr/>
            <p:nvPr/>
          </p:nvSpPr>
          <p:spPr>
            <a:xfrm>
              <a:off x="8164983"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菱形 62"/>
            <p:cNvSpPr/>
            <p:nvPr/>
          </p:nvSpPr>
          <p:spPr>
            <a:xfrm>
              <a:off x="8317390"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菱形 63"/>
            <p:cNvSpPr/>
            <p:nvPr/>
          </p:nvSpPr>
          <p:spPr>
            <a:xfrm>
              <a:off x="8469797" y="-151998"/>
              <a:ext cx="1060500" cy="1061532"/>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7" name="矩形 66"/>
          <p:cNvSpPr/>
          <p:nvPr/>
        </p:nvSpPr>
        <p:spPr>
          <a:xfrm>
            <a:off x="0" y="4914900"/>
            <a:ext cx="9144000" cy="2286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9461" name="组合 70"/>
          <p:cNvGrpSpPr>
            <a:grpSpLocks/>
          </p:cNvGrpSpPr>
          <p:nvPr/>
        </p:nvGrpSpPr>
        <p:grpSpPr bwMode="auto">
          <a:xfrm>
            <a:off x="446088" y="-166688"/>
            <a:ext cx="1254125" cy="1368426"/>
            <a:chOff x="844104" y="307638"/>
            <a:chExt cx="1298034" cy="1896560"/>
          </a:xfrm>
        </p:grpSpPr>
        <p:sp>
          <p:nvSpPr>
            <p:cNvPr id="70" name="矩形 69"/>
            <p:cNvSpPr/>
            <p:nvPr/>
          </p:nvSpPr>
          <p:spPr>
            <a:xfrm>
              <a:off x="844104" y="379142"/>
              <a:ext cx="1298034" cy="1825056"/>
            </a:xfrm>
            <a:custGeom>
              <a:avLst/>
              <a:gdLst>
                <a:gd name="connsiteX0" fmla="*/ 0 w 1219200"/>
                <a:gd name="connsiteY0" fmla="*/ 0 h 1733616"/>
                <a:gd name="connsiteX1" fmla="*/ 1219200 w 1219200"/>
                <a:gd name="connsiteY1" fmla="*/ 0 h 1733616"/>
                <a:gd name="connsiteX2" fmla="*/ 1219200 w 1219200"/>
                <a:gd name="connsiteY2" fmla="*/ 1733616 h 1733616"/>
                <a:gd name="connsiteX3" fmla="*/ 0 w 1219200"/>
                <a:gd name="connsiteY3" fmla="*/ 1733616 h 1733616"/>
                <a:gd name="connsiteX4" fmla="*/ 0 w 1219200"/>
                <a:gd name="connsiteY4" fmla="*/ 0 h 1733616"/>
                <a:gd name="connsiteX0" fmla="*/ 0 w 1219200"/>
                <a:gd name="connsiteY0" fmla="*/ 0 h 1836486"/>
                <a:gd name="connsiteX1" fmla="*/ 1219200 w 1219200"/>
                <a:gd name="connsiteY1" fmla="*/ 0 h 1836486"/>
                <a:gd name="connsiteX2" fmla="*/ 1219200 w 1219200"/>
                <a:gd name="connsiteY2" fmla="*/ 173361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093470 w 1219200"/>
                <a:gd name="connsiteY2" fmla="*/ 1825056 h 1836486"/>
                <a:gd name="connsiteX3" fmla="*/ 57150 w 1219200"/>
                <a:gd name="connsiteY3" fmla="*/ 1836486 h 1836486"/>
                <a:gd name="connsiteX4" fmla="*/ 0 w 1219200"/>
                <a:gd name="connsiteY4" fmla="*/ 0 h 1836486"/>
                <a:gd name="connsiteX0" fmla="*/ 0 w 1219200"/>
                <a:gd name="connsiteY0" fmla="*/ 0 h 1836486"/>
                <a:gd name="connsiteX1" fmla="*/ 1219200 w 1219200"/>
                <a:gd name="connsiteY1" fmla="*/ 0 h 1836486"/>
                <a:gd name="connsiteX2" fmla="*/ 1150620 w 1219200"/>
                <a:gd name="connsiteY2" fmla="*/ 1825056 h 1836486"/>
                <a:gd name="connsiteX3" fmla="*/ 57150 w 1219200"/>
                <a:gd name="connsiteY3" fmla="*/ 1836486 h 1836486"/>
                <a:gd name="connsiteX4" fmla="*/ 0 w 1219200"/>
                <a:gd name="connsiteY4" fmla="*/ 0 h 183648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 name="connsiteX0" fmla="*/ 0 w 1219200"/>
                <a:gd name="connsiteY0" fmla="*/ 0 h 1825056"/>
                <a:gd name="connsiteX1" fmla="*/ 1219200 w 1219200"/>
                <a:gd name="connsiteY1" fmla="*/ 0 h 1825056"/>
                <a:gd name="connsiteX2" fmla="*/ 1150620 w 1219200"/>
                <a:gd name="connsiteY2" fmla="*/ 1825056 h 1825056"/>
                <a:gd name="connsiteX3" fmla="*/ 31750 w 1219200"/>
                <a:gd name="connsiteY3" fmla="*/ 1817436 h 1825056"/>
                <a:gd name="connsiteX4" fmla="*/ 0 w 1219200"/>
                <a:gd name="connsiteY4" fmla="*/ 0 h 182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825056">
                  <a:moveTo>
                    <a:pt x="0" y="0"/>
                  </a:moveTo>
                  <a:lnTo>
                    <a:pt x="1219200" y="0"/>
                  </a:lnTo>
                  <a:lnTo>
                    <a:pt x="1150620" y="1825056"/>
                  </a:lnTo>
                  <a:cubicBezTo>
                    <a:pt x="678180" y="1692976"/>
                    <a:pt x="444500" y="1700596"/>
                    <a:pt x="31750" y="1817436"/>
                  </a:cubicBezTo>
                  <a:lnTo>
                    <a:pt x="0" y="0"/>
                  </a:lnTo>
                  <a:close/>
                </a:path>
              </a:pathLst>
            </a:custGeom>
            <a:solidFill>
              <a:schemeClr val="tx1">
                <a:lumMod val="85000"/>
                <a:lumOff val="15000"/>
                <a:alpha val="51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67"/>
            <p:cNvSpPr/>
            <p:nvPr/>
          </p:nvSpPr>
          <p:spPr>
            <a:xfrm>
              <a:off x="867107" y="307638"/>
              <a:ext cx="1220809" cy="1733746"/>
            </a:xfrm>
            <a:prstGeom prst="rect">
              <a:avLst/>
            </a:prstGeom>
            <a:gradFill>
              <a:gsLst>
                <a:gs pos="0">
                  <a:srgbClr val="D44B40"/>
                </a:gs>
                <a:gs pos="100000">
                  <a:srgbClr val="9A312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919686" y="338441"/>
              <a:ext cx="1115651" cy="1658940"/>
            </a:xfrm>
            <a:prstGeom prst="rect">
              <a:avLst/>
            </a:prstGeom>
            <a:noFill/>
            <a:ln w="15875">
              <a:solidFill>
                <a:srgbClr val="CC625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4344" name="TextBox 89">
            <a:hlinkClick r:id="rId18" action="ppaction://hlinksldjump"/>
          </p:cNvPr>
          <p:cNvSpPr txBox="1">
            <a:spLocks noChangeArrowheads="1"/>
          </p:cNvSpPr>
          <p:nvPr/>
        </p:nvSpPr>
        <p:spPr bwMode="auto">
          <a:xfrm>
            <a:off x="1765300" y="268288"/>
            <a:ext cx="12588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chapter1</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19463" name="TextBox 1"/>
          <p:cNvSpPr txBox="1">
            <a:spLocks noChangeArrowheads="1"/>
          </p:cNvSpPr>
          <p:nvPr/>
        </p:nvSpPr>
        <p:spPr bwMode="auto">
          <a:xfrm>
            <a:off x="481013" y="268288"/>
            <a:ext cx="1171575" cy="461962"/>
          </a:xfrm>
          <a:prstGeom prst="rect">
            <a:avLst/>
          </a:prstGeom>
          <a:noFill/>
          <a:ln w="9525">
            <a:noFill/>
            <a:miter lim="800000"/>
            <a:headEnd/>
            <a:tailEnd/>
          </a:ln>
        </p:spPr>
        <p:txBody>
          <a:bodyPr>
            <a:spAutoFit/>
          </a:bodyPr>
          <a:lstStyle/>
          <a:p>
            <a:pPr algn="ctr" eaLnBrk="1" hangingPunct="1"/>
            <a:r>
              <a:rPr lang="en-US" altLang="zh-CN" sz="2400" b="1">
                <a:solidFill>
                  <a:schemeClr val="bg1"/>
                </a:solidFill>
                <a:latin typeface="微软雅黑" pitchFamily="34" charset="-122"/>
                <a:ea typeface="微软雅黑" pitchFamily="34" charset="-122"/>
              </a:rPr>
              <a:t>C++</a:t>
            </a:r>
            <a:endParaRPr lang="zh-CN" altLang="en-US" sz="2400" b="1">
              <a:solidFill>
                <a:schemeClr val="bg1"/>
              </a:solidFill>
              <a:latin typeface="微软雅黑" pitchFamily="34" charset="-122"/>
              <a:ea typeface="微软雅黑" pitchFamily="34" charset="-122"/>
            </a:endParaRPr>
          </a:p>
        </p:txBody>
      </p:sp>
      <p:sp>
        <p:nvSpPr>
          <p:cNvPr id="19464" name="TextBox 89">
            <a:hlinkClick r:id="rId18" action="ppaction://hlinksldjump"/>
          </p:cNvPr>
          <p:cNvSpPr txBox="1">
            <a:spLocks noChangeArrowheads="1"/>
          </p:cNvSpPr>
          <p:nvPr/>
        </p:nvSpPr>
        <p:spPr bwMode="auto">
          <a:xfrm>
            <a:off x="2954338" y="268288"/>
            <a:ext cx="1258887" cy="368300"/>
          </a:xfrm>
          <a:prstGeom prst="rect">
            <a:avLst/>
          </a:prstGeom>
          <a:noFill/>
          <a:ln w="9525">
            <a:noFill/>
            <a:miter lim="800000"/>
            <a:headEnd/>
            <a:tailEnd/>
          </a:ln>
        </p:spPr>
        <p:txBody>
          <a:bodyPr>
            <a:spAutoFit/>
          </a:bodyPr>
          <a:lstStyle/>
          <a:p>
            <a:pPr algn="ctr" eaLnBrk="1" hangingPunct="1"/>
            <a:r>
              <a:rPr lang="en-US" altLang="zh-CN" b="1">
                <a:solidFill>
                  <a:schemeClr val="bg1"/>
                </a:solidFill>
                <a:latin typeface="微软雅黑" pitchFamily="34" charset="-122"/>
                <a:ea typeface="微软雅黑" pitchFamily="34" charset="-122"/>
              </a:rPr>
              <a:t>chapter2</a:t>
            </a:r>
            <a:endParaRPr lang="zh-CN" altLang="en-US" b="1">
              <a:solidFill>
                <a:schemeClr val="bg1"/>
              </a:solidFill>
              <a:latin typeface="微软雅黑" pitchFamily="34" charset="-122"/>
              <a:ea typeface="微软雅黑" pitchFamily="34" charset="-122"/>
            </a:endParaRPr>
          </a:p>
        </p:txBody>
      </p:sp>
      <p:sp>
        <p:nvSpPr>
          <p:cNvPr id="87" name="TextBox 89">
            <a:hlinkClick r:id="rId18" action="ppaction://hlinksldjump"/>
          </p:cNvPr>
          <p:cNvSpPr txBox="1">
            <a:spLocks noChangeArrowheads="1"/>
          </p:cNvSpPr>
          <p:nvPr/>
        </p:nvSpPr>
        <p:spPr bwMode="auto">
          <a:xfrm>
            <a:off x="4168775"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chapter3</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8" name="TextBox 89">
            <a:hlinkClick r:id="rId18" action="ppaction://hlinksldjump"/>
          </p:cNvPr>
          <p:cNvSpPr txBox="1">
            <a:spLocks noChangeArrowheads="1"/>
          </p:cNvSpPr>
          <p:nvPr/>
        </p:nvSpPr>
        <p:spPr bwMode="auto">
          <a:xfrm>
            <a:off x="5394325" y="26193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chapter4</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89" name="TextBox 89">
            <a:hlinkClick r:id="rId18" action="ppaction://hlinksldjump"/>
          </p:cNvPr>
          <p:cNvSpPr txBox="1">
            <a:spLocks noChangeArrowheads="1"/>
          </p:cNvSpPr>
          <p:nvPr/>
        </p:nvSpPr>
        <p:spPr bwMode="auto">
          <a:xfrm>
            <a:off x="6640513" y="268288"/>
            <a:ext cx="1260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chapter5</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90" name="TextBox 89">
            <a:hlinkClick r:id="rId18" action="ppaction://hlinksldjump"/>
          </p:cNvPr>
          <p:cNvSpPr txBox="1">
            <a:spLocks noChangeArrowheads="1"/>
          </p:cNvSpPr>
          <p:nvPr/>
        </p:nvSpPr>
        <p:spPr bwMode="auto">
          <a:xfrm>
            <a:off x="7885113" y="274638"/>
            <a:ext cx="1258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defRPr/>
            </a:pPr>
            <a:r>
              <a:rPr lang="en-US" altLang="zh-CN" sz="1800" b="1" dirty="0" smtClean="0">
                <a:solidFill>
                  <a:schemeClr val="tx1">
                    <a:lumMod val="65000"/>
                    <a:lumOff val="35000"/>
                  </a:schemeClr>
                </a:solidFill>
                <a:latin typeface="微软雅黑" pitchFamily="34" charset="-122"/>
                <a:ea typeface="微软雅黑" pitchFamily="34" charset="-122"/>
              </a:rPr>
              <a:t>chapter6</a:t>
            </a:r>
            <a:endParaRPr lang="zh-CN" altLang="en-US" sz="1800" b="1" dirty="0" smtClean="0">
              <a:solidFill>
                <a:schemeClr val="tx1">
                  <a:lumMod val="65000"/>
                  <a:lumOff val="35000"/>
                </a:schemeClr>
              </a:solidFill>
              <a:latin typeface="微软雅黑" pitchFamily="34" charset="-122"/>
              <a:ea typeface="微软雅黑" pitchFamily="34" charset="-122"/>
            </a:endParaRPr>
          </a:p>
        </p:txBody>
      </p:sp>
      <p:sp>
        <p:nvSpPr>
          <p:cNvPr id="19469" name="文本框 77"/>
          <p:cNvSpPr txBox="1">
            <a:spLocks noChangeArrowheads="1"/>
          </p:cNvSpPr>
          <p:nvPr/>
        </p:nvSpPr>
        <p:spPr bwMode="auto">
          <a:xfrm>
            <a:off x="87313" y="1052513"/>
            <a:ext cx="4414837" cy="584200"/>
          </a:xfrm>
          <a:prstGeom prst="rect">
            <a:avLst/>
          </a:prstGeom>
          <a:noFill/>
          <a:ln w="9525">
            <a:noFill/>
            <a:miter lim="800000"/>
            <a:headEnd/>
            <a:tailEnd/>
          </a:ln>
        </p:spPr>
        <p:txBody>
          <a:bodyPr>
            <a:spAutoFit/>
          </a:bodyPr>
          <a:lstStyle/>
          <a:p>
            <a:pPr eaLnBrk="1" hangingPunct="1"/>
            <a:r>
              <a:rPr lang="zh-CN" altLang="en-US" sz="3200" b="1">
                <a:latin typeface="黑体" pitchFamily="49" charset="-122"/>
                <a:ea typeface="黑体" pitchFamily="49" charset="-122"/>
              </a:rPr>
              <a:t>简单信息的表达与计算</a:t>
            </a:r>
          </a:p>
        </p:txBody>
      </p:sp>
      <p:sp>
        <p:nvSpPr>
          <p:cNvPr id="80" name="文本框 79"/>
          <p:cNvSpPr txBox="1"/>
          <p:nvPr/>
        </p:nvSpPr>
        <p:spPr>
          <a:xfrm>
            <a:off x="112713" y="2214563"/>
            <a:ext cx="1768475" cy="401637"/>
          </a:xfrm>
          <a:prstGeom prst="rect">
            <a:avLst/>
          </a:prstGeom>
          <a:noFill/>
        </p:spPr>
        <p:txBody>
          <a:bodyPr>
            <a:spAutoFit/>
          </a:bodyPr>
          <a:lstStyle/>
          <a:p>
            <a:pPr eaLnBrk="1" hangingPunct="1">
              <a:defRPr/>
            </a:pPr>
            <a:r>
              <a:rPr lang="zh-CN" altLang="en-US" sz="2000" b="1" dirty="0"/>
              <a:t>基本</a:t>
            </a:r>
            <a:r>
              <a:rPr lang="zh-CN" altLang="zh-CN" sz="2000" b="1" dirty="0"/>
              <a:t>数据类型</a:t>
            </a:r>
            <a:endParaRPr lang="zh-CN" altLang="en-US" sz="2000" b="1" dirty="0">
              <a:solidFill>
                <a:schemeClr val="tx1">
                  <a:lumMod val="50000"/>
                  <a:lumOff val="50000"/>
                </a:schemeClr>
              </a:solidFill>
              <a:latin typeface="微软雅黑" pitchFamily="34" charset="-122"/>
              <a:ea typeface="微软雅黑" pitchFamily="34" charset="-122"/>
            </a:endParaRPr>
          </a:p>
        </p:txBody>
      </p:sp>
      <p:sp>
        <p:nvSpPr>
          <p:cNvPr id="81" name="Rectangle 3"/>
          <p:cNvSpPr>
            <a:spLocks noGrp="1" noRot="1" noChangeAspect="1" noMove="1" noResize="1" noEditPoints="1" noAdjustHandles="1" noChangeArrowheads="1" noChangeShapeType="1" noTextEdit="1"/>
          </p:cNvSpPr>
          <p:nvPr>
            <p:ph type="subTitle" idx="1"/>
          </p:nvPr>
        </p:nvSpPr>
        <p:spPr>
          <a:xfrm>
            <a:off x="1934062" y="1752554"/>
            <a:ext cx="6678126" cy="1523582"/>
          </a:xfrm>
          <a:blipFill rotWithShape="0">
            <a:blip r:embed="rId19"/>
            <a:stretch>
              <a:fillRect l="-730" t="-6800"/>
            </a:stretch>
          </a:blipFill>
          <a:extLst>
            <a:ext uri="{91240B29-F687-4F45-9708-019B960494DF}">
              <a14:hiddenLine xmlns:a14="http://schemas.microsoft.com/office/drawing/2010/main" xmlns="" w="9525">
                <a:solidFill>
                  <a:srgbClr val="000000"/>
                </a:solidFill>
                <a:miter lim="800000"/>
                <a:headEnd/>
                <a:tailEnd/>
              </a14:hiddenLine>
            </a:ext>
          </a:extLst>
        </p:spPr>
        <p:txBody>
          <a:bodyPr/>
          <a:lstStyle/>
          <a:p>
            <a:pPr>
              <a:buFont typeface="Arial" panose="020B0604020202020204" pitchFamily="34" charset="0"/>
              <a:buNone/>
              <a:defRPr/>
            </a:pPr>
            <a:r>
              <a:rPr lang="zh-CN" altLang="en-US">
                <a:noFill/>
              </a:rPr>
              <a:t> </a:t>
            </a:r>
          </a:p>
        </p:txBody>
      </p:sp>
      <p:sp>
        <p:nvSpPr>
          <p:cNvPr id="82" name="文本框 81"/>
          <p:cNvSpPr txBox="1"/>
          <p:nvPr/>
        </p:nvSpPr>
        <p:spPr>
          <a:xfrm>
            <a:off x="1196975" y="3357563"/>
            <a:ext cx="5894388" cy="1698625"/>
          </a:xfrm>
          <a:prstGeom prst="rect">
            <a:avLst/>
          </a:prstGeom>
          <a:noFill/>
        </p:spPr>
        <p:txBody>
          <a:bodyPr>
            <a:spAutoFit/>
          </a:bodyPr>
          <a:lstStyle/>
          <a:p>
            <a:pPr eaLnBrk="1" hangingPunct="1">
              <a:lnSpc>
                <a:spcPct val="80000"/>
              </a:lnSpc>
              <a:defRPr/>
            </a:pPr>
            <a:r>
              <a:rPr lang="zh-CN" altLang="zh-CN" b="1" dirty="0"/>
              <a:t>注意事项：</a:t>
            </a:r>
          </a:p>
          <a:p>
            <a:pPr eaLnBrk="1" hangingPunct="1">
              <a:lnSpc>
                <a:spcPct val="80000"/>
              </a:lnSpc>
              <a:defRPr/>
            </a:pPr>
            <a:r>
              <a:rPr lang="en-US" altLang="zh-CN" dirty="0"/>
              <a:t>    </a:t>
            </a:r>
            <a:r>
              <a:rPr lang="zh-CN" altLang="zh-CN" dirty="0"/>
              <a:t>①在写双精度或</a:t>
            </a:r>
            <a:r>
              <a:rPr lang="zh-CN" altLang="en-US" dirty="0"/>
              <a:t>浮点</a:t>
            </a:r>
            <a:r>
              <a:rPr lang="zh-CN" altLang="zh-CN" dirty="0"/>
              <a:t>数时，小数点一定要有，可以没有小数或整数部分。例如：.4和9.。</a:t>
            </a:r>
          </a:p>
          <a:p>
            <a:pPr eaLnBrk="1" hangingPunct="1">
              <a:lnSpc>
                <a:spcPct val="80000"/>
              </a:lnSpc>
              <a:defRPr/>
            </a:pPr>
            <a:r>
              <a:rPr lang="en-US" altLang="zh-CN" dirty="0"/>
              <a:t>    </a:t>
            </a:r>
            <a:r>
              <a:rPr lang="zh-CN" altLang="zh-CN" dirty="0"/>
              <a:t>②写在双引号之间的字符是字符串常量，</a:t>
            </a:r>
            <a:r>
              <a:rPr lang="zh-CN" altLang="en-US" dirty="0"/>
              <a:t>末尾有</a:t>
            </a:r>
            <a:r>
              <a:rPr lang="zh-CN" altLang="zh-CN" dirty="0"/>
              <a:t>结束符</a:t>
            </a:r>
            <a:r>
              <a:rPr lang="en-US" altLang="zh-CN" dirty="0"/>
              <a:t>\0</a:t>
            </a:r>
            <a:r>
              <a:rPr lang="zh-CN" altLang="zh-CN" dirty="0"/>
              <a:t>，占两个字节。</a:t>
            </a:r>
            <a:endParaRPr lang="en-US" altLang="zh-CN" dirty="0"/>
          </a:p>
          <a:p>
            <a:pPr eaLnBrk="1" hangingPunct="1">
              <a:lnSpc>
                <a:spcPct val="80000"/>
              </a:lnSpc>
              <a:defRPr/>
            </a:pPr>
            <a:r>
              <a:rPr lang="en-US" altLang="zh-CN" dirty="0"/>
              <a:t>    ③</a:t>
            </a:r>
            <a:r>
              <a:rPr lang="zh-CN" altLang="en-US" dirty="0"/>
              <a:t>计算机中世纪存放字符的</a:t>
            </a:r>
            <a:r>
              <a:rPr lang="en-US" altLang="zh-CN" dirty="0"/>
              <a:t>ASCII</a:t>
            </a:r>
            <a:r>
              <a:rPr lang="zh-CN" altLang="en-US" dirty="0"/>
              <a:t>码和文字的机内码等。</a:t>
            </a:r>
            <a:endParaRPr lang="zh-CN" altLang="zh-CN" dirty="0"/>
          </a:p>
          <a:p>
            <a:pPr eaLnBrk="1" hangingPunct="1">
              <a:defRPr/>
            </a:pPr>
            <a:endParaRPr lang="zh-CN" altLang="en-US" dirty="0">
              <a:solidFill>
                <a:schemeClr val="tx1">
                  <a:lumMod val="50000"/>
                  <a:lumOff val="50000"/>
                </a:schemeClr>
              </a:solidFill>
              <a:latin typeface="微软雅黑" pitchFamily="34" charset="-122"/>
              <a:ea typeface="微软雅黑" pitchFamily="34" charset="-122"/>
            </a:endParaRPr>
          </a:p>
        </p:txBody>
      </p:sp>
      <p:sp>
        <p:nvSpPr>
          <p:cNvPr id="2" name="左大括号 1"/>
          <p:cNvSpPr/>
          <p:nvPr/>
        </p:nvSpPr>
        <p:spPr>
          <a:xfrm>
            <a:off x="1779588" y="1822450"/>
            <a:ext cx="157162" cy="1185863"/>
          </a:xfrm>
          <a:prstGeom prst="leftBrace">
            <a:avLst/>
          </a:prstGeom>
          <a:ln/>
        </p:spPr>
        <p:style>
          <a:lnRef idx="1">
            <a:schemeClr val="dk1"/>
          </a:lnRef>
          <a:fillRef idx="0">
            <a:schemeClr val="dk1"/>
          </a:fillRef>
          <a:effectRef idx="0">
            <a:schemeClr val="dk1"/>
          </a:effectRef>
          <a:fontRef idx="minor">
            <a:schemeClr val="tx1"/>
          </a:fontRef>
        </p:style>
        <p:txBody>
          <a:bodyPr anchor="ctr"/>
          <a:lstStyle/>
          <a:p>
            <a:pPr algn="ctr" eaLnBrk="1" hangingPunct="1">
              <a:defRPr/>
            </a:pPr>
            <a:endParaRPr lang="zh-CN" altLang="en-US"/>
          </a:p>
        </p:txBody>
      </p:sp>
    </p:spTree>
  </p:cSld>
  <p:clrMapOvr>
    <a:masterClrMapping/>
  </p:clrMapOvr>
  <p:transition spd="med" advClick="0">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85000"/>
            <a:lumOff val="1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65000"/>
              <a:lumOff val="35000"/>
            </a:schemeClr>
          </a:solidFill>
          <a:prstDash val="sysDash"/>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latin typeface="微软雅黑" pitchFamily="34" charset="-122"/>
            <a:ea typeface="微软雅黑"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715</TotalTime>
  <Words>11589</Words>
  <Application>Microsoft Office PowerPoint</Application>
  <PresentationFormat>全屏显示(16:9)</PresentationFormat>
  <Paragraphs>1649</Paragraphs>
  <Slides>63</Slides>
  <Notes>63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63</vt:i4>
      </vt:variant>
    </vt:vector>
  </HeadingPairs>
  <TitlesOfParts>
    <vt:vector size="71" baseType="lpstr">
      <vt:lpstr>Calibri</vt:lpstr>
      <vt:lpstr>宋体</vt:lpstr>
      <vt:lpstr>Arial</vt:lpstr>
      <vt:lpstr>微软雅黑</vt:lpstr>
      <vt:lpstr>黑体</vt:lpstr>
      <vt:lpstr>Times New Roman</vt:lpstr>
      <vt:lpstr>Wingdings</vt: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微软中国</dc:creator>
  <cp:lastModifiedBy>cccc</cp:lastModifiedBy>
  <cp:revision>98</cp:revision>
  <dcterms:created xsi:type="dcterms:W3CDTF">2012-06-08T11:24:43Z</dcterms:created>
  <dcterms:modified xsi:type="dcterms:W3CDTF">2013-12-24T07:30:12Z</dcterms:modified>
</cp:coreProperties>
</file>