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  <p:sldMasterId id="2147483700" r:id="rId4"/>
    <p:sldMasterId id="2147483712" r:id="rId5"/>
  </p:sldMasterIdLst>
  <p:notesMasterIdLst>
    <p:notesMasterId r:id="rId86"/>
  </p:notesMasterIdLst>
  <p:sldIdLst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28" r:id="rId38"/>
    <p:sldId id="329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4" r:id="rId50"/>
    <p:sldId id="303" r:id="rId51"/>
    <p:sldId id="302" r:id="rId52"/>
    <p:sldId id="305" r:id="rId53"/>
    <p:sldId id="333" r:id="rId54"/>
    <p:sldId id="334" r:id="rId55"/>
    <p:sldId id="335" r:id="rId56"/>
    <p:sldId id="336" r:id="rId57"/>
    <p:sldId id="330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31" r:id="rId76"/>
    <p:sldId id="332" r:id="rId77"/>
    <p:sldId id="324" r:id="rId78"/>
    <p:sldId id="325" r:id="rId79"/>
    <p:sldId id="326" r:id="rId80"/>
    <p:sldId id="327" r:id="rId81"/>
    <p:sldId id="337" r:id="rId82"/>
    <p:sldId id="338" r:id="rId83"/>
    <p:sldId id="339" r:id="rId84"/>
    <p:sldId id="340" r:id="rId8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71" autoAdjust="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theme" Target="theme/theme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90" Type="http://schemas.openxmlformats.org/officeDocument/2006/relationships/tableStyles" Target="tableStyles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presProps" Target="pres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2C144-B0B6-473F-A284-25489B60CD4A}" type="datetimeFigureOut">
              <a:rPr lang="zh-CN" altLang="en-US" smtClean="0"/>
              <a:t>2013/12/17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36765-B312-46F1-8FE3-F2AA564AF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57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6765-B312-46F1-8FE3-F2AA564AF6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69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4DC7E-02C0-4BAD-8C86-E3E76D2CF19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6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6765-B312-46F1-8FE3-F2AA564AF6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4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6765-B312-46F1-8FE3-F2AA564AF67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912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6765-B312-46F1-8FE3-F2AA564AF67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57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6765-B312-46F1-8FE3-F2AA564AF67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3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6765-B312-46F1-8FE3-F2AA564AF67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778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0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kumimoji="1" lang="zh-CN" altLang="en-US" sz="31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kumimoji="1" lang="zh-CN" altLang="en-US" sz="3100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endParaRPr kumimoji="1" lang="zh-CN" altLang="en-US" sz="3100" b="1">
                <a:solidFill>
                  <a:srgbClr val="0000FF"/>
                </a:solidFill>
              </a:endParaRPr>
            </a:p>
          </p:txBody>
        </p:sp>
      </p:grpSp>
      <p:sp>
        <p:nvSpPr>
          <p:cNvPr id="258068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2438400" y="2133600"/>
            <a:ext cx="97536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8069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dt" sz="half" idx="10"/>
          </p:nvPr>
        </p:nvSpPr>
        <p:spPr>
          <a:xfrm>
            <a:off x="1828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ftr" sz="quarter" idx="11"/>
          </p:nvPr>
        </p:nvSpPr>
        <p:spPr>
          <a:xfrm>
            <a:off x="49784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FFCF81D-E28F-45BF-AE07-8E5EE8C0001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8324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37644-2ADF-44CC-892B-643E34EC7F5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84612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9775" y="457200"/>
            <a:ext cx="1892277" cy="5430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8" y="457200"/>
            <a:ext cx="8614857" cy="5430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AC1B7-6DAF-41D0-B91D-0370B64DA34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982574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71462" y="1428736"/>
            <a:ext cx="5228207" cy="471490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02866" y="1428736"/>
            <a:ext cx="5427172" cy="471490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C0A31-FA30-4ECF-B1F3-75B7458C023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454013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103632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66713" y="1500175"/>
            <a:ext cx="10858576" cy="457203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74256-D7D3-4C08-92D9-9669D182057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60076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58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17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28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664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2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77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23805-A4B7-4840-A908-288B9F34148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855241"/>
      </p:ext>
    </p:extLst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01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2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77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41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316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kumimoji="1" lang="zh-CN" altLang="en-US" sz="31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kumimoji="1" lang="zh-CN" altLang="en-US" sz="3100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endParaRPr kumimoji="1" lang="zh-CN" altLang="en-US" sz="3100" b="1">
                <a:solidFill>
                  <a:srgbClr val="0000FF"/>
                </a:solidFill>
              </a:endParaRPr>
            </a:p>
          </p:txBody>
        </p:sp>
      </p:grpSp>
      <p:sp>
        <p:nvSpPr>
          <p:cNvPr id="258068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2438400" y="2133600"/>
            <a:ext cx="97536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8069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dt" sz="half" idx="10"/>
          </p:nvPr>
        </p:nvSpPr>
        <p:spPr>
          <a:xfrm>
            <a:off x="1828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ftr" sz="quarter" idx="11"/>
          </p:nvPr>
        </p:nvSpPr>
        <p:spPr>
          <a:xfrm>
            <a:off x="49784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FFCF81D-E28F-45BF-AE07-8E5EE8C0001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1022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23805-A4B7-4840-A908-288B9F34148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50171"/>
      </p:ext>
    </p:extLst>
  </p:cSld>
  <p:clrMapOvr>
    <a:masterClrMapping/>
  </p:clrMapOvr>
  <p:transition spd="med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EFD8B-016A-4167-A495-9786D3F073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97094"/>
      </p:ext>
    </p:extLst>
  </p:cSld>
  <p:clrMapOvr>
    <a:masterClrMapping/>
  </p:clrMapOvr>
  <p:transition spd="med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500174"/>
            <a:ext cx="5185832" cy="4572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70" y="1500174"/>
            <a:ext cx="5236668" cy="4572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BDCDF-44B3-4110-95EA-AF7E0491224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75143"/>
      </p:ext>
    </p:extLst>
  </p:cSld>
  <p:clrMapOvr>
    <a:masterClrMapping/>
  </p:clrMapOvr>
  <p:transition spd="med"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46DA9A-6879-404E-BC79-F67662D46A2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360722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EFD8B-016A-4167-A495-9786D3F073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558264"/>
      </p:ext>
    </p:extLst>
  </p:cSld>
  <p:clrMapOvr>
    <a:masterClrMapping/>
  </p:clrMapOvr>
  <p:transition spd="med"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8EF2D-A410-4727-9940-A69EEB53AC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936064"/>
      </p:ext>
    </p:extLst>
  </p:cSld>
  <p:clrMapOvr>
    <a:masterClrMapping/>
  </p:clrMapOvr>
  <p:transition spd="med"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15144-2964-42A1-B02C-41AEE4CD818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640847"/>
      </p:ext>
    </p:extLst>
  </p:cSld>
  <p:clrMapOvr>
    <a:masterClrMapping/>
  </p:clrMapOvr>
  <p:transition spd="med"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7BB133-8CF6-4E06-9296-CC4D6E90D8C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66800"/>
      </p:ext>
    </p:extLst>
  </p:cSld>
  <p:clrMapOvr>
    <a:masterClrMapping/>
  </p:clrMapOvr>
  <p:transition spd="med"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5" y="500043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33467" y="1357299"/>
            <a:ext cx="9144064" cy="40005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BC603-722B-46D8-A14B-21A1A33DE49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80028"/>
      </p:ext>
    </p:extLst>
  </p:cSld>
  <p:clrMapOvr>
    <a:masterClrMapping/>
  </p:clrMapOvr>
  <p:transition spd="med"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37644-2ADF-44CC-892B-643E34EC7F5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31914"/>
      </p:ext>
    </p:extLst>
  </p:cSld>
  <p:clrMapOvr>
    <a:masterClrMapping/>
  </p:clrMapOvr>
  <p:transition spd="med"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9775" y="457200"/>
            <a:ext cx="1892277" cy="5430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8" y="457200"/>
            <a:ext cx="8614857" cy="5430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AC1B7-6DAF-41D0-B91D-0370B64DA34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22441"/>
      </p:ext>
    </p:extLst>
  </p:cSld>
  <p:clrMapOvr>
    <a:masterClrMapping/>
  </p:clrMapOvr>
  <p:transition spd="med"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71462" y="1428736"/>
            <a:ext cx="5228207" cy="471490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02866" y="1428736"/>
            <a:ext cx="5427172" cy="471490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C0A31-FA30-4ECF-B1F3-75B7458C023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23872"/>
      </p:ext>
    </p:extLst>
  </p:cSld>
  <p:clrMapOvr>
    <a:masterClrMapping/>
  </p:clrMapOvr>
  <p:transition spd="med"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103632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66713" y="1500175"/>
            <a:ext cx="10858576" cy="457203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74256-D7D3-4C08-92D9-9669D182057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5671"/>
      </p:ext>
    </p:extLst>
  </p:cSld>
  <p:clrMapOvr>
    <a:masterClrMapping/>
  </p:clrMapOvr>
  <p:transition spd="med"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262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0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500174"/>
            <a:ext cx="5185832" cy="4572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70" y="1500174"/>
            <a:ext cx="5236668" cy="4572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BDCDF-44B3-4110-95EA-AF7E0491224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56498"/>
      </p:ext>
    </p:extLst>
  </p:cSld>
  <p:clrMapOvr>
    <a:masterClrMapping/>
  </p:clrMapOvr>
  <p:transition spd="med"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1604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5441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941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4739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801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263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002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9430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732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7517" y="12701"/>
            <a:ext cx="11861800" cy="6780213"/>
          </a:xfrm>
          <a:custGeom>
            <a:avLst/>
            <a:gdLst>
              <a:gd name="T0" fmla="*/ 2147483647 w 3985"/>
              <a:gd name="T1" fmla="*/ 0 h 3619"/>
              <a:gd name="T2" fmla="*/ 0 w 3985"/>
              <a:gd name="T3" fmla="*/ 2147483647 h 3619"/>
              <a:gd name="T4" fmla="*/ 2147483647 w 3985"/>
              <a:gd name="T5" fmla="*/ 2147483647 h 3619"/>
              <a:gd name="T6" fmla="*/ 2147483647 w 3985"/>
              <a:gd name="T7" fmla="*/ 2147483647 h 3619"/>
              <a:gd name="T8" fmla="*/ 2147483647 w 3985"/>
              <a:gd name="T9" fmla="*/ 0 h 3619"/>
              <a:gd name="T10" fmla="*/ 2147483647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60351" y="234950"/>
            <a:ext cx="5050367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6376 w 794"/>
                <a:gd name="T1" fmla="*/ 2383 h 414"/>
                <a:gd name="T2" fmla="*/ 5702 w 794"/>
                <a:gd name="T3" fmla="*/ 1919 h 414"/>
                <a:gd name="T4" fmla="*/ 4466 w 794"/>
                <a:gd name="T5" fmla="*/ 1268 h 414"/>
                <a:gd name="T6" fmla="*/ 570 w 794"/>
                <a:gd name="T7" fmla="*/ 0 h 414"/>
                <a:gd name="T8" fmla="*/ 184 w 794"/>
                <a:gd name="T9" fmla="*/ 120 h 414"/>
                <a:gd name="T10" fmla="*/ 0 w 794"/>
                <a:gd name="T11" fmla="*/ 501 h 414"/>
                <a:gd name="T12" fmla="*/ 224 w 794"/>
                <a:gd name="T13" fmla="*/ 936 h 414"/>
                <a:gd name="T14" fmla="*/ 4577 w 794"/>
                <a:gd name="T15" fmla="*/ 2469 h 414"/>
                <a:gd name="T16" fmla="*/ 5531 w 794"/>
                <a:gd name="T17" fmla="*/ 2371 h 414"/>
                <a:gd name="T18" fmla="*/ 6302 w 794"/>
                <a:gd name="T19" fmla="*/ 2498 h 414"/>
                <a:gd name="T20" fmla="*/ 6376 w 794"/>
                <a:gd name="T21" fmla="*/ 2383 h 414"/>
                <a:gd name="T22" fmla="*/ 6376 w 794"/>
                <a:gd name="T23" fmla="*/ 2383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274 w 1586"/>
                <a:gd name="T1" fmla="*/ 0 h 821"/>
                <a:gd name="T2" fmla="*/ 2664 w 1586"/>
                <a:gd name="T3" fmla="*/ 781 h 821"/>
                <a:gd name="T4" fmla="*/ 2858 w 1586"/>
                <a:gd name="T5" fmla="*/ 960 h 821"/>
                <a:gd name="T6" fmla="*/ 3175 w 1586"/>
                <a:gd name="T7" fmla="*/ 1191 h 821"/>
                <a:gd name="T8" fmla="*/ 3133 w 1586"/>
                <a:gd name="T9" fmla="*/ 1235 h 821"/>
                <a:gd name="T10" fmla="*/ 2702 w 1586"/>
                <a:gd name="T11" fmla="*/ 1184 h 821"/>
                <a:gd name="T12" fmla="*/ 2292 w 1586"/>
                <a:gd name="T13" fmla="*/ 1220 h 821"/>
                <a:gd name="T14" fmla="*/ 83 w 1586"/>
                <a:gd name="T15" fmla="*/ 449 h 821"/>
                <a:gd name="T16" fmla="*/ 0 w 1586"/>
                <a:gd name="T17" fmla="*/ 226 h 821"/>
                <a:gd name="T18" fmla="*/ 92 w 1586"/>
                <a:gd name="T19" fmla="*/ 48 h 821"/>
                <a:gd name="T20" fmla="*/ 274 w 1586"/>
                <a:gd name="T21" fmla="*/ 0 h 821"/>
                <a:gd name="T22" fmla="*/ 27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492 h 747"/>
                <a:gd name="T2" fmla="*/ 1855 w 1049"/>
                <a:gd name="T3" fmla="*/ 1131 h 747"/>
                <a:gd name="T4" fmla="*/ 1889 w 1049"/>
                <a:gd name="T5" fmla="*/ 808 h 747"/>
                <a:gd name="T6" fmla="*/ 2111 w 1049"/>
                <a:gd name="T7" fmla="*/ 639 h 747"/>
                <a:gd name="T8" fmla="*/ 157 w 1049"/>
                <a:gd name="T9" fmla="*/ 0 h 747"/>
                <a:gd name="T10" fmla="*/ 0 w 1049"/>
                <a:gd name="T11" fmla="*/ 192 h 747"/>
                <a:gd name="T12" fmla="*/ 0 w 1049"/>
                <a:gd name="T13" fmla="*/ 492 h 747"/>
                <a:gd name="T14" fmla="*/ 0 w 1049"/>
                <a:gd name="T15" fmla="*/ 492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219 w 150"/>
                  <a:gd name="T1" fmla="*/ 0 h 173"/>
                  <a:gd name="T2" fmla="*/ 81 w 150"/>
                  <a:gd name="T3" fmla="*/ 101 h 173"/>
                  <a:gd name="T4" fmla="*/ 0 w 150"/>
                  <a:gd name="T5" fmla="*/ 265 h 173"/>
                  <a:gd name="T6" fmla="*/ 160 w 150"/>
                  <a:gd name="T7" fmla="*/ 245 h 173"/>
                  <a:gd name="T8" fmla="*/ 206 w 150"/>
                  <a:gd name="T9" fmla="*/ 129 h 173"/>
                  <a:gd name="T10" fmla="*/ 300 w 150"/>
                  <a:gd name="T11" fmla="*/ 41 h 173"/>
                  <a:gd name="T12" fmla="*/ 219 w 150"/>
                  <a:gd name="T13" fmla="*/ 0 h 173"/>
                  <a:gd name="T14" fmla="*/ 219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000000"/>
                  </a:solidFill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313 w 1684"/>
                  <a:gd name="T1" fmla="*/ 0 h 880"/>
                  <a:gd name="T2" fmla="*/ 126 w 1684"/>
                  <a:gd name="T3" fmla="*/ 79 h 880"/>
                  <a:gd name="T4" fmla="*/ 0 w 1684"/>
                  <a:gd name="T5" fmla="*/ 314 h 880"/>
                  <a:gd name="T6" fmla="*/ 135 w 1684"/>
                  <a:gd name="T7" fmla="*/ 541 h 880"/>
                  <a:gd name="T8" fmla="*/ 2373 w 1684"/>
                  <a:gd name="T9" fmla="*/ 1308 h 880"/>
                  <a:gd name="T10" fmla="*/ 2855 w 1684"/>
                  <a:gd name="T11" fmla="*/ 1260 h 880"/>
                  <a:gd name="T12" fmla="*/ 3245 w 1684"/>
                  <a:gd name="T13" fmla="*/ 1328 h 880"/>
                  <a:gd name="T14" fmla="*/ 3381 w 1684"/>
                  <a:gd name="T15" fmla="*/ 1220 h 880"/>
                  <a:gd name="T16" fmla="*/ 3015 w 1684"/>
                  <a:gd name="T17" fmla="*/ 1002 h 880"/>
                  <a:gd name="T18" fmla="*/ 2866 w 1684"/>
                  <a:gd name="T19" fmla="*/ 773 h 880"/>
                  <a:gd name="T20" fmla="*/ 2749 w 1684"/>
                  <a:gd name="T21" fmla="*/ 795 h 880"/>
                  <a:gd name="T22" fmla="*/ 2889 w 1684"/>
                  <a:gd name="T23" fmla="*/ 1002 h 880"/>
                  <a:gd name="T24" fmla="*/ 3168 w 1684"/>
                  <a:gd name="T25" fmla="*/ 1222 h 880"/>
                  <a:gd name="T26" fmla="*/ 2837 w 1684"/>
                  <a:gd name="T27" fmla="*/ 1188 h 880"/>
                  <a:gd name="T28" fmla="*/ 2447 w 1684"/>
                  <a:gd name="T29" fmla="*/ 1228 h 880"/>
                  <a:gd name="T30" fmla="*/ 2519 w 1684"/>
                  <a:gd name="T31" fmla="*/ 980 h 880"/>
                  <a:gd name="T32" fmla="*/ 2686 w 1684"/>
                  <a:gd name="T33" fmla="*/ 812 h 880"/>
                  <a:gd name="T34" fmla="*/ 2491 w 1684"/>
                  <a:gd name="T35" fmla="*/ 833 h 880"/>
                  <a:gd name="T36" fmla="*/ 2339 w 1684"/>
                  <a:gd name="T37" fmla="*/ 993 h 880"/>
                  <a:gd name="T38" fmla="*/ 2287 w 1684"/>
                  <a:gd name="T39" fmla="*/ 1194 h 880"/>
                  <a:gd name="T40" fmla="*/ 215 w 1684"/>
                  <a:gd name="T41" fmla="*/ 468 h 880"/>
                  <a:gd name="T42" fmla="*/ 160 w 1684"/>
                  <a:gd name="T43" fmla="*/ 324 h 880"/>
                  <a:gd name="T44" fmla="*/ 207 w 1684"/>
                  <a:gd name="T45" fmla="*/ 144 h 880"/>
                  <a:gd name="T46" fmla="*/ 435 w 1684"/>
                  <a:gd name="T47" fmla="*/ 0 h 880"/>
                  <a:gd name="T48" fmla="*/ 313 w 1684"/>
                  <a:gd name="T49" fmla="*/ 0 h 880"/>
                  <a:gd name="T50" fmla="*/ 313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000000"/>
                  </a:solidFill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201 w 1190"/>
                  <a:gd name="T1" fmla="*/ 0 h 500"/>
                  <a:gd name="T2" fmla="*/ 2389 w 1190"/>
                  <a:gd name="T3" fmla="*/ 739 h 500"/>
                  <a:gd name="T4" fmla="*/ 2159 w 1190"/>
                  <a:gd name="T5" fmla="*/ 754 h 500"/>
                  <a:gd name="T6" fmla="*/ 0 w 1190"/>
                  <a:gd name="T7" fmla="*/ 41 h 500"/>
                  <a:gd name="T8" fmla="*/ 201 w 1190"/>
                  <a:gd name="T9" fmla="*/ 0 h 500"/>
                  <a:gd name="T10" fmla="*/ 201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000000"/>
                  </a:solidFill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234 w 160"/>
                  <a:gd name="T1" fmla="*/ 0 h 335"/>
                  <a:gd name="T2" fmla="*/ 38 w 160"/>
                  <a:gd name="T3" fmla="*/ 159 h 335"/>
                  <a:gd name="T4" fmla="*/ 0 w 160"/>
                  <a:gd name="T5" fmla="*/ 344 h 335"/>
                  <a:gd name="T6" fmla="*/ 67 w 160"/>
                  <a:gd name="T7" fmla="*/ 470 h 335"/>
                  <a:gd name="T8" fmla="*/ 189 w 160"/>
                  <a:gd name="T9" fmla="*/ 502 h 335"/>
                  <a:gd name="T10" fmla="*/ 153 w 160"/>
                  <a:gd name="T11" fmla="*/ 230 h 335"/>
                  <a:gd name="T12" fmla="*/ 322 w 160"/>
                  <a:gd name="T13" fmla="*/ 26 h 335"/>
                  <a:gd name="T14" fmla="*/ 234 w 160"/>
                  <a:gd name="T15" fmla="*/ 0 h 335"/>
                  <a:gd name="T16" fmla="*/ 234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000000"/>
                  </a:solidFill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28 w 489"/>
                  <a:gd name="T1" fmla="*/ 52 h 296"/>
                  <a:gd name="T2" fmla="*/ 319 w 489"/>
                  <a:gd name="T3" fmla="*/ 100 h 296"/>
                  <a:gd name="T4" fmla="*/ 647 w 489"/>
                  <a:gd name="T5" fmla="*/ 207 h 296"/>
                  <a:gd name="T6" fmla="*/ 879 w 489"/>
                  <a:gd name="T7" fmla="*/ 368 h 296"/>
                  <a:gd name="T8" fmla="*/ 651 w 489"/>
                  <a:gd name="T9" fmla="*/ 348 h 296"/>
                  <a:gd name="T10" fmla="*/ 277 w 489"/>
                  <a:gd name="T11" fmla="*/ 221 h 296"/>
                  <a:gd name="T12" fmla="*/ 100 w 489"/>
                  <a:gd name="T13" fmla="*/ 121 h 296"/>
                  <a:gd name="T14" fmla="*/ 213 w 489"/>
                  <a:gd name="T15" fmla="*/ 246 h 296"/>
                  <a:gd name="T16" fmla="*/ 543 w 489"/>
                  <a:gd name="T17" fmla="*/ 408 h 296"/>
                  <a:gd name="T18" fmla="*/ 930 w 489"/>
                  <a:gd name="T19" fmla="*/ 448 h 296"/>
                  <a:gd name="T20" fmla="*/ 976 w 489"/>
                  <a:gd name="T21" fmla="*/ 338 h 296"/>
                  <a:gd name="T22" fmla="*/ 787 w 489"/>
                  <a:gd name="T23" fmla="*/ 182 h 296"/>
                  <a:gd name="T24" fmla="*/ 339 w 489"/>
                  <a:gd name="T25" fmla="*/ 26 h 296"/>
                  <a:gd name="T26" fmla="*/ 0 w 489"/>
                  <a:gd name="T27" fmla="*/ 0 h 296"/>
                  <a:gd name="T28" fmla="*/ 28 w 489"/>
                  <a:gd name="T29" fmla="*/ 52 h 296"/>
                  <a:gd name="T30" fmla="*/ 28 w 489"/>
                  <a:gd name="T31" fmla="*/ 5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000000"/>
                  </a:solidFill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10553700" y="4368801"/>
            <a:ext cx="99060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498 w 794"/>
                <a:gd name="T1" fmla="*/ 198 h 414"/>
                <a:gd name="T2" fmla="*/ 445 w 794"/>
                <a:gd name="T3" fmla="*/ 159 h 414"/>
                <a:gd name="T4" fmla="*/ 349 w 794"/>
                <a:gd name="T5" fmla="*/ 105 h 414"/>
                <a:gd name="T6" fmla="*/ 44 w 794"/>
                <a:gd name="T7" fmla="*/ 0 h 414"/>
                <a:gd name="T8" fmla="*/ 14 w 794"/>
                <a:gd name="T9" fmla="*/ 10 h 414"/>
                <a:gd name="T10" fmla="*/ 0 w 794"/>
                <a:gd name="T11" fmla="*/ 42 h 414"/>
                <a:gd name="T12" fmla="*/ 17 w 794"/>
                <a:gd name="T13" fmla="*/ 78 h 414"/>
                <a:gd name="T14" fmla="*/ 358 w 794"/>
                <a:gd name="T15" fmla="*/ 205 h 414"/>
                <a:gd name="T16" fmla="*/ 433 w 794"/>
                <a:gd name="T17" fmla="*/ 197 h 414"/>
                <a:gd name="T18" fmla="*/ 493 w 794"/>
                <a:gd name="T19" fmla="*/ 207 h 414"/>
                <a:gd name="T20" fmla="*/ 498 w 794"/>
                <a:gd name="T21" fmla="*/ 198 h 414"/>
                <a:gd name="T22" fmla="*/ 498 w 794"/>
                <a:gd name="T23" fmla="*/ 198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21 w 1586"/>
                <a:gd name="T1" fmla="*/ 0 h 821"/>
                <a:gd name="T2" fmla="*/ 208 w 1586"/>
                <a:gd name="T3" fmla="*/ 65 h 821"/>
                <a:gd name="T4" fmla="*/ 223 w 1586"/>
                <a:gd name="T5" fmla="*/ 79 h 821"/>
                <a:gd name="T6" fmla="*/ 248 w 1586"/>
                <a:gd name="T7" fmla="*/ 99 h 821"/>
                <a:gd name="T8" fmla="*/ 245 w 1586"/>
                <a:gd name="T9" fmla="*/ 102 h 821"/>
                <a:gd name="T10" fmla="*/ 211 w 1586"/>
                <a:gd name="T11" fmla="*/ 98 h 821"/>
                <a:gd name="T12" fmla="*/ 179 w 1586"/>
                <a:gd name="T13" fmla="*/ 101 h 821"/>
                <a:gd name="T14" fmla="*/ 7 w 1586"/>
                <a:gd name="T15" fmla="*/ 37 h 821"/>
                <a:gd name="T16" fmla="*/ 0 w 1586"/>
                <a:gd name="T17" fmla="*/ 19 h 821"/>
                <a:gd name="T18" fmla="*/ 7 w 1586"/>
                <a:gd name="T19" fmla="*/ 4 h 821"/>
                <a:gd name="T20" fmla="*/ 21 w 1586"/>
                <a:gd name="T21" fmla="*/ 0 h 821"/>
                <a:gd name="T22" fmla="*/ 21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41 h 747"/>
                <a:gd name="T2" fmla="*/ 145 w 1049"/>
                <a:gd name="T3" fmla="*/ 94 h 747"/>
                <a:gd name="T4" fmla="*/ 148 w 1049"/>
                <a:gd name="T5" fmla="*/ 67 h 747"/>
                <a:gd name="T6" fmla="*/ 165 w 1049"/>
                <a:gd name="T7" fmla="*/ 53 h 747"/>
                <a:gd name="T8" fmla="*/ 12 w 1049"/>
                <a:gd name="T9" fmla="*/ 0 h 747"/>
                <a:gd name="T10" fmla="*/ 0 w 1049"/>
                <a:gd name="T11" fmla="*/ 16 h 747"/>
                <a:gd name="T12" fmla="*/ 0 w 1049"/>
                <a:gd name="T13" fmla="*/ 41 h 747"/>
                <a:gd name="T14" fmla="*/ 0 w 1049"/>
                <a:gd name="T15" fmla="*/ 41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17 w 150"/>
                  <a:gd name="T1" fmla="*/ 0 h 173"/>
                  <a:gd name="T2" fmla="*/ 6 w 150"/>
                  <a:gd name="T3" fmla="*/ 8 h 173"/>
                  <a:gd name="T4" fmla="*/ 0 w 150"/>
                  <a:gd name="T5" fmla="*/ 22 h 173"/>
                  <a:gd name="T6" fmla="*/ 12 w 150"/>
                  <a:gd name="T7" fmla="*/ 20 h 173"/>
                  <a:gd name="T8" fmla="*/ 16 w 150"/>
                  <a:gd name="T9" fmla="*/ 11 h 173"/>
                  <a:gd name="T10" fmla="*/ 23 w 150"/>
                  <a:gd name="T11" fmla="*/ 4 h 173"/>
                  <a:gd name="T12" fmla="*/ 17 w 150"/>
                  <a:gd name="T13" fmla="*/ 0 h 173"/>
                  <a:gd name="T14" fmla="*/ 17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000000"/>
                  </a:solidFill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25 w 1684"/>
                  <a:gd name="T1" fmla="*/ 0 h 880"/>
                  <a:gd name="T2" fmla="*/ 10 w 1684"/>
                  <a:gd name="T3" fmla="*/ 6 h 880"/>
                  <a:gd name="T4" fmla="*/ 0 w 1684"/>
                  <a:gd name="T5" fmla="*/ 26 h 880"/>
                  <a:gd name="T6" fmla="*/ 11 w 1684"/>
                  <a:gd name="T7" fmla="*/ 45 h 880"/>
                  <a:gd name="T8" fmla="*/ 185 w 1684"/>
                  <a:gd name="T9" fmla="*/ 108 h 880"/>
                  <a:gd name="T10" fmla="*/ 223 w 1684"/>
                  <a:gd name="T11" fmla="*/ 104 h 880"/>
                  <a:gd name="T12" fmla="*/ 253 w 1684"/>
                  <a:gd name="T13" fmla="*/ 110 h 880"/>
                  <a:gd name="T14" fmla="*/ 264 w 1684"/>
                  <a:gd name="T15" fmla="*/ 101 h 880"/>
                  <a:gd name="T16" fmla="*/ 236 w 1684"/>
                  <a:gd name="T17" fmla="*/ 83 h 880"/>
                  <a:gd name="T18" fmla="*/ 224 w 1684"/>
                  <a:gd name="T19" fmla="*/ 64 h 880"/>
                  <a:gd name="T20" fmla="*/ 215 w 1684"/>
                  <a:gd name="T21" fmla="*/ 66 h 880"/>
                  <a:gd name="T22" fmla="*/ 226 w 1684"/>
                  <a:gd name="T23" fmla="*/ 83 h 880"/>
                  <a:gd name="T24" fmla="*/ 248 w 1684"/>
                  <a:gd name="T25" fmla="*/ 101 h 880"/>
                  <a:gd name="T26" fmla="*/ 222 w 1684"/>
                  <a:gd name="T27" fmla="*/ 98 h 880"/>
                  <a:gd name="T28" fmla="*/ 191 w 1684"/>
                  <a:gd name="T29" fmla="*/ 102 h 880"/>
                  <a:gd name="T30" fmla="*/ 197 w 1684"/>
                  <a:gd name="T31" fmla="*/ 81 h 880"/>
                  <a:gd name="T32" fmla="*/ 210 w 1684"/>
                  <a:gd name="T33" fmla="*/ 67 h 880"/>
                  <a:gd name="T34" fmla="*/ 195 w 1684"/>
                  <a:gd name="T35" fmla="*/ 69 h 880"/>
                  <a:gd name="T36" fmla="*/ 183 w 1684"/>
                  <a:gd name="T37" fmla="*/ 82 h 880"/>
                  <a:gd name="T38" fmla="*/ 179 w 1684"/>
                  <a:gd name="T39" fmla="*/ 99 h 880"/>
                  <a:gd name="T40" fmla="*/ 17 w 1684"/>
                  <a:gd name="T41" fmla="*/ 39 h 880"/>
                  <a:gd name="T42" fmla="*/ 13 w 1684"/>
                  <a:gd name="T43" fmla="*/ 27 h 880"/>
                  <a:gd name="T44" fmla="*/ 16 w 1684"/>
                  <a:gd name="T45" fmla="*/ 12 h 880"/>
                  <a:gd name="T46" fmla="*/ 34 w 1684"/>
                  <a:gd name="T47" fmla="*/ 0 h 880"/>
                  <a:gd name="T48" fmla="*/ 25 w 1684"/>
                  <a:gd name="T49" fmla="*/ 0 h 880"/>
                  <a:gd name="T50" fmla="*/ 25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000000"/>
                  </a:solidFill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16 w 1190"/>
                  <a:gd name="T1" fmla="*/ 0 h 500"/>
                  <a:gd name="T2" fmla="*/ 187 w 1190"/>
                  <a:gd name="T3" fmla="*/ 61 h 500"/>
                  <a:gd name="T4" fmla="*/ 169 w 1190"/>
                  <a:gd name="T5" fmla="*/ 62 h 500"/>
                  <a:gd name="T6" fmla="*/ 0 w 1190"/>
                  <a:gd name="T7" fmla="*/ 4 h 500"/>
                  <a:gd name="T8" fmla="*/ 16 w 1190"/>
                  <a:gd name="T9" fmla="*/ 0 h 500"/>
                  <a:gd name="T10" fmla="*/ 16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000000"/>
                  </a:solidFill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18 w 160"/>
                  <a:gd name="T1" fmla="*/ 0 h 335"/>
                  <a:gd name="T2" fmla="*/ 3 w 160"/>
                  <a:gd name="T3" fmla="*/ 13 h 335"/>
                  <a:gd name="T4" fmla="*/ 0 w 160"/>
                  <a:gd name="T5" fmla="*/ 29 h 335"/>
                  <a:gd name="T6" fmla="*/ 5 w 160"/>
                  <a:gd name="T7" fmla="*/ 39 h 335"/>
                  <a:gd name="T8" fmla="*/ 15 w 160"/>
                  <a:gd name="T9" fmla="*/ 42 h 335"/>
                  <a:gd name="T10" fmla="*/ 12 w 160"/>
                  <a:gd name="T11" fmla="*/ 19 h 335"/>
                  <a:gd name="T12" fmla="*/ 25 w 160"/>
                  <a:gd name="T13" fmla="*/ 2 h 335"/>
                  <a:gd name="T14" fmla="*/ 18 w 160"/>
                  <a:gd name="T15" fmla="*/ 0 h 335"/>
                  <a:gd name="T16" fmla="*/ 18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000000"/>
                  </a:solidFill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2 w 489"/>
                  <a:gd name="T1" fmla="*/ 4 h 296"/>
                  <a:gd name="T2" fmla="*/ 25 w 489"/>
                  <a:gd name="T3" fmla="*/ 8 h 296"/>
                  <a:gd name="T4" fmla="*/ 51 w 489"/>
                  <a:gd name="T5" fmla="*/ 17 h 296"/>
                  <a:gd name="T6" fmla="*/ 69 w 489"/>
                  <a:gd name="T7" fmla="*/ 30 h 296"/>
                  <a:gd name="T8" fmla="*/ 51 w 489"/>
                  <a:gd name="T9" fmla="*/ 28 h 296"/>
                  <a:gd name="T10" fmla="*/ 22 w 489"/>
                  <a:gd name="T11" fmla="*/ 18 h 296"/>
                  <a:gd name="T12" fmla="*/ 8 w 489"/>
                  <a:gd name="T13" fmla="*/ 10 h 296"/>
                  <a:gd name="T14" fmla="*/ 17 w 489"/>
                  <a:gd name="T15" fmla="*/ 20 h 296"/>
                  <a:gd name="T16" fmla="*/ 42 w 489"/>
                  <a:gd name="T17" fmla="*/ 33 h 296"/>
                  <a:gd name="T18" fmla="*/ 73 w 489"/>
                  <a:gd name="T19" fmla="*/ 37 h 296"/>
                  <a:gd name="T20" fmla="*/ 76 w 489"/>
                  <a:gd name="T21" fmla="*/ 28 h 296"/>
                  <a:gd name="T22" fmla="*/ 62 w 489"/>
                  <a:gd name="T23" fmla="*/ 15 h 296"/>
                  <a:gd name="T24" fmla="*/ 26 w 489"/>
                  <a:gd name="T25" fmla="*/ 2 h 296"/>
                  <a:gd name="T26" fmla="*/ 0 w 489"/>
                  <a:gd name="T27" fmla="*/ 0 h 296"/>
                  <a:gd name="T28" fmla="*/ 2 w 489"/>
                  <a:gd name="T29" fmla="*/ 4 h 296"/>
                  <a:gd name="T30" fmla="*/ 2 w 489"/>
                  <a:gd name="T31" fmla="*/ 4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000000"/>
                  </a:solidFill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1202267" y="5054601"/>
            <a:ext cx="9076267" cy="728663"/>
          </a:xfrm>
          <a:custGeom>
            <a:avLst/>
            <a:gdLst>
              <a:gd name="T0" fmla="*/ 0 w 4288"/>
              <a:gd name="T1" fmla="*/ 0 h 459"/>
              <a:gd name="T2" fmla="*/ 2056447500 w 4288"/>
              <a:gd name="T3" fmla="*/ 645160443 h 459"/>
              <a:gd name="T4" fmla="*/ 2147483647 w 4288"/>
              <a:gd name="T5" fmla="*/ 362902749 h 459"/>
              <a:gd name="T6" fmla="*/ 2147483647 w 4288"/>
              <a:gd name="T7" fmla="*/ 947579400 h 459"/>
              <a:gd name="T8" fmla="*/ 2147483647 w 4288"/>
              <a:gd name="T9" fmla="*/ 383064013 h 459"/>
              <a:gd name="T10" fmla="*/ 2147483647 w 4288"/>
              <a:gd name="T11" fmla="*/ 1149192039 h 459"/>
              <a:gd name="T12" fmla="*/ 2147483647 w 4288"/>
              <a:gd name="T13" fmla="*/ 342741485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5435600" y="1930400"/>
            <a:ext cx="1185333" cy="381000"/>
          </a:xfrm>
          <a:custGeom>
            <a:avLst/>
            <a:gdLst>
              <a:gd name="T0" fmla="*/ 0 w 560"/>
              <a:gd name="T1" fmla="*/ 80645000 h 240"/>
              <a:gd name="T2" fmla="*/ 705643750 w 560"/>
              <a:gd name="T3" fmla="*/ 362902500 h 240"/>
              <a:gd name="T4" fmla="*/ 1129030000 w 560"/>
              <a:gd name="T5" fmla="*/ 40322500 h 240"/>
              <a:gd name="T6" fmla="*/ 1411287500 w 560"/>
              <a:gd name="T7" fmla="*/ 6048375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28800" y="1511300"/>
            <a:ext cx="85344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5867" y="4051300"/>
            <a:ext cx="8043333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A70EA619-0F5A-4BD6-AB58-B0DC3683452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1309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46DA9A-6879-404E-BC79-F67662D46A2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88387"/>
      </p:ext>
    </p:extLst>
  </p:cSld>
  <p:clrMapOvr>
    <a:masterClrMapping/>
  </p:clrMapOvr>
  <p:transition spd="med"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9429FC-5923-48E8-815A-3674B019F35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2349921437"/>
      </p:ext>
    </p:extLst>
  </p:cSld>
  <p:clrMapOvr>
    <a:masterClrMapping/>
  </p:clrMapOvr>
  <p:transition>
    <p:zo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CE575-BC40-47E2-868D-BCD7B1CDF77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3280731960"/>
      </p:ext>
    </p:extLst>
  </p:cSld>
  <p:clrMapOvr>
    <a:masterClrMapping/>
  </p:clrMapOvr>
  <p:transition>
    <p:zo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828800"/>
            <a:ext cx="50292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C6075-1623-4BA0-A470-6DAF33097B8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3483940724"/>
      </p:ext>
    </p:extLst>
  </p:cSld>
  <p:clrMapOvr>
    <a:masterClrMapping/>
  </p:clrMapOvr>
  <p:transition>
    <p:zo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8DAEE-7CE9-4DFA-9AD3-7228BE717CA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1477639143"/>
      </p:ext>
    </p:extLst>
  </p:cSld>
  <p:clrMapOvr>
    <a:masterClrMapping/>
  </p:clrMapOvr>
  <p:transition>
    <p:zo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BA015-E163-403E-A772-BD24B337829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2907946557"/>
      </p:ext>
    </p:extLst>
  </p:cSld>
  <p:clrMapOvr>
    <a:masterClrMapping/>
  </p:clrMapOvr>
  <p:transition>
    <p:zo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374AD-1F6D-45C5-B418-D03F1D02F62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765164017"/>
      </p:ext>
    </p:extLst>
  </p:cSld>
  <p:clrMapOvr>
    <a:masterClrMapping/>
  </p:clrMapOvr>
  <p:transition>
    <p:zo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03ABE-C490-4EBB-A83F-CFA1731FF7D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1551526"/>
      </p:ext>
    </p:extLst>
  </p:cSld>
  <p:clrMapOvr>
    <a:masterClrMapping/>
  </p:clrMapOvr>
  <p:transition>
    <p:zo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2676E-4D4C-4290-905C-5A42D9364B0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3489314223"/>
      </p:ext>
    </p:extLst>
  </p:cSld>
  <p:clrMapOvr>
    <a:masterClrMapping/>
  </p:clrMapOvr>
  <p:transition>
    <p:zo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1482E-4B89-45B8-A05E-22A47C16A4F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647016442"/>
      </p:ext>
    </p:extLst>
  </p:cSld>
  <p:clrMapOvr>
    <a:masterClrMapping/>
  </p:clrMapOvr>
  <p:transition>
    <p:zo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152400"/>
            <a:ext cx="256540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49300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EF7FDA-38DD-4EA2-A9BC-4E6D59FE6F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275816264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8EF2D-A410-4727-9940-A69EEB53AC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983190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15144-2964-42A1-B02C-41AEE4CD818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78222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7BB133-8CF6-4E06-9296-CC4D6E90D8C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75802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5" y="500043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33467" y="1357299"/>
            <a:ext cx="9144064" cy="40005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BC603-722B-46D8-A14B-21A1A33DE49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89154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ChangeArrowheads="1"/>
          </p:cNvSpPr>
          <p:nvPr/>
        </p:nvSpPr>
        <p:spPr bwMode="ltGray">
          <a:xfrm>
            <a:off x="0" y="214313"/>
            <a:ext cx="12192000" cy="11541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zh-CN" altLang="en-US" sz="3100" b="1">
              <a:solidFill>
                <a:srgbClr val="0000FF"/>
              </a:solidFill>
            </a:endParaRPr>
          </a:p>
        </p:txBody>
      </p:sp>
      <p:sp>
        <p:nvSpPr>
          <p:cNvPr id="257042" name="Rectangle 18"/>
          <p:cNvSpPr>
            <a:spLocks noChangeArrowheads="1"/>
          </p:cNvSpPr>
          <p:nvPr/>
        </p:nvSpPr>
        <p:spPr bwMode="white">
          <a:xfrm>
            <a:off x="901700" y="1881188"/>
            <a:ext cx="1483784" cy="497681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zh-CN" altLang="en-US" sz="3100" b="1">
              <a:solidFill>
                <a:srgbClr val="0000FF"/>
              </a:solidFill>
            </a:endParaRPr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214313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66" tIns="39183" rIns="78366" bIns="391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7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1" y="1428751"/>
            <a:ext cx="110490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7045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704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704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Aft>
                <a:spcPct val="0"/>
              </a:spcAft>
            </a:pPr>
            <a:fld id="{E1CE5DBB-3700-434E-8359-6A13F43B49E8}" type="slidenum">
              <a:rPr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081" name="Picture 4" descr="xjtu"/>
          <p:cNvPicPr>
            <a:picLocks noChangeAspect="1" noChangeArrowheads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1" y="428625"/>
            <a:ext cx="9525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44" grpId="0" build="p" bldLvl="2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704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704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704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704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70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9pPr>
    </p:titleStyle>
    <p:bodyStyle>
      <a:lvl1pPr marL="293688" indent="-293688" algn="l" defTabSz="784225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700" b="1">
          <a:solidFill>
            <a:srgbClr val="0000FF"/>
          </a:solidFill>
          <a:latin typeface="+mj-ea"/>
          <a:ea typeface="+mj-ea"/>
          <a:cs typeface="+mn-cs"/>
        </a:defRPr>
      </a:lvl1pPr>
      <a:lvl2pPr marL="636588" indent="-244475" algn="l" defTabSz="784225" rtl="0" eaLnBrk="0" fontAlgn="base" hangingPunct="0">
        <a:spcBef>
          <a:spcPct val="20000"/>
        </a:spcBef>
        <a:spcAft>
          <a:spcPct val="0"/>
        </a:spcAft>
        <a:buChar char="–"/>
        <a:defRPr kumimoji="1" sz="2400" b="1">
          <a:solidFill>
            <a:schemeClr val="tx1"/>
          </a:solidFill>
          <a:latin typeface="+mn-lt"/>
          <a:ea typeface="仿宋_GB2312" pitchFamily="49" charset="-122"/>
        </a:defRPr>
      </a:lvl2pPr>
      <a:lvl3pPr marL="977900" indent="-193675" algn="l" defTabSz="784225" rtl="0" eaLnBrk="0" fontAlgn="base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rgbClr val="0000FF"/>
          </a:solidFill>
          <a:latin typeface="+mn-lt"/>
          <a:ea typeface="+mn-ea"/>
        </a:defRPr>
      </a:lvl3pPr>
      <a:lvl4pPr marL="1371600" indent="-195263" algn="l" defTabSz="784225" rtl="0" eaLnBrk="0" fontAlgn="base" hangingPunct="0">
        <a:spcBef>
          <a:spcPct val="20000"/>
        </a:spcBef>
        <a:spcAft>
          <a:spcPct val="0"/>
        </a:spcAft>
        <a:buChar char="–"/>
        <a:defRPr kumimoji="1" sz="1700">
          <a:solidFill>
            <a:schemeClr val="tx1"/>
          </a:solidFill>
          <a:latin typeface="+mn-lt"/>
          <a:ea typeface="宋体" pitchFamily="2" charset="-122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52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ChangeArrowheads="1"/>
          </p:cNvSpPr>
          <p:nvPr/>
        </p:nvSpPr>
        <p:spPr bwMode="ltGray">
          <a:xfrm>
            <a:off x="0" y="214313"/>
            <a:ext cx="12192000" cy="11541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zh-CN" altLang="en-US" sz="3100" b="1">
              <a:solidFill>
                <a:srgbClr val="0000FF"/>
              </a:solidFill>
            </a:endParaRPr>
          </a:p>
        </p:txBody>
      </p:sp>
      <p:sp>
        <p:nvSpPr>
          <p:cNvPr id="257042" name="Rectangle 18"/>
          <p:cNvSpPr>
            <a:spLocks noChangeArrowheads="1"/>
          </p:cNvSpPr>
          <p:nvPr/>
        </p:nvSpPr>
        <p:spPr bwMode="white">
          <a:xfrm>
            <a:off x="901700" y="1881188"/>
            <a:ext cx="1483784" cy="497681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zh-CN" altLang="en-US" sz="3100" b="1">
              <a:solidFill>
                <a:srgbClr val="0000FF"/>
              </a:solidFill>
            </a:endParaRPr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214313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66" tIns="39183" rIns="78366" bIns="391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7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1" y="1428751"/>
            <a:ext cx="110490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7045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704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704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Aft>
                <a:spcPct val="0"/>
              </a:spcAft>
            </a:pPr>
            <a:fld id="{E1CE5DBB-3700-434E-8359-6A13F43B49E8}" type="slidenum">
              <a:rPr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081" name="Picture 4" descr="xjtu"/>
          <p:cNvPicPr>
            <a:picLocks noChangeAspect="1" noChangeArrowheads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1" y="428625"/>
            <a:ext cx="9525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7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44" grpId="0" build="p" bldLvl="2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704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704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704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704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70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9pPr>
    </p:titleStyle>
    <p:bodyStyle>
      <a:lvl1pPr marL="293688" indent="-293688" algn="l" defTabSz="784225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700" b="1">
          <a:solidFill>
            <a:srgbClr val="0000FF"/>
          </a:solidFill>
          <a:latin typeface="+mj-ea"/>
          <a:ea typeface="+mj-ea"/>
          <a:cs typeface="+mn-cs"/>
        </a:defRPr>
      </a:lvl1pPr>
      <a:lvl2pPr marL="636588" indent="-244475" algn="l" defTabSz="784225" rtl="0" eaLnBrk="0" fontAlgn="base" hangingPunct="0">
        <a:spcBef>
          <a:spcPct val="20000"/>
        </a:spcBef>
        <a:spcAft>
          <a:spcPct val="0"/>
        </a:spcAft>
        <a:buChar char="–"/>
        <a:defRPr kumimoji="1" sz="2400" b="1">
          <a:solidFill>
            <a:schemeClr val="tx1"/>
          </a:solidFill>
          <a:latin typeface="+mn-lt"/>
          <a:ea typeface="仿宋_GB2312" pitchFamily="49" charset="-122"/>
        </a:defRPr>
      </a:lvl2pPr>
      <a:lvl3pPr marL="977900" indent="-193675" algn="l" defTabSz="784225" rtl="0" eaLnBrk="0" fontAlgn="base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rgbClr val="0000FF"/>
          </a:solidFill>
          <a:latin typeface="+mn-lt"/>
          <a:ea typeface="+mn-ea"/>
        </a:defRPr>
      </a:lvl3pPr>
      <a:lvl4pPr marL="1371600" indent="-195263" algn="l" defTabSz="784225" rtl="0" eaLnBrk="0" fontAlgn="base" hangingPunct="0">
        <a:spcBef>
          <a:spcPct val="20000"/>
        </a:spcBef>
        <a:spcAft>
          <a:spcPct val="0"/>
        </a:spcAft>
        <a:buChar char="–"/>
        <a:defRPr kumimoji="1" sz="1700">
          <a:solidFill>
            <a:schemeClr val="tx1"/>
          </a:solidFill>
          <a:latin typeface="+mn-lt"/>
          <a:ea typeface="宋体" pitchFamily="2" charset="-122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auto">
          <a:xfrm rot="-3172564">
            <a:off x="10564284" y="-362479"/>
            <a:ext cx="1162050" cy="2779183"/>
          </a:xfrm>
          <a:custGeom>
            <a:avLst/>
            <a:gdLst>
              <a:gd name="T0" fmla="*/ 465160249 w 2903"/>
              <a:gd name="T1" fmla="*/ 138463012 h 3686"/>
              <a:gd name="T2" fmla="*/ 411001033 w 2903"/>
              <a:gd name="T3" fmla="*/ 25582090 h 3686"/>
              <a:gd name="T4" fmla="*/ 359085058 w 2903"/>
              <a:gd name="T5" fmla="*/ 0 h 3686"/>
              <a:gd name="T6" fmla="*/ 17625693 w 2903"/>
              <a:gd name="T7" fmla="*/ 898890480 h 3686"/>
              <a:gd name="T8" fmla="*/ 17625693 w 2903"/>
              <a:gd name="T9" fmla="*/ 1032237527 h 3686"/>
              <a:gd name="T10" fmla="*/ 0 w 2903"/>
              <a:gd name="T11" fmla="*/ 1161107043 h 3686"/>
              <a:gd name="T12" fmla="*/ 11536839 w 2903"/>
              <a:gd name="T13" fmla="*/ 1178694836 h 3686"/>
              <a:gd name="T14" fmla="*/ 70663288 w 2903"/>
              <a:gd name="T15" fmla="*/ 1072849144 h 3686"/>
              <a:gd name="T16" fmla="*/ 118573533 w 2903"/>
              <a:gd name="T17" fmla="*/ 1032237527 h 3686"/>
              <a:gd name="T18" fmla="*/ 465160249 w 2903"/>
              <a:gd name="T19" fmla="*/ 138463012 h 3686"/>
              <a:gd name="T20" fmla="*/ 465160249 w 2903"/>
              <a:gd name="T21" fmla="*/ 138463012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916093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10261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41333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57733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80DF46-02DA-41D0-850D-AEE95F9CDDA6}" type="slidenum">
              <a:rPr lang="en-US" altLang="zh-CN" b="1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altLang="zh-CN" b="1">
                <a:solidFill>
                  <a:srgbClr val="000000"/>
                </a:solidFill>
              </a:rPr>
              <a:t>/44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 rot="-3172564">
            <a:off x="10681230" y="-324907"/>
            <a:ext cx="1165225" cy="2796116"/>
          </a:xfrm>
          <a:custGeom>
            <a:avLst/>
            <a:gdLst>
              <a:gd name="T0" fmla="*/ 367400126 w 2911"/>
              <a:gd name="T1" fmla="*/ 0 h 3703"/>
              <a:gd name="T2" fmla="*/ 20829548 w 2911"/>
              <a:gd name="T3" fmla="*/ 909239838 h 3703"/>
              <a:gd name="T4" fmla="*/ 20989661 w 2911"/>
              <a:gd name="T5" fmla="*/ 1026623476 h 3703"/>
              <a:gd name="T6" fmla="*/ 0 w 2911"/>
              <a:gd name="T7" fmla="*/ 1165174497 h 3703"/>
              <a:gd name="T8" fmla="*/ 8011272 w 2911"/>
              <a:gd name="T9" fmla="*/ 1187624598 h 3703"/>
              <a:gd name="T10" fmla="*/ 67615873 w 2911"/>
              <a:gd name="T11" fmla="*/ 1075051858 h 3703"/>
              <a:gd name="T12" fmla="*/ 122252957 w 2911"/>
              <a:gd name="T13" fmla="*/ 1032717091 h 3703"/>
              <a:gd name="T14" fmla="*/ 466420234 w 2911"/>
              <a:gd name="T15" fmla="*/ 137267738 h 3703"/>
              <a:gd name="T16" fmla="*/ 414827305 w 2911"/>
              <a:gd name="T17" fmla="*/ 30789179 h 3703"/>
              <a:gd name="T18" fmla="*/ 367400126 w 2911"/>
              <a:gd name="T19" fmla="*/ 0 h 3703"/>
              <a:gd name="T20" fmla="*/ 367400126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 rot="-3172564">
            <a:off x="10612439" y="-69849"/>
            <a:ext cx="1025525" cy="2095500"/>
          </a:xfrm>
          <a:custGeom>
            <a:avLst/>
            <a:gdLst>
              <a:gd name="T0" fmla="*/ 0 w 2561"/>
              <a:gd name="T1" fmla="*/ 795925910 h 2777"/>
              <a:gd name="T2" fmla="*/ 69271991 w 2561"/>
              <a:gd name="T3" fmla="*/ 817705678 h 2777"/>
              <a:gd name="T4" fmla="*/ 118018666 w 2561"/>
              <a:gd name="T5" fmla="*/ 889450897 h 2777"/>
              <a:gd name="T6" fmla="*/ 410660494 w 2561"/>
              <a:gd name="T7" fmla="*/ 127796260 h 2777"/>
              <a:gd name="T8" fmla="*/ 339624568 w 2561"/>
              <a:gd name="T9" fmla="*/ 26263738 h 2777"/>
              <a:gd name="T10" fmla="*/ 304347469 w 2561"/>
              <a:gd name="T11" fmla="*/ 0 h 2777"/>
              <a:gd name="T12" fmla="*/ 0 w 2561"/>
              <a:gd name="T13" fmla="*/ 795925910 h 2777"/>
              <a:gd name="T14" fmla="*/ 0 w 2561"/>
              <a:gd name="T15" fmla="*/ 795925910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grpSp>
        <p:nvGrpSpPr>
          <p:cNvPr id="1034" name="Group 37"/>
          <p:cNvGrpSpPr>
            <a:grpSpLocks/>
          </p:cNvGrpSpPr>
          <p:nvPr/>
        </p:nvGrpSpPr>
        <p:grpSpPr bwMode="auto">
          <a:xfrm>
            <a:off x="11573934" y="2116139"/>
            <a:ext cx="514351" cy="4308475"/>
            <a:chOff x="5468" y="1333"/>
            <a:chExt cx="243" cy="2714"/>
          </a:xfrm>
        </p:grpSpPr>
        <p:sp>
          <p:nvSpPr>
            <p:cNvPr id="1048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49 w 772"/>
                <a:gd name="T1" fmla="*/ 603 h 3266"/>
                <a:gd name="T2" fmla="*/ 27 w 772"/>
                <a:gd name="T3" fmla="*/ 562 h 3266"/>
                <a:gd name="T4" fmla="*/ 23 w 772"/>
                <a:gd name="T5" fmla="*/ 531 h 3266"/>
                <a:gd name="T6" fmla="*/ 26 w 772"/>
                <a:gd name="T7" fmla="*/ 485 h 3266"/>
                <a:gd name="T8" fmla="*/ 42 w 772"/>
                <a:gd name="T9" fmla="*/ 430 h 3266"/>
                <a:gd name="T10" fmla="*/ 45 w 772"/>
                <a:gd name="T11" fmla="*/ 395 h 3266"/>
                <a:gd name="T12" fmla="*/ 42 w 772"/>
                <a:gd name="T13" fmla="*/ 372 h 3266"/>
                <a:gd name="T14" fmla="*/ 28 w 772"/>
                <a:gd name="T15" fmla="*/ 355 h 3266"/>
                <a:gd name="T16" fmla="*/ 25 w 772"/>
                <a:gd name="T17" fmla="*/ 333 h 3266"/>
                <a:gd name="T18" fmla="*/ 30 w 772"/>
                <a:gd name="T19" fmla="*/ 303 h 3266"/>
                <a:gd name="T20" fmla="*/ 52 w 772"/>
                <a:gd name="T21" fmla="*/ 221 h 3266"/>
                <a:gd name="T22" fmla="*/ 54 w 772"/>
                <a:gd name="T23" fmla="*/ 180 h 3266"/>
                <a:gd name="T24" fmla="*/ 49 w 772"/>
                <a:gd name="T25" fmla="*/ 136 h 3266"/>
                <a:gd name="T26" fmla="*/ 30 w 772"/>
                <a:gd name="T27" fmla="*/ 115 h 3266"/>
                <a:gd name="T28" fmla="*/ 14 w 772"/>
                <a:gd name="T29" fmla="*/ 80 h 3266"/>
                <a:gd name="T30" fmla="*/ 0 w 772"/>
                <a:gd name="T31" fmla="*/ 0 h 3266"/>
                <a:gd name="T32" fmla="*/ 2 w 772"/>
                <a:gd name="T33" fmla="*/ 73 h 3266"/>
                <a:gd name="T34" fmla="*/ 13 w 772"/>
                <a:gd name="T35" fmla="*/ 117 h 3266"/>
                <a:gd name="T36" fmla="*/ 27 w 772"/>
                <a:gd name="T37" fmla="*/ 144 h 3266"/>
                <a:gd name="T38" fmla="*/ 42 w 772"/>
                <a:gd name="T39" fmla="*/ 159 h 3266"/>
                <a:gd name="T40" fmla="*/ 43 w 772"/>
                <a:gd name="T41" fmla="*/ 199 h 3266"/>
                <a:gd name="T42" fmla="*/ 35 w 772"/>
                <a:gd name="T43" fmla="*/ 242 h 3266"/>
                <a:gd name="T44" fmla="*/ 17 w 772"/>
                <a:gd name="T45" fmla="*/ 316 h 3266"/>
                <a:gd name="T46" fmla="*/ 16 w 772"/>
                <a:gd name="T47" fmla="*/ 364 h 3266"/>
                <a:gd name="T48" fmla="*/ 33 w 772"/>
                <a:gd name="T49" fmla="*/ 391 h 3266"/>
                <a:gd name="T50" fmla="*/ 32 w 772"/>
                <a:gd name="T51" fmla="*/ 416 h 3266"/>
                <a:gd name="T52" fmla="*/ 18 w 772"/>
                <a:gd name="T53" fmla="*/ 468 h 3266"/>
                <a:gd name="T54" fmla="*/ 11 w 772"/>
                <a:gd name="T55" fmla="*/ 518 h 3266"/>
                <a:gd name="T56" fmla="*/ 17 w 772"/>
                <a:gd name="T57" fmla="*/ 571 h 3266"/>
                <a:gd name="T58" fmla="*/ 30 w 772"/>
                <a:gd name="T59" fmla="*/ 600 h 3266"/>
                <a:gd name="T60" fmla="*/ 47 w 772"/>
                <a:gd name="T61" fmla="*/ 623 h 3266"/>
                <a:gd name="T62" fmla="*/ 49 w 772"/>
                <a:gd name="T63" fmla="*/ 603 h 3266"/>
                <a:gd name="T64" fmla="*/ 49 w 772"/>
                <a:gd name="T65" fmla="*/ 603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049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49 w 772"/>
                <a:gd name="T1" fmla="*/ 789 h 3266"/>
                <a:gd name="T2" fmla="*/ 27 w 772"/>
                <a:gd name="T3" fmla="*/ 737 h 3266"/>
                <a:gd name="T4" fmla="*/ 23 w 772"/>
                <a:gd name="T5" fmla="*/ 696 h 3266"/>
                <a:gd name="T6" fmla="*/ 26 w 772"/>
                <a:gd name="T7" fmla="*/ 636 h 3266"/>
                <a:gd name="T8" fmla="*/ 42 w 772"/>
                <a:gd name="T9" fmla="*/ 563 h 3266"/>
                <a:gd name="T10" fmla="*/ 45 w 772"/>
                <a:gd name="T11" fmla="*/ 518 h 3266"/>
                <a:gd name="T12" fmla="*/ 42 w 772"/>
                <a:gd name="T13" fmla="*/ 487 h 3266"/>
                <a:gd name="T14" fmla="*/ 28 w 772"/>
                <a:gd name="T15" fmla="*/ 465 h 3266"/>
                <a:gd name="T16" fmla="*/ 25 w 772"/>
                <a:gd name="T17" fmla="*/ 437 h 3266"/>
                <a:gd name="T18" fmla="*/ 30 w 772"/>
                <a:gd name="T19" fmla="*/ 397 h 3266"/>
                <a:gd name="T20" fmla="*/ 52 w 772"/>
                <a:gd name="T21" fmla="*/ 289 h 3266"/>
                <a:gd name="T22" fmla="*/ 54 w 772"/>
                <a:gd name="T23" fmla="*/ 237 h 3266"/>
                <a:gd name="T24" fmla="*/ 49 w 772"/>
                <a:gd name="T25" fmla="*/ 179 h 3266"/>
                <a:gd name="T26" fmla="*/ 30 w 772"/>
                <a:gd name="T27" fmla="*/ 151 h 3266"/>
                <a:gd name="T28" fmla="*/ 14 w 772"/>
                <a:gd name="T29" fmla="*/ 106 h 3266"/>
                <a:gd name="T30" fmla="*/ 0 w 772"/>
                <a:gd name="T31" fmla="*/ 0 h 3266"/>
                <a:gd name="T32" fmla="*/ 2 w 772"/>
                <a:gd name="T33" fmla="*/ 96 h 3266"/>
                <a:gd name="T34" fmla="*/ 13 w 772"/>
                <a:gd name="T35" fmla="*/ 153 h 3266"/>
                <a:gd name="T36" fmla="*/ 27 w 772"/>
                <a:gd name="T37" fmla="*/ 189 h 3266"/>
                <a:gd name="T38" fmla="*/ 42 w 772"/>
                <a:gd name="T39" fmla="*/ 209 h 3266"/>
                <a:gd name="T40" fmla="*/ 43 w 772"/>
                <a:gd name="T41" fmla="*/ 261 h 3266"/>
                <a:gd name="T42" fmla="*/ 35 w 772"/>
                <a:gd name="T43" fmla="*/ 317 h 3266"/>
                <a:gd name="T44" fmla="*/ 17 w 772"/>
                <a:gd name="T45" fmla="*/ 415 h 3266"/>
                <a:gd name="T46" fmla="*/ 16 w 772"/>
                <a:gd name="T47" fmla="*/ 478 h 3266"/>
                <a:gd name="T48" fmla="*/ 33 w 772"/>
                <a:gd name="T49" fmla="*/ 513 h 3266"/>
                <a:gd name="T50" fmla="*/ 32 w 772"/>
                <a:gd name="T51" fmla="*/ 545 h 3266"/>
                <a:gd name="T52" fmla="*/ 18 w 772"/>
                <a:gd name="T53" fmla="*/ 613 h 3266"/>
                <a:gd name="T54" fmla="*/ 11 w 772"/>
                <a:gd name="T55" fmla="*/ 679 h 3266"/>
                <a:gd name="T56" fmla="*/ 17 w 772"/>
                <a:gd name="T57" fmla="*/ 749 h 3266"/>
                <a:gd name="T58" fmla="*/ 30 w 772"/>
                <a:gd name="T59" fmla="*/ 786 h 3266"/>
                <a:gd name="T60" fmla="*/ 47 w 772"/>
                <a:gd name="T61" fmla="*/ 817 h 3266"/>
                <a:gd name="T62" fmla="*/ 49 w 772"/>
                <a:gd name="T63" fmla="*/ 789 h 3266"/>
                <a:gd name="T64" fmla="*/ 49 w 772"/>
                <a:gd name="T65" fmla="*/ 789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</p:grpSp>
      <p:grpSp>
        <p:nvGrpSpPr>
          <p:cNvPr id="1035" name="Group 40"/>
          <p:cNvGrpSpPr>
            <a:grpSpLocks/>
          </p:cNvGrpSpPr>
          <p:nvPr/>
        </p:nvGrpSpPr>
        <p:grpSpPr bwMode="auto">
          <a:xfrm>
            <a:off x="9757833" y="90488"/>
            <a:ext cx="2844800" cy="1911350"/>
            <a:chOff x="4610" y="57"/>
            <a:chExt cx="1344" cy="1204"/>
          </a:xfrm>
        </p:grpSpPr>
        <p:grpSp>
          <p:nvGrpSpPr>
            <p:cNvPr id="1036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8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8 w 245"/>
                  <a:gd name="T1" fmla="*/ 1 h 806"/>
                  <a:gd name="T2" fmla="*/ 8 w 245"/>
                  <a:gd name="T3" fmla="*/ 44 h 806"/>
                  <a:gd name="T4" fmla="*/ 0 w 245"/>
                  <a:gd name="T5" fmla="*/ 103 h 806"/>
                  <a:gd name="T6" fmla="*/ 5 w 245"/>
                  <a:gd name="T7" fmla="*/ 101 h 806"/>
                  <a:gd name="T8" fmla="*/ 14 w 245"/>
                  <a:gd name="T9" fmla="*/ 48 h 806"/>
                  <a:gd name="T10" fmla="*/ 16 w 245"/>
                  <a:gd name="T11" fmla="*/ 0 h 806"/>
                  <a:gd name="T12" fmla="*/ 8 w 245"/>
                  <a:gd name="T13" fmla="*/ 1 h 806"/>
                  <a:gd name="T14" fmla="*/ 8 w 245"/>
                  <a:gd name="T15" fmla="*/ 1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000000"/>
                  </a:solidFill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grpSp>
            <p:nvGrpSpPr>
              <p:cNvPr id="1039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0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19 w 604"/>
                    <a:gd name="T3" fmla="*/ 24 h 349"/>
                    <a:gd name="T4" fmla="*/ 32 w 604"/>
                    <a:gd name="T5" fmla="*/ 45 h 349"/>
                    <a:gd name="T6" fmla="*/ 39 w 604"/>
                    <a:gd name="T7" fmla="*/ 18 h 349"/>
                    <a:gd name="T8" fmla="*/ 23 w 604"/>
                    <a:gd name="T9" fmla="*/ 1 h 349"/>
                    <a:gd name="T10" fmla="*/ 30 w 604"/>
                    <a:gd name="T11" fmla="*/ 24 h 349"/>
                    <a:gd name="T12" fmla="*/ 8 w 604"/>
                    <a:gd name="T13" fmla="*/ 2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3200" b="1">
                    <a:solidFill>
                      <a:srgbClr val="000000"/>
                    </a:solidFill>
                    <a:latin typeface="Arial" panose="020B0604020202020204" pitchFamily="34" charset="0"/>
                    <a:ea typeface="仿宋_GB2312" pitchFamily="49" charset="-122"/>
                  </a:endParaRPr>
                </a:p>
              </p:txBody>
            </p:sp>
            <p:sp>
              <p:nvSpPr>
                <p:cNvPr id="1041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47 w 1064"/>
                    <a:gd name="T1" fmla="*/ 16 h 1230"/>
                    <a:gd name="T2" fmla="*/ 31 w 1064"/>
                    <a:gd name="T3" fmla="*/ 45 h 1230"/>
                    <a:gd name="T4" fmla="*/ 10 w 1064"/>
                    <a:gd name="T5" fmla="*/ 97 h 1230"/>
                    <a:gd name="T6" fmla="*/ 0 w 1064"/>
                    <a:gd name="T7" fmla="*/ 140 h 1230"/>
                    <a:gd name="T8" fmla="*/ 4 w 1064"/>
                    <a:gd name="T9" fmla="*/ 156 h 1230"/>
                    <a:gd name="T10" fmla="*/ 17 w 1064"/>
                    <a:gd name="T11" fmla="*/ 152 h 1230"/>
                    <a:gd name="T12" fmla="*/ 37 w 1064"/>
                    <a:gd name="T13" fmla="*/ 116 h 1230"/>
                    <a:gd name="T14" fmla="*/ 56 w 1064"/>
                    <a:gd name="T15" fmla="*/ 68 h 1230"/>
                    <a:gd name="T16" fmla="*/ 66 w 1064"/>
                    <a:gd name="T17" fmla="*/ 34 h 1230"/>
                    <a:gd name="T18" fmla="*/ 68 w 1064"/>
                    <a:gd name="T19" fmla="*/ 11 h 1230"/>
                    <a:gd name="T20" fmla="*/ 62 w 1064"/>
                    <a:gd name="T21" fmla="*/ 0 h 1230"/>
                    <a:gd name="T22" fmla="*/ 53 w 1064"/>
                    <a:gd name="T23" fmla="*/ 8 h 1230"/>
                    <a:gd name="T24" fmla="*/ 62 w 1064"/>
                    <a:gd name="T25" fmla="*/ 14 h 1230"/>
                    <a:gd name="T26" fmla="*/ 56 w 1064"/>
                    <a:gd name="T27" fmla="*/ 45 h 1230"/>
                    <a:gd name="T28" fmla="*/ 44 w 1064"/>
                    <a:gd name="T29" fmla="*/ 83 h 1230"/>
                    <a:gd name="T30" fmla="*/ 22 w 1064"/>
                    <a:gd name="T31" fmla="*/ 128 h 1230"/>
                    <a:gd name="T32" fmla="*/ 7 w 1064"/>
                    <a:gd name="T33" fmla="*/ 141 h 1230"/>
                    <a:gd name="T34" fmla="*/ 9 w 1064"/>
                    <a:gd name="T35" fmla="*/ 120 h 1230"/>
                    <a:gd name="T36" fmla="*/ 28 w 1064"/>
                    <a:gd name="T37" fmla="*/ 64 h 1230"/>
                    <a:gd name="T38" fmla="*/ 53 w 1064"/>
                    <a:gd name="T39" fmla="*/ 15 h 1230"/>
                    <a:gd name="T40" fmla="*/ 47 w 1064"/>
                    <a:gd name="T41" fmla="*/ 16 h 1230"/>
                    <a:gd name="T42" fmla="*/ 47 w 1064"/>
                    <a:gd name="T43" fmla="*/ 16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3200" b="1">
                    <a:solidFill>
                      <a:srgbClr val="000000"/>
                    </a:solidFill>
                    <a:latin typeface="Arial" panose="020B0604020202020204" pitchFamily="34" charset="0"/>
                    <a:ea typeface="仿宋_GB2312" pitchFamily="49" charset="-122"/>
                  </a:endParaRPr>
                </a:p>
              </p:txBody>
            </p:sp>
            <p:sp>
              <p:nvSpPr>
                <p:cNvPr id="1042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124 w 2002"/>
                    <a:gd name="T1" fmla="*/ 0 h 2521"/>
                    <a:gd name="T2" fmla="*/ 0 w 2002"/>
                    <a:gd name="T3" fmla="*/ 320 h 2521"/>
                    <a:gd name="T4" fmla="*/ 12 w 2002"/>
                    <a:gd name="T5" fmla="*/ 311 h 2521"/>
                    <a:gd name="T6" fmla="*/ 127 w 2002"/>
                    <a:gd name="T7" fmla="*/ 8 h 2521"/>
                    <a:gd name="T8" fmla="*/ 124 w 2002"/>
                    <a:gd name="T9" fmla="*/ 0 h 2521"/>
                    <a:gd name="T10" fmla="*/ 124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3200" b="1">
                    <a:solidFill>
                      <a:srgbClr val="000000"/>
                    </a:solidFill>
                    <a:latin typeface="Arial" panose="020B0604020202020204" pitchFamily="34" charset="0"/>
                    <a:ea typeface="仿宋_GB2312" pitchFamily="49" charset="-122"/>
                  </a:endParaRPr>
                </a:p>
              </p:txBody>
            </p:sp>
            <p:sp>
              <p:nvSpPr>
                <p:cNvPr id="1043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6 w 3007"/>
                    <a:gd name="T1" fmla="*/ 361 h 3771"/>
                    <a:gd name="T2" fmla="*/ 25 w 3007"/>
                    <a:gd name="T3" fmla="*/ 360 h 3771"/>
                    <a:gd name="T4" fmla="*/ 52 w 3007"/>
                    <a:gd name="T5" fmla="*/ 382 h 3771"/>
                    <a:gd name="T6" fmla="*/ 43 w 3007"/>
                    <a:gd name="T7" fmla="*/ 358 h 3771"/>
                    <a:gd name="T8" fmla="*/ 23 w 3007"/>
                    <a:gd name="T9" fmla="*/ 343 h 3771"/>
                    <a:gd name="T10" fmla="*/ 41 w 3007"/>
                    <a:gd name="T11" fmla="*/ 345 h 3771"/>
                    <a:gd name="T12" fmla="*/ 62 w 3007"/>
                    <a:gd name="T13" fmla="*/ 365 h 3771"/>
                    <a:gd name="T14" fmla="*/ 182 w 3007"/>
                    <a:gd name="T15" fmla="*/ 53 h 3771"/>
                    <a:gd name="T16" fmla="*/ 164 w 3007"/>
                    <a:gd name="T17" fmla="*/ 19 h 3771"/>
                    <a:gd name="T18" fmla="*/ 147 w 3007"/>
                    <a:gd name="T19" fmla="*/ 0 h 3771"/>
                    <a:gd name="T20" fmla="*/ 171 w 3007"/>
                    <a:gd name="T21" fmla="*/ 10 h 3771"/>
                    <a:gd name="T22" fmla="*/ 191 w 3007"/>
                    <a:gd name="T23" fmla="*/ 55 h 3771"/>
                    <a:gd name="T24" fmla="*/ 53 w 3007"/>
                    <a:gd name="T25" fmla="*/ 416 h 3771"/>
                    <a:gd name="T26" fmla="*/ 31 w 3007"/>
                    <a:gd name="T27" fmla="*/ 433 h 3771"/>
                    <a:gd name="T28" fmla="*/ 7 w 3007"/>
                    <a:gd name="T29" fmla="*/ 479 h 3771"/>
                    <a:gd name="T30" fmla="*/ 0 w 3007"/>
                    <a:gd name="T31" fmla="*/ 466 h 3771"/>
                    <a:gd name="T32" fmla="*/ 8 w 3007"/>
                    <a:gd name="T33" fmla="*/ 461 h 3771"/>
                    <a:gd name="T34" fmla="*/ 24 w 3007"/>
                    <a:gd name="T35" fmla="*/ 430 h 3771"/>
                    <a:gd name="T36" fmla="*/ 11 w 3007"/>
                    <a:gd name="T37" fmla="*/ 416 h 3771"/>
                    <a:gd name="T38" fmla="*/ 11 w 3007"/>
                    <a:gd name="T39" fmla="*/ 403 h 3771"/>
                    <a:gd name="T40" fmla="*/ 26 w 3007"/>
                    <a:gd name="T41" fmla="*/ 419 h 3771"/>
                    <a:gd name="T42" fmla="*/ 26 w 3007"/>
                    <a:gd name="T43" fmla="*/ 405 h 3771"/>
                    <a:gd name="T44" fmla="*/ 38 w 3007"/>
                    <a:gd name="T45" fmla="*/ 409 h 3771"/>
                    <a:gd name="T46" fmla="*/ 27 w 3007"/>
                    <a:gd name="T47" fmla="*/ 391 h 3771"/>
                    <a:gd name="T48" fmla="*/ 40 w 3007"/>
                    <a:gd name="T49" fmla="*/ 389 h 3771"/>
                    <a:gd name="T50" fmla="*/ 6 w 3007"/>
                    <a:gd name="T51" fmla="*/ 361 h 3771"/>
                    <a:gd name="T52" fmla="*/ 6 w 3007"/>
                    <a:gd name="T53" fmla="*/ 361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3200" b="1">
                    <a:solidFill>
                      <a:srgbClr val="000000"/>
                    </a:solidFill>
                    <a:latin typeface="Arial" panose="020B0604020202020204" pitchFamily="34" charset="0"/>
                    <a:ea typeface="仿宋_GB2312" pitchFamily="49" charset="-122"/>
                  </a:endParaRPr>
                </a:p>
              </p:txBody>
            </p:sp>
            <p:sp>
              <p:nvSpPr>
                <p:cNvPr id="1044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10 h 342"/>
                    <a:gd name="T2" fmla="*/ 16 w 673"/>
                    <a:gd name="T3" fmla="*/ 14 h 342"/>
                    <a:gd name="T4" fmla="*/ 40 w 673"/>
                    <a:gd name="T5" fmla="*/ 44 h 342"/>
                    <a:gd name="T6" fmla="*/ 42 w 673"/>
                    <a:gd name="T7" fmla="*/ 37 h 342"/>
                    <a:gd name="T8" fmla="*/ 28 w 673"/>
                    <a:gd name="T9" fmla="*/ 15 h 342"/>
                    <a:gd name="T10" fmla="*/ 2 w 673"/>
                    <a:gd name="T11" fmla="*/ 0 h 342"/>
                    <a:gd name="T12" fmla="*/ 0 w 673"/>
                    <a:gd name="T13" fmla="*/ 10 h 342"/>
                    <a:gd name="T14" fmla="*/ 0 w 673"/>
                    <a:gd name="T15" fmla="*/ 1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3200" b="1">
                    <a:solidFill>
                      <a:srgbClr val="000000"/>
                    </a:solidFill>
                    <a:latin typeface="Arial" panose="020B0604020202020204" pitchFamily="34" charset="0"/>
                    <a:ea typeface="仿宋_GB2312" pitchFamily="49" charset="-122"/>
                  </a:endParaRPr>
                </a:p>
              </p:txBody>
            </p:sp>
            <p:sp>
              <p:nvSpPr>
                <p:cNvPr id="1045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10 h 403"/>
                    <a:gd name="T2" fmla="*/ 22 w 716"/>
                    <a:gd name="T3" fmla="*/ 19 h 403"/>
                    <a:gd name="T4" fmla="*/ 41 w 716"/>
                    <a:gd name="T5" fmla="*/ 51 h 403"/>
                    <a:gd name="T6" fmla="*/ 46 w 716"/>
                    <a:gd name="T7" fmla="*/ 38 h 403"/>
                    <a:gd name="T8" fmla="*/ 27 w 716"/>
                    <a:gd name="T9" fmla="*/ 15 h 403"/>
                    <a:gd name="T10" fmla="*/ 5 w 716"/>
                    <a:gd name="T11" fmla="*/ 0 h 403"/>
                    <a:gd name="T12" fmla="*/ 0 w 716"/>
                    <a:gd name="T13" fmla="*/ 10 h 403"/>
                    <a:gd name="T14" fmla="*/ 0 w 716"/>
                    <a:gd name="T15" fmla="*/ 1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3200" b="1">
                    <a:solidFill>
                      <a:srgbClr val="000000"/>
                    </a:solidFill>
                    <a:latin typeface="Arial" panose="020B0604020202020204" pitchFamily="34" charset="0"/>
                    <a:ea typeface="仿宋_GB2312" pitchFamily="49" charset="-122"/>
                  </a:endParaRPr>
                </a:p>
              </p:txBody>
            </p:sp>
            <p:sp>
              <p:nvSpPr>
                <p:cNvPr id="1046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10 h 411"/>
                    <a:gd name="T2" fmla="*/ 20 w 717"/>
                    <a:gd name="T3" fmla="*/ 18 h 411"/>
                    <a:gd name="T4" fmla="*/ 41 w 717"/>
                    <a:gd name="T5" fmla="*/ 53 h 411"/>
                    <a:gd name="T6" fmla="*/ 46 w 717"/>
                    <a:gd name="T7" fmla="*/ 40 h 411"/>
                    <a:gd name="T8" fmla="*/ 25 w 717"/>
                    <a:gd name="T9" fmla="*/ 11 h 411"/>
                    <a:gd name="T10" fmla="*/ 4 w 717"/>
                    <a:gd name="T11" fmla="*/ 0 h 411"/>
                    <a:gd name="T12" fmla="*/ 0 w 717"/>
                    <a:gd name="T13" fmla="*/ 10 h 411"/>
                    <a:gd name="T14" fmla="*/ 0 w 717"/>
                    <a:gd name="T15" fmla="*/ 1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3200" b="1">
                    <a:solidFill>
                      <a:srgbClr val="000000"/>
                    </a:solidFill>
                    <a:latin typeface="Arial" panose="020B0604020202020204" pitchFamily="34" charset="0"/>
                    <a:ea typeface="仿宋_GB2312" pitchFamily="49" charset="-122"/>
                  </a:endParaRPr>
                </a:p>
              </p:txBody>
            </p:sp>
            <p:sp>
              <p:nvSpPr>
                <p:cNvPr id="1047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11 h 386"/>
                    <a:gd name="T2" fmla="*/ 17 w 709"/>
                    <a:gd name="T3" fmla="*/ 17 h 386"/>
                    <a:gd name="T4" fmla="*/ 42 w 709"/>
                    <a:gd name="T5" fmla="*/ 49 h 386"/>
                    <a:gd name="T6" fmla="*/ 45 w 709"/>
                    <a:gd name="T7" fmla="*/ 39 h 386"/>
                    <a:gd name="T8" fmla="*/ 19 w 709"/>
                    <a:gd name="T9" fmla="*/ 7 h 386"/>
                    <a:gd name="T10" fmla="*/ 3 w 709"/>
                    <a:gd name="T11" fmla="*/ 0 h 386"/>
                    <a:gd name="T12" fmla="*/ 0 w 709"/>
                    <a:gd name="T13" fmla="*/ 11 h 386"/>
                    <a:gd name="T14" fmla="*/ 0 w 709"/>
                    <a:gd name="T15" fmla="*/ 11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3200" b="1">
                    <a:solidFill>
                      <a:srgbClr val="000000"/>
                    </a:solidFill>
                    <a:latin typeface="Arial" panose="020B0604020202020204" pitchFamily="34" charset="0"/>
                    <a:ea typeface="仿宋_GB2312" pitchFamily="49" charset="-122"/>
                  </a:endParaRPr>
                </a:p>
              </p:txBody>
            </p:sp>
          </p:grpSp>
        </p:grpSp>
        <p:sp>
          <p:nvSpPr>
            <p:cNvPr id="1037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94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zhidao.baidu.com/search?word=0%E6%AC%A1%E6%96%B9&amp;fr=qb_search_exp&amp;ie=utf8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defTabSz="784225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defTabSz="784225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defTabSz="784225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defTabSz="784225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71B44D1-29AB-4BBA-A34E-C65EFB491A4B}" type="slidenum">
              <a:rPr kumimoji="0" lang="en-US" altLang="zh-CN" sz="1200" b="0">
                <a:solidFill>
                  <a:srgbClr val="000000"/>
                </a:solidFill>
                <a:ea typeface="宋体" panose="02010600030101010101" pitchFamily="2" charset="-122"/>
              </a:rPr>
              <a:pPr eaLnBrk="1" hangingPunct="1"/>
              <a:t>1</a:t>
            </a:fld>
            <a:endParaRPr kumimoji="0" lang="en-US" altLang="zh-CN" sz="12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30972" y="4945063"/>
            <a:ext cx="6400800" cy="153193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dirty="0" smtClean="0"/>
              <a:t>西安交通大学</a:t>
            </a:r>
          </a:p>
          <a:p>
            <a:pPr algn="ctr" eaLnBrk="1" hangingPunct="1">
              <a:buFontTx/>
              <a:buNone/>
            </a:pPr>
            <a:r>
              <a:rPr lang="zh-CN" altLang="en-US" dirty="0" smtClean="0"/>
              <a:t>地环</a:t>
            </a:r>
            <a:r>
              <a:rPr lang="en-US" altLang="zh-CN" dirty="0" smtClean="0"/>
              <a:t>11</a:t>
            </a:r>
          </a:p>
          <a:p>
            <a:pPr algn="ctr" eaLnBrk="1" hangingPunct="1">
              <a:buFontTx/>
              <a:buNone/>
            </a:pPr>
            <a:r>
              <a:rPr lang="en-US" altLang="zh-CN" dirty="0" smtClean="0"/>
              <a:t>2013.12.17</a:t>
            </a:r>
          </a:p>
        </p:txBody>
      </p:sp>
      <p:pic>
        <p:nvPicPr>
          <p:cNvPr id="5124" name="Picture 4" descr="xjt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117792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C++</a:t>
            </a:r>
            <a:r>
              <a:rPr lang="zh-CN" altLang="en-US" dirty="0" smtClean="0"/>
              <a:t>程序设计常用方法</a:t>
            </a: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2024064" y="1357313"/>
            <a:ext cx="557212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dirty="0"/>
              <a:t>计算机程序设计（</a:t>
            </a:r>
            <a:r>
              <a:rPr lang="en-US" altLang="zh-CN" dirty="0"/>
              <a:t>C++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7155335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9595" y="404664"/>
            <a:ext cx="69847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</a:t>
            </a:r>
            <a:r>
              <a:rPr lang="en-US" altLang="zh-CN" sz="2000" dirty="0"/>
              <a:t>for(i=0;i&lt;m1;i++)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for(j=0;j&lt;n1;j++)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&gt;&gt;A[i*n1+j];</a:t>
            </a:r>
          </a:p>
          <a:p>
            <a:r>
              <a:rPr lang="en-US" altLang="zh-CN" sz="2000" dirty="0"/>
              <a:t>	}     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按行输入矩阵元素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en-US" sz="2000" dirty="0"/>
              <a:t>请输入第二个矩阵的行数和列数：</a:t>
            </a:r>
            <a:r>
              <a:rPr lang="en-US" altLang="zh-CN" sz="2000" dirty="0"/>
              <a:t>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&gt;&gt;n2&gt;&gt;k1;</a:t>
            </a:r>
          </a:p>
          <a:p>
            <a:r>
              <a:rPr lang="en-US" altLang="zh-CN" sz="2000" dirty="0"/>
              <a:t>	while(n2!=n1)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en-US" sz="2000" dirty="0"/>
              <a:t>第二个矩阵的行数应等于第一个矩阵的列数，请重输：</a:t>
            </a:r>
            <a:r>
              <a:rPr lang="en-US" altLang="zh-CN" sz="2000" dirty="0"/>
              <a:t>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&gt;&gt;n2&gt;&gt;k1;</a:t>
            </a:r>
          </a:p>
          <a:p>
            <a:r>
              <a:rPr lang="en-US" altLang="zh-CN" sz="2000" dirty="0"/>
              <a:t>	} </a:t>
            </a:r>
            <a:r>
              <a:rPr lang="en-US" altLang="zh-CN" sz="2000" dirty="0">
                <a:solidFill>
                  <a:srgbClr val="00B050"/>
                </a:solidFill>
              </a:rPr>
              <a:t>       // </a:t>
            </a:r>
            <a:r>
              <a:rPr lang="zh-CN" altLang="en-US" sz="2000" dirty="0">
                <a:solidFill>
                  <a:srgbClr val="00B050"/>
                </a:solidFill>
              </a:rPr>
              <a:t>保证第二个矩阵的行数等于第一个矩阵的列数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/>
              <a:t>    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en-US" sz="2000" dirty="0"/>
              <a:t>请输入第二个矩阵的元素：</a:t>
            </a:r>
            <a:r>
              <a:rPr lang="en-US" altLang="zh-CN" sz="2000" dirty="0"/>
              <a:t>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for(i=0;i&lt;n2;i++)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for(j=0;j&lt;k1;j++)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&gt;&gt;B[i*k1+j];</a:t>
            </a:r>
          </a:p>
          <a:p>
            <a:r>
              <a:rPr lang="en-US" altLang="zh-CN" sz="2000" dirty="0"/>
              <a:t>	}       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按行输入矩阵元素</a:t>
            </a:r>
            <a:endParaRPr lang="en-US" altLang="zh-CN" sz="2000" dirty="0"/>
          </a:p>
          <a:p>
            <a:endParaRPr lang="en-US" altLang="zh-C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9576" y="764705"/>
            <a:ext cx="69127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	for(i=0;i&lt;m1;i++)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for(j=0;j&lt;k1;j++)</a:t>
            </a:r>
          </a:p>
          <a:p>
            <a:r>
              <a:rPr lang="en-US" altLang="zh-CN" dirty="0"/>
              <a:t>			{</a:t>
            </a:r>
          </a:p>
          <a:p>
            <a:r>
              <a:rPr lang="en-US" altLang="zh-CN" dirty="0"/>
              <a:t>				C[i*k1+j]=0;</a:t>
            </a:r>
          </a:p>
          <a:p>
            <a:r>
              <a:rPr lang="en-US" altLang="zh-CN" dirty="0"/>
              <a:t>				for(k=0;k&lt;n1;k++)				</a:t>
            </a:r>
            <a:r>
              <a:rPr lang="en-US" altLang="zh-CN" dirty="0">
                <a:solidFill>
                  <a:srgbClr val="FF0000"/>
                </a:solidFill>
              </a:rPr>
              <a:t>                     C[i*k1+j]=C[i*k1+j]+A[i*n1+k]*B[k*k1+j];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};    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计算乘积矩阵元素值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      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输出乘积矩阵元素：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for(i=0;i&lt;m1;i++)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for(j=0;j&lt;k1;j++)</a:t>
            </a:r>
          </a:p>
          <a:p>
            <a:r>
              <a:rPr lang="en-US" altLang="zh-CN" dirty="0"/>
              <a:t>			{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cout</a:t>
            </a:r>
            <a:r>
              <a:rPr lang="en-US" altLang="zh-CN" dirty="0"/>
              <a:t>&lt;&lt;C[i*k1+j]&lt;&lt;"\t";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}   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输出乘积矩阵元素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		return 0;</a:t>
            </a:r>
          </a:p>
          <a:p>
            <a:r>
              <a:rPr lang="en-US" altLang="zh-CN" dirty="0"/>
              <a:t>	}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5601" y="333138"/>
            <a:ext cx="7264489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二维数组：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数组元素输入：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en-US" sz="2000" dirty="0"/>
              <a:t>请输入第一个矩阵的行数和列数：</a:t>
            </a:r>
            <a:r>
              <a:rPr lang="en-US" altLang="zh-CN" sz="2000" dirty="0"/>
              <a:t>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&gt;&gt;m1&gt;&gt;n1;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en-US" sz="2000" dirty="0"/>
              <a:t>请输入第一个矩阵的元素：</a:t>
            </a:r>
            <a:r>
              <a:rPr lang="en-US" altLang="zh-CN" sz="2000" dirty="0"/>
              <a:t>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            for(i=0;i&lt;m1;i++)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for(j=0;j&lt;n1;j++)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&gt;&gt;A[i*n1+j];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B050"/>
                </a:solidFill>
              </a:rPr>
              <a:t>}       //</a:t>
            </a:r>
            <a:r>
              <a:rPr lang="zh-CN" altLang="en-US" sz="2000" dirty="0">
                <a:solidFill>
                  <a:srgbClr val="00B050"/>
                </a:solidFill>
              </a:rPr>
              <a:t>按行输入矩阵元素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乘积矩阵元素值计算：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                for(i=0;i&lt;m1;i++)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for(j=0;j&lt;k1;j++)</a:t>
            </a:r>
          </a:p>
          <a:p>
            <a:r>
              <a:rPr lang="en-US" altLang="zh-CN" sz="2000" dirty="0"/>
              <a:t>		{</a:t>
            </a:r>
          </a:p>
          <a:p>
            <a:r>
              <a:rPr lang="en-US" altLang="zh-CN" sz="2000" dirty="0"/>
              <a:t>			C[i*k1+j]=0;</a:t>
            </a:r>
          </a:p>
          <a:p>
            <a:r>
              <a:rPr lang="en-US" altLang="zh-CN" sz="2000" dirty="0"/>
              <a:t>			for(k=0;k&lt;n1;k++)	</a:t>
            </a:r>
            <a:r>
              <a:rPr lang="en-US" altLang="zh-CN" sz="2000" dirty="0">
                <a:solidFill>
                  <a:srgbClr val="FF0000"/>
                </a:solidFill>
              </a:rPr>
              <a:t>C[i*k1+j]=C[i*k1+j]+A[i*n1+k]*B[k*k1+j];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	};      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计算乘积矩阵元素值</a:t>
            </a:r>
            <a:endParaRPr lang="en-US" altLang="zh-CN" sz="2000" dirty="0">
              <a:solidFill>
                <a:srgbClr val="00B05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08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zh-CN" dirty="0"/>
              <a:t>字母大小写转换以及</a:t>
            </a:r>
            <a:r>
              <a:rPr lang="en-US" altLang="zh-CN" dirty="0"/>
              <a:t>ASCII</a:t>
            </a:r>
            <a:r>
              <a:rPr lang="zh-CN" altLang="zh-CN" dirty="0"/>
              <a:t>码显示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2126417" y="2848756"/>
            <a:ext cx="6492927" cy="1933107"/>
          </a:xfrm>
        </p:spPr>
        <p:txBody>
          <a:bodyPr/>
          <a:lstStyle/>
          <a:p>
            <a:pPr lvl="1">
              <a:buNone/>
              <a:defRPr/>
            </a:pPr>
            <a:r>
              <a:rPr lang="en-US" altLang="zh-CN" sz="3200" dirty="0">
                <a:solidFill>
                  <a:srgbClr val="000000"/>
                </a:solidFill>
              </a:rPr>
              <a:t>‘a’</a:t>
            </a:r>
            <a:r>
              <a:rPr lang="zh-CN" altLang="en-US" sz="3200" dirty="0">
                <a:solidFill>
                  <a:srgbClr val="000000"/>
                </a:solidFill>
              </a:rPr>
              <a:t>，字符，内存中存 的数值是 </a:t>
            </a:r>
            <a:r>
              <a:rPr lang="en-US" altLang="zh-CN" sz="3200" dirty="0">
                <a:solidFill>
                  <a:srgbClr val="000000"/>
                </a:solidFill>
              </a:rPr>
              <a:t>97</a:t>
            </a:r>
          </a:p>
          <a:p>
            <a:pPr lvl="1">
              <a:buNone/>
              <a:defRPr/>
            </a:pPr>
            <a:r>
              <a:rPr lang="en-US" altLang="zh-CN" sz="3200" dirty="0">
                <a:solidFill>
                  <a:srgbClr val="000000"/>
                </a:solidFill>
              </a:rPr>
              <a:t>‘1’</a:t>
            </a:r>
            <a:r>
              <a:rPr lang="zh-CN" altLang="en-US" sz="3200" dirty="0">
                <a:solidFill>
                  <a:srgbClr val="000000"/>
                </a:solidFill>
              </a:rPr>
              <a:t>，字符，内存中存的数值是</a:t>
            </a:r>
            <a:r>
              <a:rPr lang="en-US" altLang="zh-CN" sz="3200" dirty="0">
                <a:solidFill>
                  <a:srgbClr val="000000"/>
                </a:solidFill>
              </a:rPr>
              <a:t>49</a:t>
            </a:r>
          </a:p>
          <a:p>
            <a:pPr lvl="1">
              <a:buNone/>
              <a:defRPr/>
            </a:pPr>
            <a:r>
              <a:rPr lang="en-US" altLang="zh-CN" sz="3200" dirty="0" smtClean="0">
                <a:solidFill>
                  <a:srgbClr val="000000"/>
                </a:solidFill>
              </a:rPr>
              <a:t> 1</a:t>
            </a:r>
            <a:r>
              <a:rPr lang="en-US" altLang="zh-CN" sz="3200" dirty="0">
                <a:solidFill>
                  <a:srgbClr val="000000"/>
                </a:solidFill>
              </a:rPr>
              <a:t>,      </a:t>
            </a:r>
            <a:r>
              <a:rPr lang="zh-CN" altLang="en-US" sz="3200" dirty="0">
                <a:solidFill>
                  <a:srgbClr val="000000"/>
                </a:solidFill>
              </a:rPr>
              <a:t>整数，内存中存的数值是 </a:t>
            </a:r>
            <a:r>
              <a:rPr lang="en-US" altLang="zh-CN" sz="3200" dirty="0">
                <a:solidFill>
                  <a:srgbClr val="000000"/>
                </a:solidFill>
              </a:rPr>
              <a:t>1</a:t>
            </a:r>
          </a:p>
          <a:p>
            <a:endParaRPr lang="zh-CN" altLang="en-US" sz="3200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42ED8CB-AC2B-4B09-A87B-DB1CE29194B3}" type="slidenum">
              <a:rPr kumimoji="0" lang="en-US" altLang="zh-CN" sz="1200" b="0">
                <a:solidFill>
                  <a:srgbClr val="000000"/>
                </a:solidFill>
                <a:ea typeface="宋体" panose="02010600030101010101" pitchFamily="2" charset="-122"/>
              </a:rPr>
              <a:pPr eaLnBrk="1" hangingPunct="1"/>
              <a:t>13</a:t>
            </a:fld>
            <a:endParaRPr kumimoji="0" lang="en-US" altLang="zh-CN" sz="12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00226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6226"/>
            <a:ext cx="3898900" cy="1209675"/>
          </a:xfrm>
        </p:spPr>
        <p:txBody>
          <a:bodyPr/>
          <a:lstStyle/>
          <a:p>
            <a:r>
              <a:rPr lang="en-US" altLang="zh-CN" sz="4000" dirty="0" smtClean="0">
                <a:solidFill>
                  <a:schemeClr val="tx1"/>
                </a:solidFill>
              </a:rPr>
              <a:t>ASCII</a:t>
            </a:r>
            <a:r>
              <a:rPr lang="zh-CN" altLang="en-US" sz="4000" dirty="0" smtClean="0">
                <a:solidFill>
                  <a:schemeClr val="tx1"/>
                </a:solidFill>
              </a:rPr>
              <a:t>码显示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1" y="207051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 smtClean="0"/>
              <a:t>设a为字符型变量，cout&lt;&lt;a,显示的是某个字符，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in</a:t>
            </a:r>
            <a:r>
              <a:rPr lang="en-US" altLang="zh-CN" sz="2400" b="1" dirty="0" smtClean="0"/>
              <a:t>t)</a:t>
            </a:r>
            <a:r>
              <a:rPr lang="zh-CN" altLang="en-US" sz="2400" b="1" dirty="0" smtClean="0"/>
              <a:t>a可将a强制转换为整形</a:t>
            </a:r>
          </a:p>
          <a:p>
            <a:pPr>
              <a:lnSpc>
                <a:spcPct val="80000"/>
              </a:lnSpc>
            </a:pPr>
            <a:endParaRPr lang="zh-CN" altLang="en-US" sz="2400" b="1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 smtClean="0"/>
              <a:t>#include&lt;iostream&gt;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 smtClean="0"/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 smtClean="0"/>
              <a:t>int main()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 smtClean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 smtClean="0"/>
              <a:t>	char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 smtClean="0"/>
              <a:t>	cin&gt;&gt;a;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 smtClean="0"/>
              <a:t>	cout&lt;&lt;"a的ASCII码为："&lt;&lt;(int)a&lt;&lt;endl;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 smtClean="0"/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 smtClean="0"/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为字符型变量，cout&lt;&lt;a,显示的是某个字符，（int)a可将a强制转换为整形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#include&lt;iostream&gt;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using namespace std;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int main()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	char a;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	cin&gt;&gt;a;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	cout&lt;&lt;"a的ASCII码为："&lt;&lt;(int)a&lt;&lt;endl;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	return 0;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85731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6226"/>
            <a:ext cx="3898900" cy="1209675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字母大小写转换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29391" y="1485901"/>
            <a:ext cx="8229600" cy="482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/>
              <a:t> </a:t>
            </a:r>
            <a:r>
              <a:rPr lang="zh-CN" altLang="en-US" sz="2400" b="1" dirty="0" smtClean="0"/>
              <a:t>大写字母</a:t>
            </a:r>
            <a:r>
              <a:rPr lang="zh-CN" altLang="en-US" sz="2400" b="1" dirty="0"/>
              <a:t>A的ASCII值为65，小写字母a的ASCII值为97，它们相差32，小写转换为大写减32，大写转换为小写则</a:t>
            </a:r>
            <a:r>
              <a:rPr lang="zh-CN" altLang="en-US" sz="2400" b="1" dirty="0" smtClean="0"/>
              <a:t>相反</a:t>
            </a:r>
            <a:endParaRPr lang="en-US" altLang="zh-CN" sz="2400" b="1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ct val="80000"/>
              </a:lnSpc>
              <a:buNone/>
            </a:pPr>
            <a:endParaRPr lang="zh-CN" altLang="en-US" sz="2400" b="1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/>
              <a:t>     </a:t>
            </a:r>
            <a:r>
              <a:rPr lang="zh-CN" altLang="en-US" sz="2400" b="1" dirty="0" smtClean="0"/>
              <a:t>        char </a:t>
            </a:r>
            <a:r>
              <a:rPr lang="zh-CN" altLang="en-US" sz="2400" b="1" dirty="0"/>
              <a:t>c1,c2,c3;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/>
              <a:t>	cout&lt;&lt;"请输入一个小写字母：";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/>
              <a:t>	cin&gt;&gt;c1;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/>
              <a:t>	c2=c1-'a'+'A';    //小写转换为大写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/>
              <a:t>	cout&lt;&lt;c2&lt;&lt;endl;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/>
              <a:t>	cout&lt;&lt;"请输入一个大写字母：";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/>
              <a:t>	cin&gt;&gt;c3;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/>
              <a:t>	c2=c3-'A'+'a';   //大写转换为小写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/>
              <a:t>	cout&lt;&lt;c2&lt;&lt;endl;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为字符型变量，cout&lt;&lt;a,显示的是某个字符，（int)a可将a强制转换为整形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#include&lt;iostream&gt;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using namespace std;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int main()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	char a;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	cin&gt;&gt;a;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	cout&lt;&lt;"a的ASCII码为："&lt;&lt;(int)a&lt;&lt;endl;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	return 0;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55272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571499" y="214313"/>
            <a:ext cx="11000907" cy="1143000"/>
          </a:xfrm>
        </p:spPr>
        <p:txBody>
          <a:bodyPr/>
          <a:lstStyle/>
          <a:p>
            <a:r>
              <a:rPr lang="en-US" altLang="zh-CN" sz="4200" dirty="0" smtClean="0"/>
              <a:t>4.</a:t>
            </a:r>
            <a:r>
              <a:rPr lang="zh-CN" altLang="zh-CN" sz="3200" dirty="0"/>
              <a:t>计算</a:t>
            </a:r>
            <a:r>
              <a:rPr lang="en-US" altLang="zh-CN" sz="3200" dirty="0"/>
              <a:t>π</a:t>
            </a:r>
            <a:r>
              <a:rPr lang="zh-CN" altLang="zh-CN" sz="3200" dirty="0"/>
              <a:t>的近似值（同类型还有</a:t>
            </a:r>
            <a:r>
              <a:rPr lang="en-US" altLang="zh-CN" sz="3200" dirty="0"/>
              <a:t>e</a:t>
            </a:r>
            <a:r>
              <a:rPr lang="zh-CN" altLang="zh-CN" sz="3200" dirty="0"/>
              <a:t>的值等）、通项的实现</a:t>
            </a:r>
            <a:endParaRPr lang="zh-CN" altLang="en-US" sz="3200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719528" y="1484313"/>
            <a:ext cx="10687987" cy="4730750"/>
          </a:xfrm>
        </p:spPr>
        <p:txBody>
          <a:bodyPr/>
          <a:lstStyle/>
          <a:p>
            <a:pPr marL="342900" lvl="0" indent="-342900" defTabSz="914400" eaLnBrk="1" fontAlgn="auto" hangingPunct="1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级数求和在程序设计中的一般思路是用变量表示“和”，初始值为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0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或第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项的值，然后初步构造通项。每构造一个通项，就将其加到“和”中并检验终止条件，直到满足要求，“和”就是近似解。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  <a:p>
            <a:pPr marL="342900" lvl="0" indent="-342900" defTabSz="914400" eaLnBrk="1" fontAlgn="auto" hangingPunct="1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通项可以直接计算，更好的方法是利用前一来项计算，这样可以节约计算工作量，甚至带来更好的精度。例如在计算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e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的近似值时，若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u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为通项，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u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0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=1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，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u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n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=u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n-1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/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n,n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=1,2,3….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。由于不知道哪一项满足精度要求，可以使用当型或直到型循环。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479FA86-2730-46CB-AD81-018EB9FECF2C}" type="slidenum">
              <a:rPr kumimoji="0" lang="en-US" altLang="zh-CN" sz="1200" b="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16</a:t>
            </a:fld>
            <a:endParaRPr kumimoji="0" lang="en-US" altLang="zh-CN" sz="12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62197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9753" y="1976241"/>
            <a:ext cx="8352928" cy="4525963"/>
          </a:xfrm>
        </p:spPr>
        <p:txBody>
          <a:bodyPr/>
          <a:lstStyle/>
          <a:p>
            <a:r>
              <a:rPr lang="zh-CN" altLang="en-US" dirty="0" smtClean="0"/>
              <a:t>当题目中要求输出时保留小数点后面的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位时，可在输出数据前写上下面两条语句：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cout.setf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::fixed);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//</a:t>
            </a:r>
            <a:r>
              <a:rPr lang="zh-CN" altLang="en-US" dirty="0" smtClean="0"/>
              <a:t>照写，设置定点显示，与下句结合用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cout.precision</a:t>
            </a:r>
            <a:r>
              <a:rPr lang="en-US" altLang="zh-CN" dirty="0" smtClean="0"/>
              <a:t>(x);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//</a:t>
            </a:r>
            <a:r>
              <a:rPr lang="zh-CN" altLang="en-US" dirty="0" smtClean="0"/>
              <a:t>显示小数点后</a:t>
            </a:r>
            <a:r>
              <a:rPr lang="en-US" altLang="zh-CN" dirty="0" smtClean="0"/>
              <a:t>x</a:t>
            </a:r>
            <a:r>
              <a:rPr lang="zh-CN" altLang="en-US" dirty="0" smtClean="0"/>
              <a:t>位，可依据要求而改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859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例题解析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3869" y="1428751"/>
            <a:ext cx="7974767" cy="478631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b="1" dirty="0" smtClean="0"/>
              <a:t>例题（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zh-CN" dirty="0" smtClean="0"/>
              <a:t>利用</a:t>
            </a:r>
            <a:r>
              <a:rPr lang="zh-CN" altLang="en-US" dirty="0"/>
              <a:t>下</a:t>
            </a:r>
            <a:r>
              <a:rPr lang="zh-CN" altLang="zh-CN" dirty="0"/>
              <a:t>式编程计算π得近似值，精确到</a:t>
            </a:r>
            <a:r>
              <a:rPr lang="zh-CN" altLang="zh-CN" dirty="0" smtClean="0"/>
              <a:t>小数点后</a:t>
            </a:r>
            <a:r>
              <a:rPr lang="en-US" altLang="zh-CN" dirty="0" smtClean="0"/>
              <a:t>8</a:t>
            </a:r>
            <a:r>
              <a:rPr lang="zh-CN" altLang="zh-CN" dirty="0"/>
              <a:t>位（通项的绝对值</a:t>
            </a:r>
            <a:r>
              <a:rPr lang="zh-CN" altLang="zh-CN" dirty="0" smtClean="0"/>
              <a:t>小于</a:t>
            </a:r>
            <a:r>
              <a:rPr lang="en-US" altLang="zh-CN" dirty="0" smtClean="0"/>
              <a:t> 1.0E-9</a:t>
            </a:r>
            <a:r>
              <a:rPr lang="zh-CN" altLang="zh-CN" dirty="0"/>
              <a:t>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π=4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1-1/3+1/5-1/7+1/9-………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638248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404664"/>
            <a:ext cx="8589640" cy="5976664"/>
          </a:xfrm>
        </p:spPr>
        <p:txBody>
          <a:bodyPr/>
          <a:lstStyle/>
          <a:p>
            <a:r>
              <a:rPr lang="zh-CN" altLang="en-US" b="1" dirty="0" smtClean="0"/>
              <a:t>问题分析：</a:t>
            </a:r>
            <a:endParaRPr lang="en-US" altLang="zh-CN" b="1" dirty="0" smtClean="0"/>
          </a:p>
          <a:p>
            <a:r>
              <a:rPr lang="zh-CN" altLang="en-US" dirty="0" smtClean="0"/>
              <a:t>分析通项，分母为奇数</a:t>
            </a:r>
            <a:r>
              <a:rPr lang="en-US" altLang="zh-CN" dirty="0" smtClean="0"/>
              <a:t>(2n-1)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n=1,2,3…..</a:t>
            </a:r>
            <a:r>
              <a:rPr lang="zh-CN" altLang="en-US" dirty="0" smtClean="0"/>
              <a:t>时，就是通项的分母，求倒数就是通项的绝对值。通项中还有一个问题是正负号的交替，我们可以利用负数乘法的特点“负负得正”来实现，</a:t>
            </a:r>
            <a:r>
              <a:rPr lang="en-US" altLang="zh-CN" dirty="0" smtClean="0"/>
              <a:t>(-1)</a:t>
            </a:r>
            <a:r>
              <a:rPr lang="zh-CN" altLang="en-US" dirty="0" smtClean="0"/>
              <a:t>乘一次</a:t>
            </a:r>
            <a:r>
              <a:rPr lang="en-US" altLang="zh-CN" dirty="0" smtClean="0"/>
              <a:t>(-1)</a:t>
            </a:r>
            <a:r>
              <a:rPr lang="zh-CN" altLang="en-US" dirty="0" smtClean="0"/>
              <a:t>为正，再乘一次</a:t>
            </a:r>
            <a:r>
              <a:rPr lang="en-US" altLang="zh-CN" dirty="0" smtClean="0"/>
              <a:t>(-1)</a:t>
            </a:r>
            <a:r>
              <a:rPr lang="zh-CN" altLang="en-US" dirty="0" smtClean="0"/>
              <a:t>又变为负的</a:t>
            </a:r>
            <a:r>
              <a:rPr lang="en-US" altLang="zh-CN" dirty="0" smtClean="0"/>
              <a:t>……..</a:t>
            </a:r>
            <a:r>
              <a:rPr lang="zh-CN" altLang="en-US" dirty="0" smtClean="0"/>
              <a:t>可以实现正负的交替。</a:t>
            </a:r>
            <a:endParaRPr lang="en-US" altLang="zh-CN" dirty="0" smtClean="0"/>
          </a:p>
          <a:p>
            <a:r>
              <a:rPr lang="zh-CN" altLang="en-US" dirty="0" smtClean="0"/>
              <a:t>由于循环次数不能确定，精度是确定循环是否继续的</a:t>
            </a:r>
            <a:r>
              <a:rPr lang="zh-CN" altLang="en-US" dirty="0"/>
              <a:t>依据</a:t>
            </a:r>
            <a:r>
              <a:rPr lang="zh-CN" altLang="en-US" dirty="0" smtClean="0"/>
              <a:t>，所以用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循环。当相邻的两个和的差小于</a:t>
            </a:r>
            <a:r>
              <a:rPr lang="en-US" altLang="zh-CN" dirty="0" smtClean="0"/>
              <a:t>1.0E-9</a:t>
            </a:r>
            <a:r>
              <a:rPr lang="zh-CN" altLang="en-US" dirty="0" smtClean="0"/>
              <a:t>时，认为达到了精度要求。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内容提要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2381250" y="1428751"/>
            <a:ext cx="7786688" cy="4786313"/>
          </a:xfrm>
        </p:spPr>
        <p:txBody>
          <a:bodyPr/>
          <a:lstStyle/>
          <a:p>
            <a:r>
              <a:rPr lang="zh-CN" altLang="en-US" dirty="0"/>
              <a:t>主要</a:t>
            </a:r>
            <a:r>
              <a:rPr lang="zh-CN" altLang="en-US" dirty="0" smtClean="0"/>
              <a:t>内容来自于课本及实验指导书。</a:t>
            </a:r>
            <a:endParaRPr lang="en-US" altLang="zh-CN" dirty="0" smtClean="0"/>
          </a:p>
          <a:p>
            <a:r>
              <a:rPr lang="zh-CN" altLang="en-US" dirty="0" smtClean="0"/>
              <a:t>分工合作。在分配任务的基础上每人负责一项。共计</a:t>
            </a:r>
            <a:r>
              <a:rPr lang="en-US" altLang="zh-CN" dirty="0" smtClean="0"/>
              <a:t>18</a:t>
            </a:r>
            <a:r>
              <a:rPr lang="zh-CN" altLang="en-US" dirty="0" smtClean="0"/>
              <a:t>项。</a:t>
            </a:r>
            <a:endParaRPr lang="en-US" altLang="zh-CN" dirty="0" smtClean="0"/>
          </a:p>
          <a:p>
            <a:r>
              <a:rPr lang="zh-CN" altLang="en-US" dirty="0" smtClean="0"/>
              <a:t>每一项里面内容编排风格各异。相对于课本内容而言，内容跳跃性较大。</a:t>
            </a:r>
            <a:endParaRPr lang="en-US" altLang="zh-CN" dirty="0" smtClean="0"/>
          </a:p>
          <a:p>
            <a:r>
              <a:rPr lang="zh-CN" altLang="en-US" dirty="0" smtClean="0"/>
              <a:t>由于水平所限，故若有不到之处，望大家批评指正，达到共同学习的目的。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42ED8CB-AC2B-4B09-A87B-DB1CE29194B3}" type="slidenum">
              <a:rPr kumimoji="0" lang="en-US" altLang="zh-CN" sz="1200" b="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2</a:t>
            </a:fld>
            <a:endParaRPr kumimoji="0" lang="en-US" altLang="zh-CN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88132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0"/>
            <a:ext cx="8229600" cy="6858000"/>
          </a:xfrm>
        </p:spPr>
        <p:txBody>
          <a:bodyPr>
            <a:normAutofit fontScale="32500" lnSpcReduction="20000"/>
          </a:bodyPr>
          <a:lstStyle/>
          <a:p>
            <a:endParaRPr lang="en-US" altLang="zh-CN" sz="5500" b="1" dirty="0"/>
          </a:p>
          <a:p>
            <a:r>
              <a:rPr lang="zh-CN" altLang="en-US" sz="9800" b="1" dirty="0"/>
              <a:t>源程序</a:t>
            </a:r>
            <a:endParaRPr lang="en-US" altLang="zh-CN" sz="9800" b="1" dirty="0"/>
          </a:p>
          <a:p>
            <a:endParaRPr lang="en-US" altLang="zh-CN" sz="5500" b="1" dirty="0"/>
          </a:p>
          <a:p>
            <a:r>
              <a:rPr lang="en-US" altLang="zh-CN" sz="5500" b="1" dirty="0"/>
              <a:t>#include&lt;</a:t>
            </a:r>
            <a:r>
              <a:rPr lang="en-US" altLang="zh-CN" sz="5500" b="1" dirty="0" err="1"/>
              <a:t>iostream</a:t>
            </a:r>
            <a:r>
              <a:rPr lang="en-US" altLang="zh-CN" sz="5500" b="1" dirty="0"/>
              <a:t>&gt;       //</a:t>
            </a:r>
            <a:r>
              <a:rPr lang="zh-CN" altLang="en-US" sz="5500" b="1" dirty="0"/>
              <a:t>包含需要的头文件</a:t>
            </a:r>
            <a:endParaRPr lang="zh-CN" altLang="zh-CN" sz="5500" b="1" dirty="0"/>
          </a:p>
          <a:p>
            <a:r>
              <a:rPr lang="en-US" altLang="zh-CN" sz="5500" b="1" dirty="0"/>
              <a:t>using namespace </a:t>
            </a:r>
            <a:r>
              <a:rPr lang="en-US" altLang="zh-CN" sz="5500" b="1" dirty="0" err="1"/>
              <a:t>std</a:t>
            </a:r>
            <a:r>
              <a:rPr lang="en-US" altLang="zh-CN" sz="5500" b="1" dirty="0"/>
              <a:t>;    //</a:t>
            </a:r>
            <a:r>
              <a:rPr lang="zh-CN" altLang="en-US" sz="5500" b="1" dirty="0"/>
              <a:t>名字空间</a:t>
            </a:r>
            <a:endParaRPr lang="zh-CN" altLang="zh-CN" sz="5500" b="1" dirty="0"/>
          </a:p>
          <a:p>
            <a:r>
              <a:rPr lang="en-US" altLang="zh-CN" sz="5500" b="1" dirty="0" err="1"/>
              <a:t>int</a:t>
            </a:r>
            <a:r>
              <a:rPr lang="en-US" altLang="zh-CN" sz="5500" b="1" dirty="0"/>
              <a:t> main()                          //</a:t>
            </a:r>
            <a:r>
              <a:rPr lang="zh-CN" altLang="en-US" sz="5500" b="1" dirty="0"/>
              <a:t>主函数</a:t>
            </a:r>
            <a:endParaRPr lang="zh-CN" altLang="zh-CN" sz="5500" b="1" dirty="0"/>
          </a:p>
          <a:p>
            <a:r>
              <a:rPr lang="en-US" altLang="zh-CN" sz="5500" b="1" dirty="0"/>
              <a:t>{</a:t>
            </a:r>
            <a:endParaRPr lang="zh-CN" altLang="zh-CN" sz="5500" b="1" dirty="0"/>
          </a:p>
          <a:p>
            <a:r>
              <a:rPr lang="en-US" altLang="zh-CN" sz="5500" b="1" dirty="0"/>
              <a:t>    double </a:t>
            </a:r>
            <a:r>
              <a:rPr lang="en-US" altLang="zh-CN" sz="5500" b="1" dirty="0" err="1"/>
              <a:t>pai,u,sign,n</a:t>
            </a:r>
            <a:r>
              <a:rPr lang="en-US" altLang="zh-CN" sz="5500" b="1" dirty="0"/>
              <a:t>;    //</a:t>
            </a:r>
            <a:r>
              <a:rPr lang="zh-CN" altLang="en-US" sz="5500" b="1" dirty="0"/>
              <a:t>定义累加和，通项，符号量，项数</a:t>
            </a:r>
            <a:endParaRPr lang="zh-CN" altLang="zh-CN" sz="5500" b="1" dirty="0"/>
          </a:p>
          <a:p>
            <a:r>
              <a:rPr lang="en-US" altLang="zh-CN" sz="5500" b="1" dirty="0"/>
              <a:t>    </a:t>
            </a:r>
            <a:r>
              <a:rPr lang="en-US" altLang="zh-CN" sz="5500" b="1" dirty="0" err="1"/>
              <a:t>pai</a:t>
            </a:r>
            <a:r>
              <a:rPr lang="en-US" altLang="zh-CN" sz="5500" b="1" dirty="0"/>
              <a:t>=0;                             //</a:t>
            </a:r>
            <a:r>
              <a:rPr lang="zh-CN" altLang="en-US" sz="5500" b="1" dirty="0"/>
              <a:t>设累加和初始值为</a:t>
            </a:r>
            <a:r>
              <a:rPr lang="en-US" altLang="zh-CN" sz="5500" b="1" dirty="0"/>
              <a:t>0</a:t>
            </a:r>
            <a:endParaRPr lang="zh-CN" altLang="zh-CN" sz="5500" b="1" dirty="0"/>
          </a:p>
          <a:p>
            <a:r>
              <a:rPr lang="en-US" altLang="zh-CN" sz="5500" b="1" dirty="0"/>
              <a:t>    u=0;                                //</a:t>
            </a:r>
            <a:r>
              <a:rPr lang="zh-CN" altLang="en-US" sz="5500" b="1" dirty="0"/>
              <a:t>设通项初始值为</a:t>
            </a:r>
            <a:r>
              <a:rPr lang="en-US" altLang="zh-CN" sz="5500" b="1" dirty="0"/>
              <a:t>0</a:t>
            </a:r>
            <a:endParaRPr lang="zh-CN" altLang="zh-CN" sz="5500" b="1" dirty="0"/>
          </a:p>
          <a:p>
            <a:r>
              <a:rPr lang="en-US" altLang="zh-CN" sz="5500" b="1" dirty="0"/>
              <a:t>    sign=1;                           //</a:t>
            </a:r>
            <a:r>
              <a:rPr lang="zh-CN" altLang="en-US" sz="5500" b="1" dirty="0"/>
              <a:t>设符号量初始值为</a:t>
            </a:r>
            <a:r>
              <a:rPr lang="en-US" altLang="zh-CN" sz="5500" b="1" dirty="0"/>
              <a:t>-1</a:t>
            </a:r>
            <a:endParaRPr lang="zh-CN" altLang="zh-CN" sz="5500" b="1" dirty="0"/>
          </a:p>
          <a:p>
            <a:r>
              <a:rPr lang="en-US" altLang="zh-CN" sz="5500" b="1" dirty="0"/>
              <a:t>    n=1;                                //</a:t>
            </a:r>
            <a:r>
              <a:rPr lang="zh-CN" altLang="en-US" sz="5500" b="1" dirty="0"/>
              <a:t>定义第一项</a:t>
            </a:r>
            <a:endParaRPr lang="zh-CN" altLang="zh-CN" sz="5500" b="1" dirty="0"/>
          </a:p>
          <a:p>
            <a:r>
              <a:rPr lang="en-US" altLang="zh-CN" sz="5500" b="1" dirty="0"/>
              <a:t>    </a:t>
            </a:r>
            <a:r>
              <a:rPr lang="en-US" altLang="zh-CN" sz="5500" b="1" dirty="0" err="1"/>
              <a:t>cout.setf</a:t>
            </a:r>
            <a:r>
              <a:rPr lang="en-US" altLang="zh-CN" sz="5500" b="1" dirty="0"/>
              <a:t>(</a:t>
            </a:r>
            <a:r>
              <a:rPr lang="en-US" altLang="zh-CN" sz="5500" b="1" dirty="0" err="1"/>
              <a:t>ios</a:t>
            </a:r>
            <a:r>
              <a:rPr lang="en-US" altLang="zh-CN" sz="5500" b="1" dirty="0"/>
              <a:t>::fixed);</a:t>
            </a:r>
            <a:endParaRPr lang="zh-CN" altLang="zh-CN" sz="5500" b="1" dirty="0"/>
          </a:p>
          <a:p>
            <a:r>
              <a:rPr lang="en-US" altLang="zh-CN" sz="5500" b="1" dirty="0"/>
              <a:t>    </a:t>
            </a:r>
            <a:r>
              <a:rPr lang="en-US" altLang="zh-CN" sz="5500" b="1" dirty="0" err="1"/>
              <a:t>cout.precision</a:t>
            </a:r>
            <a:r>
              <a:rPr lang="en-US" altLang="zh-CN" sz="5500" b="1" dirty="0"/>
              <a:t>(8);        //</a:t>
            </a:r>
            <a:r>
              <a:rPr lang="zh-CN" altLang="en-US" sz="5500" b="1" dirty="0"/>
              <a:t>精度要求，保留小数点后面</a:t>
            </a:r>
            <a:r>
              <a:rPr lang="en-US" altLang="zh-CN" sz="5500" b="1" dirty="0"/>
              <a:t>8</a:t>
            </a:r>
            <a:r>
              <a:rPr lang="zh-CN" altLang="en-US" sz="5500" b="1" dirty="0"/>
              <a:t>位</a:t>
            </a:r>
            <a:endParaRPr lang="zh-CN" altLang="zh-CN" sz="5500" b="1" dirty="0"/>
          </a:p>
          <a:p>
            <a:r>
              <a:rPr lang="en-US" altLang="zh-CN" sz="5500" b="1" dirty="0"/>
              <a:t>    do</a:t>
            </a:r>
            <a:endParaRPr lang="zh-CN" altLang="zh-CN" sz="5500" b="1" dirty="0"/>
          </a:p>
          <a:p>
            <a:r>
              <a:rPr lang="en-US" altLang="zh-CN" sz="5500" b="1" dirty="0"/>
              <a:t>    {</a:t>
            </a:r>
            <a:endParaRPr lang="zh-CN" altLang="zh-CN" sz="5500" b="1" dirty="0"/>
          </a:p>
          <a:p>
            <a:r>
              <a:rPr lang="en-US" altLang="zh-CN" sz="5500" b="1" dirty="0"/>
              <a:t>        u=1.0/(2.0*n-1.0);    //</a:t>
            </a:r>
            <a:r>
              <a:rPr lang="zh-CN" altLang="en-US" sz="5500" b="1" dirty="0"/>
              <a:t>通项的绝对值</a:t>
            </a:r>
            <a:endParaRPr lang="zh-CN" altLang="zh-CN" sz="5500" b="1" dirty="0"/>
          </a:p>
          <a:p>
            <a:r>
              <a:rPr lang="en-US" altLang="zh-CN" sz="5500" b="1" dirty="0"/>
              <a:t>        </a:t>
            </a:r>
            <a:r>
              <a:rPr lang="en-US" altLang="zh-CN" sz="5500" b="1" dirty="0" err="1"/>
              <a:t>pai</a:t>
            </a:r>
            <a:r>
              <a:rPr lang="en-US" altLang="zh-CN" sz="5500" b="1" dirty="0"/>
              <a:t>=</a:t>
            </a:r>
            <a:r>
              <a:rPr lang="en-US" altLang="zh-CN" sz="5500" b="1" dirty="0" err="1"/>
              <a:t>pai+sign</a:t>
            </a:r>
            <a:r>
              <a:rPr lang="en-US" altLang="zh-CN" sz="5500" b="1" dirty="0"/>
              <a:t>*u;        //</a:t>
            </a:r>
            <a:r>
              <a:rPr lang="zh-CN" altLang="en-US" sz="5500" b="1" dirty="0"/>
              <a:t>构造通项并累加</a:t>
            </a:r>
            <a:endParaRPr lang="zh-CN" altLang="zh-CN" sz="5500" b="1" dirty="0"/>
          </a:p>
          <a:p>
            <a:r>
              <a:rPr lang="en-US" altLang="zh-CN" sz="5500" b="1" dirty="0"/>
              <a:t>        sign=sign*(-1.0);       //</a:t>
            </a:r>
            <a:r>
              <a:rPr lang="zh-CN" altLang="en-US" sz="5500" b="1" dirty="0"/>
              <a:t>构造下一项的符号</a:t>
            </a:r>
            <a:endParaRPr lang="zh-CN" altLang="zh-CN" sz="5500" b="1" dirty="0"/>
          </a:p>
          <a:p>
            <a:r>
              <a:rPr lang="en-US" altLang="zh-CN" sz="5500" b="1" dirty="0"/>
              <a:t>        n=n+1.0;                     //n+1</a:t>
            </a:r>
            <a:r>
              <a:rPr lang="zh-CN" altLang="en-US" sz="5500" b="1" dirty="0"/>
              <a:t>，以便计算下一通项</a:t>
            </a:r>
            <a:endParaRPr lang="zh-CN" altLang="zh-CN" sz="5500" b="1" dirty="0"/>
          </a:p>
          <a:p>
            <a:r>
              <a:rPr lang="en-US" altLang="zh-CN" sz="5500" b="1" dirty="0"/>
              <a:t>     }while(u&gt;1.0E-9);         //</a:t>
            </a:r>
            <a:r>
              <a:rPr lang="zh-CN" altLang="en-US" sz="5500" b="1" dirty="0"/>
              <a:t>不满足精度，进行下一循环</a:t>
            </a:r>
            <a:endParaRPr lang="zh-CN" altLang="zh-CN" sz="5500" b="1" dirty="0"/>
          </a:p>
          <a:p>
            <a:r>
              <a:rPr lang="en-US" altLang="zh-CN" sz="5500" b="1" dirty="0"/>
              <a:t>	 </a:t>
            </a:r>
            <a:r>
              <a:rPr lang="en-US" altLang="zh-CN" sz="5500" b="1" dirty="0" err="1"/>
              <a:t>cout</a:t>
            </a:r>
            <a:r>
              <a:rPr lang="en-US" altLang="zh-CN" sz="5500" b="1" dirty="0"/>
              <a:t>&lt;&lt;</a:t>
            </a:r>
            <a:r>
              <a:rPr lang="en-US" altLang="zh-CN" sz="5500" b="1" dirty="0" err="1"/>
              <a:t>pai</a:t>
            </a:r>
            <a:r>
              <a:rPr lang="en-US" altLang="zh-CN" sz="5500" b="1" dirty="0"/>
              <a:t>&lt;&lt;</a:t>
            </a:r>
            <a:r>
              <a:rPr lang="en-US" altLang="zh-CN" sz="5500" b="1" dirty="0" err="1"/>
              <a:t>endl</a:t>
            </a:r>
            <a:r>
              <a:rPr lang="en-US" altLang="zh-CN" sz="5500" b="1" dirty="0"/>
              <a:t>;  //</a:t>
            </a:r>
            <a:r>
              <a:rPr lang="zh-CN" altLang="en-US" sz="5500" b="1" dirty="0"/>
              <a:t>输出</a:t>
            </a:r>
            <a:r>
              <a:rPr lang="en-US" altLang="zh-CN" sz="5500" b="1" dirty="0"/>
              <a:t>π</a:t>
            </a:r>
            <a:r>
              <a:rPr lang="zh-CN" altLang="en-US" sz="5500" b="1" dirty="0"/>
              <a:t>的近似值</a:t>
            </a:r>
            <a:endParaRPr lang="zh-CN" altLang="zh-CN" sz="5500" b="1" dirty="0"/>
          </a:p>
          <a:p>
            <a:r>
              <a:rPr lang="en-US" altLang="zh-CN" sz="5500" b="1" dirty="0"/>
              <a:t>     return 0;</a:t>
            </a:r>
            <a:endParaRPr lang="zh-CN" altLang="zh-CN" sz="5500" b="1" dirty="0"/>
          </a:p>
          <a:p>
            <a:r>
              <a:rPr lang="en-US" altLang="zh-CN" sz="5500" b="1" dirty="0"/>
              <a:t> } </a:t>
            </a:r>
            <a:endParaRPr lang="zh-CN" altLang="zh-CN" sz="55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628801"/>
            <a:ext cx="8208912" cy="4525963"/>
          </a:xfrm>
        </p:spPr>
        <p:txBody>
          <a:bodyPr/>
          <a:lstStyle/>
          <a:p>
            <a:r>
              <a:rPr lang="zh-CN" altLang="en-US" b="1" dirty="0" smtClean="0"/>
              <a:t>例题（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zh-CN" dirty="0" smtClean="0"/>
              <a:t>利用</a:t>
            </a:r>
            <a:r>
              <a:rPr lang="zh-CN" altLang="en-US" dirty="0"/>
              <a:t>下</a:t>
            </a:r>
            <a:r>
              <a:rPr lang="zh-CN" altLang="zh-CN" dirty="0"/>
              <a:t>式编程计算π得近似值，精确到</a:t>
            </a:r>
            <a:r>
              <a:rPr lang="zh-CN" altLang="zh-CN" dirty="0" smtClean="0"/>
              <a:t>小</a:t>
            </a:r>
            <a:r>
              <a:rPr lang="zh-CN" altLang="en-US" dirty="0" smtClean="0"/>
              <a:t>数点后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位（最后一项小于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-15</a:t>
            </a:r>
            <a:r>
              <a:rPr lang="zh-CN" altLang="en-US" dirty="0" smtClean="0"/>
              <a:t>时停止计算）。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e=1+1/1!+1/2!+1/3!+1/4!+………….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340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404664"/>
            <a:ext cx="8229600" cy="6192688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5800" b="1" dirty="0"/>
              <a:t>源程序</a:t>
            </a:r>
            <a:endParaRPr lang="en-US" altLang="zh-CN" sz="5800" b="1" dirty="0"/>
          </a:p>
          <a:p>
            <a:endParaRPr lang="en-US" altLang="zh-CN" sz="3300" b="1" dirty="0"/>
          </a:p>
          <a:p>
            <a:r>
              <a:rPr lang="en-US" altLang="zh-CN" b="1" dirty="0"/>
              <a:t>#include&lt;</a:t>
            </a:r>
            <a:r>
              <a:rPr lang="en-US" altLang="zh-CN" b="1" dirty="0" err="1"/>
              <a:t>iostream</a:t>
            </a:r>
            <a:r>
              <a:rPr lang="en-US" altLang="zh-CN" b="1" dirty="0"/>
              <a:t>&gt;      </a:t>
            </a:r>
            <a:r>
              <a:rPr lang="en-US" altLang="zh-CN" b="1" dirty="0" smtClean="0"/>
              <a:t>  </a:t>
            </a:r>
            <a:r>
              <a:rPr lang="en-US" altLang="zh-CN" b="1" dirty="0"/>
              <a:t>//</a:t>
            </a:r>
            <a:r>
              <a:rPr lang="zh-CN" altLang="en-US" b="1" dirty="0"/>
              <a:t>包含需要的头文件</a:t>
            </a:r>
            <a:endParaRPr lang="zh-CN" altLang="zh-CN" b="1" dirty="0"/>
          </a:p>
          <a:p>
            <a:r>
              <a:rPr lang="en-US" altLang="zh-CN" b="1" dirty="0"/>
              <a:t>using namespace </a:t>
            </a:r>
            <a:r>
              <a:rPr lang="en-US" altLang="zh-CN" b="1" dirty="0" err="1"/>
              <a:t>std</a:t>
            </a:r>
            <a:r>
              <a:rPr lang="en-US" altLang="zh-CN" b="1" dirty="0"/>
              <a:t>;    </a:t>
            </a:r>
            <a:r>
              <a:rPr lang="en-US" altLang="zh-CN" b="1" dirty="0" smtClean="0"/>
              <a:t> //</a:t>
            </a:r>
            <a:r>
              <a:rPr lang="zh-CN" altLang="en-US" b="1" dirty="0"/>
              <a:t>名字空间</a:t>
            </a:r>
            <a:endParaRPr lang="zh-CN" altLang="zh-CN" b="1" dirty="0"/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main()                          //</a:t>
            </a:r>
            <a:r>
              <a:rPr lang="zh-CN" altLang="en-US" b="1" dirty="0"/>
              <a:t>主函数</a:t>
            </a:r>
            <a:endParaRPr lang="zh-CN" altLang="zh-CN" b="1" dirty="0"/>
          </a:p>
          <a:p>
            <a:r>
              <a:rPr lang="en-US" altLang="zh-CN" b="1" dirty="0"/>
              <a:t>{</a:t>
            </a:r>
            <a:endParaRPr lang="zh-CN" altLang="zh-CN" b="1" dirty="0"/>
          </a:p>
          <a:p>
            <a:r>
              <a:rPr lang="en-US" altLang="zh-CN" b="1" dirty="0"/>
              <a:t>    double </a:t>
            </a:r>
            <a:r>
              <a:rPr lang="en-US" altLang="zh-CN" b="1" dirty="0" err="1" smtClean="0"/>
              <a:t>e,u,n</a:t>
            </a:r>
            <a:r>
              <a:rPr lang="en-US" altLang="zh-CN" b="1" dirty="0" smtClean="0"/>
              <a:t>;                //</a:t>
            </a:r>
            <a:r>
              <a:rPr lang="zh-CN" altLang="en-US" b="1" dirty="0" smtClean="0"/>
              <a:t>定义变量，通项，通项分母</a:t>
            </a:r>
            <a:endParaRPr lang="zh-CN" altLang="zh-CN" b="1" dirty="0"/>
          </a:p>
          <a:p>
            <a:r>
              <a:rPr lang="en-US" altLang="zh-CN" b="1" dirty="0"/>
              <a:t>   </a:t>
            </a:r>
            <a:r>
              <a:rPr lang="en-US" altLang="zh-CN" b="1" dirty="0" smtClean="0"/>
              <a:t> e=1;                                //e</a:t>
            </a:r>
            <a:r>
              <a:rPr lang="zh-CN" altLang="en-US" b="1" dirty="0" smtClean="0"/>
              <a:t>的初始值</a:t>
            </a:r>
            <a:endParaRPr lang="zh-CN" altLang="zh-CN" b="1" dirty="0"/>
          </a:p>
          <a:p>
            <a:r>
              <a:rPr lang="en-US" altLang="zh-CN" b="1" dirty="0"/>
              <a:t>    </a:t>
            </a:r>
            <a:r>
              <a:rPr lang="en-US" altLang="zh-CN" b="1" dirty="0" smtClean="0"/>
              <a:t>u=1;                                //</a:t>
            </a:r>
            <a:r>
              <a:rPr lang="zh-CN" altLang="en-US" b="1" dirty="0" smtClean="0"/>
              <a:t>通项初始值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n=1</a:t>
            </a:r>
            <a:r>
              <a:rPr lang="en-US" altLang="zh-CN" b="1" dirty="0"/>
              <a:t>;                                </a:t>
            </a:r>
            <a:r>
              <a:rPr lang="en-US" altLang="zh-CN" b="1" dirty="0" smtClean="0"/>
              <a:t>//</a:t>
            </a:r>
            <a:r>
              <a:rPr lang="zh-CN" altLang="en-US" b="1" dirty="0" smtClean="0"/>
              <a:t>通项分母初始值</a:t>
            </a:r>
            <a:endParaRPr lang="zh-CN" altLang="zh-CN" b="1" dirty="0"/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cout.setf</a:t>
            </a:r>
            <a:r>
              <a:rPr lang="en-US" altLang="zh-CN" b="1" dirty="0"/>
              <a:t>(</a:t>
            </a:r>
            <a:r>
              <a:rPr lang="en-US" altLang="zh-CN" b="1" dirty="0" err="1"/>
              <a:t>ios</a:t>
            </a:r>
            <a:r>
              <a:rPr lang="en-US" altLang="zh-CN" b="1" dirty="0"/>
              <a:t>::fixed);</a:t>
            </a:r>
            <a:endParaRPr lang="zh-CN" altLang="zh-CN" b="1" dirty="0"/>
          </a:p>
          <a:p>
            <a:r>
              <a:rPr lang="en-US" altLang="zh-CN" b="1" dirty="0"/>
              <a:t>    </a:t>
            </a:r>
            <a:r>
              <a:rPr lang="en-US" altLang="zh-CN" b="1" dirty="0" err="1" smtClean="0"/>
              <a:t>cout.precision</a:t>
            </a:r>
            <a:r>
              <a:rPr lang="en-US" altLang="zh-CN" b="1" dirty="0" smtClean="0"/>
              <a:t>(16);        </a:t>
            </a:r>
            <a:r>
              <a:rPr lang="en-US" altLang="zh-CN" b="1" dirty="0"/>
              <a:t>//</a:t>
            </a:r>
            <a:r>
              <a:rPr lang="zh-CN" altLang="en-US" b="1" dirty="0"/>
              <a:t>精度要求，保留小数点</a:t>
            </a:r>
            <a:r>
              <a:rPr lang="zh-CN" altLang="en-US" b="1" dirty="0" smtClean="0"/>
              <a:t>后面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位</a:t>
            </a:r>
            <a:endParaRPr lang="zh-CN" altLang="zh-CN" b="1" dirty="0"/>
          </a:p>
          <a:p>
            <a:r>
              <a:rPr lang="en-US" altLang="zh-CN" b="1" dirty="0"/>
              <a:t>    do</a:t>
            </a:r>
            <a:endParaRPr lang="zh-CN" altLang="zh-CN" b="1" dirty="0"/>
          </a:p>
          <a:p>
            <a:r>
              <a:rPr lang="en-US" altLang="zh-CN" b="1" dirty="0"/>
              <a:t>    {</a:t>
            </a:r>
            <a:endParaRPr lang="zh-CN" altLang="zh-CN" b="1" dirty="0"/>
          </a:p>
          <a:p>
            <a:r>
              <a:rPr lang="en-US" altLang="zh-CN" b="1" dirty="0"/>
              <a:t>        </a:t>
            </a:r>
            <a:r>
              <a:rPr lang="en-US" altLang="zh-CN" b="1" dirty="0" smtClean="0"/>
              <a:t> u=u/n;                        //</a:t>
            </a:r>
            <a:r>
              <a:rPr lang="zh-CN" altLang="en-US" b="1" dirty="0" smtClean="0"/>
              <a:t>构造新通项</a:t>
            </a:r>
            <a:endParaRPr lang="en-US" altLang="zh-CN" b="1" dirty="0" smtClean="0"/>
          </a:p>
          <a:p>
            <a:r>
              <a:rPr lang="en-US" altLang="zh-CN" b="1" dirty="0" smtClean="0"/>
              <a:t>         e=</a:t>
            </a:r>
            <a:r>
              <a:rPr lang="en-US" altLang="zh-CN" b="1" dirty="0" err="1" smtClean="0"/>
              <a:t>e+u</a:t>
            </a:r>
            <a:r>
              <a:rPr lang="en-US" altLang="zh-CN" b="1" dirty="0" smtClean="0"/>
              <a:t>;                        //</a:t>
            </a:r>
            <a:r>
              <a:rPr lang="zh-CN" altLang="en-US" b="1" dirty="0" smtClean="0"/>
              <a:t>加到近似值中</a:t>
            </a:r>
            <a:endParaRPr lang="en-US" altLang="zh-CN" b="1" dirty="0" smtClean="0"/>
          </a:p>
          <a:p>
            <a:r>
              <a:rPr lang="en-US" altLang="zh-CN" b="1" dirty="0" smtClean="0"/>
              <a:t>         n=n+1.0</a:t>
            </a:r>
            <a:r>
              <a:rPr lang="en-US" altLang="zh-CN" b="1" dirty="0"/>
              <a:t>;     </a:t>
            </a:r>
            <a:r>
              <a:rPr lang="en-US" altLang="zh-CN" b="1" dirty="0" smtClean="0"/>
              <a:t>                //</a:t>
            </a:r>
            <a:r>
              <a:rPr lang="zh-CN" altLang="en-US" b="1" dirty="0" smtClean="0"/>
              <a:t>新通项的分母</a:t>
            </a:r>
            <a:endParaRPr lang="en-US" altLang="zh-CN" b="1" dirty="0" smtClean="0"/>
          </a:p>
          <a:p>
            <a:r>
              <a:rPr lang="en-US" altLang="zh-CN" b="1" dirty="0" smtClean="0"/>
              <a:t>     </a:t>
            </a:r>
            <a:r>
              <a:rPr lang="en-US" altLang="zh-CN" b="1" dirty="0"/>
              <a:t>}</a:t>
            </a:r>
            <a:r>
              <a:rPr lang="en-US" altLang="zh-CN" b="1" dirty="0" smtClean="0"/>
              <a:t>while(u&gt;1.0E-15);       //</a:t>
            </a:r>
            <a:r>
              <a:rPr lang="zh-CN" altLang="en-US" b="1" dirty="0"/>
              <a:t>不满足精度，进行下一循环</a:t>
            </a:r>
            <a:endParaRPr lang="zh-CN" altLang="zh-CN" b="1" dirty="0"/>
          </a:p>
          <a:p>
            <a:r>
              <a:rPr lang="en-US" altLang="zh-CN" b="1" dirty="0" smtClean="0"/>
              <a:t>     </a:t>
            </a:r>
            <a:r>
              <a:rPr lang="en-US" altLang="zh-CN" b="1" dirty="0" err="1"/>
              <a:t>cout</a:t>
            </a:r>
            <a:r>
              <a:rPr lang="en-US" altLang="zh-CN" b="1" dirty="0" smtClean="0"/>
              <a:t>&lt;&lt;</a:t>
            </a:r>
            <a:r>
              <a:rPr lang="en-US" altLang="zh-CN" b="1" dirty="0"/>
              <a:t>e</a:t>
            </a:r>
            <a:r>
              <a:rPr lang="en-US" altLang="zh-CN" b="1" dirty="0" smtClean="0"/>
              <a:t>&lt;&lt;</a:t>
            </a:r>
            <a:r>
              <a:rPr lang="en-US" altLang="zh-CN" b="1" dirty="0" err="1"/>
              <a:t>endl</a:t>
            </a:r>
            <a:r>
              <a:rPr lang="en-US" altLang="zh-CN" b="1" dirty="0" smtClean="0"/>
              <a:t>;             //</a:t>
            </a:r>
            <a:r>
              <a:rPr lang="zh-CN" altLang="en-US" b="1" dirty="0" smtClean="0"/>
              <a:t>输出</a:t>
            </a:r>
            <a:r>
              <a:rPr lang="en-US" altLang="zh-CN" b="1" dirty="0" smtClean="0"/>
              <a:t>e</a:t>
            </a:r>
            <a:r>
              <a:rPr lang="zh-CN" altLang="en-US" b="1" dirty="0" smtClean="0"/>
              <a:t>的近似值</a:t>
            </a:r>
            <a:endParaRPr lang="zh-CN" altLang="zh-CN" b="1" dirty="0"/>
          </a:p>
          <a:p>
            <a:r>
              <a:rPr lang="en-US" altLang="zh-CN" b="1" dirty="0"/>
              <a:t>     return 0;</a:t>
            </a:r>
            <a:endParaRPr lang="zh-CN" altLang="zh-CN" b="1" dirty="0"/>
          </a:p>
          <a:p>
            <a:r>
              <a:rPr lang="en-US" altLang="zh-CN" b="1" dirty="0"/>
              <a:t> } </a:t>
            </a:r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3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571499" y="214313"/>
            <a:ext cx="12514914" cy="1143000"/>
          </a:xfrm>
        </p:spPr>
        <p:txBody>
          <a:bodyPr/>
          <a:lstStyle/>
          <a:p>
            <a:r>
              <a:rPr lang="en-US" altLang="zh-CN" sz="3200" dirty="0"/>
              <a:t>5.</a:t>
            </a:r>
            <a:r>
              <a:rPr lang="zh-CN" altLang="en-US" sz="3200" dirty="0"/>
              <a:t>日期类中计算某一天</a:t>
            </a:r>
            <a:r>
              <a:rPr lang="zh-CN" altLang="en-US" sz="3200" dirty="0" smtClean="0"/>
              <a:t>距基准天的天数、判断平年闰年</a:t>
            </a:r>
            <a:endParaRPr lang="zh-CN" altLang="en-US" sz="3200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479FA86-2730-46CB-AD81-018EB9FECF2C}" type="slidenum">
              <a:rPr kumimoji="0" lang="en-US" altLang="zh-CN" sz="1200" b="0">
                <a:solidFill>
                  <a:srgbClr val="000000"/>
                </a:solidFill>
                <a:ea typeface="宋体" panose="02010600030101010101" pitchFamily="2" charset="-122"/>
              </a:rPr>
              <a:pPr eaLnBrk="1" hangingPunct="1"/>
              <a:t>23</a:t>
            </a:fld>
            <a:endParaRPr kumimoji="0" lang="en-US" altLang="zh-CN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366640" y="1583353"/>
            <a:ext cx="8640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日期类定义如下：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class Date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private: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year,month,day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;    //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定义年、月、日私有成员变量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Date(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y=1,int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m=1,int d=1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);         //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初始化日期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void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SetDate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yy,int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mm,int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dd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);  //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设定日期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IsLeapYear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();                             //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判断闰年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DayCalc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();                                    //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计算距基准日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期的天数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void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showCalendar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();                       //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显示时间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};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3986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3552" y="1515556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判断是否闰年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方法：年份能被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整除或能被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整除但不能被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整除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程序如下：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Date::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IsLeapYear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if(year%400==0||(year%4==0&amp;&amp;year%100!=0))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return true;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else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return false;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2511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5560" y="1412777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计算某一天距基准日期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公元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的天数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方法：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①用当前年份减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，再乘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365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，之后计算中间有几个闰年，因闰年比平年多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天，所以有几个闰年就再加几；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②从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月至当前月份的前一个月，用每个月份和其对应的天数相乘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若是闰年，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月则有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，之后再相加；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③从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日至当日的天数；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以上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个数相加就是距基准日期的天数</a:t>
            </a:r>
          </a:p>
        </p:txBody>
      </p:sp>
    </p:spTree>
    <p:extLst>
      <p:ext uri="{BB962C8B-B14F-4D97-AF65-F5344CB8AC3E}">
        <p14:creationId xmlns:p14="http://schemas.microsoft.com/office/powerpoint/2010/main" val="418928132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0766" y="1346379"/>
            <a:ext cx="87129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程序如下：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Date::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DayCalc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monthdays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[13]={0,31,28,31,30,31,30,31,31,30,31,30,31};  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 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每个月的天数组成数组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yy,leaps,days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yy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=year-1; 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days=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yy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*365;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leaps=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yy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/4-yy/100+yy/400;    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计算经过的闰年数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days+=leaps;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if(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IsLeapYear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())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monthdays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[2]=29;      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闰年时，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天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for(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i=1;i&lt;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month;i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++)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days+=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monthdays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[i];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days+=day;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return days;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54174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571499" y="214313"/>
            <a:ext cx="12514914" cy="1143000"/>
          </a:xfrm>
        </p:spPr>
        <p:txBody>
          <a:bodyPr/>
          <a:lstStyle/>
          <a:p>
            <a:r>
              <a:rPr lang="en-US" altLang="zh-CN" sz="3200" dirty="0" smtClean="0"/>
              <a:t>6.</a:t>
            </a:r>
            <a:r>
              <a:rPr lang="zh-CN" altLang="zh-CN" sz="3200" dirty="0" smtClean="0"/>
              <a:t> 贪心</a:t>
            </a:r>
            <a:r>
              <a:rPr lang="zh-CN" altLang="zh-CN" sz="3200" dirty="0"/>
              <a:t>算法（以找零钱为</a:t>
            </a:r>
            <a:r>
              <a:rPr lang="zh-CN" altLang="zh-CN" sz="3200" dirty="0" smtClean="0"/>
              <a:t>例</a:t>
            </a:r>
            <a:r>
              <a:rPr lang="zh-CN" altLang="en-US" sz="3200" dirty="0" smtClean="0"/>
              <a:t>），</a:t>
            </a:r>
            <a:r>
              <a:rPr lang="zh-CN" altLang="zh-CN" sz="3200" dirty="0" smtClean="0"/>
              <a:t>回文数判断、素数判断</a:t>
            </a:r>
            <a:endParaRPr lang="zh-CN" altLang="en-US" sz="3200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479FA86-2730-46CB-AD81-018EB9FECF2C}" type="slidenum">
              <a:rPr kumimoji="0" lang="en-US" altLang="zh-CN" sz="1200" b="0">
                <a:solidFill>
                  <a:srgbClr val="000000"/>
                </a:solidFill>
                <a:ea typeface="宋体" panose="02010600030101010101" pitchFamily="2" charset="-122"/>
              </a:rPr>
              <a:pPr eaLnBrk="1" hangingPunct="1"/>
              <a:t>27</a:t>
            </a:fld>
            <a:endParaRPr kumimoji="0" lang="en-US" altLang="zh-CN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366640" y="1583353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贪心算法找零钱：每次都选择当前最优的选择，称为贪心算法。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36688" y="232643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 marL="293688" indent="-293688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 sz="2700" b="1">
                <a:solidFill>
                  <a:srgbClr val="0000FF"/>
                </a:solidFill>
                <a:latin typeface="+mj-ea"/>
                <a:ea typeface="+mj-ea"/>
                <a:cs typeface="+mn-cs"/>
              </a:defRPr>
            </a:lvl1pPr>
            <a:lvl2pPr marL="636588" indent="-244475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+mn-lt"/>
                <a:ea typeface="仿宋_GB2312" pitchFamily="49" charset="-122"/>
              </a:defRPr>
            </a:lvl2pPr>
            <a:lvl3pPr marL="977900" indent="-193675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rgbClr val="0000FF"/>
                </a:solidFill>
                <a:latin typeface="+mn-lt"/>
                <a:ea typeface="+mn-ea"/>
              </a:defRPr>
            </a:lvl3pPr>
            <a:lvl4pPr marL="1371600" indent="-195263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1763713" indent="-196850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2209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6781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1353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5925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算法描述：</a:t>
            </a:r>
          </a:p>
          <a:p>
            <a:r>
              <a:rPr lang="zh-CN" altLang="en-US" kern="0" dirty="0" smtClean="0"/>
              <a:t>1.最小单位是角，所以先将零钱单位转化为角。</a:t>
            </a:r>
          </a:p>
          <a:p>
            <a:r>
              <a:rPr lang="zh-CN" altLang="en-US" kern="0" dirty="0" smtClean="0"/>
              <a:t>2.利用贪心算法求各纸币的张数。（    </a:t>
            </a:r>
            <a:r>
              <a:rPr lang="en-US" altLang="zh-CN" kern="0" dirty="0" smtClean="0"/>
              <a:t>100,50,20,10,5,1,0.5,0.1</a:t>
            </a:r>
            <a:r>
              <a:rPr lang="zh-CN" altLang="en-US" kern="0" dirty="0" smtClean="0"/>
              <a:t>）</a:t>
            </a:r>
          </a:p>
          <a:p>
            <a:r>
              <a:rPr lang="zh-CN" altLang="en-US" kern="0" dirty="0" smtClean="0"/>
              <a:t>3.显示结果。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6385273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源程序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40513" y="1318022"/>
            <a:ext cx="535148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    </a:t>
            </a: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a=a%200;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d=a/100;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cout&lt;&lt;"10:"&lt;&lt;d&lt;&lt;"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张</a:t>
            </a: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"&lt;&lt;endl;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a=a%100;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e=a/50;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cout&lt;&lt;"5:"&lt;&lt;e&lt;&lt;"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张</a:t>
            </a: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"&lt;&lt;endl;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a=a%50;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f=a/10;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cout&lt;&lt;"1:"&lt;&lt;f&lt;&lt;"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张</a:t>
            </a: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"&lt;&lt;endl;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a=a%10;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g=a/5;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cout&lt;&lt;"0.5:"&lt;&lt;g&lt;&lt;"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张</a:t>
            </a: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"&lt;&lt;endl;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a=a%5;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h=a;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cout&lt;&lt;"0.1:"&lt;&lt;h&lt;&lt;"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张</a:t>
            </a: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"&lt;&lt;endl;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return 0;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}</a:t>
            </a:r>
          </a:p>
          <a:p>
            <a:endParaRPr lang="zh-CN" altLang="en-US" dirty="0"/>
          </a:p>
        </p:txBody>
      </p:sp>
      <p:pic>
        <p:nvPicPr>
          <p:cNvPr id="5" name="Picture 3" descr="QQ图片201312151639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64" y="214313"/>
            <a:ext cx="39338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59738" y="1397940"/>
            <a:ext cx="595605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#include&lt;iostream&gt;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using namespace std;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int main()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{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double n;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int a,b,c,d,e,f,g,h;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cout&lt;&lt;"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请输入应找的钱数（单位：元）</a:t>
            </a: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:";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cin&gt;&gt;n;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n=n*10+0.5;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a=n;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b=a/500;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cout&lt;&lt;"50:"&lt;&lt;b&lt;&lt;"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张</a:t>
            </a: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"&lt;&lt;endl;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a=a%500;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c=a/200;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cout&lt;&lt;"20:"&lt;&lt;c&lt;&lt;"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张</a:t>
            </a: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"&lt;&lt;endl;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68935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回文数判断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96066" y="1543987"/>
            <a:ext cx="619593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int main()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{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char a[100];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int b;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if(1)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{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cout&lt;&lt;"0</a:t>
            </a: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表示不是回文数，</a:t>
            </a: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表示是回文数</a:t>
            </a: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"&lt;&lt;endl;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cout&lt;&lt;"</a:t>
            </a: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请输入</a:t>
            </a: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:"&lt;&lt;endl;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cin&gt;&gt;a;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b=strlen(a);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cout&lt;&lt;cy(a,b,0)&lt;&lt;endl;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}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return 0;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4714" y="1372303"/>
            <a:ext cx="521657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int cy(char a[],int b,int i)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{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if(i&gt;(b-1)/2)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{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	if(a[i]==a[b-1-i])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		return 1;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	else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		return 0;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}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else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{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	if(a[i]==a[b-1-i])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		return cy(a,b,i+1);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	else 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		return 0;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	}</a:t>
            </a:r>
          </a:p>
          <a:p>
            <a:pPr marL="293688" lvl="0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</a:rPr>
              <a:t>}</a:t>
            </a:r>
          </a:p>
          <a:p>
            <a:endParaRPr lang="zh-CN" altLang="en-US" dirty="0"/>
          </a:p>
        </p:txBody>
      </p:sp>
      <p:pic>
        <p:nvPicPr>
          <p:cNvPr id="9" name="Picture 2" descr="QQ图片2013121518445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2060" y="214313"/>
            <a:ext cx="3933825" cy="19335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45002167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C++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程序中的排序方法汇总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42ED8CB-AC2B-4B09-A87B-DB1CE29194B3}" type="slidenum">
              <a:rPr kumimoji="0" lang="en-US" altLang="zh-CN" sz="1200" b="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3</a:t>
            </a:fld>
            <a:endParaRPr kumimoji="0" lang="en-US" altLang="zh-CN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 bwMode="auto">
          <a:xfrm>
            <a:off x="2279176" y="2825087"/>
            <a:ext cx="8035096" cy="206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  <a:noAutofit/>
          </a:bodyPr>
          <a:lstStyle>
            <a:lvl1pPr marL="293688" indent="-293688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 sz="2700" b="1">
                <a:solidFill>
                  <a:srgbClr val="0000FF"/>
                </a:solidFill>
                <a:latin typeface="+mj-ea"/>
                <a:ea typeface="+mj-ea"/>
                <a:cs typeface="+mn-cs"/>
              </a:defRPr>
            </a:lvl1pPr>
            <a:lvl2pPr marL="636588" indent="-244475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+mn-lt"/>
                <a:ea typeface="仿宋_GB2312" pitchFamily="49" charset="-122"/>
              </a:defRPr>
            </a:lvl2pPr>
            <a:lvl3pPr marL="977900" indent="-193675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rgbClr val="0000FF"/>
                </a:solidFill>
                <a:latin typeface="+mn-lt"/>
                <a:ea typeface="+mn-ea"/>
              </a:defRPr>
            </a:lvl3pPr>
            <a:lvl4pPr marL="1371600" indent="-195263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1763713" indent="-196850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2209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6781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1353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5925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3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冒泡排序</a:t>
            </a:r>
            <a:endParaRPr lang="en-US" altLang="zh-CN" sz="3600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插入排序</a:t>
            </a:r>
            <a:endParaRPr lang="en-US" altLang="zh-CN" sz="3600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选择排序</a:t>
            </a:r>
            <a:endParaRPr lang="zh-CN" altLang="en-US" sz="3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68445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素数判断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635" y="1428751"/>
            <a:ext cx="5391608" cy="47863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400" dirty="0"/>
              <a:t>	</a:t>
            </a:r>
            <a:r>
              <a:rPr lang="zh-CN" altLang="zh-CN" sz="1000" dirty="0"/>
              <a:t>	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55781" y="1332018"/>
            <a:ext cx="5804794" cy="568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int main()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{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	int n;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	cin&gt;&gt;n;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	if(cy(n))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	{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		cout&lt;&lt;n&lt;&lt;"</a:t>
            </a:r>
            <a:r>
              <a:rPr kumimoji="1"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是素数</a:t>
            </a: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"&lt;&lt;endl;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	}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	else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	{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		cout&lt;&lt;n&lt;&lt;"</a:t>
            </a:r>
            <a:r>
              <a:rPr kumimoji="1"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不是素数</a:t>
            </a: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"&lt;&lt;endl;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	};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	return 0;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zh-CN" altLang="zh-CN" dirty="0" smtClean="0"/>
              <a:t>	</a:t>
            </a:r>
            <a:r>
              <a:rPr lang="zh-CN" altLang="zh-CN" sz="800" dirty="0" smtClean="0"/>
              <a:t>	</a:t>
            </a:r>
          </a:p>
          <a:p>
            <a:endParaRPr lang="zh-CN" altLang="en-US" dirty="0"/>
          </a:p>
        </p:txBody>
      </p:sp>
      <p:pic>
        <p:nvPicPr>
          <p:cNvPr id="5" name="Picture 4" descr="QQ图片201312151818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9423" y="214313"/>
            <a:ext cx="3248025" cy="1628775"/>
          </a:xfrm>
          <a:prstGeom prst="rect">
            <a:avLst/>
          </a:prstGeom>
          <a:noFill/>
          <a:ln/>
        </p:spPr>
      </p:pic>
      <p:sp>
        <p:nvSpPr>
          <p:cNvPr id="3" name="文本框 2"/>
          <p:cNvSpPr txBox="1"/>
          <p:nvPr/>
        </p:nvSpPr>
        <p:spPr>
          <a:xfrm>
            <a:off x="420630" y="1516683"/>
            <a:ext cx="3892757" cy="5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#include&lt;iostream&gt;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using namespace std;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int cy(int n)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{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	int i;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	for(i=2;i&lt;=n/2;i++)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		if(n%i==0)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		{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			return 0;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		};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return 1;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47952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571499" y="214313"/>
            <a:ext cx="12514914" cy="1143000"/>
          </a:xfrm>
        </p:spPr>
        <p:txBody>
          <a:bodyPr/>
          <a:lstStyle/>
          <a:p>
            <a:r>
              <a:rPr lang="en-US" altLang="zh-CN" sz="3200" dirty="0"/>
              <a:t>7</a:t>
            </a:r>
            <a:r>
              <a:rPr lang="en-US" altLang="zh-CN" sz="3200" dirty="0" smtClean="0"/>
              <a:t>.</a:t>
            </a:r>
            <a:r>
              <a:rPr lang="zh-CN" altLang="zh-CN" sz="3200" dirty="0" smtClean="0"/>
              <a:t> </a:t>
            </a:r>
            <a:r>
              <a:rPr lang="zh-CN" altLang="en-US" sz="3200" dirty="0" smtClean="0"/>
              <a:t>字符串处理</a:t>
            </a:r>
            <a:endParaRPr lang="zh-CN" altLang="en-US" sz="3200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479FA86-2730-46CB-AD81-018EB9FECF2C}" type="slidenum">
              <a:rPr kumimoji="0" lang="en-US" altLang="zh-CN" sz="1200" b="0">
                <a:solidFill>
                  <a:srgbClr val="000000"/>
                </a:solidFill>
                <a:ea typeface="宋体" panose="02010600030101010101" pitchFamily="2" charset="-122"/>
              </a:rPr>
              <a:pPr eaLnBrk="1" hangingPunct="1"/>
              <a:t>31</a:t>
            </a:fld>
            <a:endParaRPr kumimoji="0" lang="en-US" altLang="zh-CN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41619" y="1516966"/>
            <a:ext cx="8229600" cy="23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 marL="293688" indent="-293688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 sz="2700" b="1">
                <a:solidFill>
                  <a:srgbClr val="0000FF"/>
                </a:solidFill>
                <a:latin typeface="+mj-ea"/>
                <a:ea typeface="+mj-ea"/>
                <a:cs typeface="+mn-cs"/>
              </a:defRPr>
            </a:lvl1pPr>
            <a:lvl2pPr marL="636588" indent="-244475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+mn-lt"/>
                <a:ea typeface="仿宋_GB2312" pitchFamily="49" charset="-122"/>
              </a:defRPr>
            </a:lvl2pPr>
            <a:lvl3pPr marL="977900" indent="-193675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rgbClr val="0000FF"/>
                </a:solidFill>
                <a:latin typeface="+mn-lt"/>
                <a:ea typeface="+mn-ea"/>
              </a:defRPr>
            </a:lvl3pPr>
            <a:lvl4pPr marL="1371600" indent="-195263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1763713" indent="-196850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2209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6781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1353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5925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</a:rPr>
              <a:t>1.</a:t>
            </a:r>
            <a:r>
              <a:rPr lang="zh-CN" altLang="zh-CN" sz="2800" dirty="0">
                <a:solidFill>
                  <a:schemeClr val="tx1"/>
                </a:solidFill>
              </a:rPr>
              <a:t>字符串比较大小、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2.</a:t>
            </a:r>
            <a:r>
              <a:rPr lang="zh-CN" altLang="zh-CN" sz="2800" dirty="0">
                <a:solidFill>
                  <a:schemeClr val="tx1"/>
                </a:solidFill>
              </a:rPr>
              <a:t>求字符串长度、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3.</a:t>
            </a:r>
            <a:r>
              <a:rPr lang="zh-CN" altLang="zh-CN" sz="2800" dirty="0">
                <a:solidFill>
                  <a:schemeClr val="tx1"/>
                </a:solidFill>
              </a:rPr>
              <a:t>反转字符串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706618" y="3616324"/>
            <a:ext cx="949960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3688" indent="-293688"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en-US" altLang="zh-CN" sz="2800" b="1" dirty="0">
                <a:latin typeface="+mj-ea"/>
                <a:ea typeface="+mj-ea"/>
              </a:rPr>
              <a:t>1.</a:t>
            </a:r>
            <a:r>
              <a:rPr kumimoji="1" lang="zh-CN" altLang="en-US" sz="2800" b="1" dirty="0">
                <a:latin typeface="+mj-ea"/>
                <a:ea typeface="+mj-ea"/>
              </a:rPr>
              <a:t>一般而言，不用</a:t>
            </a:r>
            <a:r>
              <a:rPr kumimoji="1" lang="en-US" altLang="zh-CN" sz="2800" b="1" dirty="0">
                <a:latin typeface="+mj-ea"/>
                <a:ea typeface="+mj-ea"/>
              </a:rPr>
              <a:t>string</a:t>
            </a:r>
            <a:r>
              <a:rPr kumimoji="1" lang="zh-CN" altLang="en-US" sz="2800" b="1" dirty="0">
                <a:latin typeface="+mj-ea"/>
                <a:ea typeface="+mj-ea"/>
              </a:rPr>
              <a:t>，比如</a:t>
            </a:r>
            <a:r>
              <a:rPr kumimoji="1" lang="en-US" altLang="zh-CN" sz="2800" b="1" dirty="0" err="1" smtClean="0">
                <a:latin typeface="+mj-ea"/>
                <a:ea typeface="+mj-ea"/>
              </a:rPr>
              <a:t>strcpy,strcmp</a:t>
            </a:r>
            <a:r>
              <a:rPr kumimoji="1" lang="en-US" altLang="zh-CN" sz="2800" b="1" dirty="0" err="1">
                <a:latin typeface="+mj-ea"/>
                <a:ea typeface="+mj-ea"/>
              </a:rPr>
              <a:t>,</a:t>
            </a:r>
            <a:r>
              <a:rPr kumimoji="1" lang="en-US" altLang="zh-CN" sz="2800" b="1" dirty="0" err="1" smtClean="0">
                <a:latin typeface="+mj-ea"/>
                <a:ea typeface="+mj-ea"/>
              </a:rPr>
              <a:t>strlen</a:t>
            </a:r>
            <a:r>
              <a:rPr kumimoji="1" lang="zh-CN" altLang="en-US" sz="2800" b="1" dirty="0">
                <a:latin typeface="+mj-ea"/>
                <a:ea typeface="+mj-ea"/>
              </a:rPr>
              <a:t>。</a:t>
            </a:r>
            <a:endParaRPr kumimoji="1" lang="en-US" altLang="zh-CN" sz="2800" b="1" dirty="0">
              <a:latin typeface="+mj-ea"/>
              <a:ea typeface="+mj-ea"/>
            </a:endParaRPr>
          </a:p>
          <a:p>
            <a:pPr marL="293688" indent="-293688"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en-US" altLang="zh-CN" sz="2800" b="1" dirty="0">
                <a:latin typeface="+mj-ea"/>
                <a:ea typeface="+mj-ea"/>
              </a:rPr>
              <a:t>2.</a:t>
            </a:r>
            <a:r>
              <a:rPr kumimoji="1" lang="zh-CN" altLang="en-US" sz="2800" b="1" dirty="0">
                <a:latin typeface="+mj-ea"/>
                <a:ea typeface="+mj-ea"/>
              </a:rPr>
              <a:t>期中考试有道题是比较字符串大小的题目</a:t>
            </a:r>
            <a:r>
              <a:rPr kumimoji="1" lang="zh-CN" altLang="en-US" sz="2800" b="1" dirty="0" smtClean="0">
                <a:latin typeface="+mj-ea"/>
                <a:ea typeface="+mj-ea"/>
              </a:rPr>
              <a:t>。可见字符串在考试中的出场率相当高。</a:t>
            </a:r>
            <a:endParaRPr kumimoji="1" lang="en-US" altLang="zh-CN" sz="2800" b="1" dirty="0">
              <a:latin typeface="+mj-ea"/>
              <a:ea typeface="+mj-ea"/>
            </a:endParaRPr>
          </a:p>
          <a:p>
            <a:pPr marL="293688" indent="-293688"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en-US" altLang="zh-CN" sz="2800" b="1" dirty="0">
                <a:latin typeface="+mj-ea"/>
                <a:ea typeface="+mj-ea"/>
              </a:rPr>
              <a:t>3.</a:t>
            </a:r>
            <a:r>
              <a:rPr kumimoji="1" lang="zh-CN" altLang="en-US" sz="2800" b="1" dirty="0" smtClean="0">
                <a:latin typeface="+mj-ea"/>
                <a:ea typeface="+mj-ea"/>
              </a:rPr>
              <a:t>牢记</a:t>
            </a:r>
            <a:r>
              <a:rPr kumimoji="1" lang="en-US" altLang="zh-CN" sz="2800" b="1" dirty="0" smtClean="0">
                <a:latin typeface="+mj-ea"/>
                <a:ea typeface="+mj-ea"/>
              </a:rPr>
              <a:t>’\0’.</a:t>
            </a:r>
            <a:endParaRPr kumimoji="1"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907578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571499" y="214313"/>
            <a:ext cx="12514914" cy="1143000"/>
          </a:xfrm>
        </p:spPr>
        <p:txBody>
          <a:bodyPr/>
          <a:lstStyle/>
          <a:p>
            <a:r>
              <a:rPr lang="en-US" altLang="zh-CN" sz="3200" dirty="0" smtClean="0"/>
              <a:t>8.</a:t>
            </a:r>
            <a:r>
              <a:rPr lang="zh-CN" altLang="en-US" sz="3200" dirty="0" smtClean="0"/>
              <a:t>求方程的根</a:t>
            </a:r>
            <a:endParaRPr lang="zh-CN" altLang="en-US" sz="3200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479FA86-2730-46CB-AD81-018EB9FECF2C}" type="slidenum">
              <a:rPr kumimoji="0" lang="en-US" altLang="zh-CN" sz="1200" b="0">
                <a:solidFill>
                  <a:srgbClr val="000000"/>
                </a:solidFill>
                <a:ea typeface="宋体" panose="02010600030101010101" pitchFamily="2" charset="-122"/>
              </a:rPr>
              <a:pPr eaLnBrk="1" hangingPunct="1"/>
              <a:t>32</a:t>
            </a:fld>
            <a:endParaRPr kumimoji="0" lang="en-US" altLang="zh-CN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71599" y="2851091"/>
            <a:ext cx="8229600" cy="23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 marL="293688" indent="-293688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 sz="2700" b="1">
                <a:solidFill>
                  <a:srgbClr val="0000FF"/>
                </a:solidFill>
                <a:latin typeface="+mj-ea"/>
                <a:ea typeface="+mj-ea"/>
                <a:cs typeface="+mn-cs"/>
              </a:defRPr>
            </a:lvl1pPr>
            <a:lvl2pPr marL="636588" indent="-244475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+mn-lt"/>
                <a:ea typeface="仿宋_GB2312" pitchFamily="49" charset="-122"/>
              </a:defRPr>
            </a:lvl2pPr>
            <a:lvl3pPr marL="977900" indent="-193675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rgbClr val="0000FF"/>
                </a:solidFill>
                <a:latin typeface="+mn-lt"/>
                <a:ea typeface="+mn-ea"/>
              </a:defRPr>
            </a:lvl3pPr>
            <a:lvl4pPr marL="1371600" indent="-195263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1763713" indent="-196850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2209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6781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1353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5925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最基本的：</a:t>
            </a:r>
            <a:endParaRPr lang="en-US" altLang="zh-CN" kern="0" dirty="0" smtClean="0"/>
          </a:p>
          <a:p>
            <a:pPr marL="0" indent="0">
              <a:buNone/>
            </a:pPr>
            <a:r>
              <a:rPr lang="zh-CN" altLang="en-US" kern="0" dirty="0" smtClean="0"/>
              <a:t>一元二次方程组，可以用求根公式直接得到解</a:t>
            </a:r>
            <a:endParaRPr lang="en-US" altLang="zh-CN" kern="0" dirty="0" smtClean="0"/>
          </a:p>
          <a:p>
            <a:pPr marL="0" indent="0">
              <a:buNone/>
            </a:pP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86454609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zh-CN" altLang="zh-CN" smtClean="0"/>
              <a:t>输入</a:t>
            </a:r>
            <a:r>
              <a:rPr lang="en-US" altLang="zh-CN" smtClean="0"/>
              <a:t>a,b,c</a:t>
            </a:r>
            <a:r>
              <a:rPr lang="zh-CN" altLang="zh-CN" smtClean="0"/>
              <a:t>；</a:t>
            </a:r>
          </a:p>
          <a:p>
            <a:pPr lvl="1">
              <a:buFontTx/>
              <a:buNone/>
            </a:pPr>
            <a:r>
              <a:rPr lang="zh-CN" altLang="zh-CN" smtClean="0"/>
              <a:t>如果</a:t>
            </a:r>
            <a:r>
              <a:rPr lang="en-US" altLang="zh-CN" smtClean="0"/>
              <a:t>a=0,</a:t>
            </a:r>
            <a:endParaRPr lang="zh-CN" altLang="zh-CN" smtClean="0"/>
          </a:p>
          <a:p>
            <a:pPr lvl="1">
              <a:buFontTx/>
              <a:buNone/>
            </a:pPr>
            <a:r>
              <a:rPr lang="en-US" altLang="zh-CN" smtClean="0"/>
              <a:t>        </a:t>
            </a:r>
            <a:r>
              <a:rPr lang="zh-CN" altLang="zh-CN" smtClean="0"/>
              <a:t>如果</a:t>
            </a:r>
            <a:r>
              <a:rPr lang="en-US" altLang="zh-CN" smtClean="0"/>
              <a:t>b=0,</a:t>
            </a:r>
            <a:endParaRPr lang="zh-CN" altLang="zh-CN" smtClean="0"/>
          </a:p>
          <a:p>
            <a:pPr lvl="1">
              <a:buFontTx/>
              <a:buNone/>
            </a:pPr>
            <a:r>
              <a:rPr lang="en-US" altLang="zh-CN" smtClean="0"/>
              <a:t>                  </a:t>
            </a:r>
            <a:r>
              <a:rPr lang="zh-CN" altLang="zh-CN" smtClean="0"/>
              <a:t>输出“输入的系数不构成方程”；</a:t>
            </a:r>
          </a:p>
          <a:p>
            <a:pPr lvl="1">
              <a:buFontTx/>
              <a:buNone/>
            </a:pPr>
            <a:r>
              <a:rPr lang="en-US" altLang="zh-CN" smtClean="0"/>
              <a:t>        </a:t>
            </a:r>
            <a:r>
              <a:rPr lang="zh-CN" altLang="zh-CN" smtClean="0"/>
              <a:t>否则（即</a:t>
            </a:r>
            <a:r>
              <a:rPr lang="en-US" altLang="zh-CN" smtClean="0"/>
              <a:t>b</a:t>
            </a:r>
            <a:r>
              <a:rPr lang="zh-CN" altLang="zh-CN" smtClean="0"/>
              <a:t>≠</a:t>
            </a:r>
            <a:r>
              <a:rPr lang="en-US" altLang="zh-CN" smtClean="0"/>
              <a:t>0</a:t>
            </a:r>
            <a:r>
              <a:rPr lang="zh-CN" altLang="zh-CN" smtClean="0"/>
              <a:t>）</a:t>
            </a:r>
          </a:p>
          <a:p>
            <a:pPr lvl="1">
              <a:buFontTx/>
              <a:buNone/>
            </a:pPr>
            <a:r>
              <a:rPr lang="en-US" altLang="zh-CN" smtClean="0"/>
              <a:t>                 </a:t>
            </a:r>
            <a:r>
              <a:rPr lang="zh-CN" altLang="zh-CN" smtClean="0"/>
              <a:t>计算单根</a:t>
            </a:r>
            <a:r>
              <a:rPr lang="en-US" altLang="zh-CN" smtClean="0"/>
              <a:t>x=-c/b</a:t>
            </a:r>
            <a:endParaRPr lang="zh-CN" altLang="zh-CN" smtClean="0"/>
          </a:p>
          <a:p>
            <a:pPr lvl="1">
              <a:buFontTx/>
              <a:buNone/>
            </a:pPr>
            <a:r>
              <a:rPr lang="en-US" altLang="zh-CN" smtClean="0"/>
              <a:t>                  </a:t>
            </a:r>
            <a:r>
              <a:rPr lang="zh-CN" altLang="zh-CN" smtClean="0"/>
              <a:t>输出单根</a:t>
            </a:r>
            <a:r>
              <a:rPr lang="en-US" altLang="zh-CN" smtClean="0"/>
              <a:t>x</a:t>
            </a:r>
            <a:endParaRPr lang="zh-CN" altLang="zh-CN" smtClean="0"/>
          </a:p>
          <a:p>
            <a:pPr lvl="1">
              <a:buFontTx/>
              <a:buNone/>
            </a:pPr>
            <a:r>
              <a:rPr lang="en-US" altLang="zh-CN" smtClean="0"/>
              <a:t>      </a:t>
            </a:r>
            <a:endParaRPr lang="zh-CN" altLang="zh-CN" smtClean="0"/>
          </a:p>
          <a:p>
            <a:pPr lvl="1">
              <a:buFontTx/>
              <a:buNone/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EF10769-4A07-42CD-971E-F3ACD1E85199}" type="slidenum">
              <a:rPr kumimoji="0" lang="en-US" altLang="zh-CN" sz="1200" b="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33</a:t>
            </a:fld>
            <a:endParaRPr kumimoji="0" lang="en-US" altLang="zh-CN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2240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zh-CN" altLang="zh-CN" smtClean="0"/>
              <a:t>否则（即</a:t>
            </a:r>
            <a:r>
              <a:rPr lang="en-US" altLang="zh-CN" smtClean="0"/>
              <a:t>a</a:t>
            </a:r>
            <a:r>
              <a:rPr lang="zh-CN" altLang="zh-CN" smtClean="0"/>
              <a:t>≠</a:t>
            </a:r>
            <a:r>
              <a:rPr lang="en-US" altLang="zh-CN" smtClean="0"/>
              <a:t>0</a:t>
            </a:r>
            <a:r>
              <a:rPr lang="zh-CN" altLang="zh-CN" smtClean="0"/>
              <a:t>）</a:t>
            </a:r>
          </a:p>
          <a:p>
            <a:pPr lvl="1">
              <a:buFontTx/>
              <a:buNone/>
            </a:pPr>
            <a:r>
              <a:rPr lang="en-US" altLang="zh-CN" smtClean="0"/>
              <a:t>           </a:t>
            </a:r>
            <a:r>
              <a:rPr lang="zh-CN" altLang="zh-CN" smtClean="0"/>
              <a:t>计算</a:t>
            </a:r>
            <a:r>
              <a:rPr lang="en-US" altLang="zh-CN" smtClean="0"/>
              <a:t>delta=b*b-4*a*c</a:t>
            </a:r>
            <a:endParaRPr lang="zh-CN" altLang="zh-CN" smtClean="0"/>
          </a:p>
          <a:p>
            <a:pPr lvl="1">
              <a:buFontTx/>
              <a:buNone/>
            </a:pPr>
            <a:r>
              <a:rPr lang="en-US" altLang="zh-CN" smtClean="0"/>
              <a:t>           </a:t>
            </a:r>
            <a:r>
              <a:rPr lang="zh-CN" altLang="zh-CN" smtClean="0"/>
              <a:t>如果</a:t>
            </a:r>
            <a:r>
              <a:rPr lang="en-US" altLang="zh-CN" smtClean="0"/>
              <a:t> delta&gt;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en-US" altLang="zh-CN" smtClean="0"/>
              <a:t>0</a:t>
            </a:r>
            <a:endParaRPr lang="zh-CN" altLang="zh-CN" smtClean="0"/>
          </a:p>
          <a:p>
            <a:pPr lvl="1">
              <a:buFontTx/>
              <a:buNone/>
            </a:pPr>
            <a:r>
              <a:rPr lang="en-US" altLang="zh-CN" smtClean="0"/>
              <a:t>                    delta=sqrt(delta)</a:t>
            </a:r>
            <a:endParaRPr lang="zh-CN" altLang="zh-CN" smtClean="0"/>
          </a:p>
          <a:p>
            <a:pPr lvl="1">
              <a:buFontTx/>
              <a:buNone/>
            </a:pPr>
            <a:r>
              <a:rPr lang="en-US" altLang="zh-CN" smtClean="0"/>
              <a:t>                    </a:t>
            </a:r>
            <a:r>
              <a:rPr lang="zh-CN" altLang="zh-CN" smtClean="0"/>
              <a:t>输出</a:t>
            </a:r>
            <a:r>
              <a:rPr lang="en-US" altLang="zh-CN" smtClean="0"/>
              <a:t>x1=(-b+delta)/2a</a:t>
            </a:r>
            <a:r>
              <a:rPr lang="zh-CN" altLang="zh-CN" smtClean="0"/>
              <a:t>和</a:t>
            </a:r>
            <a:r>
              <a:rPr lang="en-US" altLang="zh-CN" smtClean="0"/>
              <a:t>x2=(-b-delta)/2a</a:t>
            </a:r>
            <a:endParaRPr lang="zh-CN" altLang="zh-CN" smtClean="0"/>
          </a:p>
          <a:p>
            <a:pPr lvl="1">
              <a:buFontTx/>
              <a:buNone/>
            </a:pPr>
            <a:r>
              <a:rPr lang="en-US" altLang="zh-CN" smtClean="0"/>
              <a:t>           </a:t>
            </a:r>
            <a:r>
              <a:rPr lang="zh-CN" altLang="zh-CN" smtClean="0"/>
              <a:t>否则</a:t>
            </a:r>
          </a:p>
          <a:p>
            <a:pPr lvl="1">
              <a:buFontTx/>
              <a:buNone/>
            </a:pPr>
            <a:r>
              <a:rPr lang="en-US" altLang="zh-CN" smtClean="0"/>
              <a:t>                    delta=sqrt(-delta)</a:t>
            </a:r>
            <a:endParaRPr lang="zh-CN" altLang="zh-CN" smtClean="0"/>
          </a:p>
          <a:p>
            <a:pPr lvl="1">
              <a:buFontTx/>
              <a:buNone/>
            </a:pPr>
            <a:r>
              <a:rPr lang="en-US" altLang="zh-CN" smtClean="0"/>
              <a:t>                    </a:t>
            </a:r>
            <a:r>
              <a:rPr lang="zh-CN" altLang="zh-CN" smtClean="0"/>
              <a:t>输出</a:t>
            </a:r>
            <a:r>
              <a:rPr lang="en-US" altLang="zh-CN" smtClean="0"/>
              <a:t>f</a:t>
            </a:r>
            <a:r>
              <a:rPr lang="zh-CN" altLang="zh-CN" smtClean="0"/>
              <a:t>复根</a:t>
            </a:r>
            <a:r>
              <a:rPr lang="zh-CN" altLang="en-US" smtClean="0"/>
              <a:t>：</a:t>
            </a:r>
            <a:endParaRPr lang="zh-CN" altLang="zh-CN" smtClean="0"/>
          </a:p>
          <a:p>
            <a:pPr lvl="1">
              <a:buFontTx/>
              <a:buNone/>
            </a:pPr>
            <a:r>
              <a:rPr lang="en-US" altLang="zh-CN" smtClean="0"/>
              <a:t>                          x1=-b/2a+j*delta/2a;</a:t>
            </a:r>
            <a:endParaRPr lang="zh-CN" altLang="zh-CN" smtClean="0"/>
          </a:p>
          <a:p>
            <a:pPr lvl="1">
              <a:buFontTx/>
              <a:buNone/>
            </a:pPr>
            <a:r>
              <a:rPr lang="en-US" altLang="zh-CN" smtClean="0"/>
              <a:t>                          x2=-b/2a-j*delta/2a(</a:t>
            </a:r>
            <a:r>
              <a:rPr lang="zh-CN" altLang="zh-CN" smtClean="0"/>
              <a:t>注意</a:t>
            </a:r>
            <a:r>
              <a:rPr lang="en-US" altLang="zh-CN" smtClean="0"/>
              <a:t>j</a:t>
            </a:r>
            <a:r>
              <a:rPr lang="zh-CN" altLang="zh-CN" smtClean="0"/>
              <a:t>是虚数单位</a:t>
            </a:r>
            <a:r>
              <a:rPr lang="en-US" altLang="zh-CN" smtClean="0"/>
              <a:t>)</a:t>
            </a:r>
            <a:endParaRPr lang="zh-CN" altLang="zh-CN" smtClean="0"/>
          </a:p>
          <a:p>
            <a:pPr lvl="1">
              <a:buFontTx/>
              <a:buNone/>
            </a:pPr>
            <a:r>
              <a:rPr lang="en-US" altLang="zh-CN" smtClean="0"/>
              <a:t>   </a:t>
            </a:r>
            <a:r>
              <a:rPr lang="zh-CN" altLang="zh-CN" smtClean="0"/>
              <a:t>结束</a:t>
            </a: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F7C4867-0209-49AE-BF08-D68110B16669}" type="slidenum">
              <a:rPr kumimoji="0" lang="en-US" altLang="zh-CN" sz="1200" b="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34</a:t>
            </a:fld>
            <a:endParaRPr kumimoji="0" lang="en-US" altLang="zh-CN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87801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51" y="2113613"/>
            <a:ext cx="10316667" cy="4101451"/>
          </a:xfrm>
        </p:spPr>
        <p:txBody>
          <a:bodyPr/>
          <a:lstStyle/>
          <a:p>
            <a:r>
              <a:rPr lang="zh-CN" altLang="en-US" dirty="0" smtClean="0"/>
              <a:t>前提：方程有两个粗略的解</a:t>
            </a:r>
            <a:r>
              <a:rPr lang="en-US" altLang="zh-CN" dirty="0" smtClean="0"/>
              <a:t>x1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X1</a:t>
            </a:r>
            <a:r>
              <a:rPr lang="zh-CN" altLang="en-US" dirty="0" smtClean="0"/>
              <a:t>*</a:t>
            </a:r>
            <a:r>
              <a:rPr lang="en-US" altLang="zh-CN" dirty="0" smtClean="0"/>
              <a:t>x2&lt;0</a:t>
            </a:r>
            <a:r>
              <a:rPr lang="zh-CN" altLang="en-US" dirty="0" smtClean="0"/>
              <a:t>且（</a:t>
            </a:r>
            <a:r>
              <a:rPr lang="en-US" altLang="zh-CN" dirty="0" smtClean="0"/>
              <a:t>x1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x2</a:t>
            </a:r>
            <a:r>
              <a:rPr lang="zh-CN" altLang="en-US" dirty="0" smtClean="0"/>
              <a:t>）上单调</a:t>
            </a:r>
            <a:endParaRPr lang="en-US" altLang="zh-CN" dirty="0" smtClean="0"/>
          </a:p>
          <a:p>
            <a:r>
              <a:rPr lang="zh-CN" altLang="en-US" dirty="0" smtClean="0"/>
              <a:t>方法：取</a:t>
            </a:r>
            <a:r>
              <a:rPr lang="en-US" altLang="zh-CN" dirty="0" smtClean="0"/>
              <a:t>x=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x1+x2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/2(</a:t>
            </a:r>
            <a:r>
              <a:rPr lang="zh-CN" altLang="en-US" dirty="0" smtClean="0"/>
              <a:t>即中点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为近似解，满足精度则结束，否则用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x1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x2</a:t>
            </a:r>
            <a:r>
              <a:rPr lang="zh-CN" altLang="en-US" dirty="0" smtClean="0"/>
              <a:t>，继续找下一个解</a:t>
            </a:r>
            <a:endParaRPr lang="en-US" altLang="zh-CN" dirty="0" smtClean="0"/>
          </a:p>
          <a:p>
            <a:r>
              <a:rPr lang="zh-CN" altLang="en-US" dirty="0" smtClean="0"/>
              <a:t>程序例题：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43050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程序例题</a:t>
            </a:r>
            <a:r>
              <a:rPr lang="zh-CN" altLang="en-US" sz="2400" dirty="0"/>
              <a:t>：</a:t>
            </a:r>
            <a:r>
              <a:rPr lang="zh-CN" altLang="en-US" sz="3200" dirty="0"/>
              <a:t>求</a:t>
            </a:r>
            <a:r>
              <a:rPr lang="en-US" altLang="zh-CN" sz="3200" dirty="0"/>
              <a:t>2*x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-4*x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+3*x-6=0</a:t>
            </a:r>
            <a:r>
              <a:rPr lang="zh-CN" altLang="en-US" sz="2800" dirty="0"/>
              <a:t>在</a:t>
            </a:r>
            <a:r>
              <a:rPr lang="en-US" altLang="zh-CN" sz="2800" dirty="0"/>
              <a:t>(-10,10)</a:t>
            </a:r>
            <a:r>
              <a:rPr lang="zh-CN" altLang="en-US" sz="2800" dirty="0"/>
              <a:t>间的近似根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1"/>
            <a:ext cx="573596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cmath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dirty="0" smtClean="0"/>
              <a:t>double fun(double x)   //</a:t>
            </a:r>
            <a:r>
              <a:rPr lang="zh-CN" altLang="en-US" dirty="0"/>
              <a:t>定义</a:t>
            </a:r>
            <a:r>
              <a:rPr lang="zh-CN" altLang="en-US" dirty="0" smtClean="0"/>
              <a:t>函数</a:t>
            </a:r>
            <a:r>
              <a:rPr lang="en-US" altLang="zh-CN" dirty="0" err="1" smtClean="0"/>
              <a:t>fx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return((2.0*x-4.0)*x+3.0)*x-6.0;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void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double </a:t>
            </a:r>
            <a:r>
              <a:rPr lang="en-US" altLang="zh-CN" dirty="0" err="1" smtClean="0"/>
              <a:t>eps</a:t>
            </a:r>
            <a:r>
              <a:rPr lang="en-US" altLang="zh-CN" dirty="0" smtClean="0"/>
              <a:t>=1.0e-5;//</a:t>
            </a:r>
            <a:r>
              <a:rPr lang="zh-CN" altLang="en-US" dirty="0" smtClean="0"/>
              <a:t>精度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double x0=-10,x1=10,x,y;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0" y="1628801"/>
            <a:ext cx="48387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93688" indent="-293688"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3200" dirty="0"/>
              <a:t>	</a:t>
            </a:r>
            <a:r>
              <a:rPr kumimoji="1" lang="en-US" altLang="zh-CN" sz="3000" b="1" dirty="0">
                <a:solidFill>
                  <a:srgbClr val="0000FF"/>
                </a:solidFill>
                <a:latin typeface="+mj-ea"/>
                <a:ea typeface="+mj-ea"/>
              </a:rPr>
              <a:t>x=(x0+x1)/2.0;</a:t>
            </a:r>
          </a:p>
          <a:p>
            <a:pPr marL="293688" indent="-293688"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kumimoji="1" lang="en-US" altLang="zh-CN" sz="3000" b="1" dirty="0">
                <a:solidFill>
                  <a:srgbClr val="0000FF"/>
                </a:solidFill>
                <a:latin typeface="+mj-ea"/>
                <a:ea typeface="+mj-ea"/>
              </a:rPr>
              <a:t>	y=fun(x);</a:t>
            </a:r>
          </a:p>
          <a:p>
            <a:pPr marL="293688" indent="-293688"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kumimoji="1" lang="en-US" altLang="zh-CN" sz="3000" b="1" dirty="0">
                <a:solidFill>
                  <a:srgbClr val="0000FF"/>
                </a:solidFill>
                <a:latin typeface="+mj-ea"/>
                <a:ea typeface="+mj-ea"/>
              </a:rPr>
              <a:t>	while(</a:t>
            </a:r>
            <a:r>
              <a:rPr kumimoji="1" lang="en-US" altLang="zh-CN" sz="3000" b="1" dirty="0" err="1">
                <a:solidFill>
                  <a:srgbClr val="0000FF"/>
                </a:solidFill>
                <a:latin typeface="+mj-ea"/>
                <a:ea typeface="+mj-ea"/>
              </a:rPr>
              <a:t>fabs</a:t>
            </a:r>
            <a:r>
              <a:rPr kumimoji="1" lang="en-US" altLang="zh-CN" sz="3000" b="1" dirty="0">
                <a:solidFill>
                  <a:srgbClr val="0000FF"/>
                </a:solidFill>
                <a:latin typeface="+mj-ea"/>
                <a:ea typeface="+mj-ea"/>
              </a:rPr>
              <a:t>(y)&gt;</a:t>
            </a:r>
            <a:r>
              <a:rPr kumimoji="1" lang="en-US" altLang="zh-CN" sz="3000" b="1" dirty="0" err="1">
                <a:solidFill>
                  <a:srgbClr val="0000FF"/>
                </a:solidFill>
                <a:latin typeface="+mj-ea"/>
                <a:ea typeface="+mj-ea"/>
              </a:rPr>
              <a:t>eps</a:t>
            </a:r>
            <a:r>
              <a:rPr kumimoji="1" lang="en-US" altLang="zh-CN" sz="3000" b="1" dirty="0">
                <a:solidFill>
                  <a:srgbClr val="0000FF"/>
                </a:solidFill>
                <a:latin typeface="+mj-ea"/>
                <a:ea typeface="+mj-ea"/>
              </a:rPr>
              <a:t>)</a:t>
            </a:r>
          </a:p>
          <a:p>
            <a:pPr marL="293688" indent="-293688"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kumimoji="1" lang="en-US" altLang="zh-CN" sz="3000" b="1" dirty="0">
                <a:solidFill>
                  <a:srgbClr val="0000FF"/>
                </a:solidFill>
                <a:latin typeface="+mj-ea"/>
                <a:ea typeface="+mj-ea"/>
              </a:rPr>
              <a:t>	{</a:t>
            </a:r>
          </a:p>
          <a:p>
            <a:pPr marL="293688" indent="-293688"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kumimoji="1" lang="en-US" altLang="zh-CN" sz="3000" b="1" dirty="0">
                <a:solidFill>
                  <a:srgbClr val="0000FF"/>
                </a:solidFill>
                <a:latin typeface="+mj-ea"/>
                <a:ea typeface="+mj-ea"/>
              </a:rPr>
              <a:t>		if(y*fun(x0)&lt;0)</a:t>
            </a:r>
          </a:p>
          <a:p>
            <a:pPr marL="293688" indent="-293688"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kumimoji="1" lang="en-US" altLang="zh-CN" sz="3000" b="1" dirty="0">
                <a:solidFill>
                  <a:srgbClr val="0000FF"/>
                </a:solidFill>
                <a:latin typeface="+mj-ea"/>
                <a:ea typeface="+mj-ea"/>
              </a:rPr>
              <a:t>			x1=x;</a:t>
            </a:r>
          </a:p>
          <a:p>
            <a:pPr marL="293688" indent="-293688"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kumimoji="1" lang="en-US" altLang="zh-CN" sz="3000" b="1" dirty="0">
                <a:solidFill>
                  <a:srgbClr val="0000FF"/>
                </a:solidFill>
                <a:latin typeface="+mj-ea"/>
                <a:ea typeface="+mj-ea"/>
              </a:rPr>
              <a:t>		else</a:t>
            </a:r>
          </a:p>
          <a:p>
            <a:pPr marL="293688" indent="-293688"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kumimoji="1" lang="en-US" altLang="zh-CN" sz="3000" b="1" dirty="0">
                <a:solidFill>
                  <a:srgbClr val="0000FF"/>
                </a:solidFill>
                <a:latin typeface="+mj-ea"/>
                <a:ea typeface="+mj-ea"/>
              </a:rPr>
              <a:t>			x0=x;</a:t>
            </a:r>
          </a:p>
          <a:p>
            <a:pPr marL="293688" indent="-293688"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kumimoji="1" lang="en-US" altLang="zh-CN" sz="3000" b="1" dirty="0">
                <a:solidFill>
                  <a:srgbClr val="0000FF"/>
                </a:solidFill>
                <a:latin typeface="+mj-ea"/>
                <a:ea typeface="+mj-ea"/>
              </a:rPr>
              <a:t>		x=(x0+x1)/2;</a:t>
            </a:r>
          </a:p>
          <a:p>
            <a:pPr marL="293688" indent="-293688"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kumimoji="1" lang="en-US" altLang="zh-CN" sz="3000" b="1" dirty="0">
                <a:solidFill>
                  <a:srgbClr val="0000FF"/>
                </a:solidFill>
                <a:latin typeface="+mj-ea"/>
                <a:ea typeface="+mj-ea"/>
              </a:rPr>
              <a:t>		y=fun(x);</a:t>
            </a:r>
          </a:p>
          <a:p>
            <a:pPr marL="293688" indent="-293688"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kumimoji="1" lang="en-US" altLang="zh-CN" sz="3000" b="1" dirty="0">
                <a:solidFill>
                  <a:srgbClr val="0000FF"/>
                </a:solidFill>
                <a:latin typeface="+mj-ea"/>
                <a:ea typeface="+mj-ea"/>
              </a:rPr>
              <a:t>	}</a:t>
            </a:r>
          </a:p>
          <a:p>
            <a:pPr marL="293688" indent="-293688"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kumimoji="1" lang="en-US" altLang="zh-CN" sz="3000" b="1" dirty="0">
                <a:solidFill>
                  <a:srgbClr val="0000FF"/>
                </a:solidFill>
                <a:latin typeface="+mj-ea"/>
                <a:ea typeface="+mj-ea"/>
              </a:rPr>
              <a:t>	</a:t>
            </a:r>
            <a:r>
              <a:rPr kumimoji="1" lang="en-US" altLang="zh-CN" sz="3000" b="1" dirty="0" err="1">
                <a:solidFill>
                  <a:srgbClr val="0000FF"/>
                </a:solidFill>
                <a:latin typeface="+mj-ea"/>
                <a:ea typeface="+mj-ea"/>
              </a:rPr>
              <a:t>cout</a:t>
            </a:r>
            <a:r>
              <a:rPr kumimoji="1" lang="en-US" altLang="zh-CN" sz="3000" b="1" dirty="0">
                <a:solidFill>
                  <a:srgbClr val="0000FF"/>
                </a:solidFill>
                <a:latin typeface="+mj-ea"/>
                <a:ea typeface="+mj-ea"/>
              </a:rPr>
              <a:t>&lt;&lt;"</a:t>
            </a:r>
            <a:r>
              <a:rPr kumimoji="1" lang="zh-CN" altLang="en-US" sz="3000" b="1" dirty="0">
                <a:solidFill>
                  <a:srgbClr val="0000FF"/>
                </a:solidFill>
                <a:latin typeface="+mj-ea"/>
                <a:ea typeface="+mj-ea"/>
              </a:rPr>
              <a:t>根为：</a:t>
            </a:r>
            <a:r>
              <a:rPr kumimoji="1" lang="en-US" altLang="zh-CN" sz="3000" b="1" dirty="0">
                <a:solidFill>
                  <a:srgbClr val="0000FF"/>
                </a:solidFill>
                <a:latin typeface="+mj-ea"/>
                <a:ea typeface="+mj-ea"/>
              </a:rPr>
              <a:t>"&lt;&lt;x&lt;&lt;</a:t>
            </a:r>
            <a:r>
              <a:rPr kumimoji="1" lang="en-US" altLang="zh-CN" sz="3000" b="1" dirty="0" err="1">
                <a:solidFill>
                  <a:srgbClr val="0000FF"/>
                </a:solidFill>
                <a:latin typeface="+mj-ea"/>
                <a:ea typeface="+mj-ea"/>
              </a:rPr>
              <a:t>endl</a:t>
            </a:r>
            <a:r>
              <a:rPr kumimoji="1" lang="en-US" altLang="zh-CN" sz="3000" b="1" dirty="0">
                <a:solidFill>
                  <a:srgbClr val="0000FF"/>
                </a:solidFill>
                <a:latin typeface="+mj-ea"/>
                <a:ea typeface="+mj-ea"/>
              </a:rPr>
              <a:t>;</a:t>
            </a:r>
          </a:p>
          <a:p>
            <a:pPr marL="293688" indent="-293688"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kumimoji="1" lang="en-US" altLang="zh-CN" sz="3000" b="1" dirty="0">
                <a:solidFill>
                  <a:srgbClr val="0000FF"/>
                </a:solidFill>
                <a:latin typeface="+mj-ea"/>
                <a:ea typeface="+mj-ea"/>
              </a:rPr>
              <a:t>}</a:t>
            </a:r>
            <a:endParaRPr kumimoji="1" lang="zh-CN" altLang="en-US" sz="3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444053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牛顿迭代法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前提：求“某值”附近的根</a:t>
            </a:r>
            <a:endParaRPr lang="en-US" altLang="zh-CN" dirty="0" smtClean="0"/>
          </a:p>
          <a:p>
            <a:r>
              <a:rPr lang="zh-CN" altLang="en-US" dirty="0" smtClean="0"/>
              <a:t>方法：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n+1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-f(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)/f’(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),</a:t>
            </a:r>
            <a:r>
              <a:rPr lang="zh-CN" altLang="en-US" dirty="0" smtClean="0"/>
              <a:t>直到达到精度</a:t>
            </a:r>
            <a:endParaRPr lang="en-US" altLang="zh-CN" dirty="0" smtClean="0"/>
          </a:p>
          <a:p>
            <a:r>
              <a:rPr lang="zh-CN" altLang="en-US" dirty="0" smtClean="0"/>
              <a:t>程序例题：如下题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76723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b="1" dirty="0"/>
              <a:t>程序例题</a:t>
            </a:r>
            <a:r>
              <a:rPr lang="zh-CN" altLang="en-US" sz="4000" dirty="0"/>
              <a:t>：</a:t>
            </a:r>
            <a:r>
              <a:rPr lang="zh-CN" altLang="en-US" sz="4800" dirty="0"/>
              <a:t>求</a:t>
            </a:r>
            <a:r>
              <a:rPr lang="en-US" altLang="zh-CN" sz="4800" dirty="0"/>
              <a:t>2*x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-4*x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+3*x-6=0</a:t>
            </a:r>
            <a:r>
              <a:rPr lang="zh-CN" altLang="en-US" dirty="0" smtClean="0"/>
              <a:t>在</a:t>
            </a:r>
            <a:r>
              <a:rPr lang="en-US" altLang="zh-CN" dirty="0" smtClean="0"/>
              <a:t>(-10,10)</a:t>
            </a:r>
            <a:r>
              <a:rPr lang="zh-CN" altLang="en-US" dirty="0" smtClean="0"/>
              <a:t>间的近似根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947" y="1600201"/>
            <a:ext cx="4584492" cy="471065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  <a:endParaRPr lang="zh-CN" altLang="zh-CN" dirty="0" smtClean="0"/>
          </a:p>
          <a:p>
            <a:r>
              <a:rPr lang="en-US" altLang="zh-CN" dirty="0" smtClean="0"/>
              <a:t>using namespace std;</a:t>
            </a:r>
            <a:endParaRPr lang="zh-CN" altLang="zh-CN" dirty="0" smtClean="0"/>
          </a:p>
          <a:p>
            <a:r>
              <a:rPr lang="en-US" altLang="zh-CN" dirty="0" smtClean="0"/>
              <a:t>double f(double a)</a:t>
            </a:r>
            <a:endParaRPr lang="zh-CN" altLang="zh-CN" dirty="0" smtClean="0"/>
          </a:p>
          <a:p>
            <a:r>
              <a:rPr lang="en-US" altLang="zh-CN" dirty="0" smtClean="0"/>
              <a:t>{</a:t>
            </a:r>
            <a:endParaRPr lang="zh-CN" altLang="zh-CN" dirty="0" smtClean="0"/>
          </a:p>
          <a:p>
            <a:r>
              <a:rPr lang="en-US" altLang="zh-CN" dirty="0" smtClean="0"/>
              <a:t>	a=2*a*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*a-4*a*a+3*a-6;</a:t>
            </a:r>
            <a:endParaRPr lang="zh-CN" altLang="zh-CN" dirty="0" smtClean="0"/>
          </a:p>
          <a:p>
            <a:r>
              <a:rPr lang="en-US" altLang="zh-CN" dirty="0" smtClean="0"/>
              <a:t>	return a;</a:t>
            </a:r>
            <a:endParaRPr lang="zh-CN" altLang="zh-CN" dirty="0" smtClean="0"/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r>
              <a:rPr lang="en-US" altLang="zh-CN" dirty="0" smtClean="0"/>
              <a:t>double f2(double a)</a:t>
            </a:r>
            <a:endParaRPr lang="zh-CN" altLang="zh-CN" dirty="0" smtClean="0"/>
          </a:p>
          <a:p>
            <a:r>
              <a:rPr lang="en-US" altLang="zh-CN" dirty="0" smtClean="0"/>
              <a:t>{</a:t>
            </a:r>
            <a:endParaRPr lang="zh-CN" altLang="zh-CN" dirty="0" smtClean="0"/>
          </a:p>
          <a:p>
            <a:r>
              <a:rPr lang="en-US" altLang="zh-CN" dirty="0" smtClean="0"/>
              <a:t>	a=6*a*a-8*a+3;</a:t>
            </a:r>
            <a:endParaRPr lang="zh-CN" altLang="zh-CN" dirty="0" smtClean="0"/>
          </a:p>
          <a:p>
            <a:r>
              <a:rPr lang="en-US" altLang="zh-CN" dirty="0" smtClean="0"/>
              <a:t>	return a;</a:t>
            </a:r>
            <a:endParaRPr lang="zh-CN" altLang="zh-CN" dirty="0" smtClean="0"/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5999" y="1484785"/>
            <a:ext cx="5671280" cy="4826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93688" indent="-293688" defTabSz="7842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d</a:t>
            </a:r>
            <a:r>
              <a:rPr kumimoji="1" lang="en-US" altLang="zh-CN" sz="2300" b="1" dirty="0" smtClean="0">
                <a:solidFill>
                  <a:srgbClr val="0000FF"/>
                </a:solidFill>
                <a:latin typeface="+mj-ea"/>
                <a:ea typeface="+mj-ea"/>
              </a:rPr>
              <a:t>ouble  </a:t>
            </a:r>
            <a:r>
              <a:rPr kumimoji="1" lang="en-US" altLang="zh-CN" sz="2300" b="1" dirty="0" err="1">
                <a:solidFill>
                  <a:srgbClr val="0000FF"/>
                </a:solidFill>
                <a:latin typeface="+mj-ea"/>
                <a:ea typeface="+mj-ea"/>
              </a:rPr>
              <a:t>gzg</a:t>
            </a: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(double(*p)(double),double (*q)(double),double a)</a:t>
            </a:r>
          </a:p>
          <a:p>
            <a:pPr marL="293688" indent="-293688" defTabSz="7842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{</a:t>
            </a:r>
            <a:endParaRPr kumimoji="1" lang="zh-CN" altLang="zh-CN" sz="23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93688" indent="-293688" defTabSz="7842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	</a:t>
            </a:r>
            <a:r>
              <a:rPr kumimoji="1" lang="en-US" altLang="zh-CN" sz="2300" b="1" dirty="0" err="1">
                <a:solidFill>
                  <a:srgbClr val="0000FF"/>
                </a:solidFill>
                <a:latin typeface="+mj-ea"/>
                <a:ea typeface="+mj-ea"/>
              </a:rPr>
              <a:t>int</a:t>
            </a: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kumimoji="1" lang="en-US" altLang="zh-CN" sz="2300" b="1" dirty="0" err="1">
                <a:solidFill>
                  <a:srgbClr val="0000FF"/>
                </a:solidFill>
                <a:latin typeface="+mj-ea"/>
                <a:ea typeface="+mj-ea"/>
              </a:rPr>
              <a:t>i</a:t>
            </a: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;</a:t>
            </a:r>
            <a:endParaRPr kumimoji="1" lang="zh-CN" altLang="zh-CN" sz="23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93688" indent="-293688" defTabSz="7842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	double </a:t>
            </a:r>
            <a:r>
              <a:rPr kumimoji="1" lang="en-US" altLang="zh-CN" sz="2300" b="1" dirty="0" err="1">
                <a:solidFill>
                  <a:srgbClr val="0000FF"/>
                </a:solidFill>
                <a:latin typeface="+mj-ea"/>
                <a:ea typeface="+mj-ea"/>
              </a:rPr>
              <a:t>t,s</a:t>
            </a: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;</a:t>
            </a:r>
            <a:endParaRPr kumimoji="1" lang="zh-CN" altLang="zh-CN" sz="23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93688" indent="-293688" defTabSz="7842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	while(s!=0)</a:t>
            </a:r>
            <a:endParaRPr kumimoji="1" lang="zh-CN" altLang="zh-CN" sz="23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93688" indent="-293688" defTabSz="7842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	{</a:t>
            </a:r>
            <a:endParaRPr kumimoji="1" lang="zh-CN" altLang="zh-CN" sz="23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93688" indent="-293688" defTabSz="7842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		t=a-p(a)/q(a);</a:t>
            </a:r>
            <a:endParaRPr kumimoji="1" lang="zh-CN" altLang="zh-CN" sz="23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93688" indent="-293688" defTabSz="7842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		s=t-a;</a:t>
            </a:r>
            <a:endParaRPr kumimoji="1" lang="zh-CN" altLang="zh-CN" sz="23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93688" indent="-293688" defTabSz="7842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		a=t;</a:t>
            </a:r>
            <a:endParaRPr kumimoji="1" lang="zh-CN" altLang="zh-CN" sz="23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93688" indent="-293688" defTabSz="7842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		</a:t>
            </a:r>
            <a:r>
              <a:rPr kumimoji="1" lang="en-US" altLang="zh-CN" sz="2300" b="1" dirty="0" err="1">
                <a:solidFill>
                  <a:srgbClr val="0000FF"/>
                </a:solidFill>
                <a:latin typeface="+mj-ea"/>
                <a:ea typeface="+mj-ea"/>
              </a:rPr>
              <a:t>i</a:t>
            </a: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++;</a:t>
            </a:r>
            <a:endParaRPr kumimoji="1" lang="zh-CN" altLang="zh-CN" sz="23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93688" indent="-293688" defTabSz="7842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	}</a:t>
            </a:r>
            <a:endParaRPr kumimoji="1" lang="zh-CN" altLang="zh-CN" sz="23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93688" indent="-293688" defTabSz="7842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	</a:t>
            </a:r>
            <a:r>
              <a:rPr kumimoji="1" lang="en-US" altLang="zh-CN" sz="2300" b="1" dirty="0" err="1">
                <a:solidFill>
                  <a:srgbClr val="0000FF"/>
                </a:solidFill>
                <a:latin typeface="+mj-ea"/>
                <a:ea typeface="+mj-ea"/>
              </a:rPr>
              <a:t>cout</a:t>
            </a: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&lt;&lt;a&lt;&lt;</a:t>
            </a:r>
            <a:r>
              <a:rPr kumimoji="1" lang="en-US" altLang="zh-CN" sz="2300" b="1" dirty="0" err="1">
                <a:solidFill>
                  <a:srgbClr val="0000FF"/>
                </a:solidFill>
                <a:latin typeface="+mj-ea"/>
                <a:ea typeface="+mj-ea"/>
              </a:rPr>
              <a:t>endl</a:t>
            </a: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;</a:t>
            </a:r>
            <a:endParaRPr kumimoji="1" lang="zh-CN" altLang="zh-CN" sz="23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93688" indent="-293688" defTabSz="7842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	return a;</a:t>
            </a:r>
            <a:endParaRPr kumimoji="1" lang="zh-CN" altLang="zh-CN" sz="23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93688" indent="-293688" defTabSz="7842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en-US" altLang="zh-CN" sz="2300" b="1" dirty="0">
                <a:solidFill>
                  <a:srgbClr val="0000FF"/>
                </a:solidFill>
                <a:latin typeface="+mj-ea"/>
                <a:ea typeface="+mj-ea"/>
              </a:rPr>
              <a:t>}</a:t>
            </a:r>
            <a:endParaRPr kumimoji="1" lang="zh-CN" altLang="zh-CN" sz="23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zh-CN" altLang="zh-CN" sz="20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008338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  <a:endParaRPr lang="zh-CN" altLang="zh-CN" dirty="0" smtClean="0"/>
          </a:p>
          <a:p>
            <a:r>
              <a:rPr lang="en-US" altLang="zh-CN" dirty="0" smtClean="0"/>
              <a:t>{</a:t>
            </a:r>
            <a:endParaRPr lang="zh-CN" altLang="zh-CN" dirty="0" smtClean="0"/>
          </a:p>
          <a:p>
            <a:r>
              <a:rPr lang="en-US" altLang="zh-CN" dirty="0" smtClean="0"/>
              <a:t>	double a;</a:t>
            </a:r>
            <a:endParaRPr lang="zh-CN" altLang="zh-CN" dirty="0" smtClean="0"/>
          </a:p>
          <a:p>
            <a:r>
              <a:rPr lang="en-US" altLang="zh-CN" dirty="0" smtClean="0"/>
              <a:t>	double (*p)(double);</a:t>
            </a:r>
            <a:endParaRPr lang="zh-CN" altLang="zh-CN" dirty="0" smtClean="0"/>
          </a:p>
          <a:p>
            <a:r>
              <a:rPr lang="en-US" altLang="zh-CN" dirty="0" smtClean="0"/>
              <a:t>	p=f;</a:t>
            </a:r>
            <a:endParaRPr lang="zh-CN" altLang="zh-CN" dirty="0" smtClean="0"/>
          </a:p>
          <a:p>
            <a:r>
              <a:rPr lang="en-US" altLang="zh-CN" dirty="0" smtClean="0"/>
              <a:t>	double (*q)(double);</a:t>
            </a:r>
            <a:endParaRPr lang="zh-CN" altLang="zh-CN" dirty="0" smtClean="0"/>
          </a:p>
          <a:p>
            <a:r>
              <a:rPr lang="en-US" altLang="zh-CN" dirty="0" smtClean="0"/>
              <a:t>	q=f2;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</a:t>
            </a:r>
            <a:r>
              <a:rPr lang="zh-CN" altLang="zh-CN" dirty="0" smtClean="0"/>
              <a:t>方程在</a:t>
            </a:r>
            <a:r>
              <a:rPr lang="en-US" altLang="zh-CN" dirty="0" smtClean="0"/>
              <a:t>a</a:t>
            </a:r>
            <a:r>
              <a:rPr lang="zh-CN" altLang="zh-CN" dirty="0" smtClean="0"/>
              <a:t>附近的根，输入</a:t>
            </a:r>
            <a:r>
              <a:rPr lang="en-US" altLang="zh-CN" dirty="0" smtClean="0"/>
              <a:t>a</a:t>
            </a:r>
            <a:r>
              <a:rPr lang="zh-CN" altLang="zh-CN" dirty="0" smtClean="0"/>
              <a:t>：</a:t>
            </a:r>
            <a:r>
              <a:rPr lang="en-US" altLang="zh-CN" dirty="0" smtClean="0"/>
              <a:t>";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&gt;&gt;a;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&lt;&lt;"</a:t>
            </a:r>
            <a:r>
              <a:rPr lang="zh-CN" altLang="zh-CN" dirty="0" smtClean="0"/>
              <a:t>根为</a:t>
            </a:r>
            <a:r>
              <a:rPr lang="en-US" altLang="zh-CN" dirty="0" smtClean="0"/>
              <a:t>";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gzg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p,q,a</a:t>
            </a:r>
            <a:r>
              <a:rPr lang="en-US" altLang="zh-CN" dirty="0" smtClean="0"/>
              <a:t>);</a:t>
            </a:r>
            <a:endParaRPr lang="zh-CN" altLang="zh-CN" dirty="0" smtClean="0"/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19676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596" y="11074"/>
            <a:ext cx="2157402" cy="846158"/>
          </a:xfrm>
        </p:spPr>
        <p:txBody>
          <a:bodyPr>
            <a:normAutofit/>
          </a:bodyPr>
          <a:lstStyle/>
          <a:p>
            <a:r>
              <a:rPr lang="zh-CN" altLang="en-US" b="1" u="sng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冒泡排序</a:t>
            </a:r>
            <a:endParaRPr lang="zh-CN" altLang="en-US" b="1" u="sng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81188" y="928670"/>
            <a:ext cx="8286750" cy="857256"/>
          </a:xfrm>
        </p:spPr>
        <p:txBody>
          <a:bodyPr>
            <a:normAutofit fontScale="92500"/>
          </a:bodyPr>
          <a:lstStyle/>
          <a:p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参见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P72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3-7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】用户从键盘输入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，然后输入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个实数，使用冒泡排序方法对这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个元素排序，输出排序后的数据。</a:t>
            </a:r>
          </a:p>
        </p:txBody>
      </p:sp>
      <p:sp>
        <p:nvSpPr>
          <p:cNvPr id="6" name="矩形 5"/>
          <p:cNvSpPr/>
          <p:nvPr/>
        </p:nvSpPr>
        <p:spPr>
          <a:xfrm>
            <a:off x="2166910" y="2000240"/>
            <a:ext cx="7929618" cy="4572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算法描述</a:t>
            </a:r>
            <a: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marL="274320" indent="-27432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zh-CN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个元素，用数组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a[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表示，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=0,...,N</a:t>
            </a:r>
            <a:endParaRPr lang="zh-CN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48640" lvl="1" indent="-228600">
              <a:lnSpc>
                <a:spcPct val="150000"/>
              </a:lnSpc>
              <a:spcBef>
                <a:spcPts val="370"/>
              </a:spcBef>
              <a:buClr>
                <a:schemeClr val="accent2"/>
              </a:buClr>
              <a:buSzPct val="85000"/>
              <a:defRPr/>
            </a:pP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①输入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N;</a:t>
            </a:r>
            <a:endParaRPr lang="zh-CN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48640" lvl="1" indent="-228600">
              <a:lnSpc>
                <a:spcPct val="150000"/>
              </a:lnSpc>
              <a:spcBef>
                <a:spcPts val="370"/>
              </a:spcBef>
              <a:buClr>
                <a:schemeClr val="accent2"/>
              </a:buClr>
              <a:buSzPct val="85000"/>
              <a:defRPr/>
            </a:pP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②输入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a[</a:t>
            </a:r>
            <a:r>
              <a:rPr lang="en-US" altLang="zh-CN" sz="2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], </a:t>
            </a:r>
            <a:r>
              <a:rPr lang="en-US" altLang="zh-CN" sz="2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=0,...,N-1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548640" lvl="1" indent="-228600">
              <a:lnSpc>
                <a:spcPct val="150000"/>
              </a:lnSpc>
              <a:spcBef>
                <a:spcPts val="370"/>
              </a:spcBef>
              <a:buClr>
                <a:schemeClr val="accent2"/>
              </a:buClr>
              <a:buSzPct val="85000"/>
              <a:defRPr/>
            </a:pP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③对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=0,...,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n-2   </a:t>
            </a:r>
            <a:endParaRPr lang="zh-CN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48640" lvl="1" indent="-228600">
              <a:lnSpc>
                <a:spcPct val="150000"/>
              </a:lnSpc>
              <a:spcBef>
                <a:spcPts val="370"/>
              </a:spcBef>
              <a:buClr>
                <a:schemeClr val="accent2"/>
              </a:buClr>
              <a:buSzPct val="85000"/>
              <a:defRPr/>
            </a:pP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④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j=0,...,n-2-i</a:t>
            </a:r>
            <a:endParaRPr lang="zh-CN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48640" lvl="1" indent="-228600">
              <a:lnSpc>
                <a:spcPct val="150000"/>
              </a:lnSpc>
              <a:spcBef>
                <a:spcPts val="370"/>
              </a:spcBef>
              <a:buClr>
                <a:schemeClr val="accent2"/>
              </a:buClr>
              <a:buSzPct val="85000"/>
              <a:defRPr/>
            </a:pP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⑤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a[j]&gt;a[j+1],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则交换它们的值。</a:t>
            </a:r>
          </a:p>
          <a:p>
            <a:pPr marL="548640" lvl="1" indent="-228600">
              <a:lnSpc>
                <a:spcPct val="150000"/>
              </a:lnSpc>
              <a:spcBef>
                <a:spcPts val="370"/>
              </a:spcBef>
              <a:buClr>
                <a:schemeClr val="accent2"/>
              </a:buClr>
              <a:buSzPct val="85000"/>
              <a:defRPr/>
            </a:pP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⑥对</a:t>
            </a:r>
            <a:r>
              <a:rPr lang="en-US" altLang="zh-CN" sz="2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=0,...,N-1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，输出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a[</a:t>
            </a:r>
            <a:r>
              <a:rPr lang="en-US" altLang="zh-CN" sz="2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452662" y="4786322"/>
            <a:ext cx="5429288" cy="1214446"/>
          </a:xfrm>
          <a:prstGeom prst="roundRect">
            <a:avLst/>
          </a:prstGeom>
          <a:noFill/>
          <a:ln w="476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81224" y="4214818"/>
            <a:ext cx="5786478" cy="1857388"/>
          </a:xfrm>
          <a:prstGeom prst="roundRect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云形标注 9"/>
          <p:cNvSpPr/>
          <p:nvPr/>
        </p:nvSpPr>
        <p:spPr>
          <a:xfrm>
            <a:off x="6667504" y="3857628"/>
            <a:ext cx="3429024" cy="1500198"/>
          </a:xfrm>
          <a:prstGeom prst="cloud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经过一趟排序，数组中最大的元素交换到了数组的末尾。</a:t>
            </a:r>
          </a:p>
        </p:txBody>
      </p:sp>
      <p:sp>
        <p:nvSpPr>
          <p:cNvPr id="11" name="云形标注 10"/>
          <p:cNvSpPr/>
          <p:nvPr/>
        </p:nvSpPr>
        <p:spPr>
          <a:xfrm>
            <a:off x="5238744" y="3000372"/>
            <a:ext cx="3643338" cy="1428760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趟这样的比较和交换，数组变得有序</a:t>
            </a:r>
          </a:p>
        </p:txBody>
      </p:sp>
    </p:spTree>
    <p:extLst>
      <p:ext uri="{BB962C8B-B14F-4D97-AF65-F5344CB8AC3E}">
        <p14:creationId xmlns:p14="http://schemas.microsoft.com/office/powerpoint/2010/main" val="373108327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571499" y="214313"/>
            <a:ext cx="12514914" cy="1143000"/>
          </a:xfrm>
        </p:spPr>
        <p:txBody>
          <a:bodyPr/>
          <a:lstStyle/>
          <a:p>
            <a:r>
              <a:rPr lang="en-US" altLang="zh-CN" sz="3200" dirty="0" smtClean="0"/>
              <a:t>9.</a:t>
            </a:r>
            <a:r>
              <a:rPr lang="zh-CN" altLang="en-US" sz="3200" dirty="0" smtClean="0"/>
              <a:t>秦九韶算法求多项式的值，梯形法求积分</a:t>
            </a:r>
            <a:endParaRPr lang="zh-CN" altLang="en-US" sz="3200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479FA86-2730-46CB-AD81-018EB9FECF2C}" type="slidenum">
              <a:rPr kumimoji="0" lang="en-US" altLang="zh-CN" sz="1200" b="0">
                <a:solidFill>
                  <a:srgbClr val="000000"/>
                </a:solidFill>
                <a:ea typeface="宋体" panose="02010600030101010101" pitchFamily="2" charset="-122"/>
              </a:rPr>
              <a:pPr eaLnBrk="1" hangingPunct="1"/>
              <a:t>40</a:t>
            </a:fld>
            <a:endParaRPr kumimoji="0" lang="en-US" altLang="zh-CN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71499" y="1470911"/>
            <a:ext cx="1098591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把一个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次多项式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f(x)=a[n]x^n+a[n-1]x^(n-1)+......+a[1]x+a[0]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改写成如下形式：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f(x)=a[n]x^n+a[n-1]x^(n-1))+......+a[1]x+a[0]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=(a[n]x^(n-1)+a[n-1]x^(n-2)+......+a[1])x+a[0]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=((a[n]x^(n-2)+a[n-1]x^(n-3)+......+a[2])x+a[1])x+a[0]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=......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=(......((a[n]x+a[n-1])x+a[n-2])x+......+a[1])x+a[0].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求多项式的值时，首先计算最内层括号内一次多项式的值，即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v[1]=a[n]x+a[n-1]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然后由内向外逐层计算一次多项式的值，即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v[2]=v[1]x+a[n-2]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v[3]=v[2]x+a[n-3]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......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v[n]=v[n-1]x+a[0]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这样，求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次多项式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f(x)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的值就转化为求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个一次多项式的值</a:t>
            </a:r>
          </a:p>
        </p:txBody>
      </p:sp>
    </p:spTree>
    <p:extLst>
      <p:ext uri="{BB962C8B-B14F-4D97-AF65-F5344CB8AC3E}">
        <p14:creationId xmlns:p14="http://schemas.microsoft.com/office/powerpoint/2010/main" val="77108163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71541" y="1398144"/>
            <a:ext cx="422038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#include&lt;iostream&gt;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#include&lt;cmath&gt;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using namespace std;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double Poly(double a[],int n, double x)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{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int i;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double v;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i=n,v=a[i];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while(i&gt;0)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{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v=v*x+a[i-1];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i--;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}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cout&lt;&lt;v&lt;&lt;endl;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return 0;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}</a:t>
            </a:r>
          </a:p>
          <a:p>
            <a:endParaRPr lang="zh-CN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814152" y="1398144"/>
            <a:ext cx="5203617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int main()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{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	double a[100];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	int n,i;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	double x;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	cout&lt;&lt;"请输入多项式的系数"&lt;&lt;endl;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	cin&gt;&gt;n;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	cout&lt;&lt;"请输入x的值"&lt;&lt;endl;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	cin&gt;&gt;x;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	cout&lt;&lt;"请输入数组的元素"&lt;&lt;endl;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	for(i=0;i&lt;=n;i++)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	{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		cin&gt;&gt;a[i];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	}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	Poly(a,n,x);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     return 0;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}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95125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/>
              <a:t>求积分（梯形法)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b="1"/>
              <a:t>将区域无限分割为</a:t>
            </a:r>
            <a:r>
              <a:rPr lang="zh-CN" altLang="zh-CN" b="1"/>
              <a:t>n</a:t>
            </a:r>
            <a:r>
              <a:rPr lang="zh-CN" b="1"/>
              <a:t>个小矩形</a:t>
            </a:r>
            <a:r>
              <a:rPr lang="zh-CN" altLang="zh-CN" b="1"/>
              <a:t>(n→∞)</a:t>
            </a:r>
            <a:r>
              <a:rPr lang="zh-CN" b="1"/>
              <a:t>，对每个矩形求面积，最后求所有矩形面积和的极限就是该定积分的值。 </a:t>
            </a:r>
          </a:p>
          <a:p>
            <a:endParaRPr lang="zh-CN" b="1"/>
          </a:p>
          <a:p>
            <a:endParaRPr lang="zh-CN" altLang="zh-CN" b="1"/>
          </a:p>
        </p:txBody>
      </p:sp>
      <p:pic>
        <p:nvPicPr>
          <p:cNvPr id="6148" name="Picture 4" descr="97caaffe285355375c6008d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717925"/>
            <a:ext cx="60515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53713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3"/>
          <p:cNvSpPr txBox="1">
            <a:spLocks noGrp="1"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366" tIns="39183" rIns="78366" bIns="39183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50F8442-959A-4A91-A0FF-06A644B3F830}" type="slidenum">
              <a:rPr lang="en-US" sz="1200"/>
              <a:pPr algn="r"/>
              <a:t>43</a:t>
            </a:fld>
            <a:endParaRPr lang="en-US" sz="1200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300633" y="1350296"/>
            <a:ext cx="8372475" cy="535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6" rIns="91431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noProof="1"/>
              <a:t>#include &lt;iostream&gt;                   </a:t>
            </a:r>
          </a:p>
          <a:p>
            <a:r>
              <a:rPr lang="en-US" altLang="en-US" noProof="1"/>
              <a:t>#include &lt;cmath&gt;</a:t>
            </a:r>
          </a:p>
          <a:p>
            <a:r>
              <a:rPr lang="en-US" altLang="en-US" noProof="1"/>
              <a:t>using namespace std;</a:t>
            </a:r>
          </a:p>
          <a:p>
            <a:r>
              <a:rPr lang="en-US" altLang="en-US" noProof="1"/>
              <a:t>double fun(double x)</a:t>
            </a:r>
          </a:p>
          <a:p>
            <a:r>
              <a:rPr lang="en-US" altLang="en-US" noProof="1"/>
              <a:t>{</a:t>
            </a:r>
          </a:p>
          <a:p>
            <a:r>
              <a:rPr lang="en-US" altLang="en-US" noProof="1"/>
              <a:t>	return sin(x);</a:t>
            </a:r>
          </a:p>
          <a:p>
            <a:r>
              <a:rPr lang="en-US" altLang="en-US" noProof="1"/>
              <a:t>}</a:t>
            </a:r>
          </a:p>
          <a:p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	double a=0,b=1,s=0,h 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i,n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pt-BR" altLang="en-US" dirty="0"/>
              <a:t>cin&gt;&gt;a&gt;&gt;b&gt;&gt;n;</a:t>
            </a:r>
          </a:p>
          <a:p>
            <a:r>
              <a:rPr lang="pt-BR" altLang="en-US" dirty="0"/>
              <a:t>	h=(b-a)/n;</a:t>
            </a:r>
          </a:p>
          <a:p>
            <a:r>
              <a:rPr lang="pt-BR" altLang="en-US" dirty="0"/>
              <a:t>	</a:t>
            </a:r>
            <a:r>
              <a:rPr lang="en-US" dirty="0"/>
              <a:t>s=(fun(a)+fun(b))/2;</a:t>
            </a:r>
          </a:p>
          <a:p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=1;i&lt;</a:t>
            </a:r>
            <a:r>
              <a:rPr lang="en-US" dirty="0" err="1"/>
              <a:t>n;i</a:t>
            </a:r>
            <a:r>
              <a:rPr lang="en-US" dirty="0"/>
              <a:t>++)	</a:t>
            </a:r>
            <a:r>
              <a:rPr lang="pt-BR" altLang="en-US" dirty="0"/>
              <a:t>{</a:t>
            </a:r>
          </a:p>
          <a:p>
            <a:r>
              <a:rPr lang="pt-BR" altLang="en-US" dirty="0"/>
              <a:t>		s=s+fun(a+i*h);</a:t>
            </a:r>
          </a:p>
          <a:p>
            <a:r>
              <a:rPr lang="pt-BR" altLang="en-US" dirty="0"/>
              <a:t>	}</a:t>
            </a:r>
          </a:p>
          <a:p>
            <a:r>
              <a:rPr lang="pt-BR" altLang="en-US" dirty="0"/>
              <a:t>	cout&lt;&lt;s*h&lt;&lt;endl;</a:t>
            </a:r>
          </a:p>
          <a:p>
            <a:r>
              <a:rPr lang="pt-BR" altLang="en-US" dirty="0"/>
              <a:t>	</a:t>
            </a:r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74841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571499" y="214313"/>
            <a:ext cx="12514914" cy="1143000"/>
          </a:xfrm>
        </p:spPr>
        <p:txBody>
          <a:bodyPr/>
          <a:lstStyle/>
          <a:p>
            <a:r>
              <a:rPr lang="en-US" altLang="zh-CN" sz="3200" dirty="0" smtClean="0"/>
              <a:t>10.</a:t>
            </a:r>
            <a:r>
              <a:rPr lang="zh-CN" altLang="en-US" sz="3200" dirty="0" smtClean="0"/>
              <a:t>二进制与十进制的相互转化</a:t>
            </a:r>
            <a:endParaRPr lang="zh-CN" altLang="en-US" sz="3200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479FA86-2730-46CB-AD81-018EB9FECF2C}" type="slidenum">
              <a:rPr kumimoji="0" lang="en-US" altLang="zh-CN" sz="1200" b="0">
                <a:solidFill>
                  <a:srgbClr val="000000"/>
                </a:solidFill>
                <a:ea typeface="宋体" panose="02010600030101010101" pitchFamily="2" charset="-122"/>
              </a:rPr>
              <a:pPr eaLnBrk="1" hangingPunct="1"/>
              <a:t>44</a:t>
            </a:fld>
            <a:endParaRPr kumimoji="0" lang="en-US" altLang="zh-CN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36951" y="1464039"/>
            <a:ext cx="6934200" cy="587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/>
              <a:t>                十进制转二进制的算法</a:t>
            </a:r>
            <a:endParaRPr lang="en-US" altLang="zh-CN" sz="28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用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辗转相除至结果为</a:t>
            </a:r>
            <a:r>
              <a:rPr lang="en-US" altLang="zh-CN" sz="2400" b="1" dirty="0"/>
              <a:t>1 </a:t>
            </a:r>
            <a:br>
              <a:rPr lang="en-US" altLang="zh-CN" sz="2400" b="1" dirty="0"/>
            </a:br>
            <a:r>
              <a:rPr lang="zh-CN" altLang="en-US" sz="2400" b="1" dirty="0"/>
              <a:t>将余数和最后的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从下向上倒序写 就是结果</a:t>
            </a:r>
            <a:br>
              <a:rPr lang="zh-CN" altLang="en-US" sz="2400" b="1" dirty="0"/>
            </a:br>
            <a:r>
              <a:rPr lang="zh-CN" altLang="en-US" sz="2400" b="1" dirty="0"/>
              <a:t>例如</a:t>
            </a:r>
            <a:r>
              <a:rPr lang="en-US" altLang="zh-CN" sz="2400" b="1" dirty="0"/>
              <a:t>302</a:t>
            </a:r>
            <a:br>
              <a:rPr lang="en-US" altLang="zh-CN" sz="2400" b="1" dirty="0"/>
            </a:br>
            <a:r>
              <a:rPr lang="en-US" altLang="zh-CN" sz="2400" b="1" dirty="0"/>
              <a:t>302/2 = 151 </a:t>
            </a:r>
            <a:r>
              <a:rPr lang="zh-CN" altLang="en-US" sz="2400" b="1" dirty="0"/>
              <a:t>余</a:t>
            </a:r>
            <a:r>
              <a:rPr lang="en-US" altLang="zh-CN" sz="2400" b="1" dirty="0"/>
              <a:t>0 </a:t>
            </a:r>
            <a:br>
              <a:rPr lang="en-US" altLang="zh-CN" sz="2400" b="1" dirty="0"/>
            </a:br>
            <a:r>
              <a:rPr lang="en-US" altLang="zh-CN" sz="2400" b="1" dirty="0"/>
              <a:t>151/2 = 75 </a:t>
            </a:r>
            <a:r>
              <a:rPr lang="zh-CN" altLang="en-US" sz="2400" b="1" dirty="0"/>
              <a:t>余</a:t>
            </a:r>
            <a:r>
              <a:rPr lang="en-US" altLang="zh-CN" sz="2400" b="1" dirty="0"/>
              <a:t>1 </a:t>
            </a:r>
            <a:br>
              <a:rPr lang="en-US" altLang="zh-CN" sz="2400" b="1" dirty="0"/>
            </a:br>
            <a:r>
              <a:rPr lang="en-US" altLang="zh-CN" sz="2400" b="1" dirty="0"/>
              <a:t>75/2 = 37 </a:t>
            </a:r>
            <a:r>
              <a:rPr lang="zh-CN" altLang="en-US" sz="2400" b="1" dirty="0"/>
              <a:t>余</a:t>
            </a:r>
            <a:r>
              <a:rPr lang="en-US" altLang="zh-CN" sz="2400" b="1" dirty="0"/>
              <a:t>1 </a:t>
            </a:r>
            <a:br>
              <a:rPr lang="en-US" altLang="zh-CN" sz="2400" b="1" dirty="0"/>
            </a:br>
            <a:r>
              <a:rPr lang="en-US" altLang="zh-CN" sz="2400" b="1" dirty="0"/>
              <a:t>37/2 = 18 </a:t>
            </a:r>
            <a:r>
              <a:rPr lang="zh-CN" altLang="en-US" sz="2400" b="1" dirty="0"/>
              <a:t>余</a:t>
            </a:r>
            <a:r>
              <a:rPr lang="en-US" altLang="zh-CN" sz="2400" b="1" dirty="0"/>
              <a:t>1 </a:t>
            </a:r>
            <a:br>
              <a:rPr lang="en-US" altLang="zh-CN" sz="2400" b="1" dirty="0"/>
            </a:br>
            <a:r>
              <a:rPr lang="en-US" altLang="zh-CN" sz="2400" b="1" dirty="0"/>
              <a:t>18/2 = 9 </a:t>
            </a:r>
            <a:r>
              <a:rPr lang="zh-CN" altLang="en-US" sz="2400" b="1" dirty="0"/>
              <a:t>余</a:t>
            </a:r>
            <a:r>
              <a:rPr lang="en-US" altLang="zh-CN" sz="2400" b="1" dirty="0"/>
              <a:t>0 </a:t>
            </a:r>
            <a:br>
              <a:rPr lang="en-US" altLang="zh-CN" sz="2400" b="1" dirty="0"/>
            </a:br>
            <a:r>
              <a:rPr lang="en-US" altLang="zh-CN" sz="2400" b="1" dirty="0"/>
              <a:t>9/2 = 4 </a:t>
            </a:r>
            <a:r>
              <a:rPr lang="zh-CN" altLang="en-US" sz="2400" b="1" dirty="0"/>
              <a:t>余</a:t>
            </a:r>
            <a:r>
              <a:rPr lang="en-US" altLang="zh-CN" sz="2400" b="1" dirty="0"/>
              <a:t>1 </a:t>
            </a:r>
            <a:br>
              <a:rPr lang="en-US" altLang="zh-CN" sz="2400" b="1" dirty="0"/>
            </a:br>
            <a:r>
              <a:rPr lang="en-US" altLang="zh-CN" sz="2400" b="1" dirty="0"/>
              <a:t>4/2 = 2 </a:t>
            </a:r>
            <a:r>
              <a:rPr lang="zh-CN" altLang="en-US" sz="2400" b="1" dirty="0"/>
              <a:t>余</a:t>
            </a:r>
            <a:r>
              <a:rPr lang="en-US" altLang="zh-CN" sz="2400" b="1" dirty="0"/>
              <a:t>0 </a:t>
            </a:r>
            <a:br>
              <a:rPr lang="en-US" altLang="zh-CN" sz="2400" b="1" dirty="0"/>
            </a:br>
            <a:r>
              <a:rPr lang="en-US" altLang="zh-CN" sz="2400" b="1" dirty="0"/>
              <a:t>2/2 = 1 </a:t>
            </a:r>
            <a:r>
              <a:rPr lang="zh-CN" altLang="en-US" sz="2400" b="1" dirty="0"/>
              <a:t>余</a:t>
            </a:r>
            <a:r>
              <a:rPr lang="en-US" altLang="zh-CN" sz="2400" b="1" dirty="0"/>
              <a:t>0 </a:t>
            </a:r>
            <a:br>
              <a:rPr lang="en-US" altLang="zh-CN" sz="2400" b="1" dirty="0"/>
            </a:br>
            <a:r>
              <a:rPr lang="zh-CN" altLang="en-US" sz="2400" b="1" dirty="0"/>
              <a:t>故二进制为</a:t>
            </a:r>
            <a:r>
              <a:rPr lang="en-US" altLang="zh-CN" sz="2400" b="1" dirty="0"/>
              <a:t>100101110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1572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zh-CN" altLang="en-US" sz="2800">
                <a:ea typeface="宋体" panose="02010600030101010101" pitchFamily="2" charset="-122"/>
              </a:rPr>
              <a:t>十进制转换为二进制程序</a:t>
            </a: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1828800" y="963118"/>
            <a:ext cx="8107180" cy="784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b[32];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n=0,i=0,j;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请输入十进制的数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&gt;&gt;a;</a:t>
            </a:r>
          </a:p>
          <a:p>
            <a:r>
              <a:rPr lang="en-US" altLang="zh-CN" dirty="0"/>
              <a:t>	while(a!=0)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b[</a:t>
            </a:r>
            <a:r>
              <a:rPr lang="en-US" altLang="zh-CN" dirty="0" err="1"/>
              <a:t>i</a:t>
            </a:r>
            <a:r>
              <a:rPr lang="en-US" altLang="zh-CN" dirty="0"/>
              <a:t>]=a%2;</a:t>
            </a:r>
          </a:p>
          <a:p>
            <a:r>
              <a:rPr lang="en-US" altLang="zh-CN" dirty="0"/>
              <a:t>		a=a/2;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转换后的二进制数为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for(j=i-1;j&gt;=0;j--)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&lt;&lt;b[j];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64" y="1325960"/>
            <a:ext cx="83820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33874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1981200" y="494675"/>
            <a:ext cx="8229600" cy="5631489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                                   </a:t>
            </a:r>
            <a:r>
              <a:rPr lang="zh-CN" altLang="en-US" sz="2800" dirty="0">
                <a:ea typeface="宋体" panose="02010600030101010101" pitchFamily="2" charset="-122"/>
              </a:rPr>
              <a:t>二进制转十进制的算法</a:t>
            </a:r>
            <a:r>
              <a:rPr lang="zh-CN" altLang="en-US" sz="1800" dirty="0">
                <a:ea typeface="宋体" panose="02010600030101010101" pitchFamily="2" charset="-122"/>
              </a:rPr>
              <a:t/>
            </a:r>
            <a:br>
              <a:rPr lang="zh-CN" altLang="en-US" sz="1800" dirty="0">
                <a:ea typeface="宋体" panose="02010600030101010101" pitchFamily="2" charset="-122"/>
              </a:rPr>
            </a:b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从最后一位开始算，依次列为第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2...</a:t>
            </a:r>
            <a:r>
              <a:rPr lang="zh-CN" altLang="en-US" sz="2400" dirty="0">
                <a:ea typeface="宋体" panose="02010600030101010101" pitchFamily="2" charset="-122"/>
              </a:rPr>
              <a:t>位</a:t>
            </a:r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ea typeface="宋体" panose="02010600030101010101" pitchFamily="2" charset="-122"/>
              </a:rPr>
              <a:t>位的数（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或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）乘以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ea typeface="宋体" panose="02010600030101010101" pitchFamily="2" charset="-122"/>
              </a:rPr>
              <a:t>次方</a:t>
            </a:r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得到的结果相加就是答案</a:t>
            </a:r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例如</a:t>
            </a:r>
            <a:r>
              <a:rPr lang="en-US" altLang="zh-CN" sz="2400" dirty="0">
                <a:ea typeface="宋体" panose="02010600030101010101" pitchFamily="2" charset="-122"/>
              </a:rPr>
              <a:t>:01101011.</a:t>
            </a:r>
            <a:r>
              <a:rPr lang="zh-CN" altLang="en-US" sz="2400" dirty="0">
                <a:ea typeface="宋体" panose="02010600030101010101" pitchFamily="2" charset="-122"/>
              </a:rPr>
              <a:t>转十进制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位</a:t>
            </a:r>
            <a:r>
              <a:rPr lang="en-US" altLang="zh-CN" sz="2400" dirty="0">
                <a:ea typeface="宋体" panose="02010600030101010101" pitchFamily="2" charset="-122"/>
              </a:rPr>
              <a:t>:1</a:t>
            </a:r>
            <a:r>
              <a:rPr lang="zh-CN" altLang="en-US" sz="2400" dirty="0">
                <a:ea typeface="宋体" panose="02010600030101010101" pitchFamily="2" charset="-122"/>
              </a:rPr>
              <a:t>乘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  <a:hlinkClick r:id="rId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  <a:hlinkClick r:id="rId2"/>
              </a:rPr>
              <a:t>次方</a:t>
            </a:r>
            <a:r>
              <a:rPr lang="en-US" altLang="zh-CN" sz="2400" dirty="0">
                <a:ea typeface="宋体" panose="02010600030101010101" pitchFamily="2" charset="-122"/>
              </a:rPr>
              <a:t>=1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乘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次方</a:t>
            </a:r>
            <a:r>
              <a:rPr lang="en-US" altLang="zh-CN" sz="2400" dirty="0">
                <a:ea typeface="宋体" panose="02010600030101010101" pitchFamily="2" charset="-122"/>
              </a:rPr>
              <a:t>=2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乘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次方＝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乘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次方＝</a:t>
            </a:r>
            <a:r>
              <a:rPr lang="en-US" altLang="zh-CN" sz="2400" dirty="0">
                <a:ea typeface="宋体" panose="02010600030101010101" pitchFamily="2" charset="-122"/>
              </a:rPr>
              <a:t>8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乘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ea typeface="宋体" panose="02010600030101010101" pitchFamily="2" charset="-122"/>
              </a:rPr>
              <a:t>次方＝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乘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ea typeface="宋体" panose="02010600030101010101" pitchFamily="2" charset="-122"/>
              </a:rPr>
              <a:t>次方＝</a:t>
            </a:r>
            <a:r>
              <a:rPr lang="en-US" altLang="zh-CN" sz="2400" dirty="0">
                <a:ea typeface="宋体" panose="02010600030101010101" pitchFamily="2" charset="-122"/>
              </a:rPr>
              <a:t>32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乘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ea typeface="宋体" panose="02010600030101010101" pitchFamily="2" charset="-122"/>
              </a:rPr>
              <a:t>次方＝</a:t>
            </a:r>
            <a:r>
              <a:rPr lang="en-US" altLang="zh-CN" sz="2400" dirty="0">
                <a:ea typeface="宋体" panose="02010600030101010101" pitchFamily="2" charset="-122"/>
              </a:rPr>
              <a:t>64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乘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ea typeface="宋体" panose="02010600030101010101" pitchFamily="2" charset="-122"/>
              </a:rPr>
              <a:t>次方＝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然后：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＋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＋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＋</a:t>
            </a:r>
            <a:r>
              <a:rPr lang="en-US" altLang="zh-CN" sz="2400" dirty="0"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ea typeface="宋体" panose="02010600030101010101" pitchFamily="2" charset="-122"/>
              </a:rPr>
              <a:t>＋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＋</a:t>
            </a:r>
            <a:r>
              <a:rPr lang="en-US" altLang="zh-CN" sz="2400" dirty="0">
                <a:ea typeface="宋体" panose="02010600030101010101" pitchFamily="2" charset="-122"/>
              </a:rPr>
              <a:t>32</a:t>
            </a:r>
            <a:r>
              <a:rPr lang="zh-CN" altLang="en-US" sz="2400" dirty="0">
                <a:ea typeface="宋体" panose="02010600030101010101" pitchFamily="2" charset="-122"/>
              </a:rPr>
              <a:t>＋</a:t>
            </a:r>
            <a:r>
              <a:rPr lang="en-US" altLang="zh-CN" sz="2400" dirty="0">
                <a:ea typeface="宋体" panose="02010600030101010101" pitchFamily="2" charset="-122"/>
              </a:rPr>
              <a:t>64</a:t>
            </a:r>
            <a:r>
              <a:rPr lang="zh-CN" altLang="en-US" sz="2400" dirty="0">
                <a:ea typeface="宋体" panose="02010600030101010101" pitchFamily="2" charset="-122"/>
              </a:rPr>
              <a:t>＋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107</a:t>
            </a:r>
            <a:r>
              <a:rPr lang="zh-CN" altLang="en-US" sz="2400" dirty="0">
                <a:ea typeface="宋体" panose="02010600030101010101" pitchFamily="2" charset="-122"/>
              </a:rPr>
              <a:t>． </a:t>
            </a:r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二进制</a:t>
            </a:r>
            <a:r>
              <a:rPr lang="en-US" altLang="zh-CN" sz="2400" dirty="0">
                <a:ea typeface="宋体" panose="02010600030101010101" pitchFamily="2" charset="-122"/>
              </a:rPr>
              <a:t>01101011</a:t>
            </a:r>
            <a:r>
              <a:rPr lang="zh-CN" altLang="en-US" sz="2400" dirty="0">
                <a:ea typeface="宋体" panose="02010600030101010101" pitchFamily="2" charset="-122"/>
              </a:rPr>
              <a:t>＝十进制</a:t>
            </a:r>
            <a:r>
              <a:rPr lang="en-US" altLang="zh-CN" sz="2400" dirty="0">
                <a:ea typeface="宋体" panose="02010600030101010101" pitchFamily="2" charset="-122"/>
              </a:rPr>
              <a:t>107</a:t>
            </a:r>
            <a:r>
              <a:rPr lang="zh-CN" altLang="en-US" sz="2400" dirty="0">
                <a:ea typeface="宋体" panose="02010600030101010101" pitchFamily="2" charset="-122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79007481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3"/>
          <p:cNvSpPr txBox="1">
            <a:spLocks noGrp="1"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366" tIns="39183" rIns="78366" bIns="39183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50F8442-959A-4A91-A0FF-06A644B3F830}" type="slidenum">
              <a:rPr lang="en-US" sz="1200"/>
              <a:pPr algn="r"/>
              <a:t>47</a:t>
            </a:fld>
            <a:endParaRPr lang="en-US" sz="12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202367" y="353518"/>
            <a:ext cx="82795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000000"/>
                </a:solidFill>
                <a:ea typeface="宋体" panose="02010600030101010101" pitchFamily="2" charset="-122"/>
              </a:rPr>
              <a:t>         </a:t>
            </a:r>
            <a:r>
              <a:rPr lang="zh-CN" altLang="en-US" sz="3600" dirty="0" smtClean="0">
                <a:solidFill>
                  <a:srgbClr val="000000"/>
                </a:solidFill>
                <a:ea typeface="宋体" panose="02010600030101010101" pitchFamily="2" charset="-122"/>
              </a:rPr>
              <a:t>二进制</a:t>
            </a:r>
            <a:r>
              <a:rPr lang="zh-CN" altLang="en-US" sz="3600" dirty="0">
                <a:solidFill>
                  <a:srgbClr val="000000"/>
                </a:solidFill>
                <a:ea typeface="宋体" panose="02010600030101010101" pitchFamily="2" charset="-122"/>
              </a:rPr>
              <a:t>转换为十进制的程序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103026" y="1234191"/>
            <a:ext cx="8879174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char </a:t>
            </a:r>
            <a:r>
              <a:rPr lang="en-US" altLang="zh-CN" dirty="0" err="1"/>
              <a:t>str</a:t>
            </a:r>
            <a:r>
              <a:rPr lang="en-US" altLang="zh-CN" dirty="0"/>
              <a:t>[100];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n=0,i,j;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请输入二进制的位数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&gt;&gt;j;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请输入该二进制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j;i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]=='1')</a:t>
            </a:r>
          </a:p>
          <a:p>
            <a:r>
              <a:rPr lang="en-US" altLang="zh-CN" dirty="0"/>
              <a:t>			n=n*2+1;</a:t>
            </a:r>
          </a:p>
          <a:p>
            <a:r>
              <a:rPr lang="en-US" altLang="zh-CN" dirty="0"/>
              <a:t>		else</a:t>
            </a:r>
          </a:p>
          <a:p>
            <a:r>
              <a:rPr lang="en-US" altLang="zh-CN" dirty="0"/>
              <a:t>			n=n*2;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&lt;&lt;n&lt;&lt;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9562" y="1481528"/>
            <a:ext cx="8072438" cy="3305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51802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214313"/>
            <a:ext cx="11512445" cy="1143000"/>
          </a:xfrm>
        </p:spPr>
        <p:txBody>
          <a:bodyPr/>
          <a:lstStyle/>
          <a:p>
            <a:r>
              <a:rPr lang="en-US" altLang="zh-CN" sz="3200" dirty="0" smtClean="0"/>
              <a:t>11.</a:t>
            </a:r>
            <a:r>
              <a:rPr lang="zh-CN" altLang="zh-CN" sz="3200" dirty="0"/>
              <a:t>三角形面积公式（推荐海伦公式）、数学库</a:t>
            </a:r>
            <a:r>
              <a:rPr lang="en-US" altLang="zh-CN" sz="3200" dirty="0" err="1"/>
              <a:t>cmath</a:t>
            </a:r>
            <a:r>
              <a:rPr lang="zh-CN" altLang="zh-CN" sz="3200" dirty="0"/>
              <a:t>中常用</a:t>
            </a:r>
            <a:r>
              <a:rPr lang="zh-CN" altLang="zh-CN" sz="3200" dirty="0" smtClean="0"/>
              <a:t>函数</a:t>
            </a:r>
            <a:r>
              <a:rPr lang="zh-CN" altLang="en-US" sz="3200" dirty="0" smtClean="0"/>
              <a:t>，控制输出结果样式</a:t>
            </a:r>
            <a:endParaRPr lang="zh-CN" altLang="en-US" sz="3200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479FA86-2730-46CB-AD81-018EB9FECF2C}" type="slidenum">
              <a:rPr kumimoji="0" lang="en-US" altLang="zh-CN" sz="1200" b="0">
                <a:solidFill>
                  <a:srgbClr val="000000"/>
                </a:solidFill>
                <a:ea typeface="宋体" panose="02010600030101010101" pitchFamily="2" charset="-122"/>
              </a:rPr>
              <a:pPr eaLnBrk="1" hangingPunct="1"/>
              <a:t>48</a:t>
            </a:fld>
            <a:endParaRPr kumimoji="0" lang="en-US" altLang="zh-CN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36951" y="1464039"/>
            <a:ext cx="6934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18907"/>
              </p:ext>
            </p:extLst>
          </p:nvPr>
        </p:nvGraphicFramePr>
        <p:xfrm>
          <a:off x="2790279" y="1781722"/>
          <a:ext cx="5429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3" imgW="1625600" imgH="254000" progId="Equation.3">
                  <p:embed/>
                </p:oleObj>
              </mc:Choice>
              <mc:Fallback>
                <p:oleObj name="公式" r:id="rId3" imgW="16256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279" y="1781722"/>
                        <a:ext cx="54292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583534" y="1838753"/>
            <a:ext cx="28481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s=(</a:t>
            </a:r>
            <a:r>
              <a:rPr lang="en-US" altLang="zh-CN" sz="2800" dirty="0" err="1" smtClean="0"/>
              <a:t>a+b+c</a:t>
            </a:r>
            <a:r>
              <a:rPr lang="en-US" altLang="zh-CN" sz="2800" dirty="0" smtClean="0"/>
              <a:t>)/2.0;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5854" y="2956655"/>
            <a:ext cx="1126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控制输出结果的</a:t>
            </a:r>
            <a:r>
              <a:rPr lang="zh-CN" altLang="zh-CN" sz="2800" dirty="0" smtClean="0"/>
              <a:t>格式的</a:t>
            </a:r>
            <a:r>
              <a:rPr lang="zh-CN" altLang="zh-CN" sz="2800" dirty="0"/>
              <a:t>方法、输出格式的控制（如转义字符的恰当使用</a:t>
            </a:r>
            <a:r>
              <a:rPr lang="zh-CN" altLang="zh-CN" sz="2800" dirty="0" smtClean="0"/>
              <a:t>）</a:t>
            </a:r>
            <a:endParaRPr lang="zh-CN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931" y="3417225"/>
            <a:ext cx="58911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&lt;&lt;</a:t>
            </a:r>
            <a:r>
              <a:rPr lang="en-US" altLang="zh-CN" sz="2800" dirty="0" err="1" smtClean="0"/>
              <a:t>dec</a:t>
            </a:r>
            <a:r>
              <a:rPr lang="en-US" altLang="zh-CN" sz="2800" dirty="0" smtClean="0"/>
              <a:t>&lt;&lt;v;  //</a:t>
            </a:r>
            <a:r>
              <a:rPr lang="zh-CN" altLang="en-US" sz="2800" dirty="0" smtClean="0"/>
              <a:t>以十进制输出</a:t>
            </a:r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&lt;&lt;</a:t>
            </a:r>
            <a:r>
              <a:rPr lang="en-US" altLang="zh-CN" sz="2800" dirty="0" err="1" smtClean="0"/>
              <a:t>oct</a:t>
            </a:r>
            <a:r>
              <a:rPr lang="en-US" altLang="zh-CN" sz="2800" dirty="0" smtClean="0"/>
              <a:t>&lt;&lt;v;  //</a:t>
            </a:r>
            <a:r>
              <a:rPr lang="zh-CN" altLang="en-US" sz="2800" dirty="0" smtClean="0"/>
              <a:t>以八进制输出</a:t>
            </a:r>
          </a:p>
          <a:p>
            <a:pPr lvl="1"/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&lt;&lt;hex&lt;&lt;v;  //</a:t>
            </a:r>
            <a:r>
              <a:rPr lang="zh-CN" altLang="en-US" sz="2800" dirty="0" smtClean="0"/>
              <a:t>以十六进制输出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6981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098675" y="304800"/>
            <a:ext cx="80010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en-US" sz="3800" b="0" dirty="0" smtClean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1.用流对象的成员函数控制输出格式</a:t>
            </a:r>
            <a:endParaRPr lang="zh-CN" altLang="en-US" sz="3800" b="0" dirty="0">
              <a:solidFill>
                <a:srgbClr val="008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30761" name="Group 41"/>
          <p:cNvGraphicFramePr>
            <a:graphicFrameLocks noGrp="1"/>
          </p:cNvGraphicFramePr>
          <p:nvPr/>
        </p:nvGraphicFramePr>
        <p:xfrm>
          <a:off x="2024063" y="2714626"/>
          <a:ext cx="8215312" cy="3916363"/>
        </p:xfrm>
        <a:graphic>
          <a:graphicData uri="http://schemas.openxmlformats.org/drawingml/2006/table">
            <a:tbl>
              <a:tblPr/>
              <a:tblGrid>
                <a:gridCol w="1862137"/>
                <a:gridCol w="6353175"/>
              </a:tblGrid>
              <a:tr h="356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状态标志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功能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left 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输出数据在本域宽范围内左对齐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right 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输出数据在本域宽范围内右对齐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dec 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设置整数的基数为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 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oct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设置整数的基数为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 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hex 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设置整数的基数为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16 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showpoint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浮点数输出时带有小数点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uppercase 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在以科学表示法格式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和以十六进制输出字母时用大写表示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showpos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指定整数和负数前面分别加上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号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scientific 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用科学表示法格式显示浮点数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fixed 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用定点格式（固定小数位数）显示浮点数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524000" y="1143001"/>
            <a:ext cx="9144000" cy="10763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indent="266700" eaLnBrk="0" hangingPunct="0">
              <a:defRPr/>
            </a:pP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(1)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设置状态标志</a:t>
            </a:r>
            <a:r>
              <a:rPr lang="zh-CN" altLang="en-US" sz="24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的</a:t>
            </a:r>
            <a:r>
              <a:rPr lang="zh-CN" altLang="en-US" sz="2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成员函数</a:t>
            </a:r>
            <a:r>
              <a:rPr lang="en-US" altLang="zh-CN" sz="20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setf</a:t>
            </a:r>
            <a:endParaRPr lang="en-US" altLang="zh-CN" sz="2000" dirty="0"/>
          </a:p>
          <a:p>
            <a:pPr lvl="1" indent="266700" eaLnBrk="0" hangingPunct="0"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调用格式：</a:t>
            </a:r>
            <a:r>
              <a:rPr lang="en-US" altLang="zh-CN" sz="20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cout.setf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ios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::</a:t>
            </a:r>
            <a:r>
              <a:rPr lang="zh-CN" altLang="en-US" sz="2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状态标志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endParaRPr lang="zh-CN" altLang="en-US" sz="2000" dirty="0"/>
          </a:p>
          <a:p>
            <a:pPr lvl="1" indent="266700" eaLnBrk="0" hangingPunct="0"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在引用这些值之前要加上</a:t>
            </a:r>
            <a:r>
              <a:rPr lang="en-US" altLang="zh-CN" sz="20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ios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::</a:t>
            </a:r>
            <a:r>
              <a:rPr lang="zh-CN" altLang="en-US" sz="2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，如果有多项标志，中间则用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"|"</a:t>
            </a:r>
            <a:r>
              <a:rPr lang="zh-CN" altLang="en-US" sz="2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分隔。</a:t>
            </a:r>
            <a:r>
              <a:rPr lang="zh-CN" altLang="en-US" sz="2000" dirty="0"/>
              <a:t> </a:t>
            </a:r>
            <a:endParaRPr lang="zh-CN" altLang="en-US" sz="2400" dirty="0"/>
          </a:p>
        </p:txBody>
      </p:sp>
      <p:sp>
        <p:nvSpPr>
          <p:cNvPr id="29738" name="矩形 6"/>
          <p:cNvSpPr>
            <a:spLocks noChangeArrowheads="1"/>
          </p:cNvSpPr>
          <p:nvPr/>
        </p:nvSpPr>
        <p:spPr bwMode="auto">
          <a:xfrm>
            <a:off x="4452939" y="2286000"/>
            <a:ext cx="263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ios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类的常用状态标志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246587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596" y="11074"/>
            <a:ext cx="2157402" cy="846158"/>
          </a:xfrm>
        </p:spPr>
        <p:txBody>
          <a:bodyPr>
            <a:normAutofit/>
          </a:bodyPr>
          <a:lstStyle/>
          <a:p>
            <a:r>
              <a:rPr lang="zh-CN" altLang="en-US" b="1" u="sng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插入排序</a:t>
            </a:r>
            <a:endParaRPr lang="zh-CN" altLang="en-US" b="1" u="sng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81188" y="857232"/>
            <a:ext cx="8286750" cy="571504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参见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P98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4-4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成绩统计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9720" y="2571744"/>
            <a:ext cx="8501122" cy="40719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算法描述</a:t>
            </a:r>
            <a: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lvl="1">
              <a:buFontTx/>
              <a:buNone/>
            </a:pP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①设待排序元素用数组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A[</a:t>
            </a:r>
            <a:r>
              <a:rPr lang="en-US" altLang="zh-CN" sz="2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表示，</a:t>
            </a:r>
            <a:r>
              <a:rPr lang="en-US" altLang="zh-CN" sz="2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=0,1,...,N-1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None/>
            </a:pPr>
            <a:endParaRPr lang="zh-CN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None/>
            </a:pPr>
            <a:r>
              <a:rPr lang="zh-CN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②对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=1</a:t>
            </a:r>
            <a:r>
              <a:rPr lang="zh-CN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N-1                    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次插入，每次插入的元素为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A[</a:t>
            </a:r>
            <a:r>
              <a:rPr lang="en-US" altLang="zh-CN" sz="20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zh-CN" sz="20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None/>
            </a:pPr>
            <a:r>
              <a:rPr lang="zh-CN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③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tmp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=A[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                  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A[</a:t>
            </a:r>
            <a:r>
              <a:rPr lang="en-US" altLang="zh-CN" sz="20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保存在临时变量</a:t>
            </a:r>
            <a:r>
              <a:rPr lang="en-US" altLang="zh-CN" sz="20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tmp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</a:p>
          <a:p>
            <a:pPr lvl="1">
              <a:buFontTx/>
              <a:buNone/>
            </a:pPr>
            <a:r>
              <a:rPr lang="zh-CN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④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j=i-1,i-2,...,0             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与前面</a:t>
            </a:r>
            <a:r>
              <a:rPr lang="en-US" altLang="zh-CN" sz="20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个元素比较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tmp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&lt;A[j]</a:t>
            </a:r>
            <a:r>
              <a:rPr lang="zh-CN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，则</a:t>
            </a:r>
            <a:endParaRPr lang="zh-CN" altLang="zh-CN" sz="20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A[j+1]=A[j]         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小于前面元素，则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前面元素后移</a:t>
            </a:r>
          </a:p>
          <a:p>
            <a:pPr lvl="1"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否则</a:t>
            </a:r>
          </a:p>
          <a:p>
            <a:pPr lvl="1"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zh-CN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转⑤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endParaRPr lang="zh-CN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Tx/>
              <a:buAutoNum type="circleNumDbPlain" startAt="5"/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A[j]=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tmp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放在当前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指位置</a:t>
            </a:r>
            <a:endParaRPr lang="en-US" altLang="zh-CN" sz="20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Tx/>
              <a:buAutoNum type="circleNumDbPlain" startAt="5"/>
            </a:pPr>
            <a:endParaRPr lang="zh-CN" altLang="zh-CN" sz="20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None/>
            </a:pP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⑥结束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          </a:t>
            </a:r>
            <a:endParaRPr lang="zh-CN" altLang="zh-CN" sz="20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66910" y="3357562"/>
            <a:ext cx="8072494" cy="2714644"/>
          </a:xfrm>
          <a:prstGeom prst="roundRect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1158" y="1357298"/>
            <a:ext cx="8358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插入排序的思想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：将待排序序列分成有序部分和无序部分，从无序部分逐个取元素，在有序部分中从后向前作比较，找到一个合适的位置插入，使保持有序，直到无序部分的元素处理完毕。</a:t>
            </a:r>
          </a:p>
        </p:txBody>
      </p:sp>
    </p:spTree>
    <p:extLst>
      <p:ext uri="{BB962C8B-B14F-4D97-AF65-F5344CB8AC3E}">
        <p14:creationId xmlns:p14="http://schemas.microsoft.com/office/powerpoint/2010/main" val="382813465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8" grpId="0" animBg="1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809751" y="500063"/>
            <a:ext cx="8429625" cy="564356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indent="266700" eaLnBrk="0" hangingPunct="0">
              <a:defRPr/>
            </a:pP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(2)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清除状态标志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流成员函数</a:t>
            </a:r>
            <a:r>
              <a:rPr lang="en-US" altLang="zh-CN" sz="28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unsetf</a:t>
            </a:r>
            <a:endParaRPr lang="en-US" altLang="zh-CN" sz="2800" dirty="0"/>
          </a:p>
          <a:p>
            <a:pPr indent="266700" eaLnBrk="0" hangingPunct="0">
              <a:defRPr/>
            </a:pP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调用格式：</a:t>
            </a:r>
            <a:r>
              <a:rPr lang="en-US" altLang="zh-CN" sz="28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cout.unsetf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ios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::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状态标志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);</a:t>
            </a:r>
            <a:endParaRPr lang="en-US" altLang="zh-CN" sz="2800" dirty="0"/>
          </a:p>
          <a:p>
            <a:pPr indent="266700" eaLnBrk="0" hangingPunct="0">
              <a:defRPr/>
            </a:pP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(3)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设置域宽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流成员函数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width</a:t>
            </a:r>
            <a:endParaRPr lang="en-US" altLang="zh-CN" sz="2800" dirty="0"/>
          </a:p>
          <a:p>
            <a:pPr indent="266700" eaLnBrk="0" hangingPunct="0">
              <a:defRPr/>
            </a:pP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调用格式：</a:t>
            </a:r>
            <a:r>
              <a:rPr lang="en-US" altLang="zh-CN" sz="28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cout.width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(n); </a:t>
            </a:r>
            <a:endParaRPr lang="en-US" altLang="zh-CN" sz="2800" dirty="0"/>
          </a:p>
          <a:p>
            <a:pPr indent="266700" eaLnBrk="0" hangingPunct="0">
              <a:defRPr/>
            </a:pP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该函数只对下一次流输出有效，输出完成后该函数的作用就消失。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！！！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indent="266700" eaLnBrk="0" hangingPunct="0">
              <a:defRPr/>
            </a:pP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(4)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设置实数的精度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流成员函数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precision</a:t>
            </a:r>
            <a:endParaRPr lang="en-US" altLang="zh-CN" sz="2800" dirty="0"/>
          </a:p>
          <a:p>
            <a:pPr indent="266700" eaLnBrk="0" hangingPunct="0">
              <a:defRPr/>
            </a:pP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调用格式：</a:t>
            </a:r>
            <a:r>
              <a:rPr lang="en-US" altLang="zh-CN" sz="28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cout.precision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(n)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；</a:t>
            </a:r>
            <a:endParaRPr lang="zh-CN" altLang="en-US" sz="2800" dirty="0"/>
          </a:p>
          <a:p>
            <a:pPr indent="266700" eaLnBrk="0" hangingPunct="0">
              <a:defRPr/>
            </a:pP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参数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在十进制小数形式输出时代表有效数字（即除去小数点后的整数位数）。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在以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fixed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形式和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scientific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形式输出时代表小数位数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indent="266700" eaLnBrk="0" hangingPunct="0">
              <a:defRPr/>
            </a:pP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(5)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设置填充字符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流成员函数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fill</a:t>
            </a:r>
            <a:endParaRPr lang="en-US" altLang="zh-CN" sz="2800" dirty="0"/>
          </a:p>
          <a:p>
            <a:pPr indent="266700" eaLnBrk="0" hangingPunct="0">
              <a:defRPr/>
            </a:pP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调用格式：</a:t>
            </a:r>
            <a:r>
              <a:rPr lang="en-US" altLang="zh-CN" sz="28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cout.fill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ch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);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844617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1881188" y="142875"/>
            <a:ext cx="8229600" cy="857250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008000"/>
                </a:solidFill>
                <a:ea typeface="黑体" panose="02010609060101010101" pitchFamily="49" charset="-122"/>
              </a:rPr>
              <a:t>2.</a:t>
            </a:r>
            <a:r>
              <a:rPr lang="zh-CN" altLang="en-US" smtClean="0">
                <a:solidFill>
                  <a:srgbClr val="008000"/>
                </a:solidFill>
                <a:ea typeface="黑体" panose="02010609060101010101" pitchFamily="49" charset="-122"/>
              </a:rPr>
              <a:t>使用流操纵符控制输出格式 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1881188" y="1500188"/>
            <a:ext cx="8286750" cy="48577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indent="266700" eaLnBrk="0" hangingPunct="0">
              <a:defRPr/>
            </a:pPr>
            <a:r>
              <a:rPr lang="en-US" altLang="zh-CN" sz="2800" dirty="0" err="1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cout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&lt;&lt;???&lt;&lt;***&lt;&lt;***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；</a:t>
            </a:r>
            <a:endParaRPr lang="en-US" altLang="zh-CN" sz="2800" dirty="0">
              <a:solidFill>
                <a:srgbClr val="FF0000"/>
              </a:solidFill>
              <a:latin typeface="宋体" pitchFamily="2" charset="-122"/>
              <a:cs typeface="Times New Roman" pitchFamily="18" charset="0"/>
            </a:endParaRPr>
          </a:p>
          <a:p>
            <a:pPr indent="266700" eaLnBrk="0" hangingPunct="0">
              <a:defRPr/>
            </a:pP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(1)</a:t>
            </a:r>
            <a:r>
              <a:rPr lang="en-US" altLang="zh-CN" sz="28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dec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：设置后面的整数按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10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进制方式显示；</a:t>
            </a:r>
            <a:endParaRPr lang="zh-CN" altLang="en-US" sz="2800" dirty="0"/>
          </a:p>
          <a:p>
            <a:pPr indent="266700" eaLnBrk="0" hangingPunct="0">
              <a:defRPr/>
            </a:pP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(2)hex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：设置后面的整数按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16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进制方式显示；</a:t>
            </a:r>
            <a:endParaRPr lang="zh-CN" altLang="en-US" sz="2800" dirty="0"/>
          </a:p>
          <a:p>
            <a:pPr indent="266700" eaLnBrk="0" hangingPunct="0">
              <a:defRPr/>
            </a:pP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(3)</a:t>
            </a:r>
            <a:r>
              <a:rPr lang="en-US" altLang="zh-CN" sz="28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oct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：设置后面的整数按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8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进制方式显示；</a:t>
            </a:r>
            <a:endParaRPr lang="zh-CN" altLang="en-US" sz="2800" dirty="0"/>
          </a:p>
          <a:p>
            <a:pPr indent="266700" eaLnBrk="0" hangingPunct="0">
              <a:defRPr/>
            </a:pP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(4)</a:t>
            </a:r>
            <a:r>
              <a:rPr lang="en-US" altLang="zh-CN" sz="28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endl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：输出一个换行符并刷新输出流；</a:t>
            </a:r>
            <a:endParaRPr lang="zh-CN" altLang="en-US" sz="2800" dirty="0"/>
          </a:p>
          <a:p>
            <a:pPr indent="266700" eaLnBrk="0" hangingPunct="0">
              <a:defRPr/>
            </a:pPr>
            <a:r>
              <a:rPr lang="en-US" altLang="zh-CN" sz="28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(5)</a:t>
            </a:r>
            <a:r>
              <a:rPr lang="en-US" altLang="zh-CN" sz="2800" dirty="0" err="1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setw</a:t>
            </a:r>
            <a:r>
              <a:rPr lang="en-US" altLang="zh-CN" sz="28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(n)</a:t>
            </a:r>
            <a:r>
              <a:rPr lang="zh-CN" altLang="en-US" sz="28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：设置域宽</a:t>
            </a:r>
            <a:r>
              <a:rPr lang="en-US" altLang="zh-CN" sz="28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n</a:t>
            </a:r>
            <a:r>
              <a:rPr lang="zh-CN" altLang="en-US" sz="28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；</a:t>
            </a:r>
            <a:endParaRPr lang="zh-CN" altLang="en-US" sz="2800" dirty="0">
              <a:solidFill>
                <a:srgbClr val="000099"/>
              </a:solidFill>
            </a:endParaRPr>
          </a:p>
          <a:p>
            <a:pPr indent="266700" eaLnBrk="0" hangingPunct="0">
              <a:defRPr/>
            </a:pPr>
            <a:r>
              <a:rPr lang="en-US" altLang="zh-CN" sz="28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(6)</a:t>
            </a:r>
            <a:r>
              <a:rPr lang="en-US" altLang="zh-CN" sz="2800" dirty="0" err="1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setprecision</a:t>
            </a:r>
            <a:r>
              <a:rPr lang="en-US" altLang="zh-CN" sz="28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(n)</a:t>
            </a:r>
            <a:r>
              <a:rPr lang="zh-CN" altLang="en-US" sz="28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：设置实数精度</a:t>
            </a:r>
            <a:r>
              <a:rPr lang="en-US" altLang="zh-CN" sz="28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n,</a:t>
            </a:r>
            <a:r>
              <a:rPr lang="zh-CN" altLang="en-US" sz="28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原理和成员函数</a:t>
            </a:r>
            <a:r>
              <a:rPr lang="en-US" altLang="zh-CN" sz="28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precision</a:t>
            </a:r>
            <a:r>
              <a:rPr lang="zh-CN" altLang="en-US" sz="28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一样；</a:t>
            </a:r>
            <a:endParaRPr lang="zh-CN" altLang="en-US" sz="2800" dirty="0">
              <a:solidFill>
                <a:srgbClr val="000099"/>
              </a:solidFill>
            </a:endParaRPr>
          </a:p>
          <a:p>
            <a:pPr indent="266700" eaLnBrk="0" hangingPunct="0">
              <a:defRPr/>
            </a:pPr>
            <a:r>
              <a:rPr lang="en-US" altLang="zh-CN" sz="28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(7)</a:t>
            </a:r>
            <a:r>
              <a:rPr lang="en-US" altLang="zh-CN" sz="2800" dirty="0" err="1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setfill</a:t>
            </a:r>
            <a:r>
              <a:rPr lang="en-US" altLang="zh-CN" sz="28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(c)</a:t>
            </a:r>
            <a:r>
              <a:rPr lang="zh-CN" altLang="en-US" sz="28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：设置填充符</a:t>
            </a:r>
            <a:r>
              <a:rPr lang="en-US" altLang="zh-CN" sz="28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zh-CN" altLang="en-US" sz="28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默认为空格</a:t>
            </a:r>
            <a:r>
              <a:rPr lang="en-US" altLang="zh-CN" sz="28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；</a:t>
            </a:r>
            <a:endParaRPr lang="en-US" altLang="zh-CN" sz="2800" dirty="0">
              <a:solidFill>
                <a:srgbClr val="000099"/>
              </a:solidFill>
              <a:latin typeface="宋体" pitchFamily="2" charset="-122"/>
              <a:cs typeface="Times New Roman" pitchFamily="18" charset="0"/>
            </a:endParaRPr>
          </a:p>
          <a:p>
            <a:pPr indent="266700" eaLnBrk="0" hangingPunct="0">
              <a:defRPr/>
            </a:pP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(8)</a:t>
            </a:r>
            <a:r>
              <a:rPr lang="en-US" altLang="zh-CN" sz="2400" dirty="0" err="1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setiosflags</a:t>
            </a: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(flags)</a:t>
            </a:r>
            <a:r>
              <a:rPr lang="zh-CN" altLang="en-US" sz="24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：设置状态标志，多个用</a:t>
            </a: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"|”</a:t>
            </a:r>
            <a:r>
              <a:rPr lang="zh-CN" altLang="en-US" sz="24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分隔</a:t>
            </a: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    </a:t>
            </a:r>
          </a:p>
          <a:p>
            <a:pPr indent="266700" eaLnBrk="0" hangingPunct="0">
              <a:defRPr/>
            </a:pP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(9)</a:t>
            </a:r>
            <a:r>
              <a:rPr lang="en-US" altLang="zh-CN" sz="2400" dirty="0" err="1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resetiosflags</a:t>
            </a:r>
            <a:r>
              <a:rPr lang="en-US" altLang="zh-CN" sz="24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(flags)</a:t>
            </a:r>
            <a:r>
              <a:rPr lang="zh-CN" altLang="en-US" sz="24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：</a:t>
            </a:r>
            <a:r>
              <a:rPr lang="zh-CN" altLang="en-US" sz="20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清除状态标志，多个用</a:t>
            </a:r>
            <a:r>
              <a:rPr lang="en-US" altLang="zh-CN" sz="20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“|”</a:t>
            </a:r>
            <a:r>
              <a:rPr lang="zh-CN" altLang="en-US" sz="2000" dirty="0">
                <a:solidFill>
                  <a:srgbClr val="000099"/>
                </a:solidFill>
                <a:latin typeface="宋体" pitchFamily="2" charset="-122"/>
                <a:cs typeface="Times New Roman" pitchFamily="18" charset="0"/>
              </a:rPr>
              <a:t>分隔</a:t>
            </a:r>
            <a:endParaRPr lang="zh-CN" altLang="en-US" sz="2800" dirty="0">
              <a:solidFill>
                <a:srgbClr val="0000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5472" y="1000108"/>
            <a:ext cx="778674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/>
              <a:t>格式控制符作为流的一部分</a:t>
            </a:r>
          </a:p>
        </p:txBody>
      </p:sp>
    </p:spTree>
    <p:extLst>
      <p:ext uri="{BB962C8B-B14F-4D97-AF65-F5344CB8AC3E}">
        <p14:creationId xmlns:p14="http://schemas.microsoft.com/office/powerpoint/2010/main" val="12153306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47" name="Group 31"/>
          <p:cNvGraphicFramePr>
            <a:graphicFrameLocks noGrp="1"/>
          </p:cNvGraphicFramePr>
          <p:nvPr/>
        </p:nvGraphicFramePr>
        <p:xfrm>
          <a:off x="1952625" y="3786189"/>
          <a:ext cx="8286750" cy="2560635"/>
        </p:xfrm>
        <a:graphic>
          <a:graphicData uri="http://schemas.openxmlformats.org/drawingml/2006/table">
            <a:tbl>
              <a:tblPr/>
              <a:tblGrid>
                <a:gridCol w="2563812"/>
                <a:gridCol w="5722938"/>
              </a:tblGrid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状态标志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功能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ios::left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按域宽左对齐输出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ios::right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按域宽右对齐输出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ios::fixed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固定小数位数输出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ios::showpos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设置显示正号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ios::uppercase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科学记数法或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进制输出数据时字母大写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ios::lowercase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科学记数法或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进制输出数据时字母小写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1524000" y="1638300"/>
            <a:ext cx="9144000" cy="8318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indent="266700" eaLnBrk="0" hangingPunct="0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(8)</a:t>
            </a:r>
            <a:r>
              <a:rPr lang="en-US" altLang="zh-CN" sz="24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setiosflags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(flags)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：设置状态标志，多个用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“|”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分隔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    </a:t>
            </a:r>
          </a:p>
          <a:p>
            <a:pPr indent="266700" eaLnBrk="0" hangingPunct="0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(9)</a:t>
            </a:r>
            <a:r>
              <a:rPr lang="en-US" altLang="zh-CN" sz="24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resetiosflags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(flags)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：清除状态标志，多个用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"|"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分隔</a:t>
            </a:r>
          </a:p>
        </p:txBody>
      </p:sp>
      <p:sp>
        <p:nvSpPr>
          <p:cNvPr id="33821" name="矩形 5"/>
          <p:cNvSpPr>
            <a:spLocks noChangeArrowheads="1"/>
          </p:cNvSpPr>
          <p:nvPr/>
        </p:nvSpPr>
        <p:spPr bwMode="auto">
          <a:xfrm>
            <a:off x="1809751" y="2857501"/>
            <a:ext cx="8501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setiosflags</a:t>
            </a:r>
            <a:r>
              <a:rPr lang="zh-CN" altLang="en-US" sz="280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resetiosflagsios</a:t>
            </a:r>
            <a:r>
              <a:rPr lang="zh-CN" altLang="en-US" sz="280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的常用状态标志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33822" name="TextBox 6"/>
          <p:cNvSpPr txBox="1">
            <a:spLocks noChangeArrowheads="1"/>
          </p:cNvSpPr>
          <p:nvPr/>
        </p:nvSpPr>
        <p:spPr bwMode="auto">
          <a:xfrm>
            <a:off x="2024064" y="428625"/>
            <a:ext cx="69294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400"/>
              <a:t>输出状态标志</a:t>
            </a:r>
          </a:p>
        </p:txBody>
      </p:sp>
    </p:spTree>
    <p:extLst>
      <p:ext uri="{BB962C8B-B14F-4D97-AF65-F5344CB8AC3E}">
        <p14:creationId xmlns:p14="http://schemas.microsoft.com/office/powerpoint/2010/main" val="415440449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编程习惯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一般不在函数中输出结果</a:t>
            </a:r>
            <a:endParaRPr lang="en-US" altLang="zh-CN" sz="2400" dirty="0" smtClean="0"/>
          </a:p>
          <a:p>
            <a:r>
              <a:rPr lang="zh-CN" altLang="en-US" sz="2400" dirty="0" smtClean="0"/>
              <a:t>数组作参数时需要传递元素个数给函数</a:t>
            </a:r>
            <a:endParaRPr lang="en-US" altLang="zh-CN" sz="2400" dirty="0" smtClean="0"/>
          </a:p>
          <a:p>
            <a:r>
              <a:rPr lang="zh-CN" altLang="en-US" sz="2400" dirty="0" smtClean="0"/>
              <a:t>字符串作参数时不需要传递字符串的长度</a:t>
            </a:r>
            <a:endParaRPr lang="en-US" altLang="zh-CN" sz="2400" dirty="0" smtClean="0"/>
          </a:p>
          <a:p>
            <a:r>
              <a:rPr lang="zh-CN" altLang="en-US" sz="2400" dirty="0" smtClean="0"/>
              <a:t>在程序中添加合适的注释</a:t>
            </a:r>
            <a:endParaRPr lang="en-US" altLang="zh-CN" sz="2400" dirty="0" smtClean="0"/>
          </a:p>
          <a:p>
            <a:r>
              <a:rPr lang="zh-CN" altLang="en-US" sz="2400" dirty="0" smtClean="0"/>
              <a:t>使用指针，申请动态数组</a:t>
            </a:r>
            <a:r>
              <a:rPr lang="en-US" altLang="zh-CN" sz="2400" dirty="0" smtClean="0"/>
              <a:t>new</a:t>
            </a:r>
            <a:r>
              <a:rPr lang="zh-CN" altLang="en-US" sz="2400" dirty="0" smtClean="0"/>
              <a:t>，记得最后</a:t>
            </a:r>
            <a:r>
              <a:rPr lang="en-US" altLang="zh-CN" sz="2400" dirty="0" smtClean="0"/>
              <a:t>delete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标识符习惯：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循环变量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i,j,k,l,m,n</a:t>
            </a:r>
            <a:r>
              <a:rPr lang="zh-CN" altLang="en-US" sz="2000" dirty="0" smtClean="0"/>
              <a:t>，或其开头的字母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数量：</a:t>
            </a:r>
            <a:r>
              <a:rPr lang="en-US" altLang="zh-CN" sz="2000" dirty="0" err="1" smtClean="0"/>
              <a:t>m,n,N,M</a:t>
            </a:r>
            <a:r>
              <a:rPr lang="en-US" altLang="zh-CN" sz="2000" dirty="0" smtClean="0"/>
              <a:t> </a:t>
            </a:r>
          </a:p>
          <a:p>
            <a:pPr lvl="1"/>
            <a:r>
              <a:rPr lang="zh-CN" altLang="en-US" sz="2000" dirty="0" smtClean="0"/>
              <a:t>矩阵用大写字母</a:t>
            </a:r>
            <a:endParaRPr lang="en-US" altLang="zh-CN" sz="2000" dirty="0" smtClean="0"/>
          </a:p>
          <a:p>
            <a:r>
              <a:rPr lang="zh-CN" altLang="en-US" sz="2400" dirty="0" smtClean="0"/>
              <a:t>排成缩进格式</a:t>
            </a:r>
            <a:endParaRPr lang="en-US" altLang="zh-CN" sz="2400" dirty="0" smtClean="0"/>
          </a:p>
          <a:p>
            <a:pPr lvl="1">
              <a:buFontTx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ctrl+A</a:t>
            </a:r>
            <a:endParaRPr lang="en-US" altLang="zh-CN" sz="2000" dirty="0" smtClean="0"/>
          </a:p>
          <a:p>
            <a:pPr lvl="1">
              <a:buFontTx/>
              <a:buNone/>
            </a:pPr>
            <a:r>
              <a:rPr lang="en-US" altLang="zh-CN" sz="2000" dirty="0" smtClean="0"/>
              <a:t>    Alt+F8   </a:t>
            </a:r>
            <a:r>
              <a:rPr lang="zh-CN" altLang="en-US" sz="2000" dirty="0" smtClean="0"/>
              <a:t>；  </a:t>
            </a:r>
            <a:r>
              <a:rPr lang="en-US" altLang="zh-CN" sz="2000" dirty="0" err="1" smtClean="0"/>
              <a:t>Ctrl+A+E+F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3805-A4B7-4840-A908-288B9F341484}" type="slidenum">
              <a:rPr lang="en-US" altLang="zh-CN" smtClean="0">
                <a:solidFill>
                  <a:srgbClr val="000000"/>
                </a:solidFill>
              </a:rPr>
              <a:pPr/>
              <a:t>53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5293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ChangeArrowheads="1"/>
          </p:cNvSpPr>
          <p:nvPr/>
        </p:nvSpPr>
        <p:spPr bwMode="auto">
          <a:xfrm>
            <a:off x="1064303" y="449704"/>
            <a:ext cx="5713102" cy="61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defRPr/>
            </a:pPr>
            <a:r>
              <a:rPr kumimoji="1"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12.</a:t>
            </a:r>
            <a:r>
              <a:rPr kumimoji="1"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递归</a:t>
            </a:r>
          </a:p>
        </p:txBody>
      </p:sp>
      <p:sp>
        <p:nvSpPr>
          <p:cNvPr id="436227" name="Rectangle 3"/>
          <p:cNvSpPr>
            <a:spLocks noChangeArrowheads="1"/>
          </p:cNvSpPr>
          <p:nvPr/>
        </p:nvSpPr>
        <p:spPr bwMode="auto">
          <a:xfrm>
            <a:off x="1443116" y="2796915"/>
            <a:ext cx="8135938" cy="298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Font typeface="Wingdings" pitchFamily="2" charset="2"/>
              <a:buChar char="§"/>
              <a:defRPr/>
            </a:pP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递归是程序设计中最有力的方法之一。</a:t>
            </a:r>
            <a:endParaRPr lang="zh-CN" altLang="en-US" sz="28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Font typeface="Wingdings" pitchFamily="2" charset="2"/>
              <a:buChar char="§"/>
              <a:defRPr/>
            </a:pPr>
            <a:r>
              <a:rPr lang="zh-CN" altLang="en-US" sz="2800" dirty="0">
                <a:solidFill>
                  <a:schemeClr val="tx2"/>
                </a:solidFill>
                <a:latin typeface="Arial" charset="0"/>
              </a:rPr>
              <a:t>优点：</a:t>
            </a:r>
            <a:r>
              <a:rPr lang="zh-CN" altLang="en-US" sz="2800" dirty="0">
                <a:latin typeface="Arial" charset="0"/>
              </a:rPr>
              <a:t>采用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递归</a:t>
            </a:r>
            <a:r>
              <a:rPr lang="zh-CN" altLang="en-US" sz="2800" dirty="0">
                <a:latin typeface="Arial" charset="0"/>
              </a:rPr>
              <a:t>编出的程序简洁、清晰，程序结构符合结构化程序设计，可读性好</a:t>
            </a:r>
            <a:r>
              <a:rPr lang="zh-CN" altLang="en-US" sz="2800" dirty="0" smtClean="0">
                <a:latin typeface="Arial" charset="0"/>
              </a:rPr>
              <a:t>。</a:t>
            </a:r>
            <a:endParaRPr lang="zh-CN" alt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66393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ChangeArrowheads="1"/>
          </p:cNvSpPr>
          <p:nvPr/>
        </p:nvSpPr>
        <p:spPr bwMode="auto">
          <a:xfrm>
            <a:off x="2057401" y="381000"/>
            <a:ext cx="56943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defRPr/>
            </a:pPr>
            <a:r>
              <a:rPr kumimoji="1" lang="zh-CN" alt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一、递归</a:t>
            </a:r>
            <a:endParaRPr lang="zh-CN" altLang="en-US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1847851" y="1447801"/>
            <a:ext cx="8208963" cy="342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Font typeface="Wingdings" pitchFamily="2" charset="2"/>
              <a:buChar char="§"/>
              <a:defRPr/>
            </a:pP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递归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r>
              <a:rPr lang="en-US" altLang="zh-CN" sz="2800">
                <a:latin typeface="Arial" charset="0"/>
              </a:rPr>
              <a:t> </a:t>
            </a:r>
            <a:r>
              <a:rPr lang="zh-CN" altLang="en-US" sz="2800">
                <a:latin typeface="Arial" charset="0"/>
              </a:rPr>
              <a:t>在定义自身的同时又出现了对自身的调用。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Font typeface="Wingdings" pitchFamily="2" charset="2"/>
              <a:buChar char="§"/>
              <a:defRPr/>
            </a:pP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直接递归函数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r>
              <a:rPr lang="zh-CN" altLang="en-US" sz="2800">
                <a:latin typeface="Arial" charset="0"/>
              </a:rPr>
              <a:t>如果一个函数在其定义体内直接调用自己，则称直接递归函数。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Font typeface="Wingdings" pitchFamily="2" charset="2"/>
              <a:buChar char="§"/>
              <a:defRPr/>
            </a:pP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间接递归函数：</a:t>
            </a:r>
            <a:r>
              <a:rPr lang="zh-CN" altLang="en-US" sz="2800">
                <a:latin typeface="Arial" charset="0"/>
              </a:rPr>
              <a:t>如果一个函数经过一系列的中间调用语句，通过其它函数间接调用自己，则称间接递归函数</a:t>
            </a:r>
            <a:r>
              <a:rPr kumimoji="1" lang="zh-CN" altLang="en-US">
                <a:latin typeface="Arial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897188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2209800" y="1601788"/>
            <a:ext cx="7989888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9900"/>
              </a:buClr>
              <a:buFont typeface="Wingdings" panose="05000000000000000000" pitchFamily="2" charset="2"/>
              <a:buChar char="§"/>
            </a:pPr>
            <a:r>
              <a:rPr lang="zh-CN" altLang="en-US"/>
              <a:t>数学中常常利用递归手段来定义一些概念，如求阶乘的运算。</a:t>
            </a:r>
            <a:r>
              <a:rPr lang="en-US" altLang="zh-CN"/>
              <a:t>n</a:t>
            </a:r>
            <a:r>
              <a:rPr lang="zh-CN" altLang="en-US"/>
              <a:t>的阶乘定义为：</a:t>
            </a:r>
          </a:p>
          <a:p>
            <a:pPr eaLnBrk="1" hangingPunct="1">
              <a:spcBef>
                <a:spcPct val="20000"/>
              </a:spcBef>
              <a:buClr>
                <a:srgbClr val="009900"/>
              </a:buClr>
              <a:buFont typeface="Wingdings" panose="05000000000000000000" pitchFamily="2" charset="2"/>
              <a:buNone/>
            </a:pPr>
            <a:r>
              <a:rPr lang="zh-CN" altLang="en-US"/>
              <a:t>                          </a:t>
            </a:r>
            <a:r>
              <a:rPr lang="en-US" altLang="zh-CN"/>
              <a:t>n * ( n – 1 ) !   </a:t>
            </a:r>
            <a:r>
              <a:rPr lang="en-US" altLang="zh-CN">
                <a:solidFill>
                  <a:srgbClr val="3333CC"/>
                </a:solidFill>
              </a:rPr>
              <a:t>n&gt;0</a:t>
            </a:r>
          </a:p>
          <a:p>
            <a:pPr eaLnBrk="1" hangingPunct="1">
              <a:spcBef>
                <a:spcPct val="20000"/>
              </a:spcBef>
              <a:buClr>
                <a:srgbClr val="009900"/>
              </a:buClr>
              <a:buFont typeface="Wingdings" panose="05000000000000000000" pitchFamily="2" charset="2"/>
              <a:buNone/>
            </a:pPr>
            <a:r>
              <a:rPr lang="en-US" altLang="zh-CN"/>
              <a:t>               n!  =        </a:t>
            </a:r>
            <a:br>
              <a:rPr lang="en-US" altLang="zh-CN"/>
            </a:br>
            <a:r>
              <a:rPr lang="en-US" altLang="zh-CN"/>
              <a:t>                        1                    </a:t>
            </a:r>
            <a:r>
              <a:rPr lang="en-US" altLang="zh-CN">
                <a:solidFill>
                  <a:srgbClr val="3333CC"/>
                </a:solidFill>
              </a:rPr>
              <a:t>n=0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2057401" y="515938"/>
            <a:ext cx="2238375" cy="6096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kumimoji="1" lang="en-US" altLang="zh-CN" sz="360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360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5" name="AutoShape 6"/>
          <p:cNvSpPr>
            <a:spLocks/>
          </p:cNvSpPr>
          <p:nvPr/>
        </p:nvSpPr>
        <p:spPr bwMode="auto">
          <a:xfrm>
            <a:off x="4872039" y="2924175"/>
            <a:ext cx="287337" cy="1296988"/>
          </a:xfrm>
          <a:prstGeom prst="leftBrace">
            <a:avLst>
              <a:gd name="adj1" fmla="val 376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2208213" y="5084763"/>
            <a:ext cx="7924800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9900"/>
              </a:buClr>
              <a:buFont typeface="Wingdings" panose="05000000000000000000" pitchFamily="2" charset="2"/>
              <a:buChar char="§"/>
            </a:pPr>
            <a:r>
              <a:rPr lang="zh-CN" altLang="en-US" sz="2800"/>
              <a:t>显然，该递归的出口是 </a:t>
            </a:r>
            <a:r>
              <a:rPr lang="en-US" altLang="zh-CN" sz="2800"/>
              <a:t>0! =1</a:t>
            </a:r>
            <a:r>
              <a:rPr lang="zh-CN" altLang="en-US" sz="28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712994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1992313" y="549276"/>
            <a:ext cx="6551612" cy="568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rgbClr val="009900"/>
              </a:buClr>
              <a:buFont typeface="Wingdings" pitchFamily="2" charset="2"/>
              <a:buChar char="§"/>
              <a:defRPr/>
            </a:pPr>
            <a:r>
              <a:rPr lang="zh-CN" altLang="en-US" sz="28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求阶乘的算法如下：</a:t>
            </a:r>
          </a:p>
          <a:p>
            <a:pPr marL="342900" indent="-342900">
              <a:buClr>
                <a:srgbClr val="009900"/>
              </a:buClr>
              <a:defRPr/>
            </a:pPr>
            <a:r>
              <a:rPr lang="zh-CN" altLang="en-US" sz="2800">
                <a:latin typeface="Arial" charset="0"/>
              </a:rPr>
              <a:t> </a:t>
            </a:r>
            <a:r>
              <a:rPr lang="en-US" altLang="zh-CN" sz="2800">
                <a:latin typeface="Arial" charset="0"/>
              </a:rPr>
              <a:t>long  fac (int n) </a:t>
            </a:r>
          </a:p>
          <a:p>
            <a:pPr marL="342900" indent="-342900">
              <a:buClr>
                <a:srgbClr val="009900"/>
              </a:buClr>
              <a:defRPr/>
            </a:pPr>
            <a:r>
              <a:rPr lang="en-US" altLang="zh-CN" sz="2800">
                <a:latin typeface="Arial" charset="0"/>
              </a:rPr>
              <a:t>{</a:t>
            </a:r>
          </a:p>
          <a:p>
            <a:pPr marL="342900" indent="-342900">
              <a:buClr>
                <a:srgbClr val="009900"/>
              </a:buClr>
              <a:defRPr/>
            </a:pPr>
            <a:r>
              <a:rPr lang="en-US" altLang="zh-CN" sz="2800">
                <a:latin typeface="Arial" charset="0"/>
              </a:rPr>
              <a:t>     long p;</a:t>
            </a:r>
          </a:p>
          <a:p>
            <a:pPr marL="342900" indent="-342900">
              <a:buClr>
                <a:srgbClr val="009900"/>
              </a:buClr>
              <a:defRPr/>
            </a:pPr>
            <a:r>
              <a:rPr lang="en-US" altLang="zh-CN" sz="2800">
                <a:latin typeface="Arial" charset="0"/>
              </a:rPr>
              <a:t>     if  (n==0|| n==1)    p=1;</a:t>
            </a:r>
          </a:p>
          <a:p>
            <a:pPr marL="342900" indent="-342900">
              <a:buClr>
                <a:srgbClr val="009900"/>
              </a:buClr>
              <a:defRPr/>
            </a:pPr>
            <a:r>
              <a:rPr lang="en-US" altLang="zh-CN" sz="2800">
                <a:latin typeface="Arial" charset="0"/>
              </a:rPr>
              <a:t>     else                       p=n*fac(n-1) ;</a:t>
            </a:r>
          </a:p>
          <a:p>
            <a:pPr marL="342900" indent="-342900">
              <a:buClr>
                <a:srgbClr val="009900"/>
              </a:buClr>
              <a:defRPr/>
            </a:pPr>
            <a:r>
              <a:rPr lang="en-US" altLang="zh-CN" sz="2800">
                <a:latin typeface="Arial" charset="0"/>
              </a:rPr>
              <a:t>     return p;</a:t>
            </a:r>
          </a:p>
          <a:p>
            <a:pPr marL="342900" indent="-342900">
              <a:buClr>
                <a:srgbClr val="009900"/>
              </a:buClr>
              <a:defRPr/>
            </a:pPr>
            <a:r>
              <a:rPr lang="en-US" altLang="zh-CN" sz="2800">
                <a:latin typeface="Arial" charset="0"/>
              </a:rPr>
              <a:t> }</a:t>
            </a:r>
          </a:p>
          <a:p>
            <a:pPr marL="342900" indent="-342900">
              <a:buClr>
                <a:srgbClr val="009900"/>
              </a:buClr>
              <a:defRPr/>
            </a:pPr>
            <a:r>
              <a:rPr lang="en-US" altLang="zh-CN" sz="2800">
                <a:latin typeface="Arial" charset="0"/>
              </a:rPr>
              <a:t>void main()</a:t>
            </a:r>
          </a:p>
          <a:p>
            <a:pPr marL="342900" indent="-342900">
              <a:buClr>
                <a:srgbClr val="009900"/>
              </a:buClr>
              <a:defRPr/>
            </a:pPr>
            <a:r>
              <a:rPr lang="en-US" altLang="zh-CN" sz="2800">
                <a:latin typeface="Arial" charset="0"/>
              </a:rPr>
              <a:t>{</a:t>
            </a:r>
          </a:p>
          <a:p>
            <a:pPr marL="342900" indent="-342900">
              <a:buClr>
                <a:srgbClr val="009900"/>
              </a:buClr>
              <a:defRPr/>
            </a:pPr>
            <a:r>
              <a:rPr lang="en-US" altLang="zh-CN" sz="2800">
                <a:latin typeface="Arial" charset="0"/>
              </a:rPr>
              <a:t>     long x=fac(5);</a:t>
            </a:r>
          </a:p>
          <a:p>
            <a:pPr marL="342900" indent="-342900">
              <a:buClr>
                <a:srgbClr val="009900"/>
              </a:buClr>
              <a:defRPr/>
            </a:pPr>
            <a:r>
              <a:rPr lang="en-US" altLang="zh-CN" sz="2800">
                <a:latin typeface="Arial" charset="0"/>
              </a:rPr>
              <a:t>     cout&lt;&lt;x;</a:t>
            </a:r>
          </a:p>
          <a:p>
            <a:pPr marL="342900" indent="-342900">
              <a:buClr>
                <a:srgbClr val="009900"/>
              </a:buClr>
              <a:defRPr/>
            </a:pPr>
            <a:r>
              <a:rPr lang="en-US" altLang="zh-CN" sz="280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641778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ChangeArrowheads="1"/>
          </p:cNvSpPr>
          <p:nvPr/>
        </p:nvSpPr>
        <p:spPr bwMode="auto">
          <a:xfrm>
            <a:off x="1992313" y="549275"/>
            <a:ext cx="6215062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Font typeface="Wingdings" pitchFamily="2" charset="2"/>
              <a:buChar char="§"/>
              <a:defRPr/>
            </a:pPr>
            <a:r>
              <a:rPr lang="zh-CN" altLang="en-US" sz="28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求阶乘的算法如下：</a:t>
            </a:r>
          </a:p>
          <a:p>
            <a:pPr marL="342900" indent="-342900">
              <a:defRPr/>
            </a:pPr>
            <a:r>
              <a:rPr lang="zh-CN" altLang="en-US" sz="2000">
                <a:latin typeface="Arial" charset="0"/>
              </a:rPr>
              <a:t> </a:t>
            </a:r>
            <a:r>
              <a:rPr lang="en-US" altLang="zh-CN" sz="2000">
                <a:latin typeface="Arial" charset="0"/>
              </a:rPr>
              <a:t>long  fac (int n) </a:t>
            </a:r>
          </a:p>
          <a:p>
            <a:pPr marL="342900" indent="-342900">
              <a:defRPr/>
            </a:pPr>
            <a:r>
              <a:rPr lang="en-US" altLang="zh-CN" sz="2000">
                <a:latin typeface="Arial" charset="0"/>
              </a:rPr>
              <a:t>{</a:t>
            </a:r>
          </a:p>
          <a:p>
            <a:pPr marL="342900" indent="-342900">
              <a:defRPr/>
            </a:pPr>
            <a:r>
              <a:rPr lang="en-US" altLang="zh-CN" sz="2000">
                <a:latin typeface="Arial" charset="0"/>
              </a:rPr>
              <a:t>     long p;</a:t>
            </a:r>
          </a:p>
          <a:p>
            <a:pPr marL="342900" indent="-342900">
              <a:defRPr/>
            </a:pPr>
            <a:r>
              <a:rPr lang="en-US" altLang="zh-CN" sz="2000">
                <a:latin typeface="Arial" charset="0"/>
              </a:rPr>
              <a:t>         if  (n==0 || n==1)     p=1;</a:t>
            </a:r>
          </a:p>
          <a:p>
            <a:pPr marL="342900" indent="-342900">
              <a:defRPr/>
            </a:pPr>
            <a:r>
              <a:rPr lang="en-US" altLang="zh-CN" sz="2000">
                <a:latin typeface="Arial" charset="0"/>
              </a:rPr>
              <a:t>         else                         p=n*fac(n-1) ;</a:t>
            </a:r>
          </a:p>
          <a:p>
            <a:pPr marL="342900" indent="-342900">
              <a:defRPr/>
            </a:pPr>
            <a:r>
              <a:rPr lang="en-US" altLang="zh-CN" sz="2000">
                <a:latin typeface="Arial" charset="0"/>
              </a:rPr>
              <a:t>         return p;</a:t>
            </a:r>
          </a:p>
          <a:p>
            <a:pPr marL="342900" indent="-342900">
              <a:defRPr/>
            </a:pPr>
            <a:r>
              <a:rPr lang="en-US" altLang="zh-CN" sz="2000">
                <a:latin typeface="Arial" charset="0"/>
              </a:rPr>
              <a:t> }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905000" y="3406775"/>
            <a:ext cx="8078788" cy="2686050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9900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CC3300"/>
                </a:solidFill>
              </a:rPr>
              <a:t>递归函数包含：</a:t>
            </a:r>
          </a:p>
          <a:p>
            <a:pPr eaLnBrk="1" hangingPunct="1">
              <a:spcBef>
                <a:spcPct val="20000"/>
              </a:spcBef>
              <a:buClr>
                <a:srgbClr val="009900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rgbClr val="3333CC"/>
                </a:solidFill>
              </a:rPr>
              <a:t>递归调用语句</a:t>
            </a:r>
            <a:r>
              <a:rPr lang="zh-CN" altLang="en-US" sz="2400"/>
              <a:t>，如 </a:t>
            </a:r>
            <a:r>
              <a:rPr lang="en-US" altLang="zh-CN" sz="2400"/>
              <a:t>fac (n-1)</a:t>
            </a:r>
            <a:r>
              <a:rPr lang="zh-CN" altLang="en-US" sz="2400"/>
              <a:t>；</a:t>
            </a:r>
          </a:p>
          <a:p>
            <a:pPr eaLnBrk="1" hangingPunct="1">
              <a:spcBef>
                <a:spcPct val="20000"/>
              </a:spcBef>
              <a:buClr>
                <a:srgbClr val="009900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rgbClr val="3333CC"/>
                </a:solidFill>
              </a:rPr>
              <a:t>基值判断</a:t>
            </a:r>
            <a:r>
              <a:rPr lang="zh-CN" altLang="en-US" sz="2400"/>
              <a:t>，如</a:t>
            </a:r>
            <a:r>
              <a:rPr lang="en-US" altLang="zh-CN" sz="2400"/>
              <a:t>n==0 || n==1</a:t>
            </a:r>
            <a:r>
              <a:rPr lang="zh-CN" altLang="en-US" sz="2400"/>
              <a:t>即为基值，保证了递归可以终止，满足基值条件后的计算 </a:t>
            </a:r>
            <a:r>
              <a:rPr lang="en-US" altLang="zh-CN" sz="2400"/>
              <a:t>p=1, </a:t>
            </a:r>
            <a:r>
              <a:rPr lang="zh-CN" altLang="en-US" sz="2400"/>
              <a:t>一般称为最终计算；</a:t>
            </a:r>
          </a:p>
          <a:p>
            <a:pPr eaLnBrk="1" hangingPunct="1">
              <a:spcBef>
                <a:spcPct val="20000"/>
              </a:spcBef>
              <a:buClr>
                <a:srgbClr val="009900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rgbClr val="3333CC"/>
                </a:solidFill>
              </a:rPr>
              <a:t>调用之后的返回处理</a:t>
            </a:r>
            <a:r>
              <a:rPr lang="zh-CN" altLang="en-US" sz="2400"/>
              <a:t>。如 </a:t>
            </a:r>
            <a:r>
              <a:rPr lang="en-US" altLang="zh-CN" sz="2400"/>
              <a:t>p= n * fac (n-1)  </a:t>
            </a:r>
            <a:r>
              <a:rPr lang="zh-CN" altLang="en-US" sz="2400"/>
              <a:t>，是返回之后要进行的操作。</a:t>
            </a:r>
          </a:p>
        </p:txBody>
      </p:sp>
    </p:spTree>
    <p:extLst>
      <p:ext uri="{BB962C8B-B14F-4D97-AF65-F5344CB8AC3E}">
        <p14:creationId xmlns:p14="http://schemas.microsoft.com/office/powerpoint/2010/main" val="51872819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601" name="Group 65"/>
          <p:cNvGrpSpPr>
            <a:grpSpLocks/>
          </p:cNvGrpSpPr>
          <p:nvPr/>
        </p:nvGrpSpPr>
        <p:grpSpPr bwMode="auto">
          <a:xfrm>
            <a:off x="1631950" y="1341438"/>
            <a:ext cx="1079500" cy="2087562"/>
            <a:chOff x="68" y="845"/>
            <a:chExt cx="680" cy="1315"/>
          </a:xfrm>
        </p:grpSpPr>
        <p:grpSp>
          <p:nvGrpSpPr>
            <p:cNvPr id="8260" name="Group 8"/>
            <p:cNvGrpSpPr>
              <a:grpSpLocks/>
            </p:cNvGrpSpPr>
            <p:nvPr/>
          </p:nvGrpSpPr>
          <p:grpSpPr bwMode="auto">
            <a:xfrm>
              <a:off x="68" y="1162"/>
              <a:ext cx="635" cy="998"/>
              <a:chOff x="340" y="1162"/>
              <a:chExt cx="635" cy="726"/>
            </a:xfrm>
          </p:grpSpPr>
          <p:sp>
            <p:nvSpPr>
              <p:cNvPr id="8263" name="Line 4"/>
              <p:cNvSpPr>
                <a:spLocks noChangeShapeType="1"/>
              </p:cNvSpPr>
              <p:nvPr/>
            </p:nvSpPr>
            <p:spPr bwMode="auto">
              <a:xfrm>
                <a:off x="340" y="1162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4" name="Line 5"/>
              <p:cNvSpPr>
                <a:spLocks noChangeShapeType="1"/>
              </p:cNvSpPr>
              <p:nvPr/>
            </p:nvSpPr>
            <p:spPr bwMode="auto">
              <a:xfrm>
                <a:off x="340" y="1162"/>
                <a:ext cx="0" cy="7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5" name="Line 6"/>
              <p:cNvSpPr>
                <a:spLocks noChangeShapeType="1"/>
              </p:cNvSpPr>
              <p:nvPr/>
            </p:nvSpPr>
            <p:spPr bwMode="auto">
              <a:xfrm>
                <a:off x="340" y="1888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61" name="Text Box 7"/>
            <p:cNvSpPr txBox="1">
              <a:spLocks noChangeArrowheads="1"/>
            </p:cNvSpPr>
            <p:nvPr/>
          </p:nvSpPr>
          <p:spPr bwMode="auto">
            <a:xfrm>
              <a:off x="68" y="1298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fac(5)</a:t>
              </a:r>
            </a:p>
          </p:txBody>
        </p:sp>
        <p:sp>
          <p:nvSpPr>
            <p:cNvPr id="8262" name="Text Box 9"/>
            <p:cNvSpPr txBox="1">
              <a:spLocks noChangeArrowheads="1"/>
            </p:cNvSpPr>
            <p:nvPr/>
          </p:nvSpPr>
          <p:spPr bwMode="auto">
            <a:xfrm>
              <a:off x="113" y="845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main()</a:t>
              </a:r>
            </a:p>
          </p:txBody>
        </p:sp>
      </p:grpSp>
      <p:grpSp>
        <p:nvGrpSpPr>
          <p:cNvPr id="577550" name="Group 14"/>
          <p:cNvGrpSpPr>
            <a:grpSpLocks/>
          </p:cNvGrpSpPr>
          <p:nvPr/>
        </p:nvGrpSpPr>
        <p:grpSpPr bwMode="auto">
          <a:xfrm>
            <a:off x="2424114" y="1989138"/>
            <a:ext cx="504825" cy="360362"/>
            <a:chOff x="884" y="1253"/>
            <a:chExt cx="318" cy="227"/>
          </a:xfrm>
        </p:grpSpPr>
        <p:sp>
          <p:nvSpPr>
            <p:cNvPr id="8257" name="Line 10"/>
            <p:cNvSpPr>
              <a:spLocks noChangeShapeType="1"/>
            </p:cNvSpPr>
            <p:nvPr/>
          </p:nvSpPr>
          <p:spPr bwMode="auto">
            <a:xfrm>
              <a:off x="884" y="148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8" name="Line 11"/>
            <p:cNvSpPr>
              <a:spLocks noChangeShapeType="1"/>
            </p:cNvSpPr>
            <p:nvPr/>
          </p:nvSpPr>
          <p:spPr bwMode="auto">
            <a:xfrm flipV="1">
              <a:off x="1066" y="125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Line 13"/>
            <p:cNvSpPr>
              <a:spLocks noChangeShapeType="1"/>
            </p:cNvSpPr>
            <p:nvPr/>
          </p:nvSpPr>
          <p:spPr bwMode="auto">
            <a:xfrm>
              <a:off x="1066" y="125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7602" name="Group 66"/>
          <p:cNvGrpSpPr>
            <a:grpSpLocks/>
          </p:cNvGrpSpPr>
          <p:nvPr/>
        </p:nvGrpSpPr>
        <p:grpSpPr bwMode="auto">
          <a:xfrm>
            <a:off x="2927351" y="1341438"/>
            <a:ext cx="1584325" cy="2087562"/>
            <a:chOff x="884" y="845"/>
            <a:chExt cx="998" cy="1315"/>
          </a:xfrm>
        </p:grpSpPr>
        <p:grpSp>
          <p:nvGrpSpPr>
            <p:cNvPr id="8251" name="Group 15"/>
            <p:cNvGrpSpPr>
              <a:grpSpLocks/>
            </p:cNvGrpSpPr>
            <p:nvPr/>
          </p:nvGrpSpPr>
          <p:grpSpPr bwMode="auto">
            <a:xfrm>
              <a:off x="884" y="1162"/>
              <a:ext cx="952" cy="998"/>
              <a:chOff x="340" y="1162"/>
              <a:chExt cx="635" cy="726"/>
            </a:xfrm>
          </p:grpSpPr>
          <p:sp>
            <p:nvSpPr>
              <p:cNvPr id="8254" name="Line 16"/>
              <p:cNvSpPr>
                <a:spLocks noChangeShapeType="1"/>
              </p:cNvSpPr>
              <p:nvPr/>
            </p:nvSpPr>
            <p:spPr bwMode="auto">
              <a:xfrm>
                <a:off x="340" y="1162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5" name="Line 17"/>
              <p:cNvSpPr>
                <a:spLocks noChangeShapeType="1"/>
              </p:cNvSpPr>
              <p:nvPr/>
            </p:nvSpPr>
            <p:spPr bwMode="auto">
              <a:xfrm>
                <a:off x="340" y="1162"/>
                <a:ext cx="0" cy="7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Line 18"/>
              <p:cNvSpPr>
                <a:spLocks noChangeShapeType="1"/>
              </p:cNvSpPr>
              <p:nvPr/>
            </p:nvSpPr>
            <p:spPr bwMode="auto">
              <a:xfrm>
                <a:off x="340" y="1888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52" name="Text Box 19"/>
            <p:cNvSpPr txBox="1">
              <a:spLocks noChangeArrowheads="1"/>
            </p:cNvSpPr>
            <p:nvPr/>
          </p:nvSpPr>
          <p:spPr bwMode="auto">
            <a:xfrm>
              <a:off x="884" y="1207"/>
              <a:ext cx="99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n=5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p=5*fac(4)</a:t>
              </a:r>
            </a:p>
          </p:txBody>
        </p:sp>
        <p:sp>
          <p:nvSpPr>
            <p:cNvPr id="8253" name="Text Box 20"/>
            <p:cNvSpPr txBox="1">
              <a:spLocks noChangeArrowheads="1"/>
            </p:cNvSpPr>
            <p:nvPr/>
          </p:nvSpPr>
          <p:spPr bwMode="auto">
            <a:xfrm>
              <a:off x="975" y="845"/>
              <a:ext cx="9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第一层</a:t>
              </a:r>
              <a:r>
                <a:rPr lang="en-US" altLang="zh-CN" sz="2000"/>
                <a:t>fac</a:t>
              </a:r>
            </a:p>
          </p:txBody>
        </p:sp>
      </p:grpSp>
      <p:grpSp>
        <p:nvGrpSpPr>
          <p:cNvPr id="577559" name="Group 23"/>
          <p:cNvGrpSpPr>
            <a:grpSpLocks/>
          </p:cNvGrpSpPr>
          <p:nvPr/>
        </p:nvGrpSpPr>
        <p:grpSpPr bwMode="auto">
          <a:xfrm>
            <a:off x="4008438" y="2133600"/>
            <a:ext cx="576262" cy="287338"/>
            <a:chOff x="1973" y="1344"/>
            <a:chExt cx="363" cy="181"/>
          </a:xfrm>
        </p:grpSpPr>
        <p:sp>
          <p:nvSpPr>
            <p:cNvPr id="8249" name="Line 21"/>
            <p:cNvSpPr>
              <a:spLocks noChangeShapeType="1"/>
            </p:cNvSpPr>
            <p:nvPr/>
          </p:nvSpPr>
          <p:spPr bwMode="auto">
            <a:xfrm flipV="1">
              <a:off x="1973" y="134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0" name="Line 22"/>
            <p:cNvSpPr>
              <a:spLocks noChangeShapeType="1"/>
            </p:cNvSpPr>
            <p:nvPr/>
          </p:nvSpPr>
          <p:spPr bwMode="auto">
            <a:xfrm>
              <a:off x="1973" y="134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7603" name="Group 67"/>
          <p:cNvGrpSpPr>
            <a:grpSpLocks/>
          </p:cNvGrpSpPr>
          <p:nvPr/>
        </p:nvGrpSpPr>
        <p:grpSpPr bwMode="auto">
          <a:xfrm>
            <a:off x="4583114" y="1341438"/>
            <a:ext cx="1584325" cy="2087562"/>
            <a:chOff x="1927" y="845"/>
            <a:chExt cx="998" cy="1315"/>
          </a:xfrm>
        </p:grpSpPr>
        <p:grpSp>
          <p:nvGrpSpPr>
            <p:cNvPr id="8243" name="Group 24"/>
            <p:cNvGrpSpPr>
              <a:grpSpLocks/>
            </p:cNvGrpSpPr>
            <p:nvPr/>
          </p:nvGrpSpPr>
          <p:grpSpPr bwMode="auto">
            <a:xfrm>
              <a:off x="1927" y="1162"/>
              <a:ext cx="952" cy="998"/>
              <a:chOff x="340" y="1162"/>
              <a:chExt cx="635" cy="726"/>
            </a:xfrm>
          </p:grpSpPr>
          <p:sp>
            <p:nvSpPr>
              <p:cNvPr id="8246" name="Line 25"/>
              <p:cNvSpPr>
                <a:spLocks noChangeShapeType="1"/>
              </p:cNvSpPr>
              <p:nvPr/>
            </p:nvSpPr>
            <p:spPr bwMode="auto">
              <a:xfrm>
                <a:off x="340" y="1162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7" name="Line 26"/>
              <p:cNvSpPr>
                <a:spLocks noChangeShapeType="1"/>
              </p:cNvSpPr>
              <p:nvPr/>
            </p:nvSpPr>
            <p:spPr bwMode="auto">
              <a:xfrm>
                <a:off x="340" y="1162"/>
                <a:ext cx="0" cy="7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27"/>
              <p:cNvSpPr>
                <a:spLocks noChangeShapeType="1"/>
              </p:cNvSpPr>
              <p:nvPr/>
            </p:nvSpPr>
            <p:spPr bwMode="auto">
              <a:xfrm>
                <a:off x="340" y="1888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44" name="Text Box 28"/>
            <p:cNvSpPr txBox="1">
              <a:spLocks noChangeArrowheads="1"/>
            </p:cNvSpPr>
            <p:nvPr/>
          </p:nvSpPr>
          <p:spPr bwMode="auto">
            <a:xfrm>
              <a:off x="1927" y="1207"/>
              <a:ext cx="99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n=4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p=4*fac(3)</a:t>
              </a:r>
            </a:p>
          </p:txBody>
        </p:sp>
        <p:sp>
          <p:nvSpPr>
            <p:cNvPr id="8245" name="Text Box 29"/>
            <p:cNvSpPr txBox="1">
              <a:spLocks noChangeArrowheads="1"/>
            </p:cNvSpPr>
            <p:nvPr/>
          </p:nvSpPr>
          <p:spPr bwMode="auto">
            <a:xfrm>
              <a:off x="1973" y="845"/>
              <a:ext cx="9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第二层</a:t>
              </a:r>
              <a:r>
                <a:rPr lang="en-US" altLang="zh-CN" sz="2000"/>
                <a:t>fac</a:t>
              </a:r>
            </a:p>
          </p:txBody>
        </p:sp>
      </p:grpSp>
      <p:grpSp>
        <p:nvGrpSpPr>
          <p:cNvPr id="577566" name="Group 30"/>
          <p:cNvGrpSpPr>
            <a:grpSpLocks/>
          </p:cNvGrpSpPr>
          <p:nvPr/>
        </p:nvGrpSpPr>
        <p:grpSpPr bwMode="auto">
          <a:xfrm>
            <a:off x="5664201" y="2133600"/>
            <a:ext cx="576263" cy="287338"/>
            <a:chOff x="1973" y="1344"/>
            <a:chExt cx="363" cy="181"/>
          </a:xfrm>
        </p:grpSpPr>
        <p:sp>
          <p:nvSpPr>
            <p:cNvPr id="8241" name="Line 31"/>
            <p:cNvSpPr>
              <a:spLocks noChangeShapeType="1"/>
            </p:cNvSpPr>
            <p:nvPr/>
          </p:nvSpPr>
          <p:spPr bwMode="auto">
            <a:xfrm flipV="1">
              <a:off x="1973" y="134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Line 32"/>
            <p:cNvSpPr>
              <a:spLocks noChangeShapeType="1"/>
            </p:cNvSpPr>
            <p:nvPr/>
          </p:nvSpPr>
          <p:spPr bwMode="auto">
            <a:xfrm>
              <a:off x="1973" y="134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7604" name="Group 68"/>
          <p:cNvGrpSpPr>
            <a:grpSpLocks/>
          </p:cNvGrpSpPr>
          <p:nvPr/>
        </p:nvGrpSpPr>
        <p:grpSpPr bwMode="auto">
          <a:xfrm>
            <a:off x="6240464" y="1341438"/>
            <a:ext cx="1584325" cy="2087562"/>
            <a:chOff x="2971" y="845"/>
            <a:chExt cx="998" cy="1315"/>
          </a:xfrm>
        </p:grpSpPr>
        <p:grpSp>
          <p:nvGrpSpPr>
            <p:cNvPr id="8235" name="Group 33"/>
            <p:cNvGrpSpPr>
              <a:grpSpLocks/>
            </p:cNvGrpSpPr>
            <p:nvPr/>
          </p:nvGrpSpPr>
          <p:grpSpPr bwMode="auto">
            <a:xfrm>
              <a:off x="2971" y="1162"/>
              <a:ext cx="952" cy="998"/>
              <a:chOff x="340" y="1162"/>
              <a:chExt cx="635" cy="726"/>
            </a:xfrm>
          </p:grpSpPr>
          <p:sp>
            <p:nvSpPr>
              <p:cNvPr id="8238" name="Line 34"/>
              <p:cNvSpPr>
                <a:spLocks noChangeShapeType="1"/>
              </p:cNvSpPr>
              <p:nvPr/>
            </p:nvSpPr>
            <p:spPr bwMode="auto">
              <a:xfrm>
                <a:off x="340" y="1162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9" name="Line 35"/>
              <p:cNvSpPr>
                <a:spLocks noChangeShapeType="1"/>
              </p:cNvSpPr>
              <p:nvPr/>
            </p:nvSpPr>
            <p:spPr bwMode="auto">
              <a:xfrm>
                <a:off x="340" y="1162"/>
                <a:ext cx="0" cy="7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0" name="Line 36"/>
              <p:cNvSpPr>
                <a:spLocks noChangeShapeType="1"/>
              </p:cNvSpPr>
              <p:nvPr/>
            </p:nvSpPr>
            <p:spPr bwMode="auto">
              <a:xfrm>
                <a:off x="340" y="1888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36" name="Text Box 37"/>
            <p:cNvSpPr txBox="1">
              <a:spLocks noChangeArrowheads="1"/>
            </p:cNvSpPr>
            <p:nvPr/>
          </p:nvSpPr>
          <p:spPr bwMode="auto">
            <a:xfrm>
              <a:off x="2971" y="1207"/>
              <a:ext cx="99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n=3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p=3*fac(2)</a:t>
              </a:r>
            </a:p>
          </p:txBody>
        </p:sp>
        <p:sp>
          <p:nvSpPr>
            <p:cNvPr id="8237" name="Text Box 38"/>
            <p:cNvSpPr txBox="1">
              <a:spLocks noChangeArrowheads="1"/>
            </p:cNvSpPr>
            <p:nvPr/>
          </p:nvSpPr>
          <p:spPr bwMode="auto">
            <a:xfrm>
              <a:off x="3061" y="845"/>
              <a:ext cx="9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第三层</a:t>
              </a:r>
              <a:r>
                <a:rPr lang="en-US" altLang="zh-CN" sz="2000"/>
                <a:t>fac</a:t>
              </a:r>
            </a:p>
          </p:txBody>
        </p:sp>
      </p:grpSp>
      <p:grpSp>
        <p:nvGrpSpPr>
          <p:cNvPr id="577575" name="Group 39"/>
          <p:cNvGrpSpPr>
            <a:grpSpLocks/>
          </p:cNvGrpSpPr>
          <p:nvPr/>
        </p:nvGrpSpPr>
        <p:grpSpPr bwMode="auto">
          <a:xfrm>
            <a:off x="7319963" y="2133600"/>
            <a:ext cx="576262" cy="287338"/>
            <a:chOff x="1973" y="1344"/>
            <a:chExt cx="363" cy="181"/>
          </a:xfrm>
        </p:grpSpPr>
        <p:sp>
          <p:nvSpPr>
            <p:cNvPr id="8233" name="Line 40"/>
            <p:cNvSpPr>
              <a:spLocks noChangeShapeType="1"/>
            </p:cNvSpPr>
            <p:nvPr/>
          </p:nvSpPr>
          <p:spPr bwMode="auto">
            <a:xfrm flipV="1">
              <a:off x="1973" y="134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Line 41"/>
            <p:cNvSpPr>
              <a:spLocks noChangeShapeType="1"/>
            </p:cNvSpPr>
            <p:nvPr/>
          </p:nvSpPr>
          <p:spPr bwMode="auto">
            <a:xfrm>
              <a:off x="1973" y="134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7605" name="Group 69"/>
          <p:cNvGrpSpPr>
            <a:grpSpLocks/>
          </p:cNvGrpSpPr>
          <p:nvPr/>
        </p:nvGrpSpPr>
        <p:grpSpPr bwMode="auto">
          <a:xfrm>
            <a:off x="7896226" y="1341438"/>
            <a:ext cx="1584325" cy="2087562"/>
            <a:chOff x="4014" y="845"/>
            <a:chExt cx="998" cy="1315"/>
          </a:xfrm>
        </p:grpSpPr>
        <p:grpSp>
          <p:nvGrpSpPr>
            <p:cNvPr id="8227" name="Group 42"/>
            <p:cNvGrpSpPr>
              <a:grpSpLocks/>
            </p:cNvGrpSpPr>
            <p:nvPr/>
          </p:nvGrpSpPr>
          <p:grpSpPr bwMode="auto">
            <a:xfrm>
              <a:off x="4014" y="1162"/>
              <a:ext cx="952" cy="998"/>
              <a:chOff x="340" y="1162"/>
              <a:chExt cx="635" cy="726"/>
            </a:xfrm>
          </p:grpSpPr>
          <p:sp>
            <p:nvSpPr>
              <p:cNvPr id="8230" name="Line 43"/>
              <p:cNvSpPr>
                <a:spLocks noChangeShapeType="1"/>
              </p:cNvSpPr>
              <p:nvPr/>
            </p:nvSpPr>
            <p:spPr bwMode="auto">
              <a:xfrm>
                <a:off x="340" y="1162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1" name="Line 44"/>
              <p:cNvSpPr>
                <a:spLocks noChangeShapeType="1"/>
              </p:cNvSpPr>
              <p:nvPr/>
            </p:nvSpPr>
            <p:spPr bwMode="auto">
              <a:xfrm>
                <a:off x="340" y="1162"/>
                <a:ext cx="0" cy="7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2" name="Line 45"/>
              <p:cNvSpPr>
                <a:spLocks noChangeShapeType="1"/>
              </p:cNvSpPr>
              <p:nvPr/>
            </p:nvSpPr>
            <p:spPr bwMode="auto">
              <a:xfrm>
                <a:off x="340" y="1888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28" name="Text Box 46"/>
            <p:cNvSpPr txBox="1">
              <a:spLocks noChangeArrowheads="1"/>
            </p:cNvSpPr>
            <p:nvPr/>
          </p:nvSpPr>
          <p:spPr bwMode="auto">
            <a:xfrm>
              <a:off x="4014" y="1207"/>
              <a:ext cx="99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n=2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p=2*fac(1)</a:t>
              </a:r>
            </a:p>
          </p:txBody>
        </p:sp>
        <p:sp>
          <p:nvSpPr>
            <p:cNvPr id="8229" name="Text Box 47"/>
            <p:cNvSpPr txBox="1">
              <a:spLocks noChangeArrowheads="1"/>
            </p:cNvSpPr>
            <p:nvPr/>
          </p:nvSpPr>
          <p:spPr bwMode="auto">
            <a:xfrm>
              <a:off x="4104" y="845"/>
              <a:ext cx="9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第四层</a:t>
              </a:r>
              <a:r>
                <a:rPr lang="en-US" altLang="zh-CN" sz="2000"/>
                <a:t>fac</a:t>
              </a:r>
            </a:p>
          </p:txBody>
        </p:sp>
      </p:grpSp>
      <p:grpSp>
        <p:nvGrpSpPr>
          <p:cNvPr id="577606" name="Group 70"/>
          <p:cNvGrpSpPr>
            <a:grpSpLocks/>
          </p:cNvGrpSpPr>
          <p:nvPr/>
        </p:nvGrpSpPr>
        <p:grpSpPr bwMode="auto">
          <a:xfrm>
            <a:off x="9409113" y="1341438"/>
            <a:ext cx="1655762" cy="2087562"/>
            <a:chOff x="4967" y="845"/>
            <a:chExt cx="1043" cy="1315"/>
          </a:xfrm>
        </p:grpSpPr>
        <p:grpSp>
          <p:nvGrpSpPr>
            <p:cNvPr id="8221" name="Group 48"/>
            <p:cNvGrpSpPr>
              <a:grpSpLocks/>
            </p:cNvGrpSpPr>
            <p:nvPr/>
          </p:nvGrpSpPr>
          <p:grpSpPr bwMode="auto">
            <a:xfrm>
              <a:off x="5012" y="1162"/>
              <a:ext cx="544" cy="998"/>
              <a:chOff x="340" y="1162"/>
              <a:chExt cx="635" cy="726"/>
            </a:xfrm>
          </p:grpSpPr>
          <p:sp>
            <p:nvSpPr>
              <p:cNvPr id="8224" name="Line 49"/>
              <p:cNvSpPr>
                <a:spLocks noChangeShapeType="1"/>
              </p:cNvSpPr>
              <p:nvPr/>
            </p:nvSpPr>
            <p:spPr bwMode="auto">
              <a:xfrm>
                <a:off x="340" y="1162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5" name="Line 50"/>
              <p:cNvSpPr>
                <a:spLocks noChangeShapeType="1"/>
              </p:cNvSpPr>
              <p:nvPr/>
            </p:nvSpPr>
            <p:spPr bwMode="auto">
              <a:xfrm>
                <a:off x="340" y="1162"/>
                <a:ext cx="0" cy="7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6" name="Line 51"/>
              <p:cNvSpPr>
                <a:spLocks noChangeShapeType="1"/>
              </p:cNvSpPr>
              <p:nvPr/>
            </p:nvSpPr>
            <p:spPr bwMode="auto">
              <a:xfrm>
                <a:off x="340" y="1888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22" name="Text Box 52"/>
            <p:cNvSpPr txBox="1">
              <a:spLocks noChangeArrowheads="1"/>
            </p:cNvSpPr>
            <p:nvPr/>
          </p:nvSpPr>
          <p:spPr bwMode="auto">
            <a:xfrm>
              <a:off x="5012" y="1207"/>
              <a:ext cx="99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n=1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p=1</a:t>
              </a:r>
            </a:p>
          </p:txBody>
        </p:sp>
        <p:sp>
          <p:nvSpPr>
            <p:cNvPr id="8223" name="Text Box 53"/>
            <p:cNvSpPr txBox="1">
              <a:spLocks noChangeArrowheads="1"/>
            </p:cNvSpPr>
            <p:nvPr/>
          </p:nvSpPr>
          <p:spPr bwMode="auto">
            <a:xfrm>
              <a:off x="4967" y="845"/>
              <a:ext cx="907" cy="25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第五层</a:t>
              </a:r>
              <a:r>
                <a:rPr lang="en-US" altLang="zh-CN" sz="2000"/>
                <a:t>fac</a:t>
              </a:r>
            </a:p>
          </p:txBody>
        </p:sp>
      </p:grpSp>
      <p:sp>
        <p:nvSpPr>
          <p:cNvPr id="577590" name="Line 54"/>
          <p:cNvSpPr>
            <a:spLocks noChangeShapeType="1"/>
          </p:cNvSpPr>
          <p:nvPr/>
        </p:nvSpPr>
        <p:spPr bwMode="auto">
          <a:xfrm flipH="1">
            <a:off x="8688388" y="30686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7591" name="Text Box 55"/>
          <p:cNvSpPr txBox="1">
            <a:spLocks noChangeArrowheads="1"/>
          </p:cNvSpPr>
          <p:nvPr/>
        </p:nvSpPr>
        <p:spPr bwMode="auto">
          <a:xfrm>
            <a:off x="8112126" y="3438526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fac(2)=2</a:t>
            </a:r>
          </a:p>
        </p:txBody>
      </p:sp>
      <p:sp>
        <p:nvSpPr>
          <p:cNvPr id="577592" name="Text Box 56"/>
          <p:cNvSpPr txBox="1">
            <a:spLocks noChangeArrowheads="1"/>
          </p:cNvSpPr>
          <p:nvPr/>
        </p:nvSpPr>
        <p:spPr bwMode="auto">
          <a:xfrm>
            <a:off x="9444038" y="3429001"/>
            <a:ext cx="1331912" cy="39687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fac(1)=1</a:t>
            </a:r>
          </a:p>
        </p:txBody>
      </p:sp>
      <p:sp>
        <p:nvSpPr>
          <p:cNvPr id="577593" name="Line 57"/>
          <p:cNvSpPr>
            <a:spLocks noChangeShapeType="1"/>
          </p:cNvSpPr>
          <p:nvPr/>
        </p:nvSpPr>
        <p:spPr bwMode="auto">
          <a:xfrm flipH="1">
            <a:off x="7104063" y="30686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7594" name="Text Box 58"/>
          <p:cNvSpPr txBox="1">
            <a:spLocks noChangeArrowheads="1"/>
          </p:cNvSpPr>
          <p:nvPr/>
        </p:nvSpPr>
        <p:spPr bwMode="auto">
          <a:xfrm>
            <a:off x="6527801" y="3438526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fac(3)=6</a:t>
            </a:r>
          </a:p>
        </p:txBody>
      </p:sp>
      <p:sp>
        <p:nvSpPr>
          <p:cNvPr id="577595" name="Line 59"/>
          <p:cNvSpPr>
            <a:spLocks noChangeShapeType="1"/>
          </p:cNvSpPr>
          <p:nvPr/>
        </p:nvSpPr>
        <p:spPr bwMode="auto">
          <a:xfrm flipH="1">
            <a:off x="5448301" y="306863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7596" name="Text Box 60"/>
          <p:cNvSpPr txBox="1">
            <a:spLocks noChangeArrowheads="1"/>
          </p:cNvSpPr>
          <p:nvPr/>
        </p:nvSpPr>
        <p:spPr bwMode="auto">
          <a:xfrm>
            <a:off x="4872039" y="3438526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fac(4)=24</a:t>
            </a:r>
          </a:p>
        </p:txBody>
      </p:sp>
      <p:sp>
        <p:nvSpPr>
          <p:cNvPr id="577597" name="Line 61"/>
          <p:cNvSpPr>
            <a:spLocks noChangeShapeType="1"/>
          </p:cNvSpPr>
          <p:nvPr/>
        </p:nvSpPr>
        <p:spPr bwMode="auto">
          <a:xfrm flipH="1">
            <a:off x="3792538" y="30686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7598" name="Text Box 62"/>
          <p:cNvSpPr txBox="1">
            <a:spLocks noChangeArrowheads="1"/>
          </p:cNvSpPr>
          <p:nvPr/>
        </p:nvSpPr>
        <p:spPr bwMode="auto">
          <a:xfrm>
            <a:off x="3071814" y="3438526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fac(5)=120</a:t>
            </a:r>
          </a:p>
        </p:txBody>
      </p:sp>
      <p:sp>
        <p:nvSpPr>
          <p:cNvPr id="577599" name="Line 63"/>
          <p:cNvSpPr>
            <a:spLocks noChangeShapeType="1"/>
          </p:cNvSpPr>
          <p:nvPr/>
        </p:nvSpPr>
        <p:spPr bwMode="auto">
          <a:xfrm flipH="1">
            <a:off x="2495550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7600" name="Text Box 64"/>
          <p:cNvSpPr txBox="1">
            <a:spLocks noChangeArrowheads="1"/>
          </p:cNvSpPr>
          <p:nvPr/>
        </p:nvSpPr>
        <p:spPr bwMode="auto">
          <a:xfrm>
            <a:off x="1774826" y="2852739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输出</a:t>
            </a:r>
          </a:p>
        </p:txBody>
      </p:sp>
      <p:grpSp>
        <p:nvGrpSpPr>
          <p:cNvPr id="577607" name="Group 71"/>
          <p:cNvGrpSpPr>
            <a:grpSpLocks/>
          </p:cNvGrpSpPr>
          <p:nvPr/>
        </p:nvGrpSpPr>
        <p:grpSpPr bwMode="auto">
          <a:xfrm>
            <a:off x="8904288" y="2133600"/>
            <a:ext cx="576262" cy="287338"/>
            <a:chOff x="1973" y="1344"/>
            <a:chExt cx="363" cy="181"/>
          </a:xfrm>
        </p:grpSpPr>
        <p:sp>
          <p:nvSpPr>
            <p:cNvPr id="8219" name="Line 72"/>
            <p:cNvSpPr>
              <a:spLocks noChangeShapeType="1"/>
            </p:cNvSpPr>
            <p:nvPr/>
          </p:nvSpPr>
          <p:spPr bwMode="auto">
            <a:xfrm flipV="1">
              <a:off x="1973" y="134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73"/>
            <p:cNvSpPr>
              <a:spLocks noChangeShapeType="1"/>
            </p:cNvSpPr>
            <p:nvPr/>
          </p:nvSpPr>
          <p:spPr bwMode="auto">
            <a:xfrm>
              <a:off x="1973" y="134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17" name="Rectangle 74"/>
          <p:cNvSpPr>
            <a:spLocks noChangeArrowheads="1"/>
          </p:cNvSpPr>
          <p:nvPr/>
        </p:nvSpPr>
        <p:spPr bwMode="auto">
          <a:xfrm>
            <a:off x="2063750" y="4464050"/>
            <a:ext cx="76327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/>
              <a:t>假设调用该递归函数的</a:t>
            </a:r>
            <a:r>
              <a:rPr kumimoji="1" lang="zh-CN" altLang="en-US" sz="2400">
                <a:solidFill>
                  <a:schemeClr val="accent2"/>
                </a:solidFill>
              </a:rPr>
              <a:t>主函数为</a:t>
            </a:r>
            <a:r>
              <a:rPr kumimoji="1" lang="zh-CN" altLang="en-US" sz="2400">
                <a:solidFill>
                  <a:srgbClr val="CC3300"/>
                </a:solidFill>
              </a:rPr>
              <a:t>第</a:t>
            </a:r>
            <a:r>
              <a:rPr kumimoji="1" lang="en-US" altLang="zh-CN" sz="2400">
                <a:solidFill>
                  <a:srgbClr val="CC3300"/>
                </a:solidFill>
              </a:rPr>
              <a:t>0</a:t>
            </a:r>
            <a:r>
              <a:rPr kumimoji="1" lang="zh-CN" altLang="en-US" sz="2400">
                <a:solidFill>
                  <a:srgbClr val="CC3300"/>
                </a:solidFill>
              </a:rPr>
              <a:t>层</a:t>
            </a:r>
            <a:r>
              <a:rPr kumimoji="1" lang="zh-CN" altLang="en-US" sz="2400"/>
              <a:t>，则从主函数调用递归函数为进入</a:t>
            </a:r>
            <a:r>
              <a:rPr kumimoji="1" lang="zh-CN" altLang="en-US" sz="2400">
                <a:solidFill>
                  <a:srgbClr val="CC3300"/>
                </a:solidFill>
              </a:rPr>
              <a:t>第</a:t>
            </a:r>
            <a:r>
              <a:rPr kumimoji="1" lang="en-US" altLang="zh-CN" sz="2400">
                <a:solidFill>
                  <a:srgbClr val="CC3300"/>
                </a:solidFill>
              </a:rPr>
              <a:t>1</a:t>
            </a:r>
            <a:r>
              <a:rPr kumimoji="1" lang="zh-CN" altLang="en-US" sz="2400">
                <a:solidFill>
                  <a:srgbClr val="CC3300"/>
                </a:solidFill>
              </a:rPr>
              <a:t>层</a:t>
            </a:r>
            <a:r>
              <a:rPr kumimoji="1" lang="zh-CN" altLang="en-US" sz="2400"/>
              <a:t>；从第 </a:t>
            </a:r>
            <a:r>
              <a:rPr kumimoji="1" lang="en-US" altLang="zh-CN" sz="2400"/>
              <a:t>i</a:t>
            </a:r>
            <a:r>
              <a:rPr kumimoji="1" lang="zh-CN" altLang="en-US" sz="2400"/>
              <a:t>层递归调用本身为进入“下一层”，即</a:t>
            </a:r>
            <a:r>
              <a:rPr kumimoji="1" lang="zh-CN" altLang="en-US" sz="2400">
                <a:solidFill>
                  <a:srgbClr val="CC3300"/>
                </a:solidFill>
              </a:rPr>
              <a:t>第 </a:t>
            </a:r>
            <a:r>
              <a:rPr kumimoji="1" lang="en-US" altLang="zh-CN" sz="2400">
                <a:solidFill>
                  <a:srgbClr val="CC3300"/>
                </a:solidFill>
              </a:rPr>
              <a:t>i+1 </a:t>
            </a:r>
            <a:r>
              <a:rPr kumimoji="1" lang="zh-CN" altLang="en-US" sz="2400">
                <a:solidFill>
                  <a:srgbClr val="CC3300"/>
                </a:solidFill>
              </a:rPr>
              <a:t>层</a:t>
            </a:r>
            <a:r>
              <a:rPr kumimoji="1" lang="zh-CN" altLang="en-US" sz="2400"/>
              <a:t>。反之，退出第 </a:t>
            </a:r>
            <a:r>
              <a:rPr kumimoji="1" lang="en-US" altLang="zh-CN" sz="2400"/>
              <a:t>i </a:t>
            </a:r>
            <a:r>
              <a:rPr kumimoji="1" lang="zh-CN" altLang="en-US" sz="2400"/>
              <a:t>层递归应返回至“上一层”，即第 </a:t>
            </a:r>
            <a:r>
              <a:rPr kumimoji="1" lang="en-US" altLang="zh-CN" sz="2400"/>
              <a:t>i-1 </a:t>
            </a:r>
            <a:r>
              <a:rPr kumimoji="1" lang="zh-CN" altLang="en-US" sz="2400"/>
              <a:t>层。</a:t>
            </a:r>
          </a:p>
        </p:txBody>
      </p:sp>
      <p:sp>
        <p:nvSpPr>
          <p:cNvPr id="8218" name="Rectangle 75"/>
          <p:cNvSpPr>
            <a:spLocks noChangeArrowheads="1"/>
          </p:cNvSpPr>
          <p:nvPr/>
        </p:nvSpPr>
        <p:spPr bwMode="auto">
          <a:xfrm>
            <a:off x="1992313" y="333375"/>
            <a:ext cx="2951162" cy="6096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递归层次</a:t>
            </a:r>
            <a:r>
              <a:rPr kumimoji="1" lang="en-US" altLang="zh-CN" sz="360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360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84554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90" grpId="0" animBg="1"/>
      <p:bldP spid="577591" grpId="0"/>
      <p:bldP spid="577592" grpId="0" animBg="1"/>
      <p:bldP spid="577593" grpId="0" animBg="1"/>
      <p:bldP spid="577594" grpId="0"/>
      <p:bldP spid="577595" grpId="0" animBg="1"/>
      <p:bldP spid="577596" grpId="0"/>
      <p:bldP spid="577597" grpId="0" animBg="1"/>
      <p:bldP spid="577598" grpId="0"/>
      <p:bldP spid="577599" grpId="0" animBg="1"/>
      <p:bldP spid="5776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596" y="11074"/>
            <a:ext cx="2157402" cy="846158"/>
          </a:xfrm>
        </p:spPr>
        <p:txBody>
          <a:bodyPr>
            <a:normAutofit/>
          </a:bodyPr>
          <a:lstStyle/>
          <a:p>
            <a:r>
              <a:rPr lang="zh-CN" altLang="en-US" b="1" u="sng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选择排序</a:t>
            </a:r>
            <a:endParaRPr lang="zh-CN" altLang="en-US" b="1" u="sng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81188" y="857232"/>
            <a:ext cx="8286750" cy="571504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参见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P108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4-8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词频统计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38282" y="2143116"/>
            <a:ext cx="8715436" cy="4500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算法描述</a:t>
            </a:r>
            <a: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lvl="1">
              <a:buFontTx/>
              <a:buNone/>
            </a:pP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①设待排序元素用数组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A[</a:t>
            </a:r>
            <a:r>
              <a:rPr lang="en-US" altLang="zh-CN" sz="2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表示，</a:t>
            </a:r>
            <a:r>
              <a:rPr lang="en-US" altLang="zh-CN" sz="2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=0,1,...,N-1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1">
              <a:buFontTx/>
              <a:buNone/>
            </a:pP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None/>
            </a:pPr>
            <a:r>
              <a:rPr lang="zh-CN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②对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=0...N-2  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次选择，每次选择的“最大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元素与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A[</a:t>
            </a:r>
            <a:r>
              <a:rPr lang="en-US" altLang="zh-CN" sz="20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互换</a:t>
            </a:r>
          </a:p>
          <a:p>
            <a:pPr lvl="1">
              <a:buFontTx/>
              <a:buNone/>
            </a:pPr>
            <a:r>
              <a:rPr lang="zh-CN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③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k=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  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A[</a:t>
            </a:r>
            <a:r>
              <a:rPr lang="en-US" altLang="zh-CN" sz="20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是当前最小的元素，它的下标保存在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20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None/>
            </a:pPr>
            <a:r>
              <a:rPr lang="zh-CN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④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j=i+1,...,N-1        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与后面的所有元素比较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A[j]&lt;A[k]</a:t>
            </a:r>
            <a:r>
              <a:rPr lang="zh-CN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，则</a:t>
            </a:r>
          </a:p>
          <a:p>
            <a:pPr lvl="1"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   k=j                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记写最小元素的下标</a:t>
            </a:r>
          </a:p>
          <a:p>
            <a:pPr lvl="1">
              <a:buFontTx/>
              <a:buNone/>
            </a:pPr>
            <a:r>
              <a:rPr lang="zh-CN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⑤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k!=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//A[</a:t>
            </a:r>
            <a:r>
              <a:rPr lang="en-US" altLang="zh-CN" sz="20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不是最小的元素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tmp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=A[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              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交换最小元素和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A[</a:t>
            </a:r>
            <a:r>
              <a:rPr lang="en-US" altLang="zh-CN" sz="20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zh-CN" sz="20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A[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]=A[k]</a:t>
            </a:r>
            <a:endParaRPr lang="zh-CN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A[k]=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tmp</a:t>
            </a:r>
            <a:endParaRPr lang="zh-CN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None/>
            </a:pP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None/>
            </a:pP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⑥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次选择后结束，数组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中的元素有序。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095472" y="3071810"/>
            <a:ext cx="8286808" cy="300039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38282" y="1357299"/>
            <a:ext cx="8786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选择排序的思想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：先将排序序列分成有序部分和无序部分，重复的从无序部分中找出最大的元素，放在有序部分的最后，知道无序部分只有一个元素。</a:t>
            </a:r>
          </a:p>
        </p:txBody>
      </p:sp>
    </p:spTree>
    <p:extLst>
      <p:ext uri="{BB962C8B-B14F-4D97-AF65-F5344CB8AC3E}">
        <p14:creationId xmlns:p14="http://schemas.microsoft.com/office/powerpoint/2010/main" val="51290389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8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2208213" y="30163"/>
            <a:ext cx="828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例：</a:t>
            </a:r>
            <a:r>
              <a:rPr kumimoji="1" lang="en-US" altLang="zh-CN" sz="2800" b="1">
                <a:solidFill>
                  <a:srgbClr val="00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Hanoi</a:t>
            </a:r>
            <a:r>
              <a:rPr kumimoji="1" lang="zh-CN" altLang="en-US" sz="2800" b="1">
                <a:solidFill>
                  <a:srgbClr val="00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塔问题 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1" y="289372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1524000" y="490539"/>
            <a:ext cx="9144000" cy="409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传说在古代印度的贝拿勒圣庙里，安装着三根插至黄铜板上的宝石针，印度主神梵天在其中一根针上从下到上由大到小的顺序放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64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片金圆盘，称为梵塔，然后要僧侣轮流值班把这些金圆盘移到另一根针上，移动时必须遵守如下规则：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（</a:t>
            </a:r>
            <a:r>
              <a:rPr kumimoji="1" lang="en-US" altLang="zh-CN" sz="2800" b="1">
                <a:solidFill>
                  <a:srgbClr val="00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）每次只能移动一个盘片；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（</a:t>
            </a:r>
            <a:r>
              <a:rPr kumimoji="1" lang="en-US" altLang="zh-CN" sz="2800" b="1">
                <a:solidFill>
                  <a:srgbClr val="00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0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）任何时候大盘片不能压在小盘片之上；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（</a:t>
            </a:r>
            <a:r>
              <a:rPr kumimoji="1" lang="en-US" altLang="zh-CN" sz="2800" b="1">
                <a:solidFill>
                  <a:srgbClr val="00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00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）盘片只允许套在三根针中的某一根上。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这位印度主神号称如果这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64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片盘全部移到另一根针上时，世界在一声霹雳中毁灭，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Hanoi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塔问题又称“世界末日”问题。下图为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阶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Hanoi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塔的初始情况。 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1524001" y="-29238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9223" name="Object 6"/>
          <p:cNvGraphicFramePr>
            <a:graphicFrameLocks noChangeAspect="1"/>
          </p:cNvGraphicFramePr>
          <p:nvPr/>
        </p:nvGraphicFramePr>
        <p:xfrm>
          <a:off x="2566989" y="4365625"/>
          <a:ext cx="691197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3221207" imgH="907652" progId="Visio.Drawing.6">
                  <p:embed/>
                </p:oleObj>
              </mc:Choice>
              <mc:Fallback>
                <p:oleObj name="Visio" r:id="rId3" imgW="3221207" imgH="90765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4365625"/>
                        <a:ext cx="6911975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5897124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8" grpId="0" autoUpdateAnimBg="0"/>
      <p:bldP spid="592900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ChangeArrowheads="1"/>
          </p:cNvSpPr>
          <p:nvPr/>
        </p:nvSpPr>
        <p:spPr bwMode="auto">
          <a:xfrm>
            <a:off x="0" y="374754"/>
            <a:ext cx="10658007" cy="10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defRPr/>
            </a:pPr>
            <a:r>
              <a:rPr kumimoji="1" lang="en-US" altLang="zh-CN" sz="4000" dirty="0" smtClean="0">
                <a:solidFill>
                  <a:srgbClr val="000000"/>
                </a:solidFill>
                <a:ea typeface="黑体"/>
                <a:cs typeface="+mj-cs"/>
              </a:rPr>
              <a:t>13</a:t>
            </a:r>
            <a:r>
              <a:rPr kumimoji="1" lang="en-US" altLang="zh-CN" sz="3600" dirty="0" smtClean="0">
                <a:solidFill>
                  <a:srgbClr val="000000"/>
                </a:solidFill>
                <a:ea typeface="黑体"/>
                <a:cs typeface="+mj-cs"/>
              </a:rPr>
              <a:t>.</a:t>
            </a:r>
            <a:r>
              <a:rPr lang="zh-CN" altLang="zh-CN" sz="3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字符串形式的数转化为实数、二分法查找指定元素</a:t>
            </a:r>
            <a:endParaRPr kumimoji="1" lang="zh-CN" altLang="en-US" sz="3600" dirty="0">
              <a:solidFill>
                <a:srgbClr val="000000"/>
              </a:solidFill>
              <a:ea typeface="黑体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9272" y="2023672"/>
            <a:ext cx="6190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在数的位数比较多的情况下常用字符串来表示数，而在运算中，则设计它与实数的转化。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556710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ChangeArrowheads="1"/>
          </p:cNvSpPr>
          <p:nvPr/>
        </p:nvSpPr>
        <p:spPr bwMode="auto">
          <a:xfrm>
            <a:off x="0" y="203615"/>
            <a:ext cx="10658007" cy="10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4000" dirty="0"/>
              <a:t>字符串形式的数转化为实数</a:t>
            </a:r>
          </a:p>
        </p:txBody>
      </p:sp>
      <p:sp>
        <p:nvSpPr>
          <p:cNvPr id="436227" name="Rectangle 3"/>
          <p:cNvSpPr>
            <a:spLocks noChangeArrowheads="1"/>
          </p:cNvSpPr>
          <p:nvPr/>
        </p:nvSpPr>
        <p:spPr bwMode="auto">
          <a:xfrm>
            <a:off x="618657" y="1269165"/>
            <a:ext cx="5032635" cy="559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 dirty="0"/>
              <a:t>#include&lt;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US" altLang="zh-CN" sz="2000" dirty="0" err="1"/>
              <a:t>int</a:t>
            </a:r>
            <a:r>
              <a:rPr lang="en-US" altLang="zh-CN" sz="2000" dirty="0"/>
              <a:t> main() 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r>
              <a:rPr lang="en-US" altLang="zh-CN" sz="2000" dirty="0"/>
              <a:t>	char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[20];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=0,sign=1;</a:t>
            </a:r>
            <a:endParaRPr lang="zh-CN" altLang="zh-CN" sz="2000" dirty="0"/>
          </a:p>
          <a:p>
            <a:r>
              <a:rPr lang="en-US" altLang="zh-CN" sz="2000" dirty="0"/>
              <a:t>	double a=0,b=10;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US" altLang="zh-CN" sz="2000" dirty="0"/>
              <a:t>	while(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]=='-')</a:t>
            </a:r>
            <a:endParaRPr lang="zh-CN" altLang="zh-CN" sz="2000" dirty="0"/>
          </a:p>
          <a:p>
            <a:r>
              <a:rPr lang="en-US" altLang="zh-CN" sz="2000" dirty="0"/>
              <a:t>	{</a:t>
            </a:r>
            <a:endParaRPr lang="zh-CN" altLang="zh-CN" sz="2000" dirty="0"/>
          </a:p>
          <a:p>
            <a:r>
              <a:rPr lang="en-US" altLang="zh-CN" sz="2000" dirty="0"/>
              <a:t>		sign=(-1)*sign;</a:t>
            </a:r>
            <a:endParaRPr lang="zh-CN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</a:p>
          <a:p>
            <a:r>
              <a:rPr lang="en-US" altLang="zh-CN" sz="2000" dirty="0" smtClean="0"/>
              <a:t>while(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]=='+')</a:t>
            </a:r>
            <a:endParaRPr lang="zh-CN" altLang="zh-CN" sz="2000" dirty="0" smtClean="0"/>
          </a:p>
          <a:p>
            <a:r>
              <a:rPr lang="en-US" altLang="zh-CN" sz="2000" dirty="0" smtClean="0"/>
              <a:t>	{</a:t>
            </a:r>
            <a:endParaRPr lang="zh-CN" altLang="zh-CN" sz="2000" dirty="0" smtClean="0"/>
          </a:p>
          <a:p>
            <a:r>
              <a:rPr lang="en-US" altLang="zh-CN" sz="2000" dirty="0" smtClean="0"/>
              <a:t>		sign=1*sign;</a:t>
            </a:r>
            <a:endParaRPr lang="zh-CN" altLang="zh-CN" sz="2000" dirty="0" smtClean="0"/>
          </a:p>
          <a:p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++;</a:t>
            </a:r>
            <a:endParaRPr lang="zh-CN" altLang="zh-CN" sz="2000" dirty="0" smtClean="0"/>
          </a:p>
          <a:p>
            <a:r>
              <a:rPr lang="en-US" altLang="zh-CN" sz="2000" dirty="0" smtClean="0"/>
              <a:t>	}</a:t>
            </a:r>
            <a:endParaRPr lang="zh-CN" altLang="zh-CN" sz="2000" dirty="0" smtClean="0"/>
          </a:p>
          <a:p>
            <a:endParaRPr lang="zh-CN" altLang="zh-CN" sz="2000" dirty="0"/>
          </a:p>
          <a:p>
            <a:r>
              <a:rPr lang="en-US" altLang="zh-CN" sz="2000" dirty="0"/>
              <a:t>	</a:t>
            </a:r>
            <a:endParaRPr lang="zh-CN" alt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09793" y="1066214"/>
            <a:ext cx="5922051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	while(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]!='.'&amp;&amp;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]!=0)</a:t>
            </a:r>
            <a:endParaRPr lang="zh-CN" altLang="zh-CN" sz="2000" dirty="0" smtClean="0"/>
          </a:p>
          <a:p>
            <a:r>
              <a:rPr lang="en-US" altLang="zh-CN" sz="2000" dirty="0" smtClean="0"/>
              <a:t>	{</a:t>
            </a:r>
            <a:endParaRPr lang="zh-CN" altLang="zh-CN" sz="2000" dirty="0" smtClean="0"/>
          </a:p>
          <a:p>
            <a:r>
              <a:rPr lang="en-US" altLang="zh-CN" sz="2000" dirty="0" smtClean="0"/>
              <a:t>		a=a*10+str[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]-'0';</a:t>
            </a:r>
            <a:endParaRPr lang="zh-CN" altLang="zh-CN" sz="2000" dirty="0" smtClean="0"/>
          </a:p>
          <a:p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++;</a:t>
            </a:r>
            <a:endParaRPr lang="zh-CN" altLang="zh-CN" sz="2000" dirty="0" smtClean="0"/>
          </a:p>
          <a:p>
            <a:r>
              <a:rPr lang="en-US" altLang="zh-CN" sz="2000" dirty="0" smtClean="0"/>
              <a:t>	}</a:t>
            </a:r>
            <a:endParaRPr lang="zh-CN" altLang="zh-CN" sz="2000" dirty="0" smtClean="0"/>
          </a:p>
          <a:p>
            <a:r>
              <a:rPr lang="en-US" altLang="zh-CN" sz="2000" dirty="0" smtClean="0"/>
              <a:t>	while(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]=='.')</a:t>
            </a:r>
            <a:endParaRPr lang="zh-CN" altLang="zh-CN" sz="2000" dirty="0" smtClean="0"/>
          </a:p>
          <a:p>
            <a:r>
              <a:rPr lang="en-US" altLang="zh-CN" sz="2000" dirty="0" smtClean="0"/>
              <a:t>	{</a:t>
            </a:r>
            <a:endParaRPr lang="zh-CN" altLang="zh-CN" sz="2000" dirty="0" smtClean="0"/>
          </a:p>
          <a:p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++;</a:t>
            </a:r>
            <a:endParaRPr lang="zh-CN" altLang="zh-CN" sz="2000" dirty="0" smtClean="0"/>
          </a:p>
          <a:p>
            <a:r>
              <a:rPr lang="en-US" altLang="zh-CN" sz="2000" dirty="0" smtClean="0"/>
              <a:t>	}</a:t>
            </a:r>
            <a:endParaRPr lang="zh-CN" altLang="zh-CN" sz="2000" dirty="0" smtClean="0"/>
          </a:p>
          <a:p>
            <a:r>
              <a:rPr lang="en-US" altLang="zh-CN" sz="2000" dirty="0" smtClean="0"/>
              <a:t>	while(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]!=0)</a:t>
            </a:r>
            <a:endParaRPr lang="zh-CN" altLang="zh-CN" sz="2000" dirty="0" smtClean="0"/>
          </a:p>
          <a:p>
            <a:r>
              <a:rPr lang="en-US" altLang="zh-CN" sz="2000" dirty="0" smtClean="0"/>
              <a:t>	{</a:t>
            </a:r>
            <a:endParaRPr lang="zh-CN" altLang="zh-CN" sz="2000" dirty="0" smtClean="0"/>
          </a:p>
          <a:p>
            <a:r>
              <a:rPr lang="en-US" altLang="zh-CN" sz="2000" dirty="0" smtClean="0"/>
              <a:t>		a=a+(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]-'0')/b;</a:t>
            </a:r>
            <a:endParaRPr lang="zh-CN" altLang="zh-CN" sz="2000" dirty="0" smtClean="0"/>
          </a:p>
          <a:p>
            <a:r>
              <a:rPr lang="en-US" altLang="zh-CN" sz="2000" dirty="0" smtClean="0"/>
              <a:t>		b=b*10;</a:t>
            </a:r>
            <a:endParaRPr lang="zh-CN" altLang="zh-CN" sz="2000" dirty="0" smtClean="0"/>
          </a:p>
          <a:p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++;</a:t>
            </a:r>
            <a:endParaRPr lang="zh-CN" altLang="zh-CN" sz="2000" dirty="0" smtClean="0"/>
          </a:p>
          <a:p>
            <a:r>
              <a:rPr lang="en-US" altLang="zh-CN" sz="2000" dirty="0" smtClean="0"/>
              <a:t>	}</a:t>
            </a:r>
            <a:endParaRPr lang="zh-CN" altLang="zh-CN" sz="2000" dirty="0" smtClean="0"/>
          </a:p>
          <a:p>
            <a:r>
              <a:rPr lang="en-US" altLang="zh-CN" sz="2000" dirty="0" smtClean="0"/>
              <a:t>	a=a*sign;</a:t>
            </a:r>
            <a:endParaRPr lang="zh-CN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&lt;&lt;a&lt;&lt;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  <a:endParaRPr lang="zh-CN" altLang="zh-CN" sz="2000" dirty="0" smtClean="0"/>
          </a:p>
          <a:p>
            <a:r>
              <a:rPr lang="en-US" altLang="zh-CN" sz="2000" dirty="0" smtClean="0"/>
              <a:t>	return 0;</a:t>
            </a:r>
            <a:endParaRPr lang="zh-CN" altLang="zh-CN" sz="2000" dirty="0" smtClean="0"/>
          </a:p>
          <a:p>
            <a:r>
              <a:rPr lang="en-US" altLang="zh-CN" sz="2000" dirty="0" smtClean="0"/>
              <a:t>}</a:t>
            </a:r>
            <a:endParaRPr lang="zh-CN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87403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36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436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436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436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436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436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436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436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4362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ChangeArrowheads="1"/>
          </p:cNvSpPr>
          <p:nvPr/>
        </p:nvSpPr>
        <p:spPr bwMode="auto">
          <a:xfrm>
            <a:off x="0" y="203615"/>
            <a:ext cx="10658007" cy="10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4000" dirty="0"/>
              <a:t>二分法查找指定元素</a:t>
            </a:r>
          </a:p>
        </p:txBody>
      </p:sp>
      <p:sp>
        <p:nvSpPr>
          <p:cNvPr id="436227" name="Rectangle 3"/>
          <p:cNvSpPr>
            <a:spLocks noChangeArrowheads="1"/>
          </p:cNvSpPr>
          <p:nvPr/>
        </p:nvSpPr>
        <p:spPr bwMode="auto">
          <a:xfrm>
            <a:off x="783548" y="1509008"/>
            <a:ext cx="9334812" cy="559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800" dirty="0"/>
              <a:t>  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 </a:t>
            </a:r>
            <a:r>
              <a:rPr lang="en-US" altLang="zh-CN" sz="2800" dirty="0" err="1"/>
              <a:t>BinSearch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SeqList</a:t>
            </a:r>
            <a:r>
              <a:rPr lang="en-US" altLang="zh-CN" sz="2800" dirty="0"/>
              <a:t> R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KeyType</a:t>
            </a:r>
            <a:r>
              <a:rPr lang="en-US" altLang="zh-CN" sz="2800" dirty="0"/>
              <a:t> K) </a:t>
            </a:r>
            <a:endParaRPr lang="zh-CN" altLang="zh-CN" sz="2800" dirty="0"/>
          </a:p>
          <a:p>
            <a:r>
              <a:rPr lang="en-US" altLang="zh-CN" sz="2800" dirty="0"/>
              <a:t>{ //</a:t>
            </a:r>
            <a:r>
              <a:rPr lang="zh-CN" altLang="zh-CN" sz="2800" dirty="0"/>
              <a:t>在有序表</a:t>
            </a:r>
            <a:r>
              <a:rPr lang="en-US" altLang="zh-CN" sz="2800" dirty="0"/>
              <a:t>R[1..n]</a:t>
            </a:r>
            <a:r>
              <a:rPr lang="zh-CN" altLang="zh-CN" sz="2800" dirty="0"/>
              <a:t>中进行二分查找，成功时返回结点的位置，失败时返回零</a:t>
            </a:r>
            <a:r>
              <a:rPr lang="en-US" altLang="zh-CN" sz="2800" dirty="0"/>
              <a:t>        </a:t>
            </a:r>
            <a:endParaRPr lang="zh-CN" altLang="zh-CN" sz="2800" dirty="0"/>
          </a:p>
          <a:p>
            <a:r>
              <a:rPr lang="en-US" altLang="zh-CN" sz="2800" dirty="0"/>
              <a:t> 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 low=1</a:t>
            </a:r>
            <a:r>
              <a:rPr lang="zh-CN" altLang="zh-CN" sz="2800" dirty="0"/>
              <a:t>，</a:t>
            </a:r>
            <a:r>
              <a:rPr lang="en-US" altLang="zh-CN" sz="2800" dirty="0"/>
              <a:t>high=n</a:t>
            </a:r>
            <a:r>
              <a:rPr lang="zh-CN" altLang="zh-CN" sz="2800" dirty="0"/>
              <a:t>，</a:t>
            </a:r>
            <a:r>
              <a:rPr lang="en-US" altLang="zh-CN" sz="2800" dirty="0"/>
              <a:t>mid</a:t>
            </a:r>
            <a:r>
              <a:rPr lang="zh-CN" altLang="zh-CN" sz="2800" dirty="0"/>
              <a:t>；</a:t>
            </a:r>
            <a:r>
              <a:rPr lang="en-US" altLang="zh-CN" sz="2800" dirty="0"/>
              <a:t> //</a:t>
            </a:r>
            <a:r>
              <a:rPr lang="zh-CN" altLang="zh-CN" sz="2800" dirty="0"/>
              <a:t>置当前查找区间上、下界的初值</a:t>
            </a:r>
            <a:r>
              <a:rPr lang="en-US" altLang="zh-CN" sz="2800" dirty="0"/>
              <a:t>        </a:t>
            </a:r>
            <a:endParaRPr lang="zh-CN" altLang="zh-CN" sz="2800" dirty="0"/>
          </a:p>
          <a:p>
            <a:r>
              <a:rPr lang="en-US" altLang="zh-CN" sz="2800" dirty="0"/>
              <a:t> while(low&lt;=high){ //</a:t>
            </a:r>
            <a:r>
              <a:rPr lang="zh-CN" altLang="zh-CN" sz="2800" dirty="0"/>
              <a:t>当前查找区间</a:t>
            </a:r>
            <a:r>
              <a:rPr lang="en-US" altLang="zh-CN" sz="2800" dirty="0"/>
              <a:t>R[</a:t>
            </a:r>
            <a:r>
              <a:rPr lang="en-US" altLang="zh-CN" sz="2800" dirty="0" err="1"/>
              <a:t>low..high</a:t>
            </a:r>
            <a:r>
              <a:rPr lang="en-US" altLang="zh-CN" sz="2800" dirty="0"/>
              <a:t>]</a:t>
            </a:r>
            <a:r>
              <a:rPr lang="zh-CN" altLang="zh-CN" sz="2800" dirty="0"/>
              <a:t>非空</a:t>
            </a:r>
            <a:r>
              <a:rPr lang="en-US" altLang="zh-CN" sz="2800" dirty="0"/>
              <a:t>          </a:t>
            </a:r>
            <a:endParaRPr lang="zh-CN" altLang="zh-CN" sz="2800" dirty="0"/>
          </a:p>
          <a:p>
            <a:r>
              <a:rPr lang="en-US" altLang="zh-CN" sz="2800" dirty="0"/>
              <a:t> mid=(</a:t>
            </a:r>
            <a:r>
              <a:rPr lang="en-US" altLang="zh-CN" sz="2800" dirty="0" err="1"/>
              <a:t>low+high</a:t>
            </a:r>
            <a:r>
              <a:rPr lang="en-US" altLang="zh-CN" sz="2800" dirty="0"/>
              <a:t>)/2</a:t>
            </a:r>
            <a:r>
              <a:rPr lang="zh-CN" altLang="zh-CN" sz="2800" dirty="0"/>
              <a:t>；</a:t>
            </a:r>
            <a:r>
              <a:rPr lang="en-US" altLang="zh-CN" sz="2800" dirty="0"/>
              <a:t> </a:t>
            </a:r>
            <a:endParaRPr lang="zh-CN" altLang="zh-CN" sz="2800" dirty="0"/>
          </a:p>
          <a:p>
            <a:r>
              <a:rPr lang="en-US" altLang="zh-CN" sz="2800" dirty="0"/>
              <a:t>     if(R[mid].key==K) return mid</a:t>
            </a:r>
            <a:r>
              <a:rPr lang="zh-CN" altLang="zh-CN" sz="2800" dirty="0"/>
              <a:t>；</a:t>
            </a:r>
            <a:r>
              <a:rPr lang="en-US" altLang="zh-CN" sz="2800" dirty="0"/>
              <a:t> //</a:t>
            </a:r>
            <a:r>
              <a:rPr lang="zh-CN" altLang="zh-CN" sz="2800" dirty="0"/>
              <a:t>查找成功返回</a:t>
            </a:r>
            <a:r>
              <a:rPr lang="en-US" altLang="zh-CN" sz="2800" dirty="0"/>
              <a:t>          </a:t>
            </a:r>
            <a:endParaRPr lang="zh-CN" altLang="zh-CN" sz="2800" dirty="0"/>
          </a:p>
          <a:p>
            <a:r>
              <a:rPr lang="en-US" altLang="zh-CN" sz="2800" dirty="0"/>
              <a:t>   if(R[mid].</a:t>
            </a:r>
            <a:r>
              <a:rPr lang="en-US" altLang="zh-CN" sz="2800" dirty="0" err="1"/>
              <a:t>kdy</a:t>
            </a:r>
            <a:r>
              <a:rPr lang="en-US" altLang="zh-CN" sz="2800" dirty="0"/>
              <a:t>&gt;K) </a:t>
            </a:r>
            <a:endParaRPr lang="zh-CN" altLang="zh-CN" sz="2800" dirty="0"/>
          </a:p>
          <a:p>
            <a:r>
              <a:rPr lang="en-US" altLang="zh-CN" sz="2800" dirty="0"/>
              <a:t>      high=mid-1; //</a:t>
            </a:r>
            <a:r>
              <a:rPr lang="zh-CN" altLang="zh-CN" sz="2800" dirty="0"/>
              <a:t>继续在</a:t>
            </a:r>
            <a:r>
              <a:rPr lang="en-US" altLang="zh-CN" sz="2800" dirty="0"/>
              <a:t>R[low..mid-1]</a:t>
            </a:r>
            <a:r>
              <a:rPr lang="zh-CN" altLang="zh-CN" sz="2800" dirty="0"/>
              <a:t>中查找</a:t>
            </a:r>
            <a:r>
              <a:rPr lang="en-US" altLang="zh-CN" sz="2800" dirty="0"/>
              <a:t>           </a:t>
            </a:r>
            <a:endParaRPr lang="zh-CN" altLang="zh-CN" sz="2800" dirty="0"/>
          </a:p>
          <a:p>
            <a:r>
              <a:rPr lang="en-US" altLang="zh-CN" sz="2800" dirty="0"/>
              <a:t>   else </a:t>
            </a:r>
            <a:endParaRPr lang="zh-CN" altLang="zh-CN" sz="2800" dirty="0"/>
          </a:p>
          <a:p>
            <a:r>
              <a:rPr lang="en-US" altLang="zh-CN" sz="2800" dirty="0"/>
              <a:t>       low=mid+1</a:t>
            </a:r>
            <a:r>
              <a:rPr lang="zh-CN" altLang="zh-CN" sz="2800" dirty="0"/>
              <a:t>；</a:t>
            </a:r>
            <a:r>
              <a:rPr lang="en-US" altLang="zh-CN" sz="2800" dirty="0"/>
              <a:t> //</a:t>
            </a:r>
            <a:r>
              <a:rPr lang="zh-CN" altLang="zh-CN" sz="2800" dirty="0"/>
              <a:t>继续在</a:t>
            </a:r>
            <a:r>
              <a:rPr lang="en-US" altLang="zh-CN" sz="2800" dirty="0"/>
              <a:t>R[mid+1..high]</a:t>
            </a:r>
            <a:r>
              <a:rPr lang="zh-CN" altLang="zh-CN" sz="2800" dirty="0"/>
              <a:t>中查找</a:t>
            </a:r>
            <a:r>
              <a:rPr lang="en-US" altLang="zh-CN" sz="2800" dirty="0"/>
              <a:t>          } </a:t>
            </a:r>
            <a:endParaRPr lang="zh-CN" altLang="zh-CN" sz="28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endParaRPr lang="zh-CN" altLang="zh-CN" sz="2000" dirty="0"/>
          </a:p>
          <a:p>
            <a:r>
              <a:rPr lang="en-US" altLang="zh-CN" sz="2000" dirty="0"/>
              <a:t>	</a:t>
            </a:r>
            <a:endParaRPr lang="zh-CN" altLang="en-US" sz="2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243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ChangeArrowheads="1"/>
          </p:cNvSpPr>
          <p:nvPr/>
        </p:nvSpPr>
        <p:spPr bwMode="auto">
          <a:xfrm>
            <a:off x="0" y="374754"/>
            <a:ext cx="10658007" cy="10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defRPr/>
            </a:pPr>
            <a:r>
              <a:rPr kumimoji="1" lang="en-US" altLang="zh-CN" sz="4000" dirty="0" smtClean="0">
                <a:solidFill>
                  <a:srgbClr val="000000"/>
                </a:solidFill>
                <a:ea typeface="黑体"/>
                <a:cs typeface="+mj-cs"/>
              </a:rPr>
              <a:t>14</a:t>
            </a:r>
            <a:r>
              <a:rPr kumimoji="1" lang="en-US" altLang="zh-CN" sz="3600" dirty="0" smtClean="0">
                <a:solidFill>
                  <a:srgbClr val="000000"/>
                </a:solidFill>
                <a:ea typeface="黑体"/>
                <a:cs typeface="+mj-cs"/>
              </a:rPr>
              <a:t>.</a:t>
            </a:r>
            <a:r>
              <a:rPr lang="en-US" altLang="zh-CN" sz="3600" dirty="0"/>
              <a:t> .</a:t>
            </a:r>
            <a:r>
              <a:rPr lang="zh-CN" altLang="zh-CN" sz="3600" dirty="0"/>
              <a:t>判断字符串</a:t>
            </a:r>
            <a:r>
              <a:rPr lang="en-US" altLang="zh-CN" sz="3600" dirty="0"/>
              <a:t>str1</a:t>
            </a:r>
            <a:r>
              <a:rPr lang="zh-CN" altLang="zh-CN" sz="3600" dirty="0"/>
              <a:t>是不是</a:t>
            </a:r>
            <a:r>
              <a:rPr lang="en-US" altLang="zh-CN" sz="3600" dirty="0"/>
              <a:t>str2</a:t>
            </a:r>
            <a:r>
              <a:rPr lang="zh-CN" altLang="zh-CN" sz="3600" dirty="0"/>
              <a:t>的子串、去掉字符串头部</a:t>
            </a:r>
            <a:r>
              <a:rPr lang="zh-CN" altLang="zh-CN" sz="3600" dirty="0" smtClean="0"/>
              <a:t>、尾部</a:t>
            </a:r>
            <a:r>
              <a:rPr lang="zh-CN" altLang="zh-CN" sz="3600" dirty="0"/>
              <a:t>空格（分开说明）</a:t>
            </a:r>
            <a:endParaRPr kumimoji="1" lang="zh-CN" altLang="en-US" sz="3600" dirty="0">
              <a:solidFill>
                <a:srgbClr val="000000"/>
              </a:solidFill>
              <a:ea typeface="黑体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7909519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ChangeArrowheads="1"/>
          </p:cNvSpPr>
          <p:nvPr/>
        </p:nvSpPr>
        <p:spPr bwMode="auto">
          <a:xfrm>
            <a:off x="0" y="209862"/>
            <a:ext cx="10658007" cy="10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defRPr/>
            </a:pPr>
            <a:r>
              <a:rPr lang="zh-CN" altLang="en-US" sz="4000" dirty="0"/>
              <a:t>去掉字符串头部空格</a:t>
            </a:r>
            <a:endParaRPr kumimoji="1" lang="zh-CN" altLang="en-US" sz="3600" dirty="0">
              <a:solidFill>
                <a:srgbClr val="000000"/>
              </a:solidFill>
              <a:ea typeface="黑体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4932" y="1275412"/>
            <a:ext cx="6250898" cy="5582588"/>
          </a:xfrm>
          <a:prstGeom prst="rect">
            <a:avLst/>
          </a:prstGeom>
        </p:spPr>
        <p:txBody>
          <a:bodyPr/>
          <a:lstStyle>
            <a:lvl1pPr marL="293688" indent="-293688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 sz="2700" b="1">
                <a:solidFill>
                  <a:srgbClr val="0000FF"/>
                </a:solidFill>
                <a:latin typeface="+mj-ea"/>
                <a:ea typeface="+mj-ea"/>
                <a:cs typeface="+mn-cs"/>
              </a:defRPr>
            </a:lvl1pPr>
            <a:lvl2pPr marL="636588" indent="-244475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+mn-lt"/>
                <a:ea typeface="仿宋_GB2312" pitchFamily="49" charset="-122"/>
              </a:defRPr>
            </a:lvl2pPr>
            <a:lvl3pPr marL="977900" indent="-193675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200" b="1">
                <a:solidFill>
                  <a:srgbClr val="0000FF"/>
                </a:solidFill>
                <a:latin typeface="+mn-lt"/>
                <a:ea typeface="+mn-ea"/>
              </a:defRPr>
            </a:lvl3pPr>
            <a:lvl4pPr marL="1371600" indent="-195263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1763713" indent="-196850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2209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6781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1353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5925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7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zh-CN" altLang="zh-CN" sz="2000" kern="0" dirty="0" smtClean="0">
                <a:solidFill>
                  <a:schemeClr val="tx1"/>
                </a:solidFill>
              </a:rPr>
              <a:t>#include&lt;iostream&gt;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kern="0" dirty="0" smtClean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kern="0" dirty="0" smtClean="0">
                <a:solidFill>
                  <a:schemeClr val="tx1"/>
                </a:solidFill>
              </a:rPr>
              <a:t>int main()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kern="0" dirty="0" smtClean="0">
                <a:solidFill>
                  <a:schemeClr val="tx1"/>
                </a:solidFill>
              </a:rPr>
              <a:t>{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kern="0" dirty="0" smtClean="0">
                <a:solidFill>
                  <a:schemeClr val="tx1"/>
                </a:solidFill>
              </a:rPr>
              <a:t>	char str[30];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kern="0" dirty="0" smtClean="0">
                <a:solidFill>
                  <a:schemeClr val="tx1"/>
                </a:solidFill>
              </a:rPr>
              <a:t>	int k,i;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kern="0" dirty="0" smtClean="0">
                <a:solidFill>
                  <a:schemeClr val="tx1"/>
                </a:solidFill>
              </a:rPr>
              <a:t>	cout&lt;&lt;"</a:t>
            </a:r>
            <a:r>
              <a:rPr lang="zh-CN" altLang="en-US" sz="2000" kern="0" dirty="0" smtClean="0">
                <a:solidFill>
                  <a:schemeClr val="tx1"/>
                </a:solidFill>
              </a:rPr>
              <a:t>输入字符串</a:t>
            </a:r>
            <a:r>
              <a:rPr lang="zh-CN" altLang="zh-CN" sz="2000" kern="0" dirty="0" smtClean="0">
                <a:solidFill>
                  <a:schemeClr val="tx1"/>
                </a:solidFill>
              </a:rPr>
              <a:t>"&lt;&lt;endl;	cin.getline(str,30);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kern="0" dirty="0" smtClean="0">
                <a:solidFill>
                  <a:schemeClr val="tx1"/>
                </a:solidFill>
              </a:rPr>
              <a:t>	cout&lt;&lt;"</a:t>
            </a:r>
            <a:r>
              <a:rPr lang="zh-CN" altLang="en-US" sz="2000" kern="0" dirty="0" smtClean="0">
                <a:solidFill>
                  <a:schemeClr val="tx1"/>
                </a:solidFill>
              </a:rPr>
              <a:t>去掉空格前</a:t>
            </a:r>
            <a:r>
              <a:rPr lang="zh-CN" altLang="zh-CN" sz="2000" kern="0" dirty="0" smtClean="0">
                <a:solidFill>
                  <a:schemeClr val="tx1"/>
                </a:solidFill>
              </a:rPr>
              <a:t>"&lt;&lt;'{'&lt;&lt;str&lt;&lt;'}'&lt;&lt;endl;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kern="0" dirty="0" smtClean="0">
                <a:solidFill>
                  <a:schemeClr val="tx1"/>
                </a:solidFill>
              </a:rPr>
              <a:t>	k=0;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kern="0" dirty="0" smtClean="0">
                <a:solidFill>
                  <a:schemeClr val="tx1"/>
                </a:solidFill>
              </a:rPr>
              <a:t>	while(str[k]==' ')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kern="0" dirty="0" smtClean="0">
                <a:solidFill>
                  <a:schemeClr val="tx1"/>
                </a:solidFill>
              </a:rPr>
              <a:t>	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kern="0" dirty="0" smtClean="0">
                <a:solidFill>
                  <a:schemeClr val="tx1"/>
                </a:solidFill>
              </a:rPr>
              <a:t>		k++;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kern="0" dirty="0" smtClean="0">
                <a:solidFill>
                  <a:schemeClr val="tx1"/>
                </a:solidFill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kern="0" dirty="0" smtClean="0">
                <a:solidFill>
                  <a:schemeClr val="tx1"/>
                </a:solidFill>
              </a:rPr>
              <a:t>	i=0;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kern="0" dirty="0" smtClean="0">
                <a:solidFill>
                  <a:schemeClr val="tx1"/>
                </a:solidFill>
              </a:rPr>
              <a:t>	</a:t>
            </a:r>
            <a:endParaRPr lang="zh-CN" altLang="zh-CN" sz="2000" kern="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10466" y="2053653"/>
            <a:ext cx="46769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kern="0" dirty="0">
                <a:latin typeface="+mj-ea"/>
                <a:ea typeface="+mj-ea"/>
              </a:rPr>
              <a:t>while(str[i+k]!='\0')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kern="0" dirty="0">
                <a:latin typeface="+mj-ea"/>
                <a:ea typeface="+mj-ea"/>
              </a:rPr>
              <a:t>	{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kern="0" dirty="0">
                <a:latin typeface="+mj-ea"/>
                <a:ea typeface="+mj-ea"/>
              </a:rPr>
              <a:t>		str[i]=str[i+k];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kern="0" dirty="0">
                <a:latin typeface="+mj-ea"/>
                <a:ea typeface="+mj-ea"/>
              </a:rPr>
              <a:t>		i++;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kern="0" dirty="0">
                <a:latin typeface="+mj-ea"/>
                <a:ea typeface="+mj-ea"/>
              </a:rPr>
              <a:t>	}	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kern="0" dirty="0">
                <a:latin typeface="+mj-ea"/>
                <a:ea typeface="+mj-ea"/>
              </a:rPr>
              <a:t>    str[i]='\0';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kern="0" dirty="0">
                <a:latin typeface="+mj-ea"/>
                <a:ea typeface="+mj-ea"/>
              </a:rPr>
              <a:t>	cout&lt;&lt;"</a:t>
            </a:r>
            <a:r>
              <a:rPr kumimoji="1" lang="zh-CN" altLang="en-US" sz="2000" b="1" kern="0" dirty="0">
                <a:latin typeface="+mj-ea"/>
                <a:ea typeface="+mj-ea"/>
              </a:rPr>
              <a:t>去掉空格后</a:t>
            </a:r>
            <a:r>
              <a:rPr kumimoji="1" lang="zh-CN" altLang="zh-CN" sz="2000" b="1" kern="0" dirty="0">
                <a:latin typeface="+mj-ea"/>
                <a:ea typeface="+mj-ea"/>
              </a:rPr>
              <a:t>"&lt;&lt;'{'&lt;&lt;str&lt;&lt;'}'&lt;&lt;endl;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kern="0" dirty="0">
                <a:latin typeface="+mj-ea"/>
                <a:ea typeface="+mj-ea"/>
              </a:rPr>
              <a:t>    return 0;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kern="0" dirty="0">
                <a:latin typeface="+mj-ea"/>
                <a:ea typeface="+mj-ea"/>
              </a:rPr>
              <a:t>}</a:t>
            </a:r>
          </a:p>
          <a:p>
            <a:endParaRPr lang="zh-CN" altLang="en-US" dirty="0"/>
          </a:p>
        </p:txBody>
      </p:sp>
      <p:pic>
        <p:nvPicPr>
          <p:cNvPr id="5" name="Picture 4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79" y="4302646"/>
            <a:ext cx="3455987" cy="28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6092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去掉字符串尾部的空格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56" y="1241946"/>
            <a:ext cx="3849973" cy="550362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/>
              <a:t>#include&lt;iostream&gt;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/>
              <a:t>#include&lt;cmath&gt;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/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/>
              <a:t>void ltrim(char a[])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/>
              <a:t>	int i,k;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/>
              <a:t>	k=0;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/>
              <a:t>	while(a[k]==' ')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/>
              <a:t>	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/>
              <a:t>		k++;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/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/>
              <a:t>	i=0;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/>
              <a:t>	while(a[i+k]!='\0')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/>
              <a:t>	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/>
              <a:t>		a[i]=a[i+k];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/>
              <a:t>		i++;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/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/>
              <a:t>	a[i]='\0';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 smtClean="0"/>
              <a:t>}</a:t>
            </a:r>
            <a:endParaRPr lang="zh-CN" altLang="zh-CN" sz="1800" dirty="0"/>
          </a:p>
        </p:txBody>
      </p:sp>
      <p:pic>
        <p:nvPicPr>
          <p:cNvPr id="4100" name="Picture 4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498" y="0"/>
            <a:ext cx="4370388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627438" y="1929171"/>
            <a:ext cx="3564561" cy="446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80000"/>
              </a:lnSpc>
            </a:lvl1pPr>
          </a:lstStyle>
          <a:p>
            <a:pPr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int main()</a:t>
            </a:r>
          </a:p>
          <a:p>
            <a:pPr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{</a:t>
            </a:r>
          </a:p>
          <a:p>
            <a:pPr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	char a[100];</a:t>
            </a:r>
          </a:p>
          <a:p>
            <a:pPr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	cout&lt;&lt;"</a:t>
            </a:r>
            <a:r>
              <a:rPr kumimoji="1"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请输入字符串：</a:t>
            </a: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"&lt;&lt;endl;</a:t>
            </a:r>
          </a:p>
          <a:p>
            <a:pPr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	cin.getline(a,100);</a:t>
            </a:r>
          </a:p>
          <a:p>
            <a:pPr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	cout&lt;&lt;'|'&lt;&lt;a&lt;&lt;'|'&lt;&lt;endl;</a:t>
            </a:r>
          </a:p>
          <a:p>
            <a:pPr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	ltrim(a);</a:t>
            </a:r>
          </a:p>
          <a:p>
            <a:pPr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	rtrim(a);</a:t>
            </a:r>
          </a:p>
          <a:p>
            <a:pPr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	cout&lt;&lt;"</a:t>
            </a:r>
            <a:r>
              <a:rPr kumimoji="1"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去掉左右空格后的字符串：</a:t>
            </a: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"&lt;&lt;endl;</a:t>
            </a:r>
          </a:p>
          <a:p>
            <a:pPr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	cout&lt;&lt;'|'&lt;&lt;a&lt;&lt;'|'&lt;&lt;endl;</a:t>
            </a:r>
          </a:p>
          <a:p>
            <a:pPr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	return 0;</a:t>
            </a:r>
          </a:p>
          <a:p>
            <a:pPr defTabSz="784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}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22098" y="1873771"/>
            <a:ext cx="3192905" cy="446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void rtrim(char a[])</a:t>
            </a:r>
          </a:p>
          <a:p>
            <a:pPr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{</a:t>
            </a:r>
          </a:p>
          <a:p>
            <a:pPr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	int i,k;</a:t>
            </a:r>
          </a:p>
          <a:p>
            <a:pPr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    k=0;</a:t>
            </a:r>
          </a:p>
          <a:p>
            <a:pPr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	while(a[k]!='\0')</a:t>
            </a:r>
          </a:p>
          <a:p>
            <a:pPr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	{</a:t>
            </a:r>
          </a:p>
          <a:p>
            <a:pPr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		k++;</a:t>
            </a:r>
          </a:p>
          <a:p>
            <a:pPr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	}</a:t>
            </a:r>
          </a:p>
          <a:p>
            <a:pPr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	i=k-1;</a:t>
            </a:r>
          </a:p>
          <a:p>
            <a:pPr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    while(a[i]==' ')</a:t>
            </a:r>
          </a:p>
          <a:p>
            <a:pPr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	{</a:t>
            </a:r>
          </a:p>
          <a:p>
            <a:pPr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		i=i-1;</a:t>
            </a:r>
          </a:p>
          <a:p>
            <a:pPr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	}</a:t>
            </a:r>
          </a:p>
          <a:p>
            <a:pPr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	a[i+1]='\0';</a:t>
            </a:r>
          </a:p>
          <a:p>
            <a:pPr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531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在字符串中查找子字符串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2326"/>
            <a:ext cx="5977328" cy="528567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000" dirty="0"/>
              <a:t>#include&lt;iostream&gt;</a:t>
            </a:r>
          </a:p>
          <a:p>
            <a:pPr>
              <a:lnSpc>
                <a:spcPct val="80000"/>
              </a:lnSpc>
            </a:pPr>
            <a:r>
              <a:rPr lang="zh-CN" altLang="zh-CN" sz="2000" dirty="0"/>
              <a:t>using namespace std;</a:t>
            </a:r>
          </a:p>
          <a:p>
            <a:pPr>
              <a:lnSpc>
                <a:spcPct val="80000"/>
              </a:lnSpc>
            </a:pPr>
            <a:r>
              <a:rPr lang="zh-CN" altLang="zh-CN" sz="2000" dirty="0"/>
              <a:t>int main()</a:t>
            </a:r>
          </a:p>
          <a:p>
            <a:pPr>
              <a:lnSpc>
                <a:spcPct val="80000"/>
              </a:lnSpc>
            </a:pPr>
            <a:r>
              <a:rPr lang="zh-CN" altLang="zh-CN" sz="2000" dirty="0"/>
              <a:t>{   </a:t>
            </a:r>
          </a:p>
          <a:p>
            <a:pPr>
              <a:lnSpc>
                <a:spcPct val="80000"/>
              </a:lnSpc>
            </a:pPr>
            <a:r>
              <a:rPr lang="zh-CN" altLang="zh-CN" sz="2000" dirty="0"/>
              <a:t>    char str1[50],str2[50];</a:t>
            </a:r>
          </a:p>
          <a:p>
            <a:pPr>
              <a:lnSpc>
                <a:spcPct val="80000"/>
              </a:lnSpc>
            </a:pPr>
            <a:r>
              <a:rPr lang="zh-CN" altLang="zh-CN" sz="2000" dirty="0"/>
              <a:t>	int k,i,j;</a:t>
            </a:r>
          </a:p>
          <a:p>
            <a:pPr>
              <a:lnSpc>
                <a:spcPct val="80000"/>
              </a:lnSpc>
            </a:pPr>
            <a:r>
              <a:rPr lang="zh-CN" altLang="zh-CN" sz="2000" dirty="0"/>
              <a:t>	for(1;2;3)</a:t>
            </a:r>
          </a:p>
          <a:p>
            <a:pPr>
              <a:lnSpc>
                <a:spcPct val="80000"/>
              </a:lnSpc>
            </a:pPr>
            <a:r>
              <a:rPr lang="zh-CN" altLang="zh-CN" sz="2000" dirty="0"/>
              <a:t>	{</a:t>
            </a:r>
          </a:p>
          <a:p>
            <a:pPr>
              <a:lnSpc>
                <a:spcPct val="80000"/>
              </a:lnSpc>
            </a:pPr>
            <a:r>
              <a:rPr lang="zh-CN" altLang="zh-CN" sz="2000" dirty="0"/>
              <a:t>		cout&lt;&lt;"</a:t>
            </a:r>
            <a:r>
              <a:rPr lang="zh-CN" altLang="en-US" sz="2000" dirty="0"/>
              <a:t>输入字符</a:t>
            </a:r>
            <a:r>
              <a:rPr lang="zh-CN" altLang="zh-CN" sz="2000" dirty="0"/>
              <a:t>"&lt;&lt;endl;</a:t>
            </a:r>
          </a:p>
          <a:p>
            <a:pPr>
              <a:lnSpc>
                <a:spcPct val="80000"/>
              </a:lnSpc>
            </a:pPr>
            <a:r>
              <a:rPr lang="zh-CN" altLang="zh-CN" sz="2000" dirty="0"/>
              <a:t>		cin&gt;&gt;str1;</a:t>
            </a:r>
          </a:p>
          <a:p>
            <a:pPr>
              <a:lnSpc>
                <a:spcPct val="80000"/>
              </a:lnSpc>
            </a:pPr>
            <a:r>
              <a:rPr lang="zh-CN" altLang="zh-CN" sz="2000" dirty="0"/>
              <a:t>		cin&gt;&gt;str2;</a:t>
            </a:r>
          </a:p>
          <a:p>
            <a:pPr>
              <a:lnSpc>
                <a:spcPct val="80000"/>
              </a:lnSpc>
            </a:pPr>
            <a:r>
              <a:rPr lang="zh-CN" altLang="zh-CN" sz="2000" dirty="0"/>
              <a:t>		k=0;</a:t>
            </a:r>
          </a:p>
          <a:p>
            <a:pPr>
              <a:lnSpc>
                <a:spcPct val="80000"/>
              </a:lnSpc>
            </a:pPr>
            <a:r>
              <a:rPr lang="zh-CN" altLang="zh-CN" sz="2000" dirty="0"/>
              <a:t>		i=0;</a:t>
            </a:r>
          </a:p>
          <a:p>
            <a:pPr>
              <a:lnSpc>
                <a:spcPct val="80000"/>
              </a:lnSpc>
            </a:pPr>
            <a:r>
              <a:rPr lang="zh-CN" altLang="zh-CN" sz="2000" dirty="0"/>
              <a:t>		j=0;</a:t>
            </a:r>
          </a:p>
          <a:p>
            <a:pPr>
              <a:lnSpc>
                <a:spcPct val="80000"/>
              </a:lnSpc>
            </a:pPr>
            <a:r>
              <a:rPr lang="zh-CN" altLang="zh-CN" sz="2000" dirty="0"/>
              <a:t>					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91922" y="949653"/>
            <a:ext cx="7095343" cy="653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while(str1[k]!=0&amp;&amp;str2[j]!=0)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{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	if(str1[k]!=str2[j])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	{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		k++;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	}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	else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	{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		i=k;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	</a:t>
            </a:r>
            <a:r>
              <a:rPr kumimoji="1"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}</a:t>
            </a: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while(str1[i]==str2[j]&amp;&amp;str1[i]!=0&amp;&amp;str2[j]!=0)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		{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			i++;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			j++;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		}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		if(str2[j]==0)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		{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		</a:t>
            </a:r>
            <a:r>
              <a:rPr kumimoji="1" lang="zh-CN" altLang="zh-CN" sz="2000" b="1" dirty="0" smtClean="0">
                <a:solidFill>
                  <a:srgbClr val="0000FF"/>
                </a:solidFill>
                <a:latin typeface="+mj-ea"/>
                <a:ea typeface="+mj-ea"/>
              </a:rPr>
              <a:t>cout</a:t>
            </a: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&lt;&lt;"</a:t>
            </a:r>
            <a:r>
              <a:rPr kumimoji="1" lang="zh-CN" altLang="zh-CN" sz="2000" b="1" dirty="0" smtClean="0">
                <a:solidFill>
                  <a:srgbClr val="0000FF"/>
                </a:solidFill>
                <a:latin typeface="+mj-ea"/>
                <a:ea typeface="+mj-ea"/>
              </a:rPr>
              <a:t>找到</a:t>
            </a:r>
            <a:r>
              <a:rPr kumimoji="1"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,</a:t>
            </a:r>
            <a:r>
              <a:rPr kumimoji="1" lang="zh-CN" altLang="zh-CN" sz="2000" b="1" dirty="0" smtClean="0">
                <a:solidFill>
                  <a:srgbClr val="0000FF"/>
                </a:solidFill>
                <a:latin typeface="+mj-ea"/>
                <a:ea typeface="+mj-ea"/>
              </a:rPr>
              <a:t>"&lt;&lt;</a:t>
            </a: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k+1&lt;&lt;"是str1中str2的起始下标"&lt;&lt;endl;</a:t>
            </a:r>
          </a:p>
          <a:p>
            <a:pPr marL="293688" indent="-293688" defTabSz="78422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</a:pPr>
            <a:r>
              <a:rPr kumimoji="1"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				}</a:t>
            </a:r>
          </a:p>
          <a:p>
            <a:pPr>
              <a:lnSpc>
                <a:spcPct val="80000"/>
              </a:lnSpc>
            </a:pPr>
            <a:r>
              <a:rPr lang="zh-CN" altLang="zh-CN" dirty="0" smtClean="0"/>
              <a:t>	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284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zh-CN" altLang="zh-CN" sz="2000" dirty="0"/>
              <a:t>else</a:t>
            </a:r>
          </a:p>
          <a:p>
            <a:pPr lvl="0">
              <a:lnSpc>
                <a:spcPct val="80000"/>
              </a:lnSpc>
            </a:pPr>
            <a:r>
              <a:rPr lang="zh-CN" altLang="zh-CN" sz="2000" dirty="0"/>
              <a:t>				{</a:t>
            </a:r>
          </a:p>
          <a:p>
            <a:pPr lvl="0">
              <a:lnSpc>
                <a:spcPct val="80000"/>
              </a:lnSpc>
            </a:pPr>
            <a:r>
              <a:rPr lang="zh-CN" altLang="zh-CN" sz="2000" dirty="0"/>
              <a:t>					k++;</a:t>
            </a:r>
          </a:p>
          <a:p>
            <a:pPr lvl="0">
              <a:lnSpc>
                <a:spcPct val="80000"/>
              </a:lnSpc>
            </a:pPr>
            <a:r>
              <a:rPr lang="zh-CN" altLang="zh-CN" sz="2000" dirty="0"/>
              <a:t>					j=0;</a:t>
            </a:r>
          </a:p>
          <a:p>
            <a:pPr lvl="0">
              <a:lnSpc>
                <a:spcPct val="80000"/>
              </a:lnSpc>
            </a:pPr>
            <a:r>
              <a:rPr lang="zh-CN" altLang="zh-CN" sz="2000" dirty="0"/>
              <a:t>				}</a:t>
            </a:r>
          </a:p>
          <a:p>
            <a:pPr lvl="0">
              <a:lnSpc>
                <a:spcPct val="80000"/>
              </a:lnSpc>
            </a:pPr>
            <a:r>
              <a:rPr lang="zh-CN" altLang="zh-CN" sz="2000" dirty="0"/>
              <a:t>			}</a:t>
            </a:r>
          </a:p>
          <a:p>
            <a:pPr lvl="0">
              <a:lnSpc>
                <a:spcPct val="80000"/>
              </a:lnSpc>
            </a:pPr>
            <a:r>
              <a:rPr lang="zh-CN" altLang="zh-CN" sz="2000" dirty="0"/>
              <a:t>		}</a:t>
            </a:r>
          </a:p>
          <a:p>
            <a:pPr lvl="0">
              <a:lnSpc>
                <a:spcPct val="80000"/>
              </a:lnSpc>
            </a:pPr>
            <a:r>
              <a:rPr lang="zh-CN" altLang="zh-CN" sz="2000" dirty="0"/>
              <a:t>		if(str1[k]==0&amp;&amp;str2[j]!=0)</a:t>
            </a:r>
          </a:p>
          <a:p>
            <a:pPr lvl="0">
              <a:lnSpc>
                <a:spcPct val="80000"/>
              </a:lnSpc>
            </a:pPr>
            <a:r>
              <a:rPr lang="zh-CN" altLang="zh-CN" sz="2000" dirty="0"/>
              <a:t>		{</a:t>
            </a:r>
          </a:p>
          <a:p>
            <a:pPr lvl="0">
              <a:lnSpc>
                <a:spcPct val="80000"/>
              </a:lnSpc>
            </a:pPr>
            <a:r>
              <a:rPr lang="zh-CN" altLang="zh-CN" sz="2000" dirty="0"/>
              <a:t>			cout&lt;&lt;"没有找到"&lt;&lt;endl;</a:t>
            </a:r>
          </a:p>
          <a:p>
            <a:pPr lvl="0">
              <a:lnSpc>
                <a:spcPct val="80000"/>
              </a:lnSpc>
            </a:pPr>
            <a:r>
              <a:rPr lang="zh-CN" altLang="zh-CN" sz="2000" dirty="0"/>
              <a:t>		}</a:t>
            </a:r>
          </a:p>
          <a:p>
            <a:pPr lvl="0">
              <a:lnSpc>
                <a:spcPct val="80000"/>
              </a:lnSpc>
            </a:pPr>
            <a:r>
              <a:rPr lang="zh-CN" altLang="zh-CN" sz="2000" dirty="0"/>
              <a:t>	}</a:t>
            </a:r>
          </a:p>
          <a:p>
            <a:pPr lvl="0">
              <a:lnSpc>
                <a:spcPct val="80000"/>
              </a:lnSpc>
            </a:pPr>
            <a:r>
              <a:rPr lang="zh-CN" altLang="zh-CN" sz="2000" dirty="0"/>
              <a:t>    return 0;</a:t>
            </a:r>
          </a:p>
          <a:p>
            <a:pPr lvl="0">
              <a:lnSpc>
                <a:spcPct val="80000"/>
              </a:lnSpc>
            </a:pPr>
            <a:r>
              <a:rPr lang="zh-CN" altLang="zh-CN" sz="2000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3805-A4B7-4840-A908-288B9F341484}" type="slidenum">
              <a:rPr lang="en-US" altLang="zh-CN" smtClean="0">
                <a:solidFill>
                  <a:srgbClr val="000000"/>
                </a:solidFill>
              </a:rPr>
              <a:pPr/>
              <a:t>68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Picture 4" descr="图片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981" y="1792393"/>
            <a:ext cx="4156595" cy="469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0730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ChangeArrowheads="1"/>
          </p:cNvSpPr>
          <p:nvPr/>
        </p:nvSpPr>
        <p:spPr bwMode="auto">
          <a:xfrm>
            <a:off x="0" y="374754"/>
            <a:ext cx="11062741" cy="10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defRPr/>
            </a:pPr>
            <a:r>
              <a:rPr kumimoji="1" lang="en-US" altLang="zh-CN" sz="4000" dirty="0" smtClean="0">
                <a:solidFill>
                  <a:srgbClr val="000000"/>
                </a:solidFill>
                <a:ea typeface="黑体"/>
                <a:cs typeface="+mj-cs"/>
              </a:rPr>
              <a:t>15</a:t>
            </a:r>
            <a:r>
              <a:rPr lang="en-US" altLang="zh-CN" sz="3600" dirty="0" smtClean="0"/>
              <a:t> .</a:t>
            </a:r>
            <a:r>
              <a:rPr lang="zh-CN" altLang="zh-CN" sz="3600" dirty="0"/>
              <a:t>求最大公约数的方法</a:t>
            </a:r>
            <a:r>
              <a:rPr lang="zh-CN" altLang="zh-CN" sz="3600" dirty="0" smtClean="0"/>
              <a:t>（辗转</a:t>
            </a:r>
            <a:r>
              <a:rPr lang="zh-CN" altLang="zh-CN" sz="3600" dirty="0"/>
              <a:t>相除）、最小公倍数方法</a:t>
            </a:r>
            <a:endParaRPr kumimoji="1" lang="zh-CN" altLang="en-US" sz="3600" dirty="0">
              <a:solidFill>
                <a:srgbClr val="000000"/>
              </a:solidFill>
              <a:ea typeface="黑体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9468" y="1334124"/>
            <a:ext cx="48568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#include&lt;</a:t>
            </a:r>
            <a:r>
              <a:rPr lang="en-US" altLang="zh-CN" b="1" dirty="0" err="1"/>
              <a:t>iostream</a:t>
            </a:r>
            <a:r>
              <a:rPr lang="en-US" altLang="zh-CN" b="1" dirty="0"/>
              <a:t>&gt;</a:t>
            </a:r>
            <a:endParaRPr lang="zh-CN" altLang="zh-CN" b="1" dirty="0"/>
          </a:p>
          <a:p>
            <a:r>
              <a:rPr lang="en-US" altLang="zh-CN" b="1" dirty="0"/>
              <a:t>using namespace </a:t>
            </a:r>
            <a:r>
              <a:rPr lang="en-US" altLang="zh-CN" b="1" dirty="0" err="1"/>
              <a:t>std</a:t>
            </a:r>
            <a:r>
              <a:rPr lang="en-US" altLang="zh-CN" b="1" dirty="0"/>
              <a:t>;</a:t>
            </a:r>
            <a:endParaRPr lang="zh-CN" altLang="zh-CN" b="1" dirty="0"/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gcd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a,int</a:t>
            </a:r>
            <a:r>
              <a:rPr lang="en-US" altLang="zh-CN" b="1" dirty="0"/>
              <a:t> b)</a:t>
            </a:r>
            <a:endParaRPr lang="zh-CN" altLang="zh-CN" b="1" dirty="0"/>
          </a:p>
          <a:p>
            <a:r>
              <a:rPr lang="en-US" altLang="zh-CN" b="1" dirty="0"/>
              <a:t>{</a:t>
            </a:r>
            <a:endParaRPr lang="zh-CN" altLang="zh-CN" b="1" dirty="0"/>
          </a:p>
          <a:p>
            <a:r>
              <a:rPr lang="en-US" altLang="zh-CN" b="1" dirty="0"/>
              <a:t>	if(</a:t>
            </a:r>
            <a:r>
              <a:rPr lang="en-US" altLang="zh-CN" b="1" dirty="0" err="1"/>
              <a:t>a%b</a:t>
            </a:r>
            <a:r>
              <a:rPr lang="en-US" altLang="zh-CN" b="1" dirty="0"/>
              <a:t>==0)</a:t>
            </a:r>
            <a:endParaRPr lang="zh-CN" altLang="zh-CN" b="1" dirty="0"/>
          </a:p>
          <a:p>
            <a:r>
              <a:rPr lang="en-US" altLang="zh-CN" b="1" dirty="0"/>
              <a:t>	{</a:t>
            </a:r>
            <a:endParaRPr lang="zh-CN" altLang="zh-CN" b="1" dirty="0"/>
          </a:p>
          <a:p>
            <a:r>
              <a:rPr lang="en-US" altLang="zh-CN" b="1" dirty="0"/>
              <a:t>		return b;</a:t>
            </a:r>
            <a:endParaRPr lang="zh-CN" altLang="zh-CN" b="1" dirty="0"/>
          </a:p>
          <a:p>
            <a:r>
              <a:rPr lang="en-US" altLang="zh-CN" b="1" dirty="0"/>
              <a:t>	}</a:t>
            </a:r>
            <a:endParaRPr lang="zh-CN" altLang="zh-CN" b="1" dirty="0"/>
          </a:p>
          <a:p>
            <a:r>
              <a:rPr lang="en-US" altLang="zh-CN" b="1" dirty="0"/>
              <a:t>	else</a:t>
            </a:r>
            <a:endParaRPr lang="zh-CN" altLang="zh-CN" b="1" dirty="0"/>
          </a:p>
          <a:p>
            <a:r>
              <a:rPr lang="en-US" altLang="zh-CN" b="1" dirty="0"/>
              <a:t>	{</a:t>
            </a:r>
            <a:endParaRPr lang="zh-CN" altLang="zh-CN" b="1" dirty="0"/>
          </a:p>
          <a:p>
            <a:r>
              <a:rPr lang="en-US" altLang="zh-CN" b="1" dirty="0"/>
              <a:t>		</a:t>
            </a:r>
            <a:r>
              <a:rPr lang="en-US" altLang="zh-CN" b="1" dirty="0" err="1"/>
              <a:t>gcd</a:t>
            </a:r>
            <a:r>
              <a:rPr lang="en-US" altLang="zh-CN" b="1" dirty="0"/>
              <a:t>(</a:t>
            </a:r>
            <a:r>
              <a:rPr lang="en-US" altLang="zh-CN" b="1" dirty="0" err="1"/>
              <a:t>b,a%b</a:t>
            </a:r>
            <a:r>
              <a:rPr lang="en-US" altLang="zh-CN" b="1" dirty="0"/>
              <a:t>);</a:t>
            </a:r>
            <a:endParaRPr lang="zh-CN" altLang="zh-CN" b="1" dirty="0"/>
          </a:p>
          <a:p>
            <a:r>
              <a:rPr lang="en-US" altLang="zh-CN" b="1" dirty="0"/>
              <a:t>	}</a:t>
            </a:r>
            <a:endParaRPr lang="zh-CN" altLang="zh-CN" b="1" dirty="0"/>
          </a:p>
          <a:p>
            <a:r>
              <a:rPr lang="en-US" altLang="zh-CN" b="1" dirty="0"/>
              <a:t>}</a:t>
            </a:r>
            <a:endParaRPr lang="zh-CN" altLang="zh-CN" b="1" dirty="0"/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  <a:endParaRPr lang="zh-CN" altLang="zh-CN" b="1" dirty="0"/>
          </a:p>
          <a:p>
            <a:r>
              <a:rPr lang="en-US" altLang="zh-CN" b="1" dirty="0"/>
              <a:t>{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a;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b;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cin</a:t>
            </a:r>
            <a:r>
              <a:rPr lang="en-US" altLang="zh-CN" b="1" dirty="0"/>
              <a:t>&gt;&gt;a&gt;&gt;b;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&lt;&lt;"</a:t>
            </a:r>
            <a:r>
              <a:rPr lang="zh-CN" altLang="zh-CN" b="1" dirty="0"/>
              <a:t>公约数为</a:t>
            </a:r>
            <a:r>
              <a:rPr lang="en-US" altLang="zh-CN" b="1" dirty="0"/>
              <a:t>:";</a:t>
            </a:r>
            <a:endParaRPr lang="zh-CN" altLang="zh-CN" b="1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25652" y="971716"/>
            <a:ext cx="416726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if(a&gt;b)</a:t>
            </a:r>
            <a:endParaRPr lang="zh-CN" altLang="zh-CN" b="1" dirty="0" smtClean="0"/>
          </a:p>
          <a:p>
            <a:r>
              <a:rPr lang="en-US" altLang="zh-CN" b="1" dirty="0" smtClean="0"/>
              <a:t>	{</a:t>
            </a:r>
            <a:endParaRPr lang="zh-CN" altLang="zh-CN" b="1" dirty="0" smtClean="0"/>
          </a:p>
          <a:p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gcd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);</a:t>
            </a:r>
            <a:endParaRPr lang="zh-CN" altLang="zh-CN" b="1" dirty="0" smtClean="0"/>
          </a:p>
          <a:p>
            <a:r>
              <a:rPr lang="en-US" altLang="zh-CN" b="1" dirty="0" smtClean="0"/>
              <a:t>	}</a:t>
            </a:r>
            <a:endParaRPr lang="zh-CN" altLang="zh-CN" b="1" dirty="0" smtClean="0"/>
          </a:p>
          <a:p>
            <a:r>
              <a:rPr lang="en-US" altLang="zh-CN" b="1" dirty="0" smtClean="0"/>
              <a:t>	else</a:t>
            </a:r>
            <a:endParaRPr lang="zh-CN" altLang="zh-CN" b="1" dirty="0" smtClean="0"/>
          </a:p>
          <a:p>
            <a:r>
              <a:rPr lang="en-US" altLang="zh-CN" b="1" dirty="0" smtClean="0"/>
              <a:t>	{</a:t>
            </a:r>
            <a:endParaRPr lang="zh-CN" altLang="zh-CN" b="1" dirty="0" smtClean="0"/>
          </a:p>
          <a:p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gcd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b,a</a:t>
            </a:r>
            <a:r>
              <a:rPr lang="en-US" altLang="zh-CN" b="1" dirty="0" smtClean="0"/>
              <a:t>);</a:t>
            </a:r>
            <a:endParaRPr lang="zh-CN" altLang="zh-CN" b="1" dirty="0" smtClean="0"/>
          </a:p>
          <a:p>
            <a:r>
              <a:rPr lang="en-US" altLang="zh-CN" b="1" dirty="0" smtClean="0"/>
              <a:t>	}</a:t>
            </a:r>
            <a:endParaRPr lang="zh-CN" altLang="zh-CN" b="1" dirty="0" smtClean="0"/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  <a:endParaRPr lang="zh-CN" altLang="zh-CN" b="1" dirty="0" smtClean="0"/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zh-CN" b="1" dirty="0" smtClean="0"/>
              <a:t>公倍数为：</a:t>
            </a:r>
            <a:r>
              <a:rPr lang="en-US" altLang="zh-CN" b="1" dirty="0" smtClean="0"/>
              <a:t>";</a:t>
            </a:r>
            <a:endParaRPr lang="zh-CN" altLang="zh-CN" b="1" dirty="0" smtClean="0"/>
          </a:p>
          <a:p>
            <a:r>
              <a:rPr lang="en-US" altLang="zh-CN" b="1" dirty="0" smtClean="0"/>
              <a:t>		if(a&gt;b)</a:t>
            </a:r>
            <a:endParaRPr lang="zh-CN" altLang="zh-CN" b="1" dirty="0" smtClean="0"/>
          </a:p>
          <a:p>
            <a:r>
              <a:rPr lang="en-US" altLang="zh-CN" b="1" dirty="0" smtClean="0"/>
              <a:t>	{</a:t>
            </a:r>
            <a:endParaRPr lang="zh-CN" altLang="zh-CN" b="1" dirty="0" smtClean="0"/>
          </a:p>
          <a:p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&lt;&lt;a*b/</a:t>
            </a:r>
            <a:r>
              <a:rPr lang="en-US" altLang="zh-CN" b="1" dirty="0" err="1" smtClean="0"/>
              <a:t>gcd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);</a:t>
            </a:r>
            <a:endParaRPr lang="zh-CN" altLang="zh-CN" b="1" dirty="0" smtClean="0"/>
          </a:p>
          <a:p>
            <a:r>
              <a:rPr lang="en-US" altLang="zh-CN" b="1" dirty="0" smtClean="0"/>
              <a:t>	}</a:t>
            </a:r>
            <a:endParaRPr lang="zh-CN" altLang="zh-CN" b="1" dirty="0" smtClean="0"/>
          </a:p>
          <a:p>
            <a:r>
              <a:rPr lang="en-US" altLang="zh-CN" b="1" dirty="0" smtClean="0"/>
              <a:t>	else</a:t>
            </a:r>
            <a:endParaRPr lang="zh-CN" altLang="zh-CN" b="1" dirty="0" smtClean="0"/>
          </a:p>
          <a:p>
            <a:r>
              <a:rPr lang="en-US" altLang="zh-CN" b="1" dirty="0" smtClean="0"/>
              <a:t>	{</a:t>
            </a:r>
            <a:endParaRPr lang="zh-CN" altLang="zh-CN" b="1" dirty="0" smtClean="0"/>
          </a:p>
          <a:p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&lt;&lt;a*b/</a:t>
            </a:r>
            <a:r>
              <a:rPr lang="en-US" altLang="zh-CN" b="1" dirty="0" err="1" smtClean="0"/>
              <a:t>gcd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b,a</a:t>
            </a:r>
            <a:r>
              <a:rPr lang="en-US" altLang="zh-CN" b="1" dirty="0" smtClean="0"/>
              <a:t>);</a:t>
            </a:r>
            <a:endParaRPr lang="zh-CN" altLang="zh-CN" b="1" dirty="0" smtClean="0"/>
          </a:p>
          <a:p>
            <a:r>
              <a:rPr lang="en-US" altLang="zh-CN" b="1" dirty="0" smtClean="0"/>
              <a:t>	}</a:t>
            </a:r>
            <a:endParaRPr lang="zh-CN" altLang="zh-CN" b="1" dirty="0" smtClean="0"/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  <a:endParaRPr lang="zh-CN" altLang="zh-CN" b="1" dirty="0" smtClean="0"/>
          </a:p>
          <a:p>
            <a:r>
              <a:rPr lang="en-US" altLang="zh-CN" b="1" dirty="0" smtClean="0"/>
              <a:t>	return 0;</a:t>
            </a:r>
            <a:endParaRPr lang="zh-CN" altLang="zh-CN" b="1" dirty="0" smtClean="0"/>
          </a:p>
          <a:p>
            <a:r>
              <a:rPr lang="en-US" altLang="zh-CN" b="1" dirty="0" smtClean="0"/>
              <a:t>}</a:t>
            </a:r>
            <a:endParaRPr lang="zh-CN" altLang="zh-CN" b="1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04073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矩阵运算（转置、相乘）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991506" y="2071687"/>
            <a:ext cx="7786688" cy="4786313"/>
          </a:xfrm>
        </p:spPr>
        <p:txBody>
          <a:bodyPr/>
          <a:lstStyle/>
          <a:p>
            <a:pPr marL="0" lvl="0" indent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zh-CN" sz="2800" kern="12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※</a:t>
            </a:r>
            <a:r>
              <a:rPr kumimoji="0" lang="zh-CN" altLang="en-US" sz="2800" kern="12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通过下标操作数组元素</a:t>
            </a:r>
            <a:endParaRPr kumimoji="0" lang="en-US" altLang="zh-CN" sz="2800" kern="1200" dirty="0">
              <a:solidFill>
                <a:srgbClr val="0070C0"/>
              </a:solidFill>
              <a:latin typeface="Calibri"/>
              <a:ea typeface="宋体" panose="02010600030101010101" pitchFamily="2" charset="-122"/>
            </a:endParaRPr>
          </a:p>
          <a:p>
            <a:pPr marL="0" lvl="0" indent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一维数组和二维数组中的对应关系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  <a:p>
            <a:pPr marL="0" lvl="0" indent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zh-CN" sz="2800" kern="12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A[</a:t>
            </a:r>
            <a:r>
              <a:rPr kumimoji="0" lang="en-US" altLang="zh-CN" sz="2800" kern="1200" dirty="0" err="1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kumimoji="0" lang="en-US" altLang="zh-CN" sz="2800" kern="12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][j]=C[</a:t>
            </a:r>
            <a:r>
              <a:rPr kumimoji="0" lang="en-US" altLang="zh-CN" sz="2800" kern="1200" dirty="0" err="1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kumimoji="0" lang="en-US" altLang="zh-CN" sz="2800" kern="12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*</a:t>
            </a:r>
            <a:r>
              <a:rPr kumimoji="0" lang="en-US" altLang="zh-CN" sz="2800" kern="1200" dirty="0" err="1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N+j</a:t>
            </a:r>
            <a:r>
              <a:rPr kumimoji="0" lang="en-US" altLang="zh-CN" sz="2800" kern="12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]</a:t>
            </a:r>
            <a:r>
              <a:rPr kumimoji="0" lang="zh-CN" altLang="en-US" sz="2800" kern="12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，  </a:t>
            </a:r>
            <a:r>
              <a:rPr kumimoji="0" lang="en-US" altLang="zh-CN" sz="2800" kern="1200" dirty="0" err="1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i</a:t>
            </a:r>
            <a:r>
              <a:rPr kumimoji="0" lang="en-US" altLang="zh-CN" sz="2800" kern="12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=0</a:t>
            </a:r>
            <a:r>
              <a:rPr kumimoji="0" lang="zh-CN" altLang="en-US" sz="2800" kern="12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，</a:t>
            </a:r>
            <a:r>
              <a:rPr kumimoji="0" lang="en-US" altLang="zh-CN" sz="2800" kern="12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…</a:t>
            </a:r>
            <a:r>
              <a:rPr kumimoji="0" lang="zh-CN" altLang="en-US" sz="2800" kern="12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，</a:t>
            </a:r>
            <a:r>
              <a:rPr kumimoji="0" lang="en-US" altLang="zh-CN" sz="2800" kern="12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M-1</a:t>
            </a:r>
            <a:r>
              <a:rPr kumimoji="0" lang="zh-CN" altLang="en-US" sz="2800" kern="12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，  </a:t>
            </a:r>
            <a:r>
              <a:rPr kumimoji="0" lang="en-US" altLang="zh-CN" sz="2800" kern="12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j=0</a:t>
            </a:r>
            <a:r>
              <a:rPr kumimoji="0" lang="zh-CN" altLang="en-US" sz="2800" kern="12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，</a:t>
            </a:r>
            <a:r>
              <a:rPr kumimoji="0" lang="en-US" altLang="zh-CN" sz="2800" kern="12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…</a:t>
            </a:r>
            <a:r>
              <a:rPr kumimoji="0" lang="zh-CN" altLang="en-US" sz="2800" kern="12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，</a:t>
            </a:r>
            <a:r>
              <a:rPr kumimoji="0" lang="en-US" altLang="zh-CN" sz="2800" kern="12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N-1</a:t>
            </a:r>
          </a:p>
          <a:p>
            <a:pPr marL="0" lvl="0" indent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（矩阵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行，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列的，一维数组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的大小大于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*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）</a:t>
            </a:r>
          </a:p>
          <a:p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42ED8CB-AC2B-4B09-A87B-DB1CE29194B3}" type="slidenum">
              <a:rPr kumimoji="0" lang="en-US" altLang="zh-CN" sz="1200" b="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7</a:t>
            </a:fld>
            <a:endParaRPr kumimoji="0" lang="en-US" altLang="zh-CN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687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ChangeArrowheads="1"/>
          </p:cNvSpPr>
          <p:nvPr/>
        </p:nvSpPr>
        <p:spPr bwMode="auto">
          <a:xfrm>
            <a:off x="0" y="374754"/>
            <a:ext cx="11062741" cy="10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defRPr/>
            </a:pPr>
            <a:r>
              <a:rPr kumimoji="1" lang="en-US" altLang="zh-CN" sz="4000" dirty="0" smtClean="0">
                <a:solidFill>
                  <a:srgbClr val="000000"/>
                </a:solidFill>
                <a:ea typeface="黑体"/>
                <a:cs typeface="+mj-cs"/>
              </a:rPr>
              <a:t>16.</a:t>
            </a:r>
            <a:r>
              <a:rPr lang="zh-CN" altLang="zh-CN" sz="3600" b="1" dirty="0"/>
              <a:t>文本文件的读写、复制所用的方法以及注意</a:t>
            </a:r>
            <a:r>
              <a:rPr lang="zh-CN" altLang="zh-CN" sz="3600" b="1" dirty="0" smtClean="0"/>
              <a:t>事项</a:t>
            </a:r>
            <a:endParaRPr lang="zh-CN" altLang="zh-CN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169233" y="1993691"/>
            <a:ext cx="95037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zh-CN" sz="2800" dirty="0" smtClean="0"/>
              <a:t>用</a:t>
            </a:r>
            <a:r>
              <a:rPr lang="en-US" altLang="zh-CN" sz="2800" dirty="0"/>
              <a:t>&lt;&lt;</a:t>
            </a:r>
            <a:r>
              <a:rPr lang="zh-CN" altLang="zh-CN" sz="2800" dirty="0"/>
              <a:t>，</a:t>
            </a:r>
            <a:r>
              <a:rPr lang="en-US" altLang="zh-CN" sz="2800" dirty="0"/>
              <a:t>&gt;&gt;</a:t>
            </a:r>
            <a:r>
              <a:rPr lang="zh-CN" altLang="zh-CN" sz="2800" dirty="0"/>
              <a:t>运算符 只能进行文本文件的读写操作，用于二进制文件可能会产生错误。 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zh-CN" sz="2800" dirty="0" smtClean="0"/>
              <a:t>使用</a:t>
            </a:r>
            <a:r>
              <a:rPr lang="zh-CN" altLang="zh-CN" sz="2800" dirty="0"/>
              <a:t>函数成员</a:t>
            </a:r>
            <a:r>
              <a:rPr lang="en-US" altLang="zh-CN" sz="2800" dirty="0"/>
              <a:t> get</a:t>
            </a:r>
            <a:r>
              <a:rPr lang="zh-CN" altLang="zh-CN" sz="2800" dirty="0"/>
              <a:t>、</a:t>
            </a:r>
            <a:r>
              <a:rPr lang="en-US" altLang="zh-CN" sz="2800" dirty="0"/>
              <a:t>put</a:t>
            </a:r>
            <a:r>
              <a:rPr lang="zh-CN" altLang="zh-CN" sz="2800" dirty="0"/>
              <a:t>、</a:t>
            </a:r>
            <a:r>
              <a:rPr lang="en-US" altLang="zh-CN" sz="2800" dirty="0"/>
              <a:t>read</a:t>
            </a:r>
            <a:r>
              <a:rPr lang="zh-CN" altLang="zh-CN" sz="2800" dirty="0"/>
              <a:t>、</a:t>
            </a:r>
            <a:r>
              <a:rPr lang="en-US" altLang="zh-CN" sz="2800" dirty="0"/>
              <a:t>write</a:t>
            </a:r>
            <a:r>
              <a:rPr lang="zh-CN" altLang="zh-CN" sz="2800" dirty="0"/>
              <a:t>等 经常和</a:t>
            </a:r>
            <a:r>
              <a:rPr lang="en-US" altLang="zh-CN" sz="2800" dirty="0"/>
              <a:t>read</a:t>
            </a:r>
            <a:r>
              <a:rPr lang="zh-CN" altLang="zh-CN" sz="2800" dirty="0"/>
              <a:t>配合使用的函数是</a:t>
            </a:r>
            <a:r>
              <a:rPr lang="en-US" altLang="zh-CN" sz="2800" dirty="0" err="1"/>
              <a:t>gcount</a:t>
            </a:r>
            <a:r>
              <a:rPr lang="en-US" altLang="zh-CN" sz="2800" dirty="0"/>
              <a:t>()</a:t>
            </a:r>
            <a:r>
              <a:rPr lang="zh-CN" altLang="zh-CN" sz="2800" dirty="0"/>
              <a:t>，用来获得实际读取的字节数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 </a:t>
            </a:r>
            <a:r>
              <a:rPr lang="en-US" altLang="zh-CN" sz="2800" dirty="0" smtClean="0"/>
              <a:t>3.</a:t>
            </a:r>
            <a:r>
              <a:rPr lang="zh-CN" altLang="zh-CN" sz="2800" dirty="0" smtClean="0"/>
              <a:t>读写</a:t>
            </a:r>
            <a:r>
              <a:rPr lang="zh-CN" altLang="zh-CN" sz="2800" dirty="0"/>
              <a:t>二进制文件注意事项 打开方式中必须指定</a:t>
            </a:r>
            <a:r>
              <a:rPr lang="en-US" altLang="zh-CN" sz="2800" dirty="0" err="1"/>
              <a:t>ios</a:t>
            </a:r>
            <a:r>
              <a:rPr lang="en-US" altLang="zh-CN" sz="2800" dirty="0"/>
              <a:t>::binary</a:t>
            </a:r>
            <a:r>
              <a:rPr lang="zh-CN" altLang="zh-CN" sz="2800" dirty="0"/>
              <a:t>，否则读写会出错 用</a:t>
            </a:r>
            <a:r>
              <a:rPr lang="en-US" altLang="zh-CN" sz="2800" dirty="0"/>
              <a:t>read\write</a:t>
            </a:r>
            <a:r>
              <a:rPr lang="zh-CN" altLang="zh-CN" sz="2800" dirty="0"/>
              <a:t>进行读写操作，而不能使用插入、提取运算符进行操作，否则会出错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 </a:t>
            </a:r>
            <a:r>
              <a:rPr lang="en-US" altLang="zh-CN" sz="2800" dirty="0" smtClean="0"/>
              <a:t>4.</a:t>
            </a:r>
            <a:r>
              <a:rPr lang="zh-CN" altLang="zh-CN" sz="2800" dirty="0" smtClean="0"/>
              <a:t>使用</a:t>
            </a:r>
            <a:r>
              <a:rPr lang="en-US" altLang="zh-CN" sz="2800" dirty="0" err="1"/>
              <a:t>eof</a:t>
            </a:r>
            <a:r>
              <a:rPr lang="en-US" altLang="zh-CN" sz="2800" dirty="0"/>
              <a:t>()</a:t>
            </a:r>
            <a:r>
              <a:rPr lang="zh-CN" altLang="zh-CN" sz="2800" dirty="0"/>
              <a:t>函数检测文件是否读</a:t>
            </a:r>
            <a:r>
              <a:rPr lang="zh-CN" altLang="zh-CN" sz="2800" dirty="0" smtClean="0"/>
              <a:t>结束</a:t>
            </a:r>
            <a:r>
              <a:rPr lang="en-US" altLang="zh-CN" sz="2800" dirty="0"/>
              <a:t>.</a:t>
            </a:r>
            <a:endParaRPr lang="en-US" altLang="zh-CN" sz="2800" dirty="0" smtClean="0"/>
          </a:p>
          <a:p>
            <a:r>
              <a:rPr lang="en-US" altLang="zh-CN" sz="2800" dirty="0" smtClean="0"/>
              <a:t>5.</a:t>
            </a:r>
            <a:r>
              <a:rPr lang="zh-CN" altLang="zh-CN" sz="2800" dirty="0" smtClean="0"/>
              <a:t>使用</a:t>
            </a:r>
            <a:r>
              <a:rPr lang="en-US" altLang="zh-CN" sz="2800" dirty="0" err="1"/>
              <a:t>gcount</a:t>
            </a:r>
            <a:r>
              <a:rPr lang="en-US" altLang="zh-CN" sz="2800" dirty="0"/>
              <a:t>()</a:t>
            </a:r>
            <a:r>
              <a:rPr lang="zh-CN" altLang="zh-CN" sz="2800" dirty="0"/>
              <a:t>获得实际读取的字节数 </a:t>
            </a:r>
            <a:r>
              <a:rPr lang="zh-CN" altLang="zh-CN" sz="2800" dirty="0" smtClean="0"/>
              <a:t> </a:t>
            </a:r>
            <a:endParaRPr lang="en-US" altLang="zh-CN" sz="2800" dirty="0" smtClean="0"/>
          </a:p>
          <a:p>
            <a:r>
              <a:rPr lang="en-US" altLang="zh-CN" sz="2800" dirty="0" smtClean="0"/>
              <a:t>6.</a:t>
            </a:r>
            <a:r>
              <a:rPr lang="zh-CN" altLang="en-US" sz="2800" dirty="0" smtClean="0"/>
              <a:t>切记最后要关闭文件</a:t>
            </a:r>
            <a:r>
              <a:rPr lang="en-US" altLang="zh-CN" sz="2800" dirty="0" smtClean="0"/>
              <a:t>close().</a:t>
            </a:r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67138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809750" y="357188"/>
            <a:ext cx="8401050" cy="450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除了</a:t>
            </a:r>
            <a:r>
              <a:rPr lang="en-US" sz="2400">
                <a:ea typeface="黑体" panose="02010609060101010101" pitchFamily="49" charset="-122"/>
              </a:rPr>
              <a:t>“</a:t>
            </a:r>
            <a:r>
              <a:rPr lang="en-US" altLang="zh-CN" sz="2400"/>
              <a:t>&gt;&gt;”</a:t>
            </a:r>
            <a:r>
              <a:rPr lang="zh-CN" altLang="en-US" sz="2400"/>
              <a:t>符号外，</a:t>
            </a:r>
            <a:r>
              <a:rPr lang="en-US" altLang="zh-CN" sz="2400"/>
              <a:t>cin</a:t>
            </a:r>
            <a:r>
              <a:rPr lang="zh-CN" altLang="en-US" sz="2400"/>
              <a:t>常用函数如下</a:t>
            </a:r>
          </a:p>
        </p:txBody>
      </p:sp>
      <p:graphicFrame>
        <p:nvGraphicFramePr>
          <p:cNvPr id="21541" name="Group 37"/>
          <p:cNvGraphicFramePr>
            <a:graphicFrameLocks noGrp="1"/>
          </p:cNvGraphicFramePr>
          <p:nvPr/>
        </p:nvGraphicFramePr>
        <p:xfrm>
          <a:off x="2309813" y="1571625"/>
          <a:ext cx="7715250" cy="3995738"/>
        </p:xfrm>
        <a:graphic>
          <a:graphicData uri="http://schemas.openxmlformats.org/drawingml/2006/table">
            <a:tbl>
              <a:tblPr/>
              <a:tblGrid>
                <a:gridCol w="1765300"/>
                <a:gridCol w="594995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黑体" pitchFamily="49" charset="-122"/>
                        </a:rPr>
                        <a:t>函数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黑体" pitchFamily="49" charset="-122"/>
                        </a:rPr>
                        <a:t>功能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楷体_GB2312" pitchFamily="49" charset="-122"/>
                        </a:rPr>
                        <a:t>read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无格式输入指定字节数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anklin Gothic Book" pitchFamily="34" charset="0"/>
                          <a:ea typeface="楷体_GB2312" pitchFamily="49" charset="-122"/>
                        </a:rPr>
                        <a:t>get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从流中提取字符，包括空格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anklin Gothic Book" pitchFamily="34" charset="0"/>
                          <a:ea typeface="楷体_GB2312" pitchFamily="49" charset="-122"/>
                        </a:rPr>
                        <a:t>getline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从流中提取一行字符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楷体_GB2312" pitchFamily="49" charset="-122"/>
                        </a:rPr>
                        <a:t>ignore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提取并丢弃流中指定字符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楷体_GB2312" pitchFamily="49" charset="-122"/>
                        </a:rPr>
                        <a:t>peek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返回流中下一个字符，但不从流中删除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楷体_GB2312" pitchFamily="49" charset="-122"/>
                        </a:rPr>
                        <a:t>gcount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统计最后输入的字符个数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楷体_GB2312" pitchFamily="49" charset="-122"/>
                        </a:rPr>
                        <a:t>seekg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移动输入流指针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楷体_GB2312" pitchFamily="49" charset="-122"/>
                        </a:rPr>
                        <a:t>tellg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返回输入流中指定位置的指针值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539" name="矩形 4"/>
          <p:cNvSpPr>
            <a:spLocks noChangeArrowheads="1"/>
          </p:cNvSpPr>
          <p:nvPr/>
        </p:nvSpPr>
        <p:spPr bwMode="auto">
          <a:xfrm>
            <a:off x="4167189" y="928689"/>
            <a:ext cx="35956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istream</a:t>
            </a:r>
            <a:r>
              <a:rPr lang="zh-CN" altLang="en-US"/>
              <a:t>中常用成员函数</a:t>
            </a:r>
          </a:p>
        </p:txBody>
      </p:sp>
    </p:spTree>
    <p:extLst>
      <p:ext uri="{BB962C8B-B14F-4D97-AF65-F5344CB8AC3E}">
        <p14:creationId xmlns:p14="http://schemas.microsoft.com/office/powerpoint/2010/main" val="35414073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400">
                <a:solidFill>
                  <a:srgbClr val="008000"/>
                </a:solidFill>
                <a:ea typeface="黑体" panose="02010609060101010101" pitchFamily="49" charset="-122"/>
              </a:rPr>
              <a:t>cin.get() </a:t>
            </a:r>
            <a:r>
              <a:rPr lang="zh-CN" altLang="en-US" sz="3400">
                <a:solidFill>
                  <a:srgbClr val="008000"/>
                </a:solidFill>
                <a:ea typeface="黑体" panose="02010609060101010101" pitchFamily="49" charset="-122"/>
              </a:rPr>
              <a:t>与 </a:t>
            </a:r>
            <a:r>
              <a:rPr lang="en-US" altLang="zh-CN" sz="3400">
                <a:solidFill>
                  <a:srgbClr val="008000"/>
                </a:solidFill>
                <a:ea typeface="黑体" panose="02010609060101010101" pitchFamily="49" charset="-122"/>
              </a:rPr>
              <a:t>cin.getline() </a:t>
            </a:r>
            <a:r>
              <a:rPr lang="zh-CN" altLang="en-US" sz="3400">
                <a:solidFill>
                  <a:srgbClr val="008000"/>
                </a:solidFill>
                <a:ea typeface="黑体" panose="02010609060101010101" pitchFamily="49" charset="-122"/>
              </a:rPr>
              <a:t>的比较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1952625" y="1052513"/>
            <a:ext cx="8364538" cy="5256212"/>
          </a:xfrm>
        </p:spPr>
        <p:txBody>
          <a:bodyPr/>
          <a:lstStyle/>
          <a:p>
            <a:pPr marL="571500" indent="-571500" eaLnBrk="1" hangingPunct="1">
              <a:buNone/>
            </a:pPr>
            <a:r>
              <a:rPr lang="zh-CN" altLang="en-US" sz="2800" dirty="0"/>
              <a:t>  </a:t>
            </a:r>
            <a:r>
              <a:rPr lang="en-US" altLang="zh-CN" sz="2800" dirty="0" err="1">
                <a:ea typeface="楷体_GB2312" pitchFamily="49" charset="-122"/>
              </a:rPr>
              <a:t>cin.get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zh-CN" altLang="en-US" sz="2800" dirty="0">
                <a:ea typeface="楷体_GB2312" pitchFamily="49" charset="-122"/>
              </a:rPr>
              <a:t>字符数组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字符个数</a:t>
            </a:r>
            <a:r>
              <a:rPr lang="en-US" altLang="zh-CN" sz="2800" dirty="0">
                <a:ea typeface="楷体_GB2312" pitchFamily="49" charset="-122"/>
              </a:rPr>
              <a:t>n, </a:t>
            </a:r>
            <a:r>
              <a:rPr lang="zh-CN" altLang="en-US" sz="2800" dirty="0">
                <a:ea typeface="楷体_GB2312" pitchFamily="49" charset="-122"/>
              </a:rPr>
              <a:t>终止字符</a:t>
            </a:r>
            <a:r>
              <a:rPr lang="en-US" altLang="zh-CN" sz="2800" dirty="0">
                <a:ea typeface="楷体_GB2312" pitchFamily="49" charset="-122"/>
              </a:rPr>
              <a:t>)     </a:t>
            </a:r>
          </a:p>
          <a:p>
            <a:pPr marL="571500" indent="-571500" eaLnBrk="1" hangingPunct="1">
              <a:buNone/>
            </a:pP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en-US" altLang="zh-CN" sz="2800" dirty="0" err="1">
                <a:ea typeface="楷体_GB2312" pitchFamily="49" charset="-122"/>
              </a:rPr>
              <a:t>cin.getline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zh-CN" altLang="en-US" sz="2800" dirty="0">
                <a:ea typeface="楷体_GB2312" pitchFamily="49" charset="-122"/>
              </a:rPr>
              <a:t>字符指针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字符个数</a:t>
            </a:r>
            <a:r>
              <a:rPr lang="en-US" altLang="zh-CN" sz="2800" dirty="0">
                <a:ea typeface="楷体_GB2312" pitchFamily="49" charset="-122"/>
              </a:rPr>
              <a:t>n, </a:t>
            </a:r>
            <a:r>
              <a:rPr lang="zh-CN" altLang="en-US" sz="2800" dirty="0">
                <a:ea typeface="楷体_GB2312" pitchFamily="49" charset="-122"/>
              </a:rPr>
              <a:t>终止字符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/>
          </a:p>
          <a:p>
            <a:pPr marL="571500" indent="-571500" eaLnBrk="1" hangingPunct="1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</a:rPr>
              <a:t>相同之处：</a:t>
            </a:r>
          </a:p>
          <a:p>
            <a:pPr marL="966788" lvl="1" indent="-495300" eaLnBrk="1" hangingPunct="1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ea typeface="楷体_GB2312" pitchFamily="49" charset="-122"/>
              </a:rPr>
              <a:t>从输入流提取</a:t>
            </a:r>
            <a:r>
              <a:rPr lang="en-US" altLang="zh-CN" dirty="0">
                <a:ea typeface="楷体_GB2312" pitchFamily="49" charset="-122"/>
              </a:rPr>
              <a:t>n-1</a:t>
            </a:r>
            <a:r>
              <a:rPr lang="zh-CN" altLang="en-US" dirty="0">
                <a:ea typeface="楷体_GB2312" pitchFamily="49" charset="-122"/>
              </a:rPr>
              <a:t>个字符放入数组</a:t>
            </a:r>
            <a:r>
              <a:rPr lang="en-US" altLang="zh-CN" dirty="0">
                <a:ea typeface="楷体_GB2312" pitchFamily="49" charset="-122"/>
              </a:rPr>
              <a:t>, </a:t>
            </a:r>
          </a:p>
          <a:p>
            <a:pPr marL="966788" lvl="1" indent="-495300" eaLnBrk="1" hangingPunct="1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ea typeface="楷体_GB2312" pitchFamily="49" charset="-122"/>
              </a:rPr>
              <a:t>函数返回值是非</a:t>
            </a:r>
            <a:r>
              <a:rPr lang="en-US" altLang="zh-CN" dirty="0">
                <a:ea typeface="楷体_GB2312" pitchFamily="49" charset="-122"/>
              </a:rPr>
              <a:t>0</a:t>
            </a:r>
            <a:r>
              <a:rPr lang="zh-CN" altLang="en-US" dirty="0">
                <a:ea typeface="楷体_GB2312" pitchFamily="49" charset="-122"/>
              </a:rPr>
              <a:t>值</a:t>
            </a:r>
            <a:r>
              <a:rPr lang="en-US" altLang="zh-CN" dirty="0">
                <a:ea typeface="楷体_GB2312" pitchFamily="49" charset="-122"/>
              </a:rPr>
              <a:t>.</a:t>
            </a:r>
          </a:p>
          <a:p>
            <a:pPr marL="966788" lvl="1" indent="-495300" eaLnBrk="1" hangingPunct="1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ea typeface="楷体_GB2312" pitchFamily="49" charset="-122"/>
              </a:rPr>
              <a:t>若遇到文件结束符</a:t>
            </a:r>
            <a:r>
              <a:rPr lang="en-US" altLang="zh-CN" dirty="0">
                <a:ea typeface="楷体_GB2312" pitchFamily="49" charset="-122"/>
              </a:rPr>
              <a:t>,</a:t>
            </a:r>
            <a:r>
              <a:rPr lang="zh-CN" altLang="en-US" dirty="0">
                <a:ea typeface="楷体_GB2312" pitchFamily="49" charset="-122"/>
              </a:rPr>
              <a:t>则返回值为</a:t>
            </a:r>
            <a:r>
              <a:rPr lang="en-US" altLang="zh-CN" dirty="0">
                <a:ea typeface="楷体_GB2312" pitchFamily="49" charset="-122"/>
              </a:rPr>
              <a:t>0.</a:t>
            </a:r>
          </a:p>
          <a:p>
            <a:pPr marL="571500" indent="-571500" eaLnBrk="1" hangingPunct="1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</a:rPr>
              <a:t>不同之处：</a:t>
            </a:r>
          </a:p>
          <a:p>
            <a:pPr marL="966788" lvl="1" indent="-495300" eaLnBrk="1" hangingPunct="1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ea typeface="楷体_GB2312" pitchFamily="49" charset="-122"/>
              </a:rPr>
              <a:t>当读到终止字符时，</a:t>
            </a:r>
          </a:p>
          <a:p>
            <a:pPr marL="1347788" lvl="2" indent="-438150" eaLnBrk="1" hangingPunct="1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b="1" dirty="0" err="1" smtClean="0">
                <a:solidFill>
                  <a:srgbClr val="3333FF"/>
                </a:solidFill>
                <a:ea typeface="楷体_GB2312" pitchFamily="49" charset="-122"/>
              </a:rPr>
              <a:t>cin.getline</a:t>
            </a:r>
            <a:r>
              <a:rPr lang="en-US" altLang="zh-CN" b="1" dirty="0" smtClean="0">
                <a:solidFill>
                  <a:srgbClr val="3333FF"/>
                </a:solidFill>
                <a:ea typeface="楷体_GB2312" pitchFamily="49" charset="-122"/>
              </a:rPr>
              <a:t>()——</a:t>
            </a:r>
            <a:r>
              <a:rPr lang="zh-CN" altLang="en-US" b="1" dirty="0" smtClean="0">
                <a:solidFill>
                  <a:srgbClr val="3333FF"/>
                </a:solidFill>
                <a:ea typeface="楷体_GB2312" pitchFamily="49" charset="-122"/>
              </a:rPr>
              <a:t>将指针移到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终止字符之后</a:t>
            </a:r>
            <a:r>
              <a:rPr lang="zh-CN" altLang="en-US" b="1" dirty="0" smtClean="0">
                <a:solidFill>
                  <a:srgbClr val="3333FF"/>
                </a:solidFill>
                <a:ea typeface="楷体_GB2312" pitchFamily="49" charset="-122"/>
              </a:rPr>
              <a:t>。</a:t>
            </a:r>
          </a:p>
          <a:p>
            <a:pPr marL="1347788" lvl="2" indent="-438150" eaLnBrk="1" hangingPunct="1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b="1" dirty="0" err="1" smtClean="0">
                <a:solidFill>
                  <a:srgbClr val="3333FF"/>
                </a:solidFill>
                <a:ea typeface="楷体_GB2312" pitchFamily="49" charset="-122"/>
              </a:rPr>
              <a:t>cin.get</a:t>
            </a:r>
            <a:r>
              <a:rPr lang="en-US" altLang="zh-CN" b="1" dirty="0" smtClean="0">
                <a:solidFill>
                  <a:srgbClr val="3333FF"/>
                </a:solidFill>
                <a:ea typeface="楷体_GB2312" pitchFamily="49" charset="-122"/>
              </a:rPr>
              <a:t>()     ——</a:t>
            </a:r>
            <a:r>
              <a:rPr lang="zh-CN" altLang="en-US" b="1" dirty="0" smtClean="0">
                <a:solidFill>
                  <a:srgbClr val="3333FF"/>
                </a:solidFill>
                <a:ea typeface="楷体_GB2312" pitchFamily="49" charset="-122"/>
              </a:rPr>
              <a:t>将指针移到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终止字符处</a:t>
            </a:r>
            <a:r>
              <a:rPr lang="zh-CN" altLang="en-US" b="1" dirty="0" smtClean="0">
                <a:solidFill>
                  <a:srgbClr val="3333FF"/>
                </a:solidFill>
                <a:ea typeface="楷体_GB2312" pitchFamily="49" charset="-122"/>
              </a:rPr>
              <a:t>。</a:t>
            </a:r>
          </a:p>
          <a:p>
            <a:pPr marL="966788" lvl="1" indent="-495300" eaLnBrk="1" hangingPunct="1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8000"/>
                </a:solidFill>
              </a:rPr>
              <a:t>则下次继续读取时的位置就不同。</a:t>
            </a:r>
          </a:p>
        </p:txBody>
      </p:sp>
    </p:spTree>
    <p:extLst>
      <p:ext uri="{BB962C8B-B14F-4D97-AF65-F5344CB8AC3E}">
        <p14:creationId xmlns:p14="http://schemas.microsoft.com/office/powerpoint/2010/main" val="151504616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ChangeArrowheads="1"/>
          </p:cNvSpPr>
          <p:nvPr/>
        </p:nvSpPr>
        <p:spPr bwMode="auto">
          <a:xfrm>
            <a:off x="0" y="374754"/>
            <a:ext cx="11062741" cy="10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defRPr/>
            </a:pPr>
            <a:r>
              <a:rPr kumimoji="1" lang="en-US" altLang="zh-CN" sz="4000" dirty="0" smtClean="0">
                <a:solidFill>
                  <a:srgbClr val="000000"/>
                </a:solidFill>
                <a:ea typeface="黑体"/>
                <a:cs typeface="+mj-cs"/>
              </a:rPr>
              <a:t>17.</a:t>
            </a:r>
            <a:r>
              <a:rPr lang="zh-CN" altLang="zh-CN" sz="3600" dirty="0"/>
              <a:t>类的实现、运算符重载、派生中所注意的细节问题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9588" y="2098624"/>
            <a:ext cx="108079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</a:t>
            </a:r>
            <a:r>
              <a:rPr lang="zh-CN" altLang="zh-CN" sz="2400" dirty="0"/>
              <a:t>类名</a:t>
            </a:r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     private:</a:t>
            </a:r>
            <a:endParaRPr lang="zh-CN" altLang="zh-CN" sz="2400" dirty="0"/>
          </a:p>
          <a:p>
            <a:r>
              <a:rPr lang="en-US" altLang="zh-CN" sz="2400" dirty="0"/>
              <a:t>         </a:t>
            </a:r>
            <a:r>
              <a:rPr lang="zh-CN" altLang="zh-CN" sz="2400" dirty="0"/>
              <a:t>成员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     protect:</a:t>
            </a:r>
            <a:endParaRPr lang="zh-CN" altLang="zh-CN" sz="2400" dirty="0"/>
          </a:p>
          <a:p>
            <a:r>
              <a:rPr lang="en-US" altLang="zh-CN" sz="2400" dirty="0"/>
              <a:t>         </a:t>
            </a:r>
            <a:r>
              <a:rPr lang="zh-CN" altLang="zh-CN" sz="2400" dirty="0"/>
              <a:t>成员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     public:</a:t>
            </a:r>
            <a:endParaRPr lang="zh-CN" altLang="zh-CN" sz="2400" dirty="0"/>
          </a:p>
          <a:p>
            <a:r>
              <a:rPr lang="en-US" altLang="zh-CN" sz="2400" dirty="0"/>
              <a:t>         </a:t>
            </a:r>
            <a:r>
              <a:rPr lang="zh-CN" altLang="zh-CN" sz="2400" dirty="0"/>
              <a:t>成员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} ;</a:t>
            </a:r>
            <a:endParaRPr lang="zh-CN" altLang="zh-CN" sz="2400" dirty="0"/>
          </a:p>
          <a:p>
            <a:r>
              <a:rPr lang="zh-CN" altLang="zh-CN" dirty="0"/>
              <a:t>三种不同的访问限定符在类外的访问方式有所不同，类外只能访问类的公有成员，私有和保护的数据成员通过构造函数初始化通过公有成员函数赋值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this</a:t>
            </a:r>
            <a:r>
              <a:rPr lang="zh-CN" altLang="en-US" dirty="0" smtClean="0"/>
              <a:t>指针包含了某个类对象的地址，通过这个地址可以获得该对象的成员变量和成员函数，甚至本身。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41082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5144-2964-42A1-B02C-41AEE4CD8184}" type="slidenum">
              <a:rPr lang="en-US" altLang="zh-CN" smtClean="0">
                <a:solidFill>
                  <a:srgbClr val="000000"/>
                </a:solidFill>
              </a:rPr>
              <a:pPr/>
              <a:t>74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074" name="Picture 2" descr="wps_clip_image-19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69" y="1358531"/>
            <a:ext cx="8673821" cy="519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944379" y="614597"/>
            <a:ext cx="4167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三种继承方式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7444162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5144-2964-42A1-B02C-41AEE4CD8184}" type="slidenum">
              <a:rPr lang="en-US" altLang="zh-CN" smtClean="0">
                <a:solidFill>
                  <a:srgbClr val="000000"/>
                </a:solidFill>
              </a:rPr>
              <a:pPr/>
              <a:t>75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636" y="1858781"/>
            <a:ext cx="100284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++</a:t>
            </a:r>
            <a:r>
              <a:rPr lang="zh-CN" altLang="zh-CN" dirty="0"/>
              <a:t>运算符重载</a:t>
            </a:r>
          </a:p>
          <a:p>
            <a:r>
              <a:rPr lang="en-US" altLang="zh-CN" dirty="0"/>
              <a:t>    Complex operator ++();  //</a:t>
            </a:r>
            <a:r>
              <a:rPr lang="zh-CN" altLang="zh-CN" dirty="0"/>
              <a:t>前置</a:t>
            </a:r>
          </a:p>
          <a:p>
            <a:r>
              <a:rPr lang="en-US" altLang="zh-CN" dirty="0"/>
              <a:t>    Complex a;</a:t>
            </a:r>
            <a:endParaRPr lang="zh-CN" altLang="zh-CN" dirty="0"/>
          </a:p>
          <a:p>
            <a:r>
              <a:rPr lang="en-US" altLang="zh-CN" dirty="0"/>
              <a:t>    ++a;</a:t>
            </a:r>
            <a:endParaRPr lang="zh-CN" altLang="zh-CN" dirty="0"/>
          </a:p>
          <a:p>
            <a:r>
              <a:rPr lang="en-US" altLang="zh-CN" dirty="0"/>
              <a:t>    Complex operator ++(</a:t>
            </a:r>
            <a:r>
              <a:rPr lang="en-US" altLang="zh-CN" dirty="0" err="1"/>
              <a:t>int</a:t>
            </a:r>
            <a:r>
              <a:rPr lang="en-US" altLang="zh-CN" dirty="0"/>
              <a:t>);  //</a:t>
            </a:r>
            <a:r>
              <a:rPr lang="zh-CN" altLang="zh-CN" dirty="0"/>
              <a:t>这里的‘</a:t>
            </a:r>
            <a:r>
              <a:rPr lang="en-US" altLang="zh-CN" dirty="0" err="1"/>
              <a:t>int</a:t>
            </a:r>
            <a:r>
              <a:rPr lang="zh-CN" altLang="zh-CN" dirty="0"/>
              <a:t>’只是说明后置</a:t>
            </a:r>
          </a:p>
          <a:p>
            <a:r>
              <a:rPr lang="en-US" altLang="zh-CN" dirty="0"/>
              <a:t>    Complex a;</a:t>
            </a:r>
            <a:endParaRPr lang="zh-CN" altLang="zh-CN" dirty="0"/>
          </a:p>
          <a:p>
            <a:r>
              <a:rPr lang="en-US" altLang="zh-CN" dirty="0" smtClean="0"/>
              <a:t>     a++;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zh-CN" dirty="0"/>
          </a:p>
          <a:p>
            <a:pPr lvl="0"/>
            <a:r>
              <a:rPr lang="en-US" altLang="zh-CN" dirty="0"/>
              <a:t>&lt;&lt;  &gt;&gt;</a:t>
            </a:r>
            <a:r>
              <a:rPr lang="zh-CN" altLang="zh-CN" dirty="0"/>
              <a:t>运算符的重载（友员函数）</a:t>
            </a:r>
          </a:p>
          <a:p>
            <a:r>
              <a:rPr lang="en-US" altLang="zh-CN" dirty="0"/>
              <a:t>    friend </a:t>
            </a:r>
            <a:r>
              <a:rPr lang="en-US" altLang="zh-CN" dirty="0" err="1"/>
              <a:t>istream</a:t>
            </a:r>
            <a:r>
              <a:rPr lang="en-US" altLang="zh-CN" dirty="0"/>
              <a:t> &amp; operator &gt;&gt;(</a:t>
            </a:r>
            <a:r>
              <a:rPr lang="en-US" altLang="zh-CN" dirty="0" err="1"/>
              <a:t>istream</a:t>
            </a:r>
            <a:r>
              <a:rPr lang="en-US" altLang="zh-CN" dirty="0"/>
              <a:t> &amp;</a:t>
            </a:r>
            <a:r>
              <a:rPr lang="en-US" altLang="zh-CN" dirty="0" err="1"/>
              <a:t>input,Complex</a:t>
            </a:r>
            <a:r>
              <a:rPr lang="en-US" altLang="zh-CN" dirty="0"/>
              <a:t> &amp;c);</a:t>
            </a:r>
            <a:endParaRPr lang="zh-CN" altLang="zh-CN" dirty="0"/>
          </a:p>
          <a:p>
            <a:r>
              <a:rPr lang="en-US" altLang="zh-CN" dirty="0"/>
              <a:t>friend </a:t>
            </a:r>
            <a:r>
              <a:rPr lang="en-US" altLang="zh-CN" dirty="0" err="1"/>
              <a:t>ostream</a:t>
            </a:r>
            <a:r>
              <a:rPr lang="en-US" altLang="zh-CN" dirty="0"/>
              <a:t> &amp; operator &lt;&lt;(</a:t>
            </a:r>
            <a:r>
              <a:rPr lang="en-US" altLang="zh-CN" dirty="0" err="1"/>
              <a:t>ostream</a:t>
            </a:r>
            <a:r>
              <a:rPr lang="en-US" altLang="zh-CN" dirty="0"/>
              <a:t> &amp;</a:t>
            </a:r>
            <a:r>
              <a:rPr lang="en-US" altLang="zh-CN" dirty="0" err="1"/>
              <a:t>output,Complex</a:t>
            </a:r>
            <a:r>
              <a:rPr lang="en-US" altLang="zh-CN" dirty="0"/>
              <a:t> &amp;c);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4636" y="518541"/>
            <a:ext cx="3867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运算符重载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8522169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ChangeArrowheads="1"/>
          </p:cNvSpPr>
          <p:nvPr/>
        </p:nvSpPr>
        <p:spPr bwMode="auto">
          <a:xfrm>
            <a:off x="0" y="374754"/>
            <a:ext cx="11062741" cy="10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1" lang="en-US" altLang="zh-CN" sz="4000" dirty="0" smtClean="0">
                <a:solidFill>
                  <a:srgbClr val="000000"/>
                </a:solidFill>
                <a:ea typeface="黑体"/>
                <a:cs typeface="+mj-cs"/>
              </a:rPr>
              <a:t>18.</a:t>
            </a:r>
            <a:r>
              <a:rPr lang="zh-CN" altLang="zh-CN" sz="3600" dirty="0"/>
              <a:t>调试程序若干方法（包括逐句调试、断点调试等，以及常见错误显示）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89154" y="2593298"/>
            <a:ext cx="94587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zh-CN" sz="2800" b="1" dirty="0"/>
              <a:t>．对于简单的程序，简单的一句一句观察调试。</a:t>
            </a:r>
            <a:endParaRPr lang="zh-CN" altLang="zh-CN" sz="2800" dirty="0"/>
          </a:p>
          <a:p>
            <a:r>
              <a:rPr lang="en-US" altLang="zh-CN" sz="2800" b="1" dirty="0"/>
              <a:t>2</a:t>
            </a:r>
            <a:r>
              <a:rPr lang="en-US" altLang="zh-CN" sz="2800" b="1" dirty="0" smtClean="0"/>
              <a:t>.   </a:t>
            </a:r>
            <a:r>
              <a:rPr lang="zh-CN" altLang="zh-CN" sz="2800" b="1" dirty="0" smtClean="0"/>
              <a:t>复杂</a:t>
            </a:r>
            <a:r>
              <a:rPr lang="zh-CN" altLang="zh-CN" sz="2800" b="1" dirty="0"/>
              <a:t>一点的程序，用断点调试比较常见。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zh-CN" sz="2800" dirty="0"/>
              <a:t>　　断点是调试器设置的一个代码位置。当程序运行到断点时，程序中断执行，回到调试器。断点是 最常用的技巧。调试时，只有设置了断点并使程序回到调试器，才能对程序进行在线调试。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20581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5144-2964-42A1-B02C-41AEE4CD8184}" type="slidenum">
              <a:rPr lang="en-US" altLang="zh-CN" smtClean="0">
                <a:solidFill>
                  <a:srgbClr val="000000"/>
                </a:solidFill>
              </a:rPr>
              <a:pPr/>
              <a:t>77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577" y="1564243"/>
            <a:ext cx="1002841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Ambiguous symbol ''xxx'' ----------------</a:t>
            </a:r>
            <a:r>
              <a:rPr lang="zh-CN" altLang="zh-CN" sz="2000" dirty="0"/>
              <a:t>不明确的符号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Argument list syntax error ----------------</a:t>
            </a:r>
            <a:r>
              <a:rPr lang="zh-CN" altLang="zh-CN" sz="2000" dirty="0"/>
              <a:t>参数表语法错误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Array bounds missing ------------------</a:t>
            </a:r>
            <a:r>
              <a:rPr lang="zh-CN" altLang="zh-CN" sz="2000" dirty="0"/>
              <a:t>丢失数组界限符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Bad character in </a:t>
            </a:r>
            <a:r>
              <a:rPr lang="en-US" altLang="zh-CN" sz="2000" dirty="0" err="1"/>
              <a:t>paramenters</a:t>
            </a:r>
            <a:r>
              <a:rPr lang="en-US" altLang="zh-CN" sz="2000" dirty="0"/>
              <a:t> ------------------</a:t>
            </a:r>
            <a:r>
              <a:rPr lang="zh-CN" altLang="zh-CN" sz="2000" dirty="0"/>
              <a:t>参数中有不适当的字符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Bad file name format in include directive --------------------</a:t>
            </a:r>
            <a:r>
              <a:rPr lang="zh-CN" altLang="zh-CN" sz="2000" dirty="0"/>
              <a:t>包含命令中文件名格式不正确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Call of non-function -----------------</a:t>
            </a:r>
            <a:r>
              <a:rPr lang="zh-CN" altLang="zh-CN" sz="2000" dirty="0"/>
              <a:t>调用未定义的函数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Call to function with no prototype ---------------</a:t>
            </a:r>
            <a:r>
              <a:rPr lang="zh-CN" altLang="zh-CN" sz="2000" dirty="0"/>
              <a:t>调用函数时没有函数的说明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Cannot modify a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object ---------------</a:t>
            </a:r>
            <a:r>
              <a:rPr lang="zh-CN" altLang="zh-CN" sz="2000" dirty="0"/>
              <a:t>不允许修改常量对象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Conflicting type modifiers ------------------</a:t>
            </a:r>
            <a:r>
              <a:rPr lang="zh-CN" altLang="zh-CN" sz="2000" dirty="0"/>
              <a:t>不明确的类型说明符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Constant expression required ----------------</a:t>
            </a:r>
            <a:r>
              <a:rPr lang="zh-CN" altLang="zh-CN" sz="2000" dirty="0"/>
              <a:t>要求常量表达式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Constant out of range in comparison -----------------</a:t>
            </a:r>
            <a:r>
              <a:rPr lang="zh-CN" altLang="zh-CN" sz="2000" dirty="0"/>
              <a:t>在比较中常量超出范围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Could not find file ''xxx'' -----------------------</a:t>
            </a:r>
            <a:r>
              <a:rPr lang="zh-CN" altLang="zh-CN" sz="2000" dirty="0"/>
              <a:t>找不到</a:t>
            </a:r>
            <a:r>
              <a:rPr lang="en-US" altLang="zh-CN" sz="2000" dirty="0"/>
              <a:t>XXX</a:t>
            </a:r>
            <a:r>
              <a:rPr lang="zh-CN" altLang="zh-CN" sz="2000" dirty="0"/>
              <a:t>文件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Declaration missing ; ----------------</a:t>
            </a:r>
            <a:r>
              <a:rPr lang="zh-CN" altLang="zh-CN" sz="2000" dirty="0"/>
              <a:t>说明缺少</a:t>
            </a:r>
            <a:r>
              <a:rPr lang="en-US" altLang="zh-CN" sz="2000" dirty="0"/>
              <a:t>"</a:t>
            </a:r>
            <a:r>
              <a:rPr lang="zh-CN" altLang="zh-CN" sz="2000" dirty="0"/>
              <a:t>；</a:t>
            </a:r>
            <a:r>
              <a:rPr lang="en-US" altLang="zh-CN" sz="2000" dirty="0"/>
              <a:t>" </a:t>
            </a:r>
            <a:r>
              <a:rPr lang="en-US" altLang="zh-CN" sz="2000" dirty="0" err="1"/>
              <a:t>houjiuming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Declaration syntax error -----------------</a:t>
            </a:r>
            <a:r>
              <a:rPr lang="zh-CN" altLang="zh-CN" sz="2000" dirty="0"/>
              <a:t>说明中出现语法错误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Expression syntax error -----------------------</a:t>
            </a:r>
            <a:r>
              <a:rPr lang="zh-CN" altLang="zh-CN" sz="2000" dirty="0"/>
              <a:t>表达式语法错误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err="1"/>
              <a:t>Fuction</a:t>
            </a:r>
            <a:r>
              <a:rPr lang="en-US" altLang="zh-CN" sz="2000" dirty="0"/>
              <a:t> should return a value ------------------</a:t>
            </a:r>
            <a:r>
              <a:rPr lang="zh-CN" altLang="zh-CN" sz="2000" dirty="0"/>
              <a:t>函数必需返回一个值</a:t>
            </a:r>
            <a:r>
              <a:rPr lang="en-US" altLang="zh-CN" sz="2000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69233" y="533531"/>
            <a:ext cx="3867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常见错误</a:t>
            </a:r>
          </a:p>
        </p:txBody>
      </p:sp>
    </p:spTree>
    <p:extLst>
      <p:ext uri="{BB962C8B-B14F-4D97-AF65-F5344CB8AC3E}">
        <p14:creationId xmlns:p14="http://schemas.microsoft.com/office/powerpoint/2010/main" val="246741827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5144-2964-42A1-B02C-41AEE4CD8184}" type="slidenum">
              <a:rPr lang="en-US" altLang="zh-CN" smtClean="0">
                <a:solidFill>
                  <a:srgbClr val="000000"/>
                </a:solidFill>
              </a:rPr>
              <a:pPr/>
              <a:t>78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577" y="1564243"/>
            <a:ext cx="1002841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Illegal character ''x'' ------------------</a:t>
            </a:r>
            <a:r>
              <a:rPr lang="zh-CN" altLang="zh-CN" sz="2000" dirty="0"/>
              <a:t>非法字符</a:t>
            </a:r>
            <a:r>
              <a:rPr lang="en-US" altLang="zh-CN" sz="2000" dirty="0"/>
              <a:t>x </a:t>
            </a:r>
            <a:br>
              <a:rPr lang="en-US" altLang="zh-CN" sz="2000" dirty="0"/>
            </a:br>
            <a:r>
              <a:rPr lang="en-US" altLang="zh-CN" sz="2000" dirty="0"/>
              <a:t>Illegal initialization ------------------</a:t>
            </a:r>
            <a:r>
              <a:rPr lang="zh-CN" altLang="zh-CN" sz="2000" dirty="0"/>
              <a:t>非法的初始化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Illegal use of pointer --------------------</a:t>
            </a:r>
            <a:r>
              <a:rPr lang="zh-CN" altLang="zh-CN" sz="2000" dirty="0"/>
              <a:t>指针使用非法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Improper use of a </a:t>
            </a:r>
            <a:r>
              <a:rPr lang="en-US" altLang="zh-CN" sz="2000" dirty="0" err="1"/>
              <a:t>typedefsymbol</a:t>
            </a:r>
            <a:r>
              <a:rPr lang="en-US" altLang="zh-CN" sz="2000" dirty="0"/>
              <a:t> ----------------</a:t>
            </a:r>
            <a:r>
              <a:rPr lang="zh-CN" altLang="zh-CN" sz="2000" dirty="0"/>
              <a:t>类型定义符号使用不恰当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Misplaced else directive ------------------</a:t>
            </a:r>
            <a:r>
              <a:rPr lang="zh-CN" altLang="zh-CN" sz="2000" dirty="0"/>
              <a:t>此处不应出现编译预处理</a:t>
            </a:r>
            <a:r>
              <a:rPr lang="en-US" altLang="zh-CN" sz="2000" dirty="0"/>
              <a:t>else </a:t>
            </a:r>
            <a:br>
              <a:rPr lang="en-US" altLang="zh-CN" sz="2000" dirty="0"/>
            </a:br>
            <a:r>
              <a:rPr lang="en-US" altLang="zh-CN" sz="2000" dirty="0"/>
              <a:t>No declaration for function ''xxx'' -------------------</a:t>
            </a:r>
            <a:r>
              <a:rPr lang="zh-CN" altLang="zh-CN" sz="2000" dirty="0"/>
              <a:t>没有函数</a:t>
            </a:r>
            <a:r>
              <a:rPr lang="en-US" altLang="zh-CN" sz="2000" dirty="0"/>
              <a:t>xxx</a:t>
            </a:r>
            <a:r>
              <a:rPr lang="zh-CN" altLang="zh-CN" sz="2000" dirty="0"/>
              <a:t>的说明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No type information ------------------</a:t>
            </a:r>
            <a:r>
              <a:rPr lang="zh-CN" altLang="zh-CN" sz="2000" dirty="0"/>
              <a:t>没有类型信息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Non-portable pointer assignment --------------------</a:t>
            </a:r>
            <a:r>
              <a:rPr lang="zh-CN" altLang="zh-CN" sz="2000" dirty="0"/>
              <a:t>不可移动的指针（地址常数）赋值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Non-portable pointer comparison --------------------</a:t>
            </a:r>
            <a:r>
              <a:rPr lang="zh-CN" altLang="zh-CN" sz="2000" dirty="0"/>
              <a:t>不可移动的指针（地址常数）比较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Non-portable pointer conversion ----------------------</a:t>
            </a:r>
            <a:r>
              <a:rPr lang="zh-CN" altLang="zh-CN" sz="2000" dirty="0"/>
              <a:t>不可移动的指针（地址常数）转换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Possible use of ''xxx'' before definition -------------------</a:t>
            </a:r>
            <a:r>
              <a:rPr lang="zh-CN" altLang="zh-CN" sz="2000" dirty="0"/>
              <a:t>在定义之前就使用了</a:t>
            </a:r>
            <a:r>
              <a:rPr lang="en-US" altLang="zh-CN" sz="2000" dirty="0"/>
              <a:t>xxx</a:t>
            </a:r>
            <a:r>
              <a:rPr lang="zh-CN" altLang="zh-CN" sz="2000" dirty="0"/>
              <a:t>（警告）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Possibly incorrect assignment ----------------</a:t>
            </a:r>
            <a:r>
              <a:rPr lang="zh-CN" altLang="zh-CN" sz="2000" dirty="0"/>
              <a:t>赋值可能不正确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69233" y="533531"/>
            <a:ext cx="3867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常见错误</a:t>
            </a:r>
          </a:p>
        </p:txBody>
      </p:sp>
    </p:spTree>
    <p:extLst>
      <p:ext uri="{BB962C8B-B14F-4D97-AF65-F5344CB8AC3E}">
        <p14:creationId xmlns:p14="http://schemas.microsoft.com/office/powerpoint/2010/main" val="166567649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5144-2964-42A1-B02C-41AEE4CD8184}" type="slidenum">
              <a:rPr lang="en-US" altLang="zh-CN" smtClean="0">
                <a:solidFill>
                  <a:srgbClr val="000000"/>
                </a:solidFill>
              </a:rPr>
              <a:pPr/>
              <a:t>79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9233" y="533531"/>
            <a:ext cx="3867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常见错误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64301" y="1241417"/>
            <a:ext cx="9413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Redeclaration</a:t>
            </a:r>
            <a:r>
              <a:rPr lang="en-US" altLang="zh-CN" sz="2000" dirty="0"/>
              <a:t> of ''xxx'' -------------------</a:t>
            </a:r>
            <a:r>
              <a:rPr lang="zh-CN" altLang="zh-CN" sz="2000" dirty="0"/>
              <a:t>重复定义了</a:t>
            </a:r>
            <a:r>
              <a:rPr lang="en-US" altLang="zh-CN" sz="2000" dirty="0"/>
              <a:t>xxx </a:t>
            </a:r>
            <a:br>
              <a:rPr lang="en-US" altLang="zh-CN" sz="2000" dirty="0"/>
            </a:br>
            <a:r>
              <a:rPr lang="en-US" altLang="zh-CN" sz="2000" dirty="0"/>
              <a:t>Size of structure or array not known ------------------</a:t>
            </a:r>
            <a:r>
              <a:rPr lang="zh-CN" altLang="zh-CN" sz="2000" dirty="0"/>
              <a:t>结构体或数给大小不确定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Statement missing ; ------------------</a:t>
            </a:r>
            <a:r>
              <a:rPr lang="zh-CN" altLang="zh-CN" sz="2000" dirty="0"/>
              <a:t>语句后缺少</a:t>
            </a:r>
            <a:r>
              <a:rPr lang="en-US" altLang="zh-CN" sz="2000" dirty="0"/>
              <a:t>"</a:t>
            </a:r>
            <a:r>
              <a:rPr lang="zh-CN" altLang="zh-CN" sz="2000" dirty="0"/>
              <a:t>；</a:t>
            </a:r>
            <a:r>
              <a:rPr lang="en-US" altLang="zh-CN" sz="2000" dirty="0"/>
              <a:t>" </a:t>
            </a:r>
            <a:br>
              <a:rPr lang="en-US" altLang="zh-CN" sz="2000" dirty="0"/>
            </a:br>
            <a:r>
              <a:rPr lang="en-US" altLang="zh-CN" sz="2000" dirty="0"/>
              <a:t>Too few parameters in call -----------------</a:t>
            </a:r>
            <a:r>
              <a:rPr lang="zh-CN" altLang="zh-CN" sz="2000" dirty="0"/>
              <a:t>函数调用时的实参少于函数的参数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Type mismatch in parameter xxx ----------------</a:t>
            </a:r>
            <a:r>
              <a:rPr lang="zh-CN" altLang="zh-CN" sz="2000" dirty="0"/>
              <a:t>参数</a:t>
            </a:r>
            <a:r>
              <a:rPr lang="en-US" altLang="zh-CN" sz="2000" dirty="0"/>
              <a:t>xxx</a:t>
            </a:r>
            <a:r>
              <a:rPr lang="zh-CN" altLang="zh-CN" sz="2000" dirty="0"/>
              <a:t>类型不匹配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Type mismatch in </a:t>
            </a:r>
            <a:r>
              <a:rPr lang="en-US" altLang="zh-CN" sz="2000" dirty="0" err="1"/>
              <a:t>redeclaration</a:t>
            </a:r>
            <a:r>
              <a:rPr lang="en-US" altLang="zh-CN" sz="2000" dirty="0"/>
              <a:t> of ''xxx'' ---------------- xxx</a:t>
            </a:r>
            <a:r>
              <a:rPr lang="zh-CN" altLang="zh-CN" sz="2000" dirty="0"/>
              <a:t>重定义的类型不匹配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Unable to open include file ''xxx'' ---------------</a:t>
            </a:r>
            <a:r>
              <a:rPr lang="zh-CN" altLang="zh-CN" sz="2000" dirty="0"/>
              <a:t>无法打开被包含的文件</a:t>
            </a:r>
            <a:r>
              <a:rPr lang="en-US" altLang="zh-CN" sz="2000" dirty="0"/>
              <a:t>xxx </a:t>
            </a:r>
            <a:br>
              <a:rPr lang="en-US" altLang="zh-CN" sz="2000" dirty="0"/>
            </a:br>
            <a:r>
              <a:rPr lang="en-US" altLang="zh-CN" sz="2000" dirty="0"/>
              <a:t>Undefined label ''xxx'' -------------------</a:t>
            </a:r>
            <a:r>
              <a:rPr lang="zh-CN" altLang="zh-CN" sz="2000" dirty="0"/>
              <a:t>没有定义的标号</a:t>
            </a:r>
            <a:r>
              <a:rPr lang="en-US" altLang="zh-CN" sz="2000" dirty="0"/>
              <a:t>xxx </a:t>
            </a:r>
            <a:br>
              <a:rPr lang="en-US" altLang="zh-CN" sz="2000" dirty="0"/>
            </a:br>
            <a:r>
              <a:rPr lang="en-US" altLang="zh-CN" sz="2000" dirty="0"/>
              <a:t>Undefined structure ''xxx'' -----------------</a:t>
            </a:r>
            <a:r>
              <a:rPr lang="zh-CN" altLang="zh-CN" sz="2000" dirty="0"/>
              <a:t>没有定义的结构</a:t>
            </a:r>
            <a:r>
              <a:rPr lang="en-US" altLang="zh-CN" sz="2000" dirty="0"/>
              <a:t>xxx </a:t>
            </a:r>
            <a:br>
              <a:rPr lang="en-US" altLang="zh-CN" sz="2000" dirty="0"/>
            </a:br>
            <a:r>
              <a:rPr lang="en-US" altLang="zh-CN" sz="2000" dirty="0"/>
              <a:t>Undefined symbol ''xxx'' -----------------</a:t>
            </a:r>
            <a:r>
              <a:rPr lang="zh-CN" altLang="zh-CN" sz="2000" dirty="0"/>
              <a:t>没有定义的符号</a:t>
            </a:r>
            <a:r>
              <a:rPr lang="en-US" altLang="zh-CN" sz="2000" dirty="0"/>
              <a:t>xxx </a:t>
            </a:r>
            <a:br>
              <a:rPr lang="en-US" altLang="zh-CN" sz="2000" dirty="0"/>
            </a:br>
            <a:r>
              <a:rPr lang="en-US" altLang="zh-CN" sz="2000" dirty="0"/>
              <a:t>Unterminated string or character constant -----------------</a:t>
            </a:r>
            <a:r>
              <a:rPr lang="zh-CN" altLang="zh-CN" sz="2000" dirty="0"/>
              <a:t>字符串缺少引号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Void functions may not return a value ----------------- Void</a:t>
            </a:r>
            <a:r>
              <a:rPr lang="zh-CN" altLang="zh-CN" sz="2000" dirty="0"/>
              <a:t>类型的函数不应有返回值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Wrong number of arguments -----------------</a:t>
            </a:r>
            <a:r>
              <a:rPr lang="zh-CN" altLang="zh-CN" sz="2000" dirty="0"/>
              <a:t>调用函数的参数数目错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''xxx'' not an argument ----------------- xxx</a:t>
            </a:r>
            <a:r>
              <a:rPr lang="zh-CN" altLang="zh-CN" sz="2000" dirty="0"/>
              <a:t>不是参数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''xxx'' not part of structure -------------------- xxx</a:t>
            </a:r>
            <a:r>
              <a:rPr lang="zh-CN" altLang="zh-CN" sz="2000" dirty="0"/>
              <a:t>不是结构体的一部分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xxx statement missing ( -------------------- xxx</a:t>
            </a:r>
            <a:r>
              <a:rPr lang="zh-CN" altLang="zh-CN" sz="2000" dirty="0"/>
              <a:t>语句缺少左括号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xxx statement missing ) ------------------ xxx</a:t>
            </a:r>
            <a:r>
              <a:rPr lang="zh-CN" altLang="zh-CN" sz="2000" dirty="0"/>
              <a:t>语句缺少右括号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xxx statement missing ; -------------------- xxx</a:t>
            </a:r>
            <a:r>
              <a:rPr lang="zh-CN" altLang="zh-CN" sz="2000" dirty="0"/>
              <a:t>缺少</a:t>
            </a:r>
            <a:r>
              <a:rPr lang="zh-CN" altLang="zh-CN" sz="2000" dirty="0" smtClean="0"/>
              <a:t>分号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84564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1564" y="47667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矩阵转置：</a:t>
            </a:r>
            <a:r>
              <a:rPr lang="zh-CN" altLang="en-US" b="1" dirty="0">
                <a:solidFill>
                  <a:srgbClr val="0070C0"/>
                </a:solidFill>
              </a:rPr>
              <a:t>矩阵中的行列转置的问题，关键要弄清两个数组的行、列下标之间的对应关系，即数组</a:t>
            </a:r>
            <a:r>
              <a:rPr lang="en-US" altLang="zh-CN" b="1" dirty="0">
                <a:solidFill>
                  <a:srgbClr val="0070C0"/>
                </a:solidFill>
              </a:rPr>
              <a:t>a</a:t>
            </a:r>
            <a:r>
              <a:rPr lang="zh-CN" altLang="en-US" b="1" dirty="0">
                <a:solidFill>
                  <a:srgbClr val="0070C0"/>
                </a:solidFill>
              </a:rPr>
              <a:t>的第</a:t>
            </a:r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zh-CN" altLang="en-US" b="1" dirty="0">
                <a:solidFill>
                  <a:srgbClr val="0070C0"/>
                </a:solidFill>
              </a:rPr>
              <a:t>行第</a:t>
            </a:r>
            <a:r>
              <a:rPr lang="en-US" altLang="zh-CN" b="1" dirty="0">
                <a:solidFill>
                  <a:srgbClr val="0070C0"/>
                </a:solidFill>
              </a:rPr>
              <a:t>j</a:t>
            </a:r>
            <a:r>
              <a:rPr lang="zh-CN" altLang="en-US" b="1" dirty="0">
                <a:solidFill>
                  <a:srgbClr val="0070C0"/>
                </a:solidFill>
              </a:rPr>
              <a:t>列元素在数组</a:t>
            </a:r>
            <a:r>
              <a:rPr lang="en-US" altLang="zh-CN" b="1" dirty="0">
                <a:solidFill>
                  <a:srgbClr val="0070C0"/>
                </a:solidFill>
              </a:rPr>
              <a:t>b</a:t>
            </a:r>
            <a:r>
              <a:rPr lang="zh-CN" altLang="en-US" b="1" dirty="0">
                <a:solidFill>
                  <a:srgbClr val="0070C0"/>
                </a:solidFill>
              </a:rPr>
              <a:t>中是第</a:t>
            </a:r>
            <a:r>
              <a:rPr lang="en-US" altLang="zh-CN" b="1" dirty="0">
                <a:solidFill>
                  <a:srgbClr val="0070C0"/>
                </a:solidFill>
              </a:rPr>
              <a:t>j</a:t>
            </a:r>
            <a:r>
              <a:rPr lang="zh-CN" altLang="en-US" b="1" dirty="0">
                <a:solidFill>
                  <a:srgbClr val="0070C0"/>
                </a:solidFill>
              </a:rPr>
              <a:t>行第</a:t>
            </a:r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zh-CN" altLang="en-US" b="1" dirty="0">
                <a:solidFill>
                  <a:srgbClr val="0070C0"/>
                </a:solidFill>
              </a:rPr>
              <a:t>列。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43572" y="1700808"/>
            <a:ext cx="784887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</a:rPr>
              <a:t>#include &lt;</a:t>
            </a:r>
            <a:r>
              <a:rPr lang="en-US" altLang="zh-CN" sz="2000" dirty="0" err="1">
                <a:solidFill>
                  <a:prstClr val="black"/>
                </a:solidFill>
              </a:rPr>
              <a:t>iostream</a:t>
            </a:r>
            <a:r>
              <a:rPr lang="en-US" altLang="zh-CN" sz="20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using namespace </a:t>
            </a:r>
            <a:r>
              <a:rPr lang="en-US" altLang="zh-CN" sz="2000" dirty="0" err="1">
                <a:solidFill>
                  <a:prstClr val="black"/>
                </a:solidFill>
              </a:rPr>
              <a:t>std</a:t>
            </a:r>
            <a:r>
              <a:rPr lang="en-US" altLang="zh-CN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void main()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altLang="zh-CN" sz="2000" dirty="0" err="1">
                <a:solidFill>
                  <a:prstClr val="black"/>
                </a:solidFill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</a:rPr>
              <a:t> a[3][4]={0,1,2,3,4,5,6,7,8,9,10,11},</a:t>
            </a:r>
            <a:r>
              <a:rPr lang="en-US" altLang="zh-CN" sz="2000" dirty="0" err="1">
                <a:solidFill>
                  <a:prstClr val="black"/>
                </a:solidFill>
              </a:rPr>
              <a:t>i,j</a:t>
            </a:r>
            <a:r>
              <a:rPr lang="en-US" altLang="zh-CN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2000" dirty="0" err="1">
                <a:solidFill>
                  <a:prstClr val="black"/>
                </a:solidFill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</a:rPr>
              <a:t> b[4][3];</a:t>
            </a:r>
          </a:p>
          <a:p>
            <a:r>
              <a:rPr lang="en-US" altLang="zh-CN" sz="2000" dirty="0" err="1">
                <a:solidFill>
                  <a:prstClr val="black"/>
                </a:solidFill>
              </a:rPr>
              <a:t>cout</a:t>
            </a:r>
            <a:r>
              <a:rPr lang="en-US" altLang="zh-CN" sz="2000" dirty="0">
                <a:solidFill>
                  <a:prstClr val="black"/>
                </a:solidFill>
              </a:rPr>
              <a:t>&lt;&lt;"Array A"&lt;&lt;</a:t>
            </a:r>
            <a:r>
              <a:rPr lang="en-US" altLang="zh-CN" sz="2000" dirty="0" err="1">
                <a:solidFill>
                  <a:prstClr val="black"/>
                </a:solidFill>
              </a:rPr>
              <a:t>endl</a:t>
            </a:r>
            <a:r>
              <a:rPr lang="en-US" altLang="zh-CN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for (i=0;i&lt;3;i++)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 </a:t>
            </a:r>
            <a:r>
              <a:rPr lang="zh-CN" altLang="en-US" sz="2000" dirty="0">
                <a:solidFill>
                  <a:srgbClr val="00B050"/>
                </a:solidFill>
              </a:rPr>
              <a:t>输出</a:t>
            </a:r>
            <a:r>
              <a:rPr lang="en-US" altLang="zh-CN" sz="2000" dirty="0">
                <a:solidFill>
                  <a:srgbClr val="00B050"/>
                </a:solidFill>
              </a:rPr>
              <a:t>a</a:t>
            </a:r>
            <a:r>
              <a:rPr lang="zh-CN" altLang="en-US" sz="2000" dirty="0">
                <a:solidFill>
                  <a:srgbClr val="00B050"/>
                </a:solidFill>
              </a:rPr>
              <a:t>数组 </a:t>
            </a:r>
            <a:r>
              <a:rPr lang="en-US" altLang="zh-CN" sz="2000" dirty="0">
                <a:solidFill>
                  <a:srgbClr val="00B050"/>
                </a:solidFill>
              </a:rPr>
              <a:t>3</a:t>
            </a:r>
            <a:r>
              <a:rPr lang="zh-CN" altLang="en-US" sz="2000" dirty="0">
                <a:solidFill>
                  <a:srgbClr val="00B050"/>
                </a:solidFill>
              </a:rPr>
              <a:t>行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en-US" sz="2000" dirty="0">
                <a:solidFill>
                  <a:srgbClr val="00B050"/>
                </a:solidFill>
              </a:rPr>
              <a:t>列      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    </a:t>
            </a:r>
            <a:r>
              <a:rPr lang="en-US" altLang="zh-CN" sz="2000" dirty="0">
                <a:solidFill>
                  <a:prstClr val="black"/>
                </a:solidFill>
              </a:rPr>
              <a:t>{ for(j=0;j&lt;4;j++)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         {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          </a:t>
            </a:r>
            <a:r>
              <a:rPr lang="en-US" altLang="zh-CN" sz="2000" dirty="0" err="1">
                <a:solidFill>
                  <a:prstClr val="black"/>
                </a:solidFill>
              </a:rPr>
              <a:t>cout</a:t>
            </a:r>
            <a:r>
              <a:rPr lang="en-US" altLang="zh-CN" sz="2000" dirty="0">
                <a:solidFill>
                  <a:prstClr val="black"/>
                </a:solidFill>
              </a:rPr>
              <a:t>&lt;&lt;a[i][j]&lt;&lt;"  "; 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          b[j][i]=a[i][j];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将</a:t>
            </a:r>
            <a:r>
              <a:rPr lang="en-US" altLang="zh-CN" sz="2000" dirty="0">
                <a:solidFill>
                  <a:srgbClr val="00B050"/>
                </a:solidFill>
              </a:rPr>
              <a:t>a[i][j]</a:t>
            </a:r>
            <a:r>
              <a:rPr lang="zh-CN" altLang="en-US" sz="2000" dirty="0">
                <a:solidFill>
                  <a:srgbClr val="00B050"/>
                </a:solidFill>
              </a:rPr>
              <a:t>元素的值赋给</a:t>
            </a:r>
            <a:r>
              <a:rPr lang="en-US" altLang="zh-CN" sz="2000" dirty="0">
                <a:solidFill>
                  <a:srgbClr val="00B050"/>
                </a:solidFill>
              </a:rPr>
              <a:t>b[j][i]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         }</a:t>
            </a:r>
          </a:p>
          <a:p>
            <a:r>
              <a:rPr lang="en-US" altLang="zh-CN" sz="2000" dirty="0" err="1">
                <a:solidFill>
                  <a:prstClr val="black"/>
                </a:solidFill>
              </a:rPr>
              <a:t>cout</a:t>
            </a:r>
            <a:r>
              <a:rPr lang="en-US" altLang="zh-CN" sz="2000" dirty="0">
                <a:solidFill>
                  <a:prstClr val="black"/>
                </a:solidFill>
              </a:rPr>
              <a:t>&lt;&lt;</a:t>
            </a:r>
            <a:r>
              <a:rPr lang="en-US" altLang="zh-CN" sz="2000" dirty="0" err="1">
                <a:solidFill>
                  <a:prstClr val="black"/>
                </a:solidFill>
              </a:rPr>
              <a:t>endl</a:t>
            </a:r>
            <a:r>
              <a:rPr lang="en-US" altLang="zh-CN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   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80401" y="2132857"/>
            <a:ext cx="30963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prstClr val="black"/>
                </a:solidFill>
              </a:rPr>
              <a:t>cout</a:t>
            </a:r>
            <a:r>
              <a:rPr lang="en-US" altLang="zh-CN" sz="2000" dirty="0">
                <a:solidFill>
                  <a:prstClr val="black"/>
                </a:solidFill>
              </a:rPr>
              <a:t>&lt;&lt;"Array B"&lt;&lt;</a:t>
            </a:r>
            <a:r>
              <a:rPr lang="en-US" altLang="zh-CN" sz="2000" dirty="0" err="1">
                <a:solidFill>
                  <a:prstClr val="black"/>
                </a:solidFill>
              </a:rPr>
              <a:t>endl</a:t>
            </a:r>
            <a:r>
              <a:rPr lang="en-US" altLang="zh-CN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for (i=0;i&lt;4;i++)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  </a:t>
            </a:r>
            <a:r>
              <a:rPr lang="zh-CN" altLang="en-US" sz="2000" dirty="0">
                <a:solidFill>
                  <a:srgbClr val="00B050"/>
                </a:solidFill>
              </a:rPr>
              <a:t>输出</a:t>
            </a:r>
            <a:r>
              <a:rPr lang="en-US" altLang="zh-CN" sz="2000" dirty="0">
                <a:solidFill>
                  <a:srgbClr val="00B050"/>
                </a:solidFill>
              </a:rPr>
              <a:t>b</a:t>
            </a:r>
            <a:r>
              <a:rPr lang="zh-CN" altLang="en-US" sz="2000" dirty="0">
                <a:solidFill>
                  <a:srgbClr val="00B050"/>
                </a:solidFill>
              </a:rPr>
              <a:t>数组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en-US" sz="2000" dirty="0">
                <a:solidFill>
                  <a:srgbClr val="00B050"/>
                </a:solidFill>
              </a:rPr>
              <a:t>行</a:t>
            </a:r>
            <a:r>
              <a:rPr lang="en-US" altLang="zh-CN" sz="2000" dirty="0">
                <a:solidFill>
                  <a:srgbClr val="00B050"/>
                </a:solidFill>
              </a:rPr>
              <a:t>3</a:t>
            </a:r>
            <a:r>
              <a:rPr lang="zh-CN" altLang="en-US" sz="2000" dirty="0">
                <a:solidFill>
                  <a:srgbClr val="00B050"/>
                </a:solidFill>
              </a:rPr>
              <a:t>列  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    </a:t>
            </a:r>
            <a:r>
              <a:rPr lang="en-US" altLang="zh-CN" sz="2000" dirty="0">
                <a:solidFill>
                  <a:prstClr val="black"/>
                </a:solidFill>
              </a:rPr>
              <a:t>{ for(j=0;j&lt;3;j++)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         </a:t>
            </a:r>
            <a:r>
              <a:rPr lang="en-US" altLang="zh-CN" sz="2000" dirty="0" err="1">
                <a:solidFill>
                  <a:prstClr val="black"/>
                </a:solidFill>
              </a:rPr>
              <a:t>cout</a:t>
            </a:r>
            <a:r>
              <a:rPr lang="en-US" altLang="zh-CN" sz="2000" dirty="0">
                <a:solidFill>
                  <a:prstClr val="black"/>
                </a:solidFill>
              </a:rPr>
              <a:t>&lt;&lt;b[i][j]&lt;&lt;"  "; 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         </a:t>
            </a:r>
            <a:r>
              <a:rPr lang="en-US" altLang="zh-CN" sz="2000" dirty="0" err="1">
                <a:solidFill>
                  <a:prstClr val="black"/>
                </a:solidFill>
              </a:rPr>
              <a:t>cout</a:t>
            </a:r>
            <a:r>
              <a:rPr lang="en-US" altLang="zh-CN" sz="2000" dirty="0">
                <a:solidFill>
                  <a:prstClr val="black"/>
                </a:solidFill>
              </a:rPr>
              <a:t>&lt;&lt;</a:t>
            </a:r>
            <a:r>
              <a:rPr lang="en-US" altLang="zh-CN" sz="2000" dirty="0" err="1">
                <a:solidFill>
                  <a:prstClr val="black"/>
                </a:solidFill>
              </a:rPr>
              <a:t>endl</a:t>
            </a:r>
            <a:r>
              <a:rPr lang="en-US" altLang="zh-CN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     }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9975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736455" y="2667313"/>
            <a:ext cx="2071688" cy="10715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5400" dirty="0" smtClean="0"/>
              <a:t>谢谢</a:t>
            </a:r>
            <a:r>
              <a:rPr lang="en-US" altLang="zh-CN" sz="5400" dirty="0"/>
              <a:t>~</a:t>
            </a:r>
            <a:endParaRPr lang="zh-CN" altLang="en-US" sz="5400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77639" y="6233410"/>
            <a:ext cx="2540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C8657E6-5518-4D40-9739-FF261C4379EB}" type="slidenum">
              <a:rPr kumimoji="0" lang="en-US" altLang="zh-CN" sz="1200" b="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80</a:t>
            </a:fld>
            <a:endParaRPr kumimoji="0" lang="en-US" altLang="zh-CN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97219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584" y="692695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矩阵乘法：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7930" y="1988840"/>
            <a:ext cx="74888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一维数组：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#include&lt;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 err="1"/>
              <a:t>int</a:t>
            </a:r>
            <a:r>
              <a:rPr lang="en-US" altLang="zh-CN" sz="2000" dirty="0"/>
              <a:t> main()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M=20,N=20,K=20;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A[M*N],B[N*K],C[M*K];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m1,n1,n2,k1;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i,j,k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en-US" sz="2000" dirty="0"/>
              <a:t>请输入第一个矩阵的行数和列数：</a:t>
            </a:r>
            <a:r>
              <a:rPr lang="en-US" altLang="zh-CN" sz="2000" dirty="0"/>
              <a:t>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&gt;&gt;m1&gt;&gt;n1;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en-US" sz="2000" dirty="0"/>
              <a:t>请输入第一个矩阵的元素：</a:t>
            </a:r>
            <a:r>
              <a:rPr lang="en-US" altLang="zh-CN" sz="2000" dirty="0"/>
              <a:t>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	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83934" y="363918"/>
                <a:ext cx="6048672" cy="130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934" y="363918"/>
                <a:ext cx="6048672" cy="13038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871864" y="1806395"/>
            <a:ext cx="5904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注意：数组大小为常量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zh-CN" altLang="en-US" sz="2400" b="1" dirty="0">
                <a:solidFill>
                  <a:srgbClr val="0070C0"/>
                </a:solidFill>
              </a:rPr>
              <a:t>              下标的运算不能超界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zh-CN" altLang="en-US" sz="2400" b="1" dirty="0">
                <a:solidFill>
                  <a:srgbClr val="0070C0"/>
                </a:solidFill>
              </a:rPr>
              <a:t>              多维数组按行存放，下标从</a:t>
            </a:r>
            <a:r>
              <a:rPr lang="en-US" altLang="zh-CN" sz="2400" b="1" dirty="0">
                <a:solidFill>
                  <a:srgbClr val="0070C0"/>
                </a:solidFill>
              </a:rPr>
              <a:t>0</a:t>
            </a:r>
            <a:r>
              <a:rPr lang="zh-CN" altLang="en-US" sz="2400" b="1" dirty="0">
                <a:solidFill>
                  <a:srgbClr val="0070C0"/>
                </a:solidFill>
              </a:rPr>
              <a:t>开始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zh-CN" altLang="en-US" sz="2400" b="1" dirty="0">
                <a:solidFill>
                  <a:srgbClr val="0070C0"/>
                </a:solidFill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465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tus">
  <a:themeElements>
    <a:clrScheme name="Cactus 7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33CCFF"/>
      </a:accent2>
      <a:accent3>
        <a:srgbClr val="FFFFFF"/>
      </a:accent3>
      <a:accent4>
        <a:srgbClr val="000000"/>
      </a:accent4>
      <a:accent5>
        <a:srgbClr val="F9F3DD"/>
      </a:accent5>
      <a:accent6>
        <a:srgbClr val="2DB9E7"/>
      </a:accent6>
      <a:hlink>
        <a:srgbClr val="463FD7"/>
      </a:hlink>
      <a:folHlink>
        <a:srgbClr val="33CCCC"/>
      </a:folHlink>
    </a:clrScheme>
    <a:fontScheme name="Cactus">
      <a:majorFont>
        <a:latin typeface="Arial Narrow"/>
        <a:ea typeface="黑体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1" tIns="45716" rIns="91431" bIns="45716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1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Narrow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1" tIns="45716" rIns="91431" bIns="45716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1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Narrow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7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2DB9E7"/>
        </a:accent6>
        <a:hlink>
          <a:srgbClr val="463FD7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actus">
  <a:themeElements>
    <a:clrScheme name="Cactus 7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33CCFF"/>
      </a:accent2>
      <a:accent3>
        <a:srgbClr val="FFFFFF"/>
      </a:accent3>
      <a:accent4>
        <a:srgbClr val="000000"/>
      </a:accent4>
      <a:accent5>
        <a:srgbClr val="F9F3DD"/>
      </a:accent5>
      <a:accent6>
        <a:srgbClr val="2DB9E7"/>
      </a:accent6>
      <a:hlink>
        <a:srgbClr val="463FD7"/>
      </a:hlink>
      <a:folHlink>
        <a:srgbClr val="33CCCC"/>
      </a:folHlink>
    </a:clrScheme>
    <a:fontScheme name="Cactus">
      <a:majorFont>
        <a:latin typeface="Arial Narrow"/>
        <a:ea typeface="黑体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1" tIns="45716" rIns="91431" bIns="45716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1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Narrow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1" tIns="45716" rIns="91431" bIns="45716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1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Narrow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7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2DB9E7"/>
        </a:accent6>
        <a:hlink>
          <a:srgbClr val="463FD7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仿宋_GB2312" pitchFamily="49" charset="-122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4929</Words>
  <Application>Microsoft Office PowerPoint</Application>
  <PresentationFormat>宽屏</PresentationFormat>
  <Paragraphs>1133</Paragraphs>
  <Slides>80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80</vt:i4>
      </vt:variant>
    </vt:vector>
  </HeadingPairs>
  <TitlesOfParts>
    <vt:vector size="102" baseType="lpstr">
      <vt:lpstr>仿宋_GB2312</vt:lpstr>
      <vt:lpstr>黑体</vt:lpstr>
      <vt:lpstr>华文中宋</vt:lpstr>
      <vt:lpstr>楷体_GB2312</vt:lpstr>
      <vt:lpstr>宋体</vt:lpstr>
      <vt:lpstr>微软雅黑</vt:lpstr>
      <vt:lpstr>Arial</vt:lpstr>
      <vt:lpstr>Arial Narrow</vt:lpstr>
      <vt:lpstr>Calibri</vt:lpstr>
      <vt:lpstr>Cambria Math</vt:lpstr>
      <vt:lpstr>Comic Sans MS</vt:lpstr>
      <vt:lpstr>Franklin Gothic Book</vt:lpstr>
      <vt:lpstr>Tahoma</vt:lpstr>
      <vt:lpstr>Times New Roman</vt:lpstr>
      <vt:lpstr>Wingdings</vt:lpstr>
      <vt:lpstr>Cactus</vt:lpstr>
      <vt:lpstr>Office 主题</vt:lpstr>
      <vt:lpstr>1_Cactus</vt:lpstr>
      <vt:lpstr>1_Office 主题</vt:lpstr>
      <vt:lpstr>Crayons</vt:lpstr>
      <vt:lpstr>公式</vt:lpstr>
      <vt:lpstr>Visio</vt:lpstr>
      <vt:lpstr>C++程序设计常用方法</vt:lpstr>
      <vt:lpstr>内容提要</vt:lpstr>
      <vt:lpstr>1. C++程序中的排序方法汇总</vt:lpstr>
      <vt:lpstr>冒泡排序</vt:lpstr>
      <vt:lpstr>插入排序</vt:lpstr>
      <vt:lpstr>选择排序</vt:lpstr>
      <vt:lpstr>2.矩阵运算（转置、相乘）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3.字母大小写转换以及ASCII码显示</vt:lpstr>
      <vt:lpstr>ASCII码显示</vt:lpstr>
      <vt:lpstr>字母大小写转换</vt:lpstr>
      <vt:lpstr>4.计算π的近似值（同类型还有e的值等）、通项的实现</vt:lpstr>
      <vt:lpstr>PowerPoint 演示文稿</vt:lpstr>
      <vt:lpstr>例题解析</vt:lpstr>
      <vt:lpstr>PowerPoint 演示文稿</vt:lpstr>
      <vt:lpstr>PowerPoint 演示文稿</vt:lpstr>
      <vt:lpstr>PowerPoint 演示文稿</vt:lpstr>
      <vt:lpstr>PowerPoint 演示文稿</vt:lpstr>
      <vt:lpstr>5.日期类中计算某一天距基准天的天数、判断平年闰年</vt:lpstr>
      <vt:lpstr>PowerPoint 演示文稿</vt:lpstr>
      <vt:lpstr>PowerPoint 演示文稿</vt:lpstr>
      <vt:lpstr>PowerPoint 演示文稿</vt:lpstr>
      <vt:lpstr>6. 贪心算法（以找零钱为例），回文数判断、素数判断</vt:lpstr>
      <vt:lpstr>源程序</vt:lpstr>
      <vt:lpstr>回文数判断</vt:lpstr>
      <vt:lpstr>素数判断</vt:lpstr>
      <vt:lpstr>7. 字符串处理</vt:lpstr>
      <vt:lpstr>8.求方程的根</vt:lpstr>
      <vt:lpstr>【算法】</vt:lpstr>
      <vt:lpstr>PowerPoint 演示文稿</vt:lpstr>
      <vt:lpstr>二分法</vt:lpstr>
      <vt:lpstr>程序例题：求2*x3-4*x2+3*x-6=0在(-10,10)间的近似根</vt:lpstr>
      <vt:lpstr>牛顿迭代法</vt:lpstr>
      <vt:lpstr>程序例题：求2*x3-4*x2+3*x-6=0在(-10,10)间的近似根</vt:lpstr>
      <vt:lpstr>PowerPoint 演示文稿</vt:lpstr>
      <vt:lpstr>9.秦九韶算法求多项式的值，梯形法求积分</vt:lpstr>
      <vt:lpstr>PowerPoint 演示文稿</vt:lpstr>
      <vt:lpstr>求积分（梯形法)</vt:lpstr>
      <vt:lpstr>PowerPoint 演示文稿</vt:lpstr>
      <vt:lpstr>10.二进制与十进制的相互转化</vt:lpstr>
      <vt:lpstr>十进制转换为二进制程序</vt:lpstr>
      <vt:lpstr>PowerPoint 演示文稿</vt:lpstr>
      <vt:lpstr>PowerPoint 演示文稿</vt:lpstr>
      <vt:lpstr>11.三角形面积公式（推荐海伦公式）、数学库cmath中常用函数，控制输出结果样式</vt:lpstr>
      <vt:lpstr>PowerPoint 演示文稿</vt:lpstr>
      <vt:lpstr>PowerPoint 演示文稿</vt:lpstr>
      <vt:lpstr>2.使用流操纵符控制输出格式 </vt:lpstr>
      <vt:lpstr>PowerPoint 演示文稿</vt:lpstr>
      <vt:lpstr>编程习惯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去掉字符串尾部的空格</vt:lpstr>
      <vt:lpstr>在字符串中查找子字符串</vt:lpstr>
      <vt:lpstr>PowerPoint 演示文稿</vt:lpstr>
      <vt:lpstr>PowerPoint 演示文稿</vt:lpstr>
      <vt:lpstr>PowerPoint 演示文稿</vt:lpstr>
      <vt:lpstr>PowerPoint 演示文稿</vt:lpstr>
      <vt:lpstr>cin.get() 与 cin.getline() 的比较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C++程序设计常用方法</dc:title>
  <dc:creator>kai qiao</dc:creator>
  <cp:lastModifiedBy>kai qiao</cp:lastModifiedBy>
  <cp:revision>20</cp:revision>
  <dcterms:created xsi:type="dcterms:W3CDTF">2013-12-17T06:00:29Z</dcterms:created>
  <dcterms:modified xsi:type="dcterms:W3CDTF">2013-12-17T15:46:00Z</dcterms:modified>
</cp:coreProperties>
</file>