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6" r:id="rId10"/>
    <p:sldId id="265" r:id="rId11"/>
    <p:sldId id="266" r:id="rId12"/>
    <p:sldId id="268" r:id="rId13"/>
    <p:sldId id="284" r:id="rId14"/>
    <p:sldId id="285" r:id="rId15"/>
    <p:sldId id="287" r:id="rId16"/>
    <p:sldId id="282" r:id="rId17"/>
    <p:sldId id="283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38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37A9AA-EE4F-44D4-9C3D-6482FD90DC14}" type="datetimeFigureOut">
              <a:rPr lang="en-US" smtClean="0"/>
              <a:pPr/>
              <a:t>12/19/2013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dez.com/apache/ssl-certificate-and-install-in-xampp.htm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apache.org/httpd/RewriteHTTPToHTTP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472518" cy="19288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Minor Project on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Information System of I.T. department of NEHU(ISITNEHU)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2" y="4643446"/>
            <a:ext cx="3900486" cy="16430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Under Supervision of: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err="1" smtClean="0">
                <a:solidFill>
                  <a:srgbClr val="FF0000"/>
                </a:solidFill>
              </a:rPr>
              <a:t>Hemanta</a:t>
            </a:r>
            <a:r>
              <a:rPr lang="en-US" sz="2000" b="1" dirty="0" smtClean="0">
                <a:solidFill>
                  <a:srgbClr val="FF0000"/>
                </a:solidFill>
              </a:rPr>
              <a:t> Kumar </a:t>
            </a:r>
            <a:r>
              <a:rPr lang="en-US" sz="2000" b="1" dirty="0" err="1" smtClean="0">
                <a:solidFill>
                  <a:srgbClr val="FF0000"/>
                </a:solidFill>
              </a:rPr>
              <a:t>Kalita</a:t>
            </a:r>
            <a:r>
              <a:rPr lang="en-US" sz="2000" b="1" dirty="0" smtClean="0">
                <a:solidFill>
                  <a:srgbClr val="FF0000"/>
                </a:solidFill>
              </a:rPr>
              <a:t/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Associate Professor,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Information Technology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Use Case Diagram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48.288\Use_cas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49784" y="1447800"/>
            <a:ext cx="646998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Non-Functional Requirements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i="1" dirty="0">
                <a:solidFill>
                  <a:srgbClr val="002060"/>
                </a:solidFill>
              </a:rPr>
              <a:t>User </a:t>
            </a:r>
            <a:r>
              <a:rPr lang="en-US" sz="1600" i="1" dirty="0" smtClean="0">
                <a:solidFill>
                  <a:srgbClr val="002060"/>
                </a:solidFill>
              </a:rPr>
              <a:t>interface</a:t>
            </a:r>
            <a:endParaRPr lang="en-IN" sz="16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>
                <a:solidFill>
                  <a:srgbClr val="002060"/>
                </a:solidFill>
              </a:rPr>
              <a:t>	This software provides a friendly user interface for the front end which is self explanatory.</a:t>
            </a:r>
            <a:endParaRPr lang="en-IN" sz="1600" i="1" dirty="0">
              <a:solidFill>
                <a:srgbClr val="002060"/>
              </a:solidFill>
            </a:endParaRPr>
          </a:p>
          <a:p>
            <a:r>
              <a:rPr lang="en-US" sz="1600" i="1" dirty="0" smtClean="0">
                <a:solidFill>
                  <a:srgbClr val="002060"/>
                </a:solidFill>
              </a:rPr>
              <a:t>Hardware interfaces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Monitor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Mouse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Keyboard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Printer</a:t>
            </a:r>
            <a:endParaRPr lang="en-IN" sz="1600" i="1" dirty="0">
              <a:solidFill>
                <a:srgbClr val="002060"/>
              </a:solidFill>
            </a:endParaRPr>
          </a:p>
          <a:p>
            <a:r>
              <a:rPr lang="en-US" sz="1600" i="1" dirty="0" smtClean="0">
                <a:solidFill>
                  <a:srgbClr val="002060"/>
                </a:solidFill>
              </a:rPr>
              <a:t>Software </a:t>
            </a:r>
            <a:r>
              <a:rPr lang="en-US" sz="1600" i="1" dirty="0">
                <a:solidFill>
                  <a:srgbClr val="002060"/>
                </a:solidFill>
              </a:rPr>
              <a:t>interfaces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OS </a:t>
            </a:r>
            <a:r>
              <a:rPr lang="en-US" sz="1600" i="1" dirty="0">
                <a:solidFill>
                  <a:srgbClr val="002060"/>
                </a:solidFill>
              </a:rPr>
              <a:t>		</a:t>
            </a:r>
            <a:r>
              <a:rPr lang="en-US" sz="1600" i="1" dirty="0" smtClean="0">
                <a:solidFill>
                  <a:srgbClr val="002060"/>
                </a:solidFill>
              </a:rPr>
              <a:t>Windows </a:t>
            </a:r>
            <a:r>
              <a:rPr lang="en-US" sz="1600" i="1" dirty="0">
                <a:solidFill>
                  <a:srgbClr val="002060"/>
                </a:solidFill>
              </a:rPr>
              <a:t>XP and above versions.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Front </a:t>
            </a:r>
            <a:r>
              <a:rPr lang="en-US" sz="1600" i="1" dirty="0">
                <a:solidFill>
                  <a:srgbClr val="002060"/>
                </a:solidFill>
              </a:rPr>
              <a:t>End		</a:t>
            </a:r>
            <a:r>
              <a:rPr lang="en-US" sz="1600" i="1" dirty="0" smtClean="0">
                <a:solidFill>
                  <a:srgbClr val="002060"/>
                </a:solidFill>
              </a:rPr>
              <a:t>Web </a:t>
            </a:r>
            <a:r>
              <a:rPr lang="en-US" sz="1600" i="1" dirty="0">
                <a:solidFill>
                  <a:srgbClr val="002060"/>
                </a:solidFill>
              </a:rPr>
              <a:t>Browser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Back </a:t>
            </a:r>
            <a:r>
              <a:rPr lang="en-US" sz="1600" i="1" dirty="0">
                <a:solidFill>
                  <a:srgbClr val="002060"/>
                </a:solidFill>
              </a:rPr>
              <a:t>End 		</a:t>
            </a:r>
            <a:r>
              <a:rPr lang="en-US" sz="1600" i="1" dirty="0" err="1" smtClean="0">
                <a:solidFill>
                  <a:srgbClr val="002060"/>
                </a:solidFill>
              </a:rPr>
              <a:t>MySQL</a:t>
            </a:r>
            <a:endParaRPr lang="en-IN" sz="1600" i="1" dirty="0">
              <a:solidFill>
                <a:srgbClr val="002060"/>
              </a:solidFill>
            </a:endParaRPr>
          </a:p>
          <a:p>
            <a:r>
              <a:rPr lang="en-US" sz="1600" i="1" dirty="0" smtClean="0">
                <a:solidFill>
                  <a:srgbClr val="002060"/>
                </a:solidFill>
              </a:rPr>
              <a:t>Communication interfaces</a:t>
            </a:r>
            <a:r>
              <a:rPr lang="en-US" sz="1600" i="1" dirty="0">
                <a:solidFill>
                  <a:srgbClr val="002060"/>
                </a:solidFill>
              </a:rPr>
              <a:t>	</a:t>
            </a:r>
            <a:r>
              <a:rPr lang="en-US" sz="1600" i="1" dirty="0" err="1" smtClean="0">
                <a:solidFill>
                  <a:srgbClr val="002060"/>
                </a:solidFill>
              </a:rPr>
              <a:t>Webpages</a:t>
            </a:r>
            <a:endParaRPr lang="en-IN" sz="1600" i="1" dirty="0">
              <a:solidFill>
                <a:srgbClr val="002060"/>
              </a:solidFill>
            </a:endParaRPr>
          </a:p>
          <a:p>
            <a:endParaRPr lang="en-IN" sz="16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Entity Relationship Diagram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ph idx="1"/>
          </p:nvPr>
        </p:nvGraphicFramePr>
        <p:xfrm>
          <a:off x="1214414" y="1000109"/>
          <a:ext cx="7715304" cy="5643602"/>
        </p:xfrm>
        <a:graphic>
          <a:graphicData uri="http://schemas.openxmlformats.org/presentationml/2006/ole">
            <p:oleObj spid="_x0000_s24578" name="Slide" r:id="rId3" imgW="4184829" imgH="3139313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Relational Schema of database tables</a:t>
            </a:r>
            <a:r>
              <a:rPr lang="en-IN" i="1" dirty="0" smtClean="0">
                <a:solidFill>
                  <a:srgbClr val="0070C0"/>
                </a:solidFill>
              </a:rPr>
              <a:t/>
            </a:r>
            <a:br>
              <a:rPr lang="en-IN" i="1" dirty="0" smtClean="0">
                <a:solidFill>
                  <a:srgbClr val="0070C0"/>
                </a:solidFill>
              </a:rPr>
            </a:b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assessment(</a:t>
            </a:r>
            <a:r>
              <a:rPr lang="en-US" i="1" u="sng" dirty="0" err="1" smtClean="0">
                <a:solidFill>
                  <a:srgbClr val="002060"/>
                </a:solidFill>
              </a:rPr>
              <a:t>rollno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u="sng" dirty="0" err="1">
                <a:solidFill>
                  <a:srgbClr val="002060"/>
                </a:solidFill>
              </a:rPr>
              <a:t>scode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u="sng" dirty="0">
                <a:solidFill>
                  <a:srgbClr val="002060"/>
                </a:solidFill>
              </a:rPr>
              <a:t>revision year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eid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atn</a:t>
            </a:r>
            <a:r>
              <a:rPr lang="en-US" i="1" dirty="0">
                <a:solidFill>
                  <a:srgbClr val="002060"/>
                </a:solidFill>
              </a:rPr>
              <a:t>, internal, external, result);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fee(</a:t>
            </a:r>
            <a:r>
              <a:rPr lang="en-US" i="1" u="sng" dirty="0" err="1" smtClean="0">
                <a:solidFill>
                  <a:srgbClr val="002060"/>
                </a:solidFill>
              </a:rPr>
              <a:t>rollno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payed</a:t>
            </a:r>
            <a:r>
              <a:rPr lang="en-US" i="1" dirty="0">
                <a:solidFill>
                  <a:srgbClr val="002060"/>
                </a:solidFill>
              </a:rPr>
              <a:t>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err="1" smtClean="0">
                <a:solidFill>
                  <a:srgbClr val="002060"/>
                </a:solidFill>
              </a:rPr>
              <a:t>sessional</a:t>
            </a:r>
            <a:r>
              <a:rPr lang="en-US" i="1" dirty="0" smtClean="0">
                <a:solidFill>
                  <a:srgbClr val="002060"/>
                </a:solidFill>
              </a:rPr>
              <a:t>(</a:t>
            </a:r>
            <a:r>
              <a:rPr lang="en-US" i="1" u="sng" dirty="0" err="1" smtClean="0">
                <a:solidFill>
                  <a:srgbClr val="002060"/>
                </a:solidFill>
              </a:rPr>
              <a:t>rollno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u="sng" dirty="0" err="1">
                <a:solidFill>
                  <a:srgbClr val="002060"/>
                </a:solidFill>
              </a:rPr>
              <a:t>scode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u="sng" dirty="0">
                <a:solidFill>
                  <a:srgbClr val="002060"/>
                </a:solidFill>
              </a:rPr>
              <a:t>revision year</a:t>
            </a:r>
            <a:r>
              <a:rPr lang="en-US" i="1" dirty="0">
                <a:solidFill>
                  <a:srgbClr val="002060"/>
                </a:solidFill>
              </a:rPr>
              <a:t>, s1,s2,s3,q1,q2,q3,a1,a2,a3, </a:t>
            </a:r>
            <a:r>
              <a:rPr lang="en-US" i="1" dirty="0" err="1">
                <a:solidFill>
                  <a:srgbClr val="002060"/>
                </a:solidFill>
              </a:rPr>
              <a:t>atn_marks</a:t>
            </a:r>
            <a:r>
              <a:rPr lang="en-US" i="1" dirty="0">
                <a:solidFill>
                  <a:srgbClr val="002060"/>
                </a:solidFill>
              </a:rPr>
              <a:t>, atn1, atn2, atn3);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semester(</a:t>
            </a:r>
            <a:r>
              <a:rPr lang="en-US" i="1" u="sng" dirty="0" err="1" smtClean="0">
                <a:solidFill>
                  <a:srgbClr val="002060"/>
                </a:solidFill>
              </a:rPr>
              <a:t>batch</a:t>
            </a:r>
            <a:r>
              <a:rPr lang="en-US" i="1" dirty="0" err="1" smtClean="0">
                <a:solidFill>
                  <a:srgbClr val="002060"/>
                </a:solidFill>
              </a:rPr>
              <a:t>,</a:t>
            </a:r>
            <a:r>
              <a:rPr lang="en-US" i="1" u="sng" dirty="0" err="1" smtClean="0">
                <a:solidFill>
                  <a:srgbClr val="002060"/>
                </a:solidFill>
              </a:rPr>
              <a:t>course</a:t>
            </a:r>
            <a:r>
              <a:rPr lang="en-US" i="1" dirty="0" err="1" smtClean="0">
                <a:solidFill>
                  <a:srgbClr val="002060"/>
                </a:solidFill>
              </a:rPr>
              <a:t>,sem</a:t>
            </a:r>
            <a:r>
              <a:rPr lang="en-US" i="1" dirty="0">
                <a:solidFill>
                  <a:srgbClr val="002060"/>
                </a:solidFill>
              </a:rPr>
              <a:t>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subject(</a:t>
            </a:r>
            <a:r>
              <a:rPr lang="en-US" i="1" u="sng" dirty="0" err="1" smtClean="0">
                <a:solidFill>
                  <a:srgbClr val="002060"/>
                </a:solidFill>
              </a:rPr>
              <a:t>scode</a:t>
            </a:r>
            <a:r>
              <a:rPr lang="en-US" i="1" dirty="0" err="1" smtClean="0">
                <a:solidFill>
                  <a:srgbClr val="002060"/>
                </a:solidFill>
              </a:rPr>
              <a:t>,</a:t>
            </a:r>
            <a:r>
              <a:rPr lang="en-US" i="1" u="sng" dirty="0" err="1" smtClean="0">
                <a:solidFill>
                  <a:srgbClr val="002060"/>
                </a:solidFill>
              </a:rPr>
              <a:t>revision</a:t>
            </a:r>
            <a:r>
              <a:rPr lang="en-US" i="1" u="sng" dirty="0" smtClean="0">
                <a:solidFill>
                  <a:srgbClr val="002060"/>
                </a:solidFill>
              </a:rPr>
              <a:t> </a:t>
            </a:r>
            <a:r>
              <a:rPr lang="en-US" i="1" u="sng" dirty="0">
                <a:solidFill>
                  <a:srgbClr val="002060"/>
                </a:solidFill>
              </a:rPr>
              <a:t>year</a:t>
            </a:r>
            <a:r>
              <a:rPr lang="en-US" i="1" dirty="0">
                <a:solidFill>
                  <a:srgbClr val="002060"/>
                </a:solidFill>
              </a:rPr>
              <a:t>, course, </a:t>
            </a:r>
            <a:r>
              <a:rPr lang="en-US" i="1" dirty="0" err="1">
                <a:solidFill>
                  <a:srgbClr val="002060"/>
                </a:solidFill>
              </a:rPr>
              <a:t>sname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sem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total_merit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marks_ext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marks_int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marks_attd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marks_assgn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theory_practical</a:t>
            </a:r>
            <a:r>
              <a:rPr lang="en-US" i="1" dirty="0">
                <a:solidFill>
                  <a:srgbClr val="002060"/>
                </a:solidFill>
              </a:rPr>
              <a:t>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faculty(</a:t>
            </a:r>
            <a:r>
              <a:rPr lang="en-US" i="1" u="sng" dirty="0" err="1" smtClean="0">
                <a:solidFill>
                  <a:srgbClr val="002060"/>
                </a:solidFill>
              </a:rPr>
              <a:t>eid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efname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elname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phone_no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email_add</a:t>
            </a:r>
            <a:r>
              <a:rPr lang="en-US" i="1" dirty="0">
                <a:solidFill>
                  <a:srgbClr val="002060"/>
                </a:solidFill>
              </a:rPr>
              <a:t>, category, role);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student(</a:t>
            </a:r>
            <a:r>
              <a:rPr lang="en-US" i="1" u="sng" dirty="0" err="1" smtClean="0">
                <a:solidFill>
                  <a:srgbClr val="002060"/>
                </a:solidFill>
              </a:rPr>
              <a:t>rollno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sid</a:t>
            </a:r>
            <a:r>
              <a:rPr lang="en-US" i="1" dirty="0">
                <a:solidFill>
                  <a:srgbClr val="002060"/>
                </a:solidFill>
              </a:rPr>
              <a:t>, batch, course, </a:t>
            </a:r>
            <a:r>
              <a:rPr lang="en-US" i="1" dirty="0" err="1">
                <a:solidFill>
                  <a:srgbClr val="002060"/>
                </a:solidFill>
              </a:rPr>
              <a:t>fname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lname</a:t>
            </a:r>
            <a:r>
              <a:rPr lang="en-US" i="1" dirty="0">
                <a:solidFill>
                  <a:srgbClr val="002060"/>
                </a:solidFill>
              </a:rPr>
              <a:t>, gender, dob, </a:t>
            </a:r>
            <a:r>
              <a:rPr lang="en-US" i="1" dirty="0" err="1">
                <a:solidFill>
                  <a:srgbClr val="002060"/>
                </a:solidFill>
              </a:rPr>
              <a:t>per_add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mail_add</a:t>
            </a:r>
            <a:r>
              <a:rPr lang="en-US" i="1" dirty="0">
                <a:solidFill>
                  <a:srgbClr val="002060"/>
                </a:solidFill>
              </a:rPr>
              <a:t>, contact, email, </a:t>
            </a:r>
            <a:r>
              <a:rPr lang="en-US" i="1" dirty="0" err="1">
                <a:solidFill>
                  <a:srgbClr val="002060"/>
                </a:solidFill>
              </a:rPr>
              <a:t>father_name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mother_name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guardian_name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guardian_contact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guardian_email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bloodgroup</a:t>
            </a:r>
            <a:r>
              <a:rPr lang="en-US" i="1" dirty="0">
                <a:solidFill>
                  <a:srgbClr val="002060"/>
                </a:solidFill>
              </a:rPr>
              <a:t>, nationality, religion, caste, </a:t>
            </a:r>
            <a:r>
              <a:rPr lang="en-US" i="1" dirty="0" err="1">
                <a:solidFill>
                  <a:srgbClr val="002060"/>
                </a:solidFill>
              </a:rPr>
              <a:t>marital_status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regno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regyear</a:t>
            </a:r>
            <a:r>
              <a:rPr lang="en-US" i="1" dirty="0" smtClean="0">
                <a:solidFill>
                  <a:srgbClr val="002060"/>
                </a:solidFill>
              </a:rPr>
              <a:t>);</a:t>
            </a:r>
            <a:r>
              <a:rPr lang="en-US" i="1" dirty="0">
                <a:solidFill>
                  <a:srgbClr val="002060"/>
                </a:solidFill>
              </a:rPr>
              <a:t> </a:t>
            </a:r>
            <a:endParaRPr lang="en-IN" i="1" dirty="0">
              <a:solidFill>
                <a:srgbClr val="002060"/>
              </a:solidFill>
            </a:endParaRPr>
          </a:p>
          <a:p>
            <a:endParaRPr lang="en-IN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Relational Schema for Relationship Sets</a:t>
            </a:r>
            <a:r>
              <a:rPr lang="en-IN" i="1" dirty="0" smtClean="0">
                <a:solidFill>
                  <a:srgbClr val="0070C0"/>
                </a:solidFill>
              </a:rPr>
              <a:t/>
            </a:r>
            <a:br>
              <a:rPr lang="en-IN" i="1" dirty="0" smtClean="0">
                <a:solidFill>
                  <a:srgbClr val="0070C0"/>
                </a:solidFill>
              </a:rPr>
            </a:b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1" dirty="0" smtClean="0">
                <a:solidFill>
                  <a:srgbClr val="002060"/>
                </a:solidFill>
              </a:rPr>
              <a:t>elects(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rollno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elective no</a:t>
            </a:r>
            <a:r>
              <a:rPr lang="en-US" sz="2400" i="1" dirty="0" smtClean="0">
                <a:solidFill>
                  <a:srgbClr val="002060"/>
                </a:solidFill>
              </a:rPr>
              <a:t>,</a:t>
            </a:r>
            <a:r>
              <a:rPr lang="en-US" sz="2400" i="1" u="sng" dirty="0" smtClean="0">
                <a:solidFill>
                  <a:srgbClr val="002060"/>
                </a:solidFill>
              </a:rPr>
              <a:t>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sem</a:t>
            </a:r>
            <a:r>
              <a:rPr lang="en-US" sz="2400" i="1" u="sng" dirty="0" smtClean="0">
                <a:solidFill>
                  <a:srgbClr val="002060"/>
                </a:solidFill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</a:rPr>
              <a:t>revision </a:t>
            </a:r>
            <a:r>
              <a:rPr lang="en-US" sz="2400" i="1" dirty="0" err="1" smtClean="0">
                <a:solidFill>
                  <a:srgbClr val="002060"/>
                </a:solidFill>
              </a:rPr>
              <a:t>year,scode</a:t>
            </a:r>
            <a:r>
              <a:rPr lang="en-US" sz="2400" i="1" dirty="0" smtClean="0">
                <a:solidFill>
                  <a:srgbClr val="002060"/>
                </a:solidFill>
              </a:rPr>
              <a:t>);</a:t>
            </a:r>
            <a:endParaRPr lang="en-IN" sz="2400" i="1" dirty="0" smtClean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repeats(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rollno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scode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revision year,</a:t>
            </a:r>
            <a:r>
              <a:rPr lang="en-US" sz="2400" i="1" dirty="0" smtClean="0">
                <a:solidFill>
                  <a:srgbClr val="002060"/>
                </a:solidFill>
              </a:rPr>
              <a:t> tries, applied);</a:t>
            </a:r>
            <a:endParaRPr lang="en-IN" sz="2400" i="1" dirty="0" smtClean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teaches(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eid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scode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revision year);</a:t>
            </a:r>
            <a:endParaRPr lang="en-IN" sz="2400" i="1" dirty="0" smtClean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debarred(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rollno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scode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revision year);</a:t>
            </a:r>
          </a:p>
          <a:p>
            <a:endParaRPr lang="en-US" sz="2400" i="1" u="sng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midterm(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rollno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scode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revision year</a:t>
            </a:r>
            <a:r>
              <a:rPr lang="en-US" sz="2400" i="1" dirty="0" smtClean="0">
                <a:solidFill>
                  <a:srgbClr val="002060"/>
                </a:solidFill>
              </a:rPr>
              <a:t>, c1,c2,c3, </a:t>
            </a:r>
            <a:r>
              <a:rPr lang="en-US" sz="2400" i="1" dirty="0" err="1" smtClean="0">
                <a:solidFill>
                  <a:srgbClr val="002060"/>
                </a:solidFill>
              </a:rPr>
              <a:t>atn_marks</a:t>
            </a:r>
            <a:r>
              <a:rPr lang="en-US" sz="2400" i="1" dirty="0" smtClean="0">
                <a:solidFill>
                  <a:srgbClr val="002060"/>
                </a:solidFill>
              </a:rPr>
              <a:t>, atn1, atn2);</a:t>
            </a: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user(</a:t>
            </a:r>
            <a:r>
              <a:rPr lang="en-US" sz="2400" i="1" u="sng" dirty="0" smtClean="0">
                <a:solidFill>
                  <a:srgbClr val="002060"/>
                </a:solidFill>
              </a:rPr>
              <a:t>username</a:t>
            </a:r>
            <a:r>
              <a:rPr lang="en-US" sz="2400" i="1" dirty="0" smtClean="0">
                <a:solidFill>
                  <a:srgbClr val="002060"/>
                </a:solidFill>
              </a:rPr>
              <a:t>, password, </a:t>
            </a:r>
            <a:r>
              <a:rPr lang="en-US" sz="2400" i="1" dirty="0" err="1" smtClean="0">
                <a:solidFill>
                  <a:srgbClr val="002060"/>
                </a:solidFill>
              </a:rPr>
              <a:t>student_view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</a:rPr>
              <a:t>teacher_view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</a:rPr>
              <a:t>clerk_view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</a:rPr>
              <a:t>admin_view</a:t>
            </a:r>
            <a:r>
              <a:rPr lang="en-US" sz="2400" i="1" dirty="0" smtClean="0">
                <a:solidFill>
                  <a:srgbClr val="002060"/>
                </a:solidFill>
              </a:rPr>
              <a:t>)</a:t>
            </a:r>
            <a:endParaRPr lang="en-IN" sz="2400" i="1" dirty="0" smtClean="0">
              <a:solidFill>
                <a:srgbClr val="002060"/>
              </a:solidFill>
            </a:endParaRPr>
          </a:p>
          <a:p>
            <a:endParaRPr lang="en-IN" sz="2400" i="1" dirty="0" smtClean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Security Requirements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AU" dirty="0" smtClean="0"/>
              <a:t>Communication Between Client and Server is secured.</a:t>
            </a:r>
          </a:p>
          <a:p>
            <a:pPr marL="514350" indent="-514350"/>
            <a:r>
              <a:rPr lang="en-AU" dirty="0" smtClean="0"/>
              <a:t>The pages are only accessible to the users that have access to the page.</a:t>
            </a:r>
            <a:endParaRPr lang="en-IN" dirty="0" smtClean="0"/>
          </a:p>
          <a:p>
            <a:pPr marL="514350" indent="-514350"/>
            <a:r>
              <a:rPr lang="en-AU" dirty="0" smtClean="0"/>
              <a:t>The protected pages are only accessible to logged in users.</a:t>
            </a:r>
          </a:p>
          <a:p>
            <a:pPr marL="514350" indent="-514350"/>
            <a:r>
              <a:rPr lang="en-AU" dirty="0" smtClean="0"/>
              <a:t>Teachers are only allowed to change attendance and marks of students taking their respective subjects.</a:t>
            </a:r>
            <a:endParaRPr lang="en-US" dirty="0" smtClean="0"/>
          </a:p>
          <a:p>
            <a:pPr marL="514350" indent="-514350"/>
            <a:r>
              <a:rPr lang="en-AU" dirty="0" smtClean="0"/>
              <a:t>The text fields only allow valid input.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Conclusion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	Our goal was to make an automated system for the department of I.T.  And hence we have achieved our goal.	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	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The ISITNEHU may be later adopted and implemented in other departments of the university.</a:t>
            </a:r>
            <a:endParaRPr lang="en-IN" sz="2400" i="1" dirty="0">
              <a:solidFill>
                <a:srgbClr val="002060"/>
              </a:solidFill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References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928670"/>
            <a:ext cx="7783832" cy="5410200"/>
          </a:xfrm>
        </p:spPr>
        <p:txBody>
          <a:bodyPr>
            <a:no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Rajib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Mall, “Fundamentals of Software Engineering”, 3</a:t>
            </a:r>
            <a:r>
              <a:rPr kumimoji="0" lang="en-US" sz="2000" b="0" u="none" strike="noStrike" cap="none" normalizeH="0" baseline="3000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rd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edition, PHI Learning Private Limited, 2010, Pages 86,108-202,323-369.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Henry F. 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Korth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Silberschatz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Abraham and 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Sudarshan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“Database System Concepts”, 4th edition, The McGraw Hill Companies, 2001.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W. Jason Gilmore , “Beginning PHP and 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MySQL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”, third edition.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Websites:</a:t>
            </a:r>
          </a:p>
          <a:p>
            <a:pPr marL="274320" lvl="1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400" b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/>
              <a:t>W3School - </a:t>
            </a:r>
            <a:r>
              <a:rPr lang="en-US" sz="2000" dirty="0" smtClean="0">
                <a:hlinkClick r:id="rId2"/>
              </a:rPr>
              <a:t>http://www.w3schools.com/</a:t>
            </a:r>
            <a:endParaRPr lang="en-US" sz="2000" dirty="0" smtClean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/>
              <a:t>StackOverflow</a:t>
            </a:r>
            <a:r>
              <a:rPr lang="en-US" sz="2000" dirty="0" smtClean="0"/>
              <a:t>-http://stackoverflow.com/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PHP-http://www.php.net/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Ubuntu</a:t>
            </a:r>
            <a:r>
              <a:rPr lang="en-US" sz="2000" dirty="0" smtClean="0"/>
              <a:t>-http://www.ubuntu.com/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Apache-http://www.apache.org/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MySQL</a:t>
            </a:r>
            <a:r>
              <a:rPr lang="en-US" sz="2000" dirty="0" smtClean="0"/>
              <a:t>-http://www.mysql.com/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opencodez</a:t>
            </a:r>
            <a:r>
              <a:rPr lang="en-US" sz="2000" dirty="0" smtClean="0"/>
              <a:t>-</a:t>
            </a:r>
            <a:r>
              <a:rPr lang="en-US" sz="2000" u="sng" dirty="0" smtClean="0">
                <a:hlinkClick r:id="rId3"/>
              </a:rPr>
              <a:t>http://www.opencodez.com/apache/ssl-certificate-    and-install-in-xampp.htm</a:t>
            </a:r>
            <a:endParaRPr lang="en-US" sz="2000" u="sng" dirty="0" smtClean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FrontPage-</a:t>
            </a:r>
            <a:r>
              <a:rPr lang="en-US" sz="2000" u="sng" dirty="0" smtClean="0">
                <a:hlinkClick r:id="rId4"/>
              </a:rPr>
              <a:t>http://wiki.apache.org/</a:t>
            </a:r>
            <a:r>
              <a:rPr lang="en-US" sz="2000" u="sng" dirty="0" err="1" smtClean="0">
                <a:hlinkClick r:id="rId4"/>
              </a:rPr>
              <a:t>httpd</a:t>
            </a:r>
            <a:r>
              <a:rPr lang="en-US" sz="2000" u="sng" dirty="0" smtClean="0">
                <a:hlinkClick r:id="rId4"/>
              </a:rPr>
              <a:t>/</a:t>
            </a:r>
            <a:r>
              <a:rPr lang="en-US" sz="2000" u="sng" dirty="0" err="1" smtClean="0">
                <a:hlinkClick r:id="rId4"/>
              </a:rPr>
              <a:t>RewriteHTTPToHTTPS</a:t>
            </a:r>
            <a:endParaRPr lang="en-US" sz="2000" dirty="0" smtClean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Appendix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admi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214422"/>
            <a:ext cx="8072461" cy="564357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Group Members: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Brandon Victor </a:t>
            </a:r>
            <a:r>
              <a:rPr lang="en-US" dirty="0" err="1" smtClean="0">
                <a:solidFill>
                  <a:srgbClr val="0070C0"/>
                </a:solidFill>
              </a:rPr>
              <a:t>Syiem</a:t>
            </a:r>
            <a:r>
              <a:rPr lang="en-US" dirty="0" smtClean="0">
                <a:solidFill>
                  <a:srgbClr val="0070C0"/>
                </a:solidFill>
              </a:rPr>
              <a:t>(BT/IT/1013)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Devika</a:t>
            </a:r>
            <a:r>
              <a:rPr lang="en-US" dirty="0" smtClean="0">
                <a:solidFill>
                  <a:srgbClr val="0070C0"/>
                </a:solidFill>
              </a:rPr>
              <a:t> Paul(BT/IT/1016)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Hazel Nicolette Manners(BT/IT/1020)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Prasanta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Kalita</a:t>
            </a:r>
            <a:r>
              <a:rPr lang="en-US" dirty="0" smtClean="0">
                <a:solidFill>
                  <a:srgbClr val="0070C0"/>
                </a:solidFill>
              </a:rPr>
              <a:t>(BT/IT/1044)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Ronald Ashley </a:t>
            </a:r>
            <a:r>
              <a:rPr lang="en-US" dirty="0" err="1" smtClean="0">
                <a:solidFill>
                  <a:srgbClr val="0070C0"/>
                </a:solidFill>
              </a:rPr>
              <a:t>Dkhar</a:t>
            </a:r>
            <a:r>
              <a:rPr lang="en-US" dirty="0" smtClean="0">
                <a:solidFill>
                  <a:srgbClr val="0070C0"/>
                </a:solidFill>
              </a:rPr>
              <a:t>(BT/IT/1064(L))</a:t>
            </a:r>
            <a:endParaRPr lang="en-IN" dirty="0" smtClean="0">
              <a:solidFill>
                <a:srgbClr val="0070C0"/>
              </a:solidFill>
            </a:endParaRPr>
          </a:p>
          <a:p>
            <a:endParaRPr lang="en-IN" i="1" dirty="0" smtClean="0">
              <a:solidFill>
                <a:srgbClr val="0070C0"/>
              </a:solidFill>
            </a:endParaRPr>
          </a:p>
          <a:p>
            <a:endParaRPr lang="en-IN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Problem  Definition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	The </a:t>
            </a:r>
            <a:r>
              <a:rPr lang="en-US" sz="2400" i="1" dirty="0">
                <a:solidFill>
                  <a:srgbClr val="002060"/>
                </a:solidFill>
              </a:rPr>
              <a:t>definition of our problem lies in manual system and a </a:t>
            </a:r>
            <a:r>
              <a:rPr lang="en-US" sz="2400" i="1" dirty="0" smtClean="0">
                <a:solidFill>
                  <a:srgbClr val="002060"/>
                </a:solidFill>
              </a:rPr>
              <a:t>fully automated </a:t>
            </a:r>
            <a:r>
              <a:rPr lang="en-US" sz="2400" i="1" dirty="0">
                <a:solidFill>
                  <a:srgbClr val="002060"/>
                </a:solidFill>
              </a:rPr>
              <a:t>system</a:t>
            </a:r>
            <a:r>
              <a:rPr lang="en-US" sz="2400" i="1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Current </a:t>
            </a:r>
            <a:r>
              <a:rPr lang="en-US" sz="2400" b="1" i="1" dirty="0">
                <a:solidFill>
                  <a:srgbClr val="002060"/>
                </a:solidFill>
              </a:rPr>
              <a:t>System</a:t>
            </a:r>
            <a:r>
              <a:rPr lang="en-US" sz="2400" b="1" i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</a:rPr>
              <a:t>The  </a:t>
            </a:r>
            <a:r>
              <a:rPr lang="en-US" sz="2400" i="1" dirty="0">
                <a:solidFill>
                  <a:srgbClr val="002060"/>
                </a:solidFill>
              </a:rPr>
              <a:t>system is very time consuming and </a:t>
            </a:r>
            <a:r>
              <a:rPr lang="en-US" sz="2400" i="1" dirty="0" smtClean="0">
                <a:solidFill>
                  <a:srgbClr val="002060"/>
                </a:solidFill>
              </a:rPr>
              <a:t>lazy.</a:t>
            </a:r>
            <a:endParaRPr lang="en-IN" sz="24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</a:rPr>
              <a:t> 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Proposed </a:t>
            </a:r>
            <a:r>
              <a:rPr lang="en-US" sz="2400" b="1" i="1" dirty="0">
                <a:solidFill>
                  <a:srgbClr val="002060"/>
                </a:solidFill>
              </a:rPr>
              <a:t>S</a:t>
            </a:r>
            <a:r>
              <a:rPr lang="en-US" sz="2400" b="1" i="1" dirty="0" smtClean="0">
                <a:solidFill>
                  <a:srgbClr val="002060"/>
                </a:solidFill>
              </a:rPr>
              <a:t>ystem:</a:t>
            </a:r>
          </a:p>
          <a:p>
            <a:pPr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</a:rPr>
              <a:t>The proposed system is fast</a:t>
            </a:r>
            <a:r>
              <a:rPr lang="en-US" sz="2400" i="1" dirty="0">
                <a:solidFill>
                  <a:srgbClr val="002060"/>
                </a:solidFill>
              </a:rPr>
              <a:t>, accurate, user-friendly and reliable.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Objective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428736"/>
            <a:ext cx="749808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The </a:t>
            </a:r>
            <a:r>
              <a:rPr lang="en-US" sz="2400" i="1" dirty="0">
                <a:solidFill>
                  <a:srgbClr val="002060"/>
                </a:solidFill>
              </a:rPr>
              <a:t>main aim of this project  is </a:t>
            </a:r>
            <a:r>
              <a:rPr lang="en-US" sz="2400" i="1" dirty="0" smtClean="0">
                <a:solidFill>
                  <a:srgbClr val="002060"/>
                </a:solidFill>
              </a:rPr>
              <a:t>to develop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“Information </a:t>
            </a:r>
            <a:r>
              <a:rPr lang="en-US" sz="2400" i="1" dirty="0">
                <a:solidFill>
                  <a:srgbClr val="002060"/>
                </a:solidFill>
              </a:rPr>
              <a:t>System of IT </a:t>
            </a:r>
            <a:r>
              <a:rPr lang="en-US" sz="2400" i="1" dirty="0" err="1" smtClean="0">
                <a:solidFill>
                  <a:srgbClr val="002060"/>
                </a:solidFill>
              </a:rPr>
              <a:t>dept,NEHU</a:t>
            </a:r>
            <a:r>
              <a:rPr lang="en-US" sz="2400" i="1" dirty="0" smtClean="0">
                <a:solidFill>
                  <a:srgbClr val="002060"/>
                </a:solidFill>
              </a:rPr>
              <a:t>(ISITNEHU)” </a:t>
            </a:r>
            <a:r>
              <a:rPr lang="en-US" sz="2400" i="1" dirty="0">
                <a:solidFill>
                  <a:srgbClr val="002060"/>
                </a:solidFill>
              </a:rPr>
              <a:t>t</a:t>
            </a:r>
            <a:r>
              <a:rPr lang="en-US" sz="2400" i="1" dirty="0" smtClean="0">
                <a:solidFill>
                  <a:srgbClr val="002060"/>
                </a:solidFill>
              </a:rPr>
              <a:t>o provide an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easy </a:t>
            </a:r>
            <a:r>
              <a:rPr lang="en-US" sz="2400" i="1" dirty="0">
                <a:solidFill>
                  <a:srgbClr val="002060"/>
                </a:solidFill>
              </a:rPr>
              <a:t>way to automate all functionalities involved in </a:t>
            </a:r>
            <a:r>
              <a:rPr lang="en-US" sz="2400" i="1" dirty="0" smtClean="0">
                <a:solidFill>
                  <a:srgbClr val="002060"/>
                </a:solidFill>
              </a:rPr>
              <a:t>managing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students</a:t>
            </a:r>
            <a:r>
              <a:rPr lang="en-US" sz="2400" i="1" dirty="0">
                <a:solidFill>
                  <a:srgbClr val="002060"/>
                </a:solidFill>
              </a:rPr>
              <a:t>’ details , marks management , attendance sheet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generation  </a:t>
            </a:r>
            <a:r>
              <a:rPr lang="en-US" sz="2400" i="1" dirty="0">
                <a:solidFill>
                  <a:srgbClr val="002060"/>
                </a:solidFill>
              </a:rPr>
              <a:t>and admit card generation. 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939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Need of ISITNEHU(Information System of I.T. department of NEHU)</a:t>
            </a:r>
            <a:r>
              <a:rPr lang="en-IN" sz="3600" i="1" dirty="0" smtClean="0">
                <a:solidFill>
                  <a:srgbClr val="0070C0"/>
                </a:solidFill>
              </a:rPr>
              <a:t/>
            </a:r>
            <a:br>
              <a:rPr lang="en-IN" sz="3600" i="1" dirty="0" smtClean="0">
                <a:solidFill>
                  <a:srgbClr val="0070C0"/>
                </a:solidFill>
              </a:rPr>
            </a:br>
            <a:endParaRPr lang="en-IN" sz="3600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A </a:t>
            </a:r>
            <a:r>
              <a:rPr lang="en-US" sz="2400" i="1" dirty="0">
                <a:solidFill>
                  <a:srgbClr val="002060"/>
                </a:solidFill>
              </a:rPr>
              <a:t>few factors that direct us to develop a new system are given below -: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Faster System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Accuracy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Reliability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Informative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Attendance </a:t>
            </a:r>
            <a:r>
              <a:rPr lang="en-US" sz="2400" i="1" dirty="0">
                <a:solidFill>
                  <a:srgbClr val="002060"/>
                </a:solidFill>
              </a:rPr>
              <a:t>Sheet Generation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Marks Management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Admit Card generation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</a:rPr>
              <a:t>Student Details, Marks Management, Admit card generation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and </a:t>
            </a:r>
            <a:r>
              <a:rPr lang="en-US" sz="2400" i="1" dirty="0">
                <a:solidFill>
                  <a:srgbClr val="002060"/>
                </a:solidFill>
              </a:rPr>
              <a:t>attendance sheet generation can be instantly done with very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minimum effort </a:t>
            </a:r>
            <a:r>
              <a:rPr lang="en-US" sz="2400" i="1" dirty="0">
                <a:solidFill>
                  <a:srgbClr val="002060"/>
                </a:solidFill>
              </a:rPr>
              <a:t>required for the task, providing stress-free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solution </a:t>
            </a:r>
            <a:r>
              <a:rPr lang="en-US" sz="2400" i="1" dirty="0">
                <a:solidFill>
                  <a:srgbClr val="002060"/>
                </a:solidFill>
              </a:rPr>
              <a:t>to the teachers and clerk of the IT Department.</a:t>
            </a:r>
            <a:endParaRPr lang="en-IN" sz="24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Marks </a:t>
            </a:r>
            <a:r>
              <a:rPr lang="en-US" sz="2400" i="1" dirty="0">
                <a:solidFill>
                  <a:srgbClr val="002060"/>
                </a:solidFill>
              </a:rPr>
              <a:t>can now be entered through the “ISITNEHU”. The clerk can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generate </a:t>
            </a:r>
            <a:r>
              <a:rPr lang="en-US" sz="2400" i="1" dirty="0">
                <a:solidFill>
                  <a:srgbClr val="002060"/>
                </a:solidFill>
              </a:rPr>
              <a:t>admit cards of all students in an automated way. This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system </a:t>
            </a:r>
            <a:r>
              <a:rPr lang="en-US" sz="2400" i="1" dirty="0">
                <a:solidFill>
                  <a:srgbClr val="002060"/>
                </a:solidFill>
              </a:rPr>
              <a:t>allows 24-hour assistance to access student records and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to </a:t>
            </a:r>
            <a:r>
              <a:rPr lang="en-US" sz="2400" i="1" dirty="0">
                <a:solidFill>
                  <a:srgbClr val="002060"/>
                </a:solidFill>
              </a:rPr>
              <a:t>make the marks submission process for teachers more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efficient</a:t>
            </a:r>
            <a:r>
              <a:rPr lang="en-US" sz="2400" i="1" dirty="0">
                <a:solidFill>
                  <a:srgbClr val="002060"/>
                </a:solidFill>
              </a:rPr>
              <a:t>.</a:t>
            </a:r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Benefits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improve the efficiency.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provide easy and faster generation of </a:t>
            </a:r>
            <a:r>
              <a:rPr lang="en-US" sz="2400" i="1" dirty="0" smtClean="0">
                <a:solidFill>
                  <a:srgbClr val="002060"/>
                </a:solidFill>
              </a:rPr>
              <a:t>Admit </a:t>
            </a:r>
            <a:r>
              <a:rPr lang="en-US" sz="2400" i="1" dirty="0">
                <a:solidFill>
                  <a:srgbClr val="002060"/>
                </a:solidFill>
              </a:rPr>
              <a:t>Card.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quickly find out student details and marks.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provide user friendly environment.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provide an easy and fast way to generation </a:t>
            </a:r>
            <a:r>
              <a:rPr lang="en-US" sz="2400" i="1" dirty="0" smtClean="0">
                <a:solidFill>
                  <a:srgbClr val="002060"/>
                </a:solidFill>
              </a:rPr>
              <a:t>	attendance </a:t>
            </a:r>
            <a:r>
              <a:rPr lang="en-US" sz="2400" i="1" dirty="0">
                <a:solidFill>
                  <a:srgbClr val="002060"/>
                </a:solidFill>
              </a:rPr>
              <a:t>sheets.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600" b="1" dirty="0" smtClean="0">
                <a:solidFill>
                  <a:srgbClr val="0070C0"/>
                </a:solidFill>
              </a:rPr>
              <a:t>Functional Requirements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/>
              <a:t>Common</a:t>
            </a:r>
          </a:p>
          <a:p>
            <a:pPr>
              <a:buNone/>
            </a:pPr>
            <a:r>
              <a:rPr lang="en-US" sz="2400" dirty="0" smtClean="0"/>
              <a:t>	This module helps to view the Basic students Information.</a:t>
            </a:r>
          </a:p>
          <a:p>
            <a:pPr>
              <a:buNone/>
            </a:pPr>
            <a:r>
              <a:rPr lang="en-US" sz="2400" b="1" u="sng" dirty="0" smtClean="0"/>
              <a:t>Clerk</a:t>
            </a:r>
          </a:p>
          <a:p>
            <a:pPr>
              <a:buNone/>
            </a:pPr>
            <a:r>
              <a:rPr lang="en-US" sz="2400" dirty="0" smtClean="0"/>
              <a:t>		This module helps to view and print the admit cards details. It also helps to generate admit cards and entry of new student details and Faculty details.	</a:t>
            </a:r>
          </a:p>
          <a:p>
            <a:pPr>
              <a:buNone/>
            </a:pPr>
            <a:r>
              <a:rPr lang="en-US" sz="2400" b="1" u="sng" dirty="0" smtClean="0"/>
              <a:t>Teacher</a:t>
            </a:r>
          </a:p>
          <a:p>
            <a:pPr>
              <a:buNone/>
            </a:pPr>
            <a:r>
              <a:rPr lang="en-US" sz="2400" dirty="0" smtClean="0"/>
              <a:t>		This module helps in the entry of students marks and attendance, generate attendance sheet and assign students into their elective subject if the students opted for it.	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Student</a:t>
            </a:r>
          </a:p>
          <a:p>
            <a:pPr>
              <a:buNone/>
            </a:pPr>
            <a:r>
              <a:rPr lang="en-US" dirty="0" smtClean="0"/>
              <a:t>		This module helps notify students of new Events and is under construction. </a:t>
            </a:r>
          </a:p>
          <a:p>
            <a:pPr>
              <a:buNone/>
            </a:pPr>
            <a:r>
              <a:rPr lang="en-US" b="1" u="sng" dirty="0" smtClean="0"/>
              <a:t>Admin</a:t>
            </a:r>
          </a:p>
          <a:p>
            <a:pPr>
              <a:buNone/>
            </a:pPr>
            <a:r>
              <a:rPr lang="en-US" dirty="0" smtClean="0"/>
              <a:t>		This is the master module and has the functionalities of all the other modules and also helps in managing the Access control of different users.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239</TotalTime>
  <Words>543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Solstice</vt:lpstr>
      <vt:lpstr>Slide</vt:lpstr>
      <vt:lpstr>Minor Project on Information System of I.T. department of NEHU(ISITNEHU)</vt:lpstr>
      <vt:lpstr>Slide 2</vt:lpstr>
      <vt:lpstr>Problem  Definition</vt:lpstr>
      <vt:lpstr>Objective</vt:lpstr>
      <vt:lpstr>Need of ISITNEHU(Information System of I.T. department of NEHU) </vt:lpstr>
      <vt:lpstr>Introduction</vt:lpstr>
      <vt:lpstr>Benefits</vt:lpstr>
      <vt:lpstr>Functional Requirements </vt:lpstr>
      <vt:lpstr>Functional Requirements</vt:lpstr>
      <vt:lpstr>Use Case Diagram</vt:lpstr>
      <vt:lpstr>Non-Functional Requirements</vt:lpstr>
      <vt:lpstr>Entity Relationship Diagram</vt:lpstr>
      <vt:lpstr>Relational Schema of database tables </vt:lpstr>
      <vt:lpstr> Relational Schema for Relationship Sets </vt:lpstr>
      <vt:lpstr>Security Requirements</vt:lpstr>
      <vt:lpstr> Conclusion </vt:lpstr>
      <vt:lpstr>References 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ISITNEHU(Information System of I.T. department of NEHU)</dc:title>
  <dc:creator>Presario</dc:creator>
  <cp:lastModifiedBy>user</cp:lastModifiedBy>
  <cp:revision>37</cp:revision>
  <dcterms:created xsi:type="dcterms:W3CDTF">2013-12-14T17:33:48Z</dcterms:created>
  <dcterms:modified xsi:type="dcterms:W3CDTF">2013-12-19T01:56:26Z</dcterms:modified>
</cp:coreProperties>
</file>