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3" r:id="rId9"/>
    <p:sldId id="265" r:id="rId10"/>
    <p:sldId id="266" r:id="rId11"/>
    <p:sldId id="269" r:id="rId12"/>
    <p:sldId id="270" r:id="rId13"/>
    <p:sldId id="275" r:id="rId14"/>
    <p:sldId id="273" r:id="rId15"/>
    <p:sldId id="268" r:id="rId16"/>
    <p:sldId id="271" r:id="rId17"/>
    <p:sldId id="272" r:id="rId18"/>
    <p:sldId id="274" r:id="rId19"/>
    <p:sldId id="276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959" autoAdjust="0"/>
  </p:normalViewPr>
  <p:slideViewPr>
    <p:cSldViewPr snapToGrid="0" snapToObjects="1">
      <p:cViewPr>
        <p:scale>
          <a:sx n="90" d="100"/>
          <a:sy n="90" d="100"/>
        </p:scale>
        <p:origin x="-1632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ABC45-A19E-6C4A-A44F-D1BC57AF1EC3}" type="datetimeFigureOut">
              <a:rPr lang="en-US" smtClean="0"/>
              <a:t>12/15/14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2863DE-CB5B-2240-86DD-AB3C25B7D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65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2863DE-CB5B-2240-86DD-AB3C25B7DD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6222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2863DE-CB5B-2240-86DD-AB3C25B7DD7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939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</a:t>
            </a:r>
            <a:r>
              <a:rPr lang="en-US" baseline="-25000" dirty="0" smtClean="0"/>
              <a:t>i</a:t>
            </a:r>
            <a:r>
              <a:rPr lang="en-US" baseline="0" dirty="0" smtClean="0"/>
              <a:t> is the semantic value of a wire</a:t>
            </a:r>
          </a:p>
          <a:p>
            <a:r>
              <a:rPr lang="en-US" baseline="0" dirty="0" smtClean="0"/>
              <a:t>π</a:t>
            </a:r>
            <a:r>
              <a:rPr lang="en-US" baseline="-25000" dirty="0" smtClean="0"/>
              <a:t> </a:t>
            </a:r>
            <a:r>
              <a:rPr lang="en-US" baseline="0" dirty="0" smtClean="0"/>
              <a:t>is a one-time pad chosen for each gate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2863DE-CB5B-2240-86DD-AB3C25B7DD7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055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 generates a random R the length of the keys</a:t>
            </a:r>
            <a:r>
              <a:rPr lang="en-US" baseline="0" dirty="0" smtClean="0"/>
              <a:t> and uses it </a:t>
            </a:r>
            <a:endParaRPr lang="en-US" dirty="0" smtClean="0"/>
          </a:p>
          <a:p>
            <a:r>
              <a:rPr lang="en-US" dirty="0" smtClean="0"/>
              <a:t>Gen now no</a:t>
            </a:r>
            <a:r>
              <a:rPr lang="en-US" baseline="0" dirty="0" smtClean="0"/>
              <a:t> longer has to send any information for an XOR gate</a:t>
            </a:r>
          </a:p>
          <a:p>
            <a:r>
              <a:rPr lang="en-US" baseline="0" dirty="0" err="1" smtClean="0"/>
              <a:t>Eval</a:t>
            </a:r>
            <a:r>
              <a:rPr lang="en-US" baseline="0" dirty="0" smtClean="0"/>
              <a:t> simply XORs her inputs together</a:t>
            </a:r>
          </a:p>
          <a:p>
            <a:r>
              <a:rPr lang="en-US" baseline="0" dirty="0" err="1" smtClean="0"/>
              <a:t>K_z</a:t>
            </a:r>
            <a:r>
              <a:rPr lang="en-US" baseline="0" dirty="0" smtClean="0"/>
              <a:t> now dependent on the inputs, not generated independently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2863DE-CB5B-2240-86DD-AB3C25B7DD7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4989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Little </a:t>
            </a:r>
            <a:r>
              <a:rPr lang="en-US" dirty="0" err="1" smtClean="0"/>
              <a:t>cs</a:t>
            </a:r>
            <a:r>
              <a:rPr lang="en-US" dirty="0" smtClean="0"/>
              <a:t> are permutation bits</a:t>
            </a:r>
          </a:p>
          <a:p>
            <a:r>
              <a:rPr lang="en-US" dirty="0" smtClean="0"/>
              <a:t>Big C is a </a:t>
            </a:r>
            <a:r>
              <a:rPr lang="en-US" dirty="0" err="1" smtClean="0"/>
              <a:t>ciphertext</a:t>
            </a:r>
            <a:endParaRPr lang="en-US" dirty="0" smtClean="0"/>
          </a:p>
          <a:p>
            <a:r>
              <a:rPr lang="en-US" dirty="0" smtClean="0"/>
              <a:t>Note that for</a:t>
            </a:r>
            <a:r>
              <a:rPr lang="en-US" baseline="0" dirty="0" smtClean="0"/>
              <a:t> the first gate, </a:t>
            </a:r>
            <a:r>
              <a:rPr lang="en-US" baseline="0" dirty="0" err="1" smtClean="0"/>
              <a:t>Gid</a:t>
            </a:r>
            <a:r>
              <a:rPr lang="en-US" baseline="0" dirty="0" smtClean="0"/>
              <a:t> || p || p will be </a:t>
            </a:r>
            <a:r>
              <a:rPr lang="en-US" baseline="0" dirty="0" err="1" smtClean="0"/>
              <a:t>Gid</a:t>
            </a:r>
            <a:r>
              <a:rPr lang="en-US" baseline="0" dirty="0" smtClean="0"/>
              <a:t> || 0 || 0</a:t>
            </a:r>
          </a:p>
          <a:p>
            <a:r>
              <a:rPr lang="en-US" baseline="0" dirty="0" smtClean="0"/>
              <a:t>In this way, the first key is implicit and predefined</a:t>
            </a:r>
          </a:p>
          <a:p>
            <a:r>
              <a:rPr lang="en-US" baseline="0" dirty="0" err="1" smtClean="0"/>
              <a:t>Eval</a:t>
            </a:r>
            <a:r>
              <a:rPr lang="en-US" baseline="0" dirty="0" smtClean="0"/>
              <a:t> can only learn it if she has both correct input keys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2863DE-CB5B-2240-86DD-AB3C25B7DD7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7315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abuses of notation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2863DE-CB5B-2240-86DD-AB3C25B7DD7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607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Without loss of</a:t>
            </a:r>
            <a:r>
              <a:rPr lang="en-US" baseline="0" dirty="0" smtClean="0"/>
              <a:t> generality, this is an OR gate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2863DE-CB5B-2240-86DD-AB3C25B7DD7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22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Yao’s Garbled Circuit scheme is an interactive two-party</a:t>
            </a:r>
            <a:r>
              <a:rPr lang="en-US" baseline="0" dirty="0" smtClean="0"/>
              <a:t> protocol for secure computation</a:t>
            </a:r>
          </a:p>
          <a:p>
            <a:r>
              <a:rPr lang="en-US" dirty="0" smtClean="0"/>
              <a:t>We</a:t>
            </a:r>
            <a:r>
              <a:rPr lang="en-US" baseline="0" dirty="0" smtClean="0"/>
              <a:t> encode a function as a circuit and then evaluate the circuit in a way we’re going to describe</a:t>
            </a:r>
          </a:p>
          <a:p>
            <a:r>
              <a:rPr lang="en-US" baseline="0" dirty="0" smtClean="0"/>
              <a:t>Gen is going to generate the garbled circuit, and </a:t>
            </a:r>
            <a:r>
              <a:rPr lang="en-US" baseline="0" dirty="0" err="1" smtClean="0"/>
              <a:t>eval</a:t>
            </a:r>
            <a:r>
              <a:rPr lang="en-US" baseline="0" dirty="0" smtClean="0"/>
              <a:t> is going to evaluate it</a:t>
            </a:r>
          </a:p>
          <a:p>
            <a:r>
              <a:rPr lang="en-US" baseline="0" dirty="0" smtClean="0"/>
              <a:t>If you would like to know about encoding a function as a circuit, we can talk offline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2863DE-CB5B-2240-86DD-AB3C25B7DD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519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Input wire,</a:t>
            </a:r>
          </a:p>
          <a:p>
            <a:r>
              <a:rPr lang="en-US" dirty="0" smtClean="0"/>
              <a:t>Output wire</a:t>
            </a:r>
          </a:p>
          <a:p>
            <a:r>
              <a:rPr lang="en-US" dirty="0" smtClean="0"/>
              <a:t>Wires hold a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2863DE-CB5B-2240-86DD-AB3C25B7DD7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43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Replace</a:t>
            </a:r>
            <a:r>
              <a:rPr lang="en-US" baseline="0" dirty="0" smtClean="0"/>
              <a:t> x and y values with keys</a:t>
            </a:r>
          </a:p>
          <a:p>
            <a:r>
              <a:rPr lang="en-US" baseline="0" dirty="0" smtClean="0"/>
              <a:t>Keys hide the “semantic value” of a “wire”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2863DE-CB5B-2240-86DD-AB3C25B7DD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43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slide shows the translation of an AND gate</a:t>
            </a:r>
            <a:endParaRPr lang="en-US" dirty="0" smtClean="0"/>
          </a:p>
          <a:p>
            <a:r>
              <a:rPr lang="en-US" dirty="0" smtClean="0"/>
              <a:t>Gen </a:t>
            </a:r>
            <a:r>
              <a:rPr lang="en-US" dirty="0" smtClean="0"/>
              <a:t>will convert every standard</a:t>
            </a:r>
            <a:r>
              <a:rPr lang="en-US" baseline="0" dirty="0" smtClean="0"/>
              <a:t> gate to a garbled gate</a:t>
            </a:r>
          </a:p>
          <a:p>
            <a:r>
              <a:rPr lang="en-US" baseline="0" dirty="0" smtClean="0"/>
              <a:t>Idea: </a:t>
            </a:r>
            <a:r>
              <a:rPr lang="en-US" baseline="0" dirty="0" err="1" smtClean="0"/>
              <a:t>Eval</a:t>
            </a:r>
            <a:r>
              <a:rPr lang="en-US" baseline="0" dirty="0" smtClean="0"/>
              <a:t> shouldn’t know what the semantic value of the output wire </a:t>
            </a:r>
            <a:r>
              <a:rPr lang="en-US" baseline="0" dirty="0" smtClean="0"/>
              <a:t>is</a:t>
            </a:r>
          </a:p>
          <a:p>
            <a:r>
              <a:rPr lang="en-US" baseline="0" dirty="0" smtClean="0"/>
              <a:t>The keys are generated using the key generation function for an encryption scheme: Gen(1^n)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2863DE-CB5B-2240-86DD-AB3C25B7DD7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87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 is for </a:t>
            </a:r>
            <a:r>
              <a:rPr lang="en-US" baseline="0" dirty="0" err="1" smtClean="0"/>
              <a:t>ciphertext</a:t>
            </a:r>
            <a:r>
              <a:rPr lang="en-US" baseline="0" dirty="0" smtClean="0"/>
              <a:t>!</a:t>
            </a:r>
          </a:p>
          <a:p>
            <a:r>
              <a:rPr lang="en-US" baseline="0" dirty="0" smtClean="0"/>
              <a:t>Idea: doubly encrypt the (randomly) chosen output key with encryptions of the input keys</a:t>
            </a:r>
          </a:p>
          <a:p>
            <a:r>
              <a:rPr lang="en-US" baseline="0" dirty="0" smtClean="0"/>
              <a:t>Gen sends </a:t>
            </a:r>
            <a:r>
              <a:rPr lang="en-US" baseline="0" dirty="0" err="1" smtClean="0"/>
              <a:t>Eval</a:t>
            </a:r>
            <a:r>
              <a:rPr lang="en-US" baseline="0" dirty="0" smtClean="0"/>
              <a:t> the doubly-encrypted keys</a:t>
            </a:r>
          </a:p>
          <a:p>
            <a:r>
              <a:rPr lang="en-US" baseline="0" dirty="0" err="1" smtClean="0"/>
              <a:t>Eval</a:t>
            </a:r>
            <a:r>
              <a:rPr lang="en-US" baseline="0" dirty="0" smtClean="0"/>
              <a:t> must decrypt them in order to find the inputs to her next gate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2863DE-CB5B-2240-86DD-AB3C25B7DD7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87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And this completely defines a single gate</a:t>
            </a:r>
          </a:p>
          <a:p>
            <a:r>
              <a:rPr lang="en-US" baseline="0" dirty="0" smtClean="0"/>
              <a:t>Security properties?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2863DE-CB5B-2240-86DD-AB3C25B7DD7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87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r>
              <a:rPr lang="en-US" baseline="0" dirty="0" smtClean="0"/>
              <a:t> to preserve input privacy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2863DE-CB5B-2240-86DD-AB3C25B7DD7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5198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Simply</a:t>
            </a:r>
            <a:r>
              <a:rPr lang="en-US" baseline="0" dirty="0" smtClean="0"/>
              <a:t> encrypting the output values and ordering them in this way when Gen sends them to </a:t>
            </a:r>
            <a:r>
              <a:rPr lang="en-US" baseline="0" dirty="0" err="1" smtClean="0"/>
              <a:t>Eval</a:t>
            </a:r>
            <a:r>
              <a:rPr lang="en-US" baseline="0" dirty="0" smtClean="0"/>
              <a:t> leaks the semantic value of the output key!</a:t>
            </a:r>
          </a:p>
          <a:p>
            <a:r>
              <a:rPr lang="en-US" baseline="0" dirty="0" smtClean="0"/>
              <a:t>Also, naively, </a:t>
            </a:r>
            <a:r>
              <a:rPr lang="en-US" baseline="0" dirty="0" err="1" smtClean="0"/>
              <a:t>Eval</a:t>
            </a:r>
            <a:r>
              <a:rPr lang="en-US" baseline="0" dirty="0" smtClean="0"/>
              <a:t> would have to try to decrypt every entry, wasting a lot of effort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2863DE-CB5B-2240-86DD-AB3C25B7DD7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93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0385B-DB1A-1548-A971-FE870EB5EC62}" type="datetimeFigureOut">
              <a:rPr lang="en-US" smtClean="0"/>
              <a:t>12/15/14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9C683-C5AF-B545-8A24-7C81E7C0A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0385B-DB1A-1548-A971-FE870EB5EC62}" type="datetimeFigureOut">
              <a:rPr lang="en-US" smtClean="0"/>
              <a:t>12/15/14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9C683-C5AF-B545-8A24-7C81E7C0A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0385B-DB1A-1548-A971-FE870EB5EC62}" type="datetimeFigureOut">
              <a:rPr lang="en-US" smtClean="0"/>
              <a:t>12/15/14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9C683-C5AF-B545-8A24-7C81E7C0A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0385B-DB1A-1548-A971-FE870EB5EC62}" type="datetimeFigureOut">
              <a:rPr lang="en-US" smtClean="0"/>
              <a:t>12/15/14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9C683-C5AF-B545-8A24-7C81E7C0A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0385B-DB1A-1548-A971-FE870EB5EC62}" type="datetimeFigureOut">
              <a:rPr lang="en-US" smtClean="0"/>
              <a:t>12/15/14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9C683-C5AF-B545-8A24-7C81E7C0A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0385B-DB1A-1548-A971-FE870EB5EC62}" type="datetimeFigureOut">
              <a:rPr lang="en-US" smtClean="0"/>
              <a:t>12/15/14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9C683-C5AF-B545-8A24-7C81E7C0A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0385B-DB1A-1548-A971-FE870EB5EC62}" type="datetimeFigureOut">
              <a:rPr lang="en-US" smtClean="0"/>
              <a:t>12/15/14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9C683-C5AF-B545-8A24-7C81E7C0A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0385B-DB1A-1548-A971-FE870EB5EC62}" type="datetimeFigureOut">
              <a:rPr lang="en-US" smtClean="0"/>
              <a:t>12/15/14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9C683-C5AF-B545-8A24-7C81E7C0A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0385B-DB1A-1548-A971-FE870EB5EC62}" type="datetimeFigureOut">
              <a:rPr lang="en-US" smtClean="0"/>
              <a:t>12/15/14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9C683-C5AF-B545-8A24-7C81E7C0A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0385B-DB1A-1548-A971-FE870EB5EC62}" type="datetimeFigureOut">
              <a:rPr lang="en-US" smtClean="0"/>
              <a:t>12/15/14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9C683-C5AF-B545-8A24-7C81E7C0A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0385B-DB1A-1548-A971-FE870EB5EC62}" type="datetimeFigureOut">
              <a:rPr lang="en-US" smtClean="0"/>
              <a:t>12/15/14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9C683-C5AF-B545-8A24-7C81E7C0A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0385B-DB1A-1548-A971-FE870EB5EC62}" type="datetimeFigureOut">
              <a:rPr lang="en-US" smtClean="0"/>
              <a:t>12/15/14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9C683-C5AF-B545-8A24-7C81E7C0A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Garbled Circuits: An Intro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Ben Terner</a:t>
            </a:r>
          </a:p>
          <a:p>
            <a:r>
              <a:rPr lang="en-US" dirty="0" smtClean="0"/>
              <a:t>CS6501 - Cryptography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491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Garbled Gates</a:t>
            </a:r>
            <a:endParaRPr lang="en-US" dirty="0"/>
          </a:p>
        </p:txBody>
      </p:sp>
      <p:pic>
        <p:nvPicPr>
          <p:cNvPr id="4" name="Picture 3" descr="Screen Shot 2014-12-14 at 8.00.5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988" y="1744134"/>
            <a:ext cx="5662789" cy="384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415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Inputs</a:t>
            </a:r>
            <a:endParaRPr lang="en-US" dirty="0"/>
          </a:p>
        </p:txBody>
      </p: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554832" y="2449067"/>
            <a:ext cx="857250" cy="1981200"/>
            <a:chOff x="0" y="0"/>
            <a:chExt cx="609600" cy="1415387"/>
          </a:xfrm>
        </p:grpSpPr>
        <p:sp>
          <p:nvSpPr>
            <p:cNvPr id="5" name="Oval 23"/>
            <p:cNvSpPr>
              <a:spLocks noChangeArrowheads="1"/>
            </p:cNvSpPr>
            <p:nvPr/>
          </p:nvSpPr>
          <p:spPr bwMode="auto">
            <a:xfrm>
              <a:off x="38100" y="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538CD5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charset="0"/>
                <a:cs typeface="Calibri" charset="0"/>
                <a:sym typeface="Calibri" charset="0"/>
              </a:endParaRPr>
            </a:p>
          </p:txBody>
        </p:sp>
        <p:sp>
          <p:nvSpPr>
            <p:cNvPr id="6" name="Rounded Rectangle 24"/>
            <p:cNvSpPr>
              <a:spLocks noChangeArrowheads="1"/>
            </p:cNvSpPr>
            <p:nvPr/>
          </p:nvSpPr>
          <p:spPr bwMode="auto">
            <a:xfrm>
              <a:off x="0" y="577187"/>
              <a:ext cx="609600" cy="8382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rgbClr val="538CD5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charset="0"/>
                <a:cs typeface="Calibri" charset="0"/>
                <a:sym typeface="Calibri" charset="0"/>
              </a:endParaRPr>
            </a:p>
          </p:txBody>
        </p:sp>
      </p:grpSp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7683897" y="2522092"/>
            <a:ext cx="857250" cy="1908175"/>
            <a:chOff x="0" y="0"/>
            <a:chExt cx="609600" cy="1395732"/>
          </a:xfrm>
        </p:grpSpPr>
        <p:sp>
          <p:nvSpPr>
            <p:cNvPr id="8" name="Oval 29"/>
            <p:cNvSpPr>
              <a:spLocks noChangeArrowheads="1"/>
            </p:cNvSpPr>
            <p:nvPr/>
          </p:nvSpPr>
          <p:spPr bwMode="auto">
            <a:xfrm>
              <a:off x="38100" y="0"/>
              <a:ext cx="533400" cy="533400"/>
            </a:xfrm>
            <a:prstGeom prst="ellipse">
              <a:avLst/>
            </a:prstGeom>
            <a:solidFill>
              <a:srgbClr val="E36C09"/>
            </a:solidFill>
            <a:ln w="25400" cap="flat" cmpd="sng">
              <a:solidFill>
                <a:srgbClr val="E36C09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charset="0"/>
                <a:cs typeface="Calibri" charset="0"/>
                <a:sym typeface="Calibri" charset="0"/>
              </a:endParaRPr>
            </a:p>
          </p:txBody>
        </p:sp>
        <p:sp>
          <p:nvSpPr>
            <p:cNvPr id="9" name="Rounded Rectangle 30"/>
            <p:cNvSpPr>
              <a:spLocks noChangeArrowheads="1"/>
            </p:cNvSpPr>
            <p:nvPr/>
          </p:nvSpPr>
          <p:spPr bwMode="auto">
            <a:xfrm>
              <a:off x="0" y="557532"/>
              <a:ext cx="609600" cy="838200"/>
            </a:xfrm>
            <a:prstGeom prst="roundRect">
              <a:avLst>
                <a:gd name="adj" fmla="val 16667"/>
              </a:avLst>
            </a:prstGeom>
            <a:solidFill>
              <a:srgbClr val="E36C09"/>
            </a:solidFill>
            <a:ln w="25400" cap="flat" cmpd="sng">
              <a:solidFill>
                <a:srgbClr val="E36C09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charset="0"/>
                <a:cs typeface="Calibri" charset="0"/>
                <a:sym typeface="Calibri" charset="0"/>
              </a:endParaRPr>
            </a:p>
          </p:txBody>
        </p:sp>
      </p:grpSp>
      <p:sp>
        <p:nvSpPr>
          <p:cNvPr id="10" name="Right Arrow 9"/>
          <p:cNvSpPr/>
          <p:nvPr/>
        </p:nvSpPr>
        <p:spPr>
          <a:xfrm>
            <a:off x="2526291" y="2213192"/>
            <a:ext cx="3948192" cy="63506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95852" y="4470786"/>
            <a:ext cx="13461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Gen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lumMod val="60000"/>
                  <a:lumOff val="4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466983" y="4528195"/>
            <a:ext cx="13620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Eval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19780" y="1801526"/>
            <a:ext cx="27849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Gen Sends all </a:t>
            </a:r>
            <a:r>
              <a:rPr lang="en-US" sz="3000" dirty="0" err="1" smtClean="0"/>
              <a:t>K</a:t>
            </a:r>
            <a:r>
              <a:rPr lang="en-US" sz="3000" baseline="-25000" dirty="0" err="1" smtClean="0"/>
              <a:t>x</a:t>
            </a:r>
            <a:r>
              <a:rPr lang="en-US" sz="3000" dirty="0" smtClean="0"/>
              <a:t> </a:t>
            </a:r>
            <a:endParaRPr lang="en-US" sz="3000" dirty="0"/>
          </a:p>
        </p:txBody>
      </p:sp>
      <p:sp>
        <p:nvSpPr>
          <p:cNvPr id="22" name="Right Arrow 21"/>
          <p:cNvSpPr/>
          <p:nvPr/>
        </p:nvSpPr>
        <p:spPr>
          <a:xfrm rot="10800000">
            <a:off x="2209325" y="3603833"/>
            <a:ext cx="3948192" cy="63506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2678691" y="4329500"/>
            <a:ext cx="3948192" cy="63506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101623" y="3167476"/>
            <a:ext cx="28532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OT for </a:t>
            </a:r>
            <a:r>
              <a:rPr lang="en-US" sz="3000" dirty="0" err="1" smtClean="0"/>
              <a:t>Eval’s</a:t>
            </a:r>
            <a:r>
              <a:rPr lang="en-US" sz="3000" dirty="0" smtClean="0"/>
              <a:t> </a:t>
            </a:r>
            <a:r>
              <a:rPr lang="en-US" sz="3000" dirty="0" err="1" smtClean="0"/>
              <a:t>K</a:t>
            </a:r>
            <a:r>
              <a:rPr lang="en-US" sz="3000" baseline="-25000" dirty="0" err="1" smtClean="0"/>
              <a:t>y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359604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and Permute</a:t>
            </a:r>
            <a:endParaRPr lang="en-US" dirty="0"/>
          </a:p>
        </p:txBody>
      </p:sp>
      <p:pic>
        <p:nvPicPr>
          <p:cNvPr id="4" name="Picture 3" descr="Screen Shot 2014-12-14 at 8.00.5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988" y="1744134"/>
            <a:ext cx="5662789" cy="384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648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and Permute</a:t>
            </a:r>
            <a:endParaRPr lang="en-US" dirty="0"/>
          </a:p>
        </p:txBody>
      </p:sp>
      <p:pic>
        <p:nvPicPr>
          <p:cNvPr id="4" name="Picture 3" descr="Screen Shot 2014-12-14 at 8.00.5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988" y="1744134"/>
            <a:ext cx="5662789" cy="384365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370667" y="2159000"/>
            <a:ext cx="508000" cy="3104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70667" y="3101623"/>
            <a:ext cx="508000" cy="3104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56556" y="4032956"/>
            <a:ext cx="508000" cy="3104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56556" y="4978400"/>
            <a:ext cx="508000" cy="3104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21666" y="2040467"/>
            <a:ext cx="254000" cy="2991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21666" y="2994378"/>
            <a:ext cx="179211" cy="2991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21665" y="3939822"/>
            <a:ext cx="249767" cy="2991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007554" y="4885266"/>
            <a:ext cx="259645" cy="2991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50177" y="2051756"/>
            <a:ext cx="254000" cy="2991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50177" y="2994378"/>
            <a:ext cx="254000" cy="2991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961465" y="3939822"/>
            <a:ext cx="254000" cy="2991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961465" y="4885266"/>
            <a:ext cx="254000" cy="2991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921021" y="1862667"/>
            <a:ext cx="527077" cy="299155"/>
            <a:chOff x="5921021" y="1862667"/>
            <a:chExt cx="527077" cy="299155"/>
          </a:xfrm>
        </p:grpSpPr>
        <p:sp>
          <p:nvSpPr>
            <p:cNvPr id="16" name="Rectangle 15"/>
            <p:cNvSpPr/>
            <p:nvPr/>
          </p:nvSpPr>
          <p:spPr>
            <a:xfrm>
              <a:off x="5921021" y="1862667"/>
              <a:ext cx="219456" cy="29915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?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228642" y="1862667"/>
              <a:ext cx="219456" cy="29915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?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922770" y="2830690"/>
            <a:ext cx="527077" cy="299155"/>
            <a:chOff x="5921021" y="1862667"/>
            <a:chExt cx="527077" cy="299155"/>
          </a:xfrm>
        </p:grpSpPr>
        <p:sp>
          <p:nvSpPr>
            <p:cNvPr id="21" name="Rectangle 20"/>
            <p:cNvSpPr/>
            <p:nvPr/>
          </p:nvSpPr>
          <p:spPr>
            <a:xfrm>
              <a:off x="5921021" y="1862667"/>
              <a:ext cx="219456" cy="29915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?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228642" y="1862667"/>
              <a:ext cx="219456" cy="29915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?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921021" y="3762023"/>
            <a:ext cx="527077" cy="299155"/>
            <a:chOff x="5921021" y="1862667"/>
            <a:chExt cx="527077" cy="299155"/>
          </a:xfrm>
        </p:grpSpPr>
        <p:sp>
          <p:nvSpPr>
            <p:cNvPr id="24" name="Rectangle 23"/>
            <p:cNvSpPr/>
            <p:nvPr/>
          </p:nvSpPr>
          <p:spPr>
            <a:xfrm>
              <a:off x="5921021" y="1862667"/>
              <a:ext cx="219456" cy="29915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?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228642" y="1862667"/>
              <a:ext cx="219456" cy="29915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?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921021" y="4718756"/>
            <a:ext cx="527077" cy="299155"/>
            <a:chOff x="5921021" y="1862667"/>
            <a:chExt cx="527077" cy="299155"/>
          </a:xfrm>
        </p:grpSpPr>
        <p:sp>
          <p:nvSpPr>
            <p:cNvPr id="27" name="Rectangle 26"/>
            <p:cNvSpPr/>
            <p:nvPr/>
          </p:nvSpPr>
          <p:spPr>
            <a:xfrm>
              <a:off x="5921021" y="1862667"/>
              <a:ext cx="219456" cy="29915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?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228642" y="1862667"/>
              <a:ext cx="219456" cy="29915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?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4857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and Permute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7334" y="1326447"/>
            <a:ext cx="8297334" cy="563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p </a:t>
            </a:r>
            <a:r>
              <a:rPr lang="en-US" sz="3600" dirty="0"/>
              <a:t>is </a:t>
            </a:r>
            <a:r>
              <a:rPr lang="en-US" sz="3600" dirty="0" smtClean="0"/>
              <a:t>a </a:t>
            </a:r>
            <a:r>
              <a:rPr lang="en-US" sz="3600" i="1" dirty="0" smtClean="0"/>
              <a:t>random</a:t>
            </a:r>
            <a:r>
              <a:rPr lang="en-US" sz="3600" dirty="0" smtClean="0"/>
              <a:t> </a:t>
            </a:r>
            <a:r>
              <a:rPr lang="en-US" sz="3600" dirty="0"/>
              <a:t>permutation </a:t>
            </a:r>
            <a:r>
              <a:rPr lang="en-US" sz="3600" dirty="0" smtClean="0"/>
              <a:t>bit</a:t>
            </a:r>
          </a:p>
          <a:p>
            <a:r>
              <a:rPr lang="en-US" sz="3600" dirty="0" smtClean="0"/>
              <a:t>b</a:t>
            </a:r>
            <a:r>
              <a:rPr lang="en-US" sz="3600" baseline="-25000" dirty="0" smtClean="0"/>
              <a:t>i</a:t>
            </a:r>
            <a:r>
              <a:rPr lang="en-US" sz="3600" i="1" dirty="0" smtClean="0"/>
              <a:t> </a:t>
            </a:r>
            <a:r>
              <a:rPr lang="en-US" sz="3600" dirty="0" smtClean="0"/>
              <a:t>is the semantic value of wire </a:t>
            </a:r>
            <a:r>
              <a:rPr lang="en-US" sz="3600" i="1" dirty="0" err="1" smtClean="0"/>
              <a:t>i</a:t>
            </a:r>
            <a:endParaRPr lang="en-US" sz="3600" dirty="0" smtClean="0"/>
          </a:p>
          <a:p>
            <a:r>
              <a:rPr lang="en-US" sz="3600" dirty="0" smtClean="0"/>
              <a:t>p</a:t>
            </a:r>
            <a:r>
              <a:rPr lang="en-US" sz="3600" baseline="-25000" dirty="0" smtClean="0"/>
              <a:t>i</a:t>
            </a:r>
            <a:r>
              <a:rPr lang="en-US" sz="3600" dirty="0" smtClean="0"/>
              <a:t> </a:t>
            </a:r>
            <a:r>
              <a:rPr lang="en-US" sz="3600" dirty="0"/>
              <a:t>= </a:t>
            </a:r>
            <a:r>
              <a:rPr lang="en-US" sz="3600" dirty="0" smtClean="0"/>
              <a:t>π</a:t>
            </a:r>
            <a:r>
              <a:rPr lang="en-US" sz="3600" baseline="-25000" dirty="0" err="1" smtClean="0"/>
              <a:t>i</a:t>
            </a:r>
            <a:r>
              <a:rPr lang="en-US" sz="3600" baseline="-25000" dirty="0" smtClean="0"/>
              <a:t> </a:t>
            </a:r>
            <a:r>
              <a:rPr lang="en-US" sz="3600" dirty="0"/>
              <a:t>XOR b</a:t>
            </a:r>
            <a:r>
              <a:rPr lang="en-US" sz="3600" baseline="-25000" dirty="0"/>
              <a:t>i</a:t>
            </a:r>
            <a:r>
              <a:rPr lang="en-US" sz="3600" dirty="0"/>
              <a:t>  </a:t>
            </a:r>
            <a:endParaRPr lang="en-US" sz="3600" dirty="0" smtClean="0"/>
          </a:p>
          <a:p>
            <a:r>
              <a:rPr lang="en-US" sz="3600" dirty="0" err="1" smtClean="0"/>
              <a:t>w</a:t>
            </a:r>
            <a:r>
              <a:rPr lang="en-US" sz="3600" baseline="-25000" dirty="0" err="1" smtClean="0"/>
              <a:t>i</a:t>
            </a:r>
            <a:r>
              <a:rPr lang="en-US" sz="3600" dirty="0" smtClean="0"/>
              <a:t> = </a:t>
            </a:r>
            <a:r>
              <a:rPr lang="en-US" sz="3600" dirty="0" err="1" smtClean="0"/>
              <a:t>K</a:t>
            </a:r>
            <a:r>
              <a:rPr lang="en-US" sz="3600" baseline="-25000" dirty="0" err="1" smtClean="0"/>
              <a:t>z</a:t>
            </a:r>
            <a:r>
              <a:rPr lang="en-US" sz="3600" dirty="0" smtClean="0"/>
              <a:t> || p</a:t>
            </a:r>
            <a:r>
              <a:rPr lang="en-US" sz="3600" baseline="-25000" dirty="0" smtClean="0"/>
              <a:t>i</a:t>
            </a:r>
            <a:endParaRPr lang="en-US" sz="3600" dirty="0" smtClean="0"/>
          </a:p>
          <a:p>
            <a:endParaRPr lang="en-US" sz="3600" dirty="0"/>
          </a:p>
          <a:p>
            <a:r>
              <a:rPr lang="en-US" sz="3600" dirty="0" smtClean="0"/>
              <a:t>C = E</a:t>
            </a:r>
            <a:r>
              <a:rPr lang="en-US" sz="3600" baseline="-25000" dirty="0" smtClean="0"/>
              <a:t>k1</a:t>
            </a:r>
            <a:r>
              <a:rPr lang="en-US" sz="3600" dirty="0" smtClean="0"/>
              <a:t>(E</a:t>
            </a:r>
            <a:r>
              <a:rPr lang="en-US" sz="3600" baseline="-25000" dirty="0" smtClean="0"/>
              <a:t>k2</a:t>
            </a:r>
            <a:r>
              <a:rPr lang="en-US" sz="3600" dirty="0" smtClean="0"/>
              <a:t>(</a:t>
            </a:r>
            <a:r>
              <a:rPr lang="en-US" sz="3600" dirty="0" err="1" smtClean="0"/>
              <a:t>w</a:t>
            </a:r>
            <a:r>
              <a:rPr lang="en-US" sz="3600" baseline="-25000" dirty="0" err="1" smtClean="0"/>
              <a:t>i</a:t>
            </a:r>
            <a:r>
              <a:rPr lang="en-US" sz="3600" dirty="0" smtClean="0"/>
              <a:t>))</a:t>
            </a:r>
          </a:p>
          <a:p>
            <a:endParaRPr lang="en-US" sz="3600" dirty="0" smtClean="0"/>
          </a:p>
          <a:p>
            <a:r>
              <a:rPr lang="en-US" sz="3600" dirty="0" smtClean="0"/>
              <a:t>(p1,p2) from input wires identify which table entry </a:t>
            </a:r>
            <a:r>
              <a:rPr lang="en-US" sz="3600" dirty="0" err="1" smtClean="0"/>
              <a:t>Eval</a:t>
            </a:r>
            <a:r>
              <a:rPr lang="en-US" sz="3600" dirty="0" smtClean="0"/>
              <a:t> should decrypt </a:t>
            </a:r>
            <a:r>
              <a:rPr lang="en-US" sz="3600" i="1" dirty="0" smtClean="0"/>
              <a:t>and</a:t>
            </a:r>
            <a:r>
              <a:rPr lang="en-US" sz="3600" dirty="0" smtClean="0"/>
              <a:t> how Gen should permute</a:t>
            </a:r>
          </a:p>
        </p:txBody>
      </p:sp>
    </p:spTree>
    <p:extLst>
      <p:ext uri="{BB962C8B-B14F-4D97-AF65-F5344CB8AC3E}">
        <p14:creationId xmlns:p14="http://schemas.microsoft.com/office/powerpoint/2010/main" val="211335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XOR</a:t>
            </a:r>
            <a:endParaRPr lang="en-US" dirty="0"/>
          </a:p>
        </p:txBody>
      </p:sp>
      <p:pic>
        <p:nvPicPr>
          <p:cNvPr id="4" name="Picture 3" descr="Screen Shot 2014-12-14 at 8.01.0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34" y="3155242"/>
            <a:ext cx="8215087" cy="31947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11109" y="1566333"/>
            <a:ext cx="44308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For all </a:t>
            </a:r>
            <a:r>
              <a:rPr lang="en-US" sz="4000" i="1" dirty="0" err="1" smtClean="0"/>
              <a:t>i</a:t>
            </a:r>
            <a:r>
              <a:rPr lang="en-US" sz="4000" i="1" dirty="0" smtClean="0"/>
              <a:t> </a:t>
            </a:r>
            <a:r>
              <a:rPr lang="en-US" sz="4000" dirty="0"/>
              <a:t> </a:t>
            </a:r>
            <a:r>
              <a:rPr lang="en-US" sz="4000" dirty="0" smtClean="0"/>
              <a:t>in {</a:t>
            </a:r>
            <a:r>
              <a:rPr lang="en-US" sz="4000" dirty="0" err="1" smtClean="0"/>
              <a:t>x,y,z</a:t>
            </a:r>
            <a:r>
              <a:rPr lang="en-US" sz="4000" dirty="0" smtClean="0"/>
              <a:t>}:</a:t>
            </a:r>
          </a:p>
          <a:p>
            <a:r>
              <a:rPr lang="en-US" sz="4000" dirty="0" smtClean="0"/>
              <a:t>K</a:t>
            </a:r>
            <a:r>
              <a:rPr lang="en-US" sz="4000" baseline="-25000" dirty="0" smtClean="0"/>
              <a:t>i</a:t>
            </a:r>
            <a:r>
              <a:rPr lang="en-US" sz="4000" baseline="30000" dirty="0" smtClean="0"/>
              <a:t>1</a:t>
            </a:r>
            <a:r>
              <a:rPr lang="en-US" sz="4000" dirty="0" smtClean="0"/>
              <a:t> = K</a:t>
            </a:r>
            <a:r>
              <a:rPr lang="en-US" sz="4000" baseline="-25000" dirty="0" smtClean="0"/>
              <a:t>i</a:t>
            </a:r>
            <a:r>
              <a:rPr lang="en-US" sz="4000" baseline="30000" dirty="0" smtClean="0"/>
              <a:t>0</a:t>
            </a:r>
            <a:r>
              <a:rPr lang="en-US" sz="4000" dirty="0" smtClean="0"/>
              <a:t> XOR </a:t>
            </a:r>
            <a:r>
              <a:rPr lang="en-US" sz="4000" i="1" dirty="0" smtClean="0"/>
              <a:t>R</a:t>
            </a:r>
            <a:endParaRPr lang="en-US" sz="4000" i="1" dirty="0"/>
          </a:p>
        </p:txBody>
      </p:sp>
    </p:spTree>
    <p:extLst>
      <p:ext uri="{BB962C8B-B14F-4D97-AF65-F5344CB8AC3E}">
        <p14:creationId xmlns:p14="http://schemas.microsoft.com/office/powerpoint/2010/main" val="763129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Garbled Row Reduction 3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3777" y="4656665"/>
            <a:ext cx="71684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For the first gate (p</a:t>
            </a:r>
            <a:r>
              <a:rPr lang="en-US" sz="4000" baseline="-25000" dirty="0" smtClean="0"/>
              <a:t>0</a:t>
            </a:r>
            <a:r>
              <a:rPr lang="en-US" sz="4000" dirty="0" smtClean="0"/>
              <a:t>=p</a:t>
            </a:r>
            <a:r>
              <a:rPr lang="en-US" sz="4000" baseline="-25000" dirty="0" smtClean="0"/>
              <a:t>1</a:t>
            </a:r>
            <a:r>
              <a:rPr lang="en-US" sz="4000" dirty="0" smtClean="0"/>
              <a:t>=0), define C = </a:t>
            </a:r>
            <a:r>
              <a:rPr lang="en-US" sz="4000" dirty="0" err="1" smtClean="0"/>
              <a:t>K</a:t>
            </a:r>
            <a:r>
              <a:rPr lang="en-US" sz="4000" baseline="-25000" dirty="0" err="1" smtClean="0"/>
              <a:t>z</a:t>
            </a:r>
            <a:r>
              <a:rPr lang="en-US" sz="4000" dirty="0" smtClean="0"/>
              <a:t>  =</a:t>
            </a:r>
          </a:p>
          <a:p>
            <a:r>
              <a:rPr lang="en-US" sz="4000" dirty="0"/>
              <a:t>	</a:t>
            </a:r>
            <a:r>
              <a:rPr lang="en-US" sz="4000" dirty="0" smtClean="0"/>
              <a:t>	H(</a:t>
            </a:r>
            <a:r>
              <a:rPr lang="en-US" sz="4000" dirty="0" err="1" smtClean="0"/>
              <a:t>k</a:t>
            </a:r>
            <a:r>
              <a:rPr lang="en-US" sz="4000" baseline="-25000" dirty="0" err="1" smtClean="0"/>
              <a:t>x</a:t>
            </a:r>
            <a:r>
              <a:rPr lang="en-US" sz="4000" dirty="0" smtClean="0"/>
              <a:t> || s) XOR H(</a:t>
            </a:r>
            <a:r>
              <a:rPr lang="en-US" sz="4000" dirty="0" err="1" smtClean="0"/>
              <a:t>k</a:t>
            </a:r>
            <a:r>
              <a:rPr lang="en-US" sz="4000" baseline="-25000" dirty="0" err="1" smtClean="0"/>
              <a:t>y</a:t>
            </a:r>
            <a:r>
              <a:rPr lang="en-US" sz="4000" dirty="0" smtClean="0"/>
              <a:t> || s)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33777" y="3002842"/>
            <a:ext cx="7690556" cy="1458601"/>
            <a:chOff x="733777" y="3002842"/>
            <a:chExt cx="7690556" cy="1458601"/>
          </a:xfrm>
        </p:grpSpPr>
        <p:sp>
          <p:nvSpPr>
            <p:cNvPr id="6" name="TextBox 5"/>
            <p:cNvSpPr txBox="1"/>
            <p:nvPr/>
          </p:nvSpPr>
          <p:spPr>
            <a:xfrm>
              <a:off x="733777" y="3002842"/>
              <a:ext cx="64487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Let </a:t>
              </a:r>
              <a:r>
                <a:rPr lang="en-US" sz="4000" dirty="0" err="1" smtClean="0"/>
                <a:t>ciphertexts</a:t>
              </a:r>
              <a:r>
                <a:rPr lang="en-US" sz="4000" dirty="0" smtClean="0"/>
                <a:t> be</a:t>
              </a:r>
              <a:endParaRPr lang="en-US" sz="40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33777" y="3753557"/>
              <a:ext cx="769055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C = H(</a:t>
              </a:r>
              <a:r>
                <a:rPr lang="en-US" sz="4000" dirty="0" err="1" smtClean="0"/>
                <a:t>k</a:t>
              </a:r>
              <a:r>
                <a:rPr lang="en-US" sz="4000" baseline="-25000" dirty="0" err="1" smtClean="0"/>
                <a:t>x</a:t>
              </a:r>
              <a:r>
                <a:rPr lang="en-US" sz="4000" baseline="30000" dirty="0" smtClean="0"/>
                <a:t> </a:t>
              </a:r>
              <a:r>
                <a:rPr lang="en-US" sz="4000" dirty="0" smtClean="0"/>
                <a:t>|| s) XOR </a:t>
              </a:r>
              <a:r>
                <a:rPr lang="en-US" sz="4000" dirty="0"/>
                <a:t>H(</a:t>
              </a:r>
              <a:r>
                <a:rPr lang="en-US" sz="4000" dirty="0" err="1" smtClean="0"/>
                <a:t>k</a:t>
              </a:r>
              <a:r>
                <a:rPr lang="en-US" sz="4000" baseline="-25000" dirty="0" err="1" smtClean="0"/>
                <a:t>y</a:t>
              </a:r>
              <a:r>
                <a:rPr lang="en-US" sz="4000" baseline="30000" dirty="0" smtClean="0"/>
                <a:t> </a:t>
              </a:r>
              <a:r>
                <a:rPr lang="en-US" sz="4000" dirty="0"/>
                <a:t>|| s</a:t>
              </a:r>
              <a:r>
                <a:rPr lang="en-US" sz="4000" dirty="0" smtClean="0"/>
                <a:t>) XOR </a:t>
              </a:r>
              <a:r>
                <a:rPr lang="en-US" sz="4000" dirty="0" err="1" smtClean="0"/>
                <a:t>K</a:t>
              </a:r>
              <a:r>
                <a:rPr lang="en-US" sz="4000" baseline="-25000" dirty="0" err="1" smtClean="0"/>
                <a:t>z</a:t>
              </a:r>
              <a:r>
                <a:rPr lang="en-US" sz="4000" dirty="0" smtClean="0"/>
                <a:t>  </a:t>
              </a:r>
              <a:endParaRPr lang="en-US" sz="4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33776" y="1608667"/>
            <a:ext cx="74224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Let s be a unique identifier:</a:t>
            </a:r>
          </a:p>
          <a:p>
            <a:r>
              <a:rPr lang="en-US" sz="4000" dirty="0"/>
              <a:t>	</a:t>
            </a:r>
            <a:r>
              <a:rPr lang="en-US" sz="4000" dirty="0" smtClean="0"/>
              <a:t>s = </a:t>
            </a:r>
            <a:r>
              <a:rPr lang="en-US" sz="4000" dirty="0" err="1" smtClean="0"/>
              <a:t>Gid</a:t>
            </a:r>
            <a:r>
              <a:rPr lang="en-US" sz="4000" dirty="0" smtClean="0"/>
              <a:t> || p</a:t>
            </a:r>
            <a:r>
              <a:rPr lang="en-US" sz="4000" baseline="-25000" dirty="0" smtClean="0"/>
              <a:t>0</a:t>
            </a:r>
            <a:r>
              <a:rPr lang="en-US" sz="4000" dirty="0" smtClean="0"/>
              <a:t> || p</a:t>
            </a:r>
            <a:r>
              <a:rPr lang="en-US" sz="4000" baseline="-25000" dirty="0" smtClean="0"/>
              <a:t>1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25270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Garbled Row Reduction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each key to be a point in GF(2</a:t>
            </a:r>
            <a:r>
              <a:rPr lang="en-US" baseline="30000" dirty="0" smtClean="0"/>
              <a:t>n</a:t>
            </a:r>
            <a:r>
              <a:rPr lang="en-US" dirty="0" smtClean="0"/>
              <a:t>)</a:t>
            </a:r>
          </a:p>
          <a:p>
            <a:r>
              <a:rPr lang="en-US" dirty="0" smtClean="0"/>
              <a:t>Idea: </a:t>
            </a:r>
          </a:p>
          <a:p>
            <a:pPr lvl="1"/>
            <a:r>
              <a:rPr lang="en-US" dirty="0" smtClean="0"/>
              <a:t>Gen constructs polynomials using input, output keys</a:t>
            </a:r>
            <a:endParaRPr lang="en-US" dirty="0" smtClean="0"/>
          </a:p>
          <a:p>
            <a:pPr lvl="2"/>
            <a:r>
              <a:rPr lang="en-US" dirty="0" smtClean="0"/>
              <a:t>Gen sets output keys to be points on a curve</a:t>
            </a:r>
            <a:endParaRPr lang="en-US" dirty="0" smtClean="0"/>
          </a:p>
          <a:p>
            <a:pPr lvl="1"/>
            <a:r>
              <a:rPr lang="en-US" dirty="0" smtClean="0"/>
              <a:t>Gen </a:t>
            </a:r>
            <a:r>
              <a:rPr lang="en-US" dirty="0" smtClean="0"/>
              <a:t>sends </a:t>
            </a:r>
            <a:r>
              <a:rPr lang="en-US" dirty="0" smtClean="0"/>
              <a:t>info (2 </a:t>
            </a:r>
            <a:r>
              <a:rPr lang="en-US" dirty="0" err="1" smtClean="0"/>
              <a:t>ciphertexts</a:t>
            </a:r>
            <a:r>
              <a:rPr lang="en-US" dirty="0" smtClean="0"/>
              <a:t>) about th</a:t>
            </a:r>
            <a:r>
              <a:rPr lang="en-US" dirty="0" smtClean="0"/>
              <a:t>e polynomial to </a:t>
            </a:r>
            <a:r>
              <a:rPr lang="en-US" dirty="0" err="1" smtClean="0"/>
              <a:t>Eval</a:t>
            </a:r>
            <a:endParaRPr lang="en-US" dirty="0" smtClean="0"/>
          </a:p>
          <a:p>
            <a:pPr lvl="1"/>
            <a:r>
              <a:rPr lang="en-US" dirty="0" err="1" smtClean="0"/>
              <a:t>Eval</a:t>
            </a:r>
            <a:r>
              <a:rPr lang="en-US" dirty="0" smtClean="0"/>
              <a:t> uses her input keys and the </a:t>
            </a:r>
            <a:r>
              <a:rPr lang="en-US" dirty="0" err="1" smtClean="0"/>
              <a:t>ciphertexts</a:t>
            </a:r>
            <a:r>
              <a:rPr lang="en-US" dirty="0" smtClean="0"/>
              <a:t> to interpolate the polynomial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098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Garbled Row Reduction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0000"/>
            <a:ext cx="8229600" cy="54610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Even</a:t>
            </a:r>
            <a:r>
              <a:rPr lang="en-US" dirty="0" smtClean="0"/>
              <a:t> </a:t>
            </a:r>
            <a:r>
              <a:rPr lang="en-US" b="1" dirty="0" smtClean="0"/>
              <a:t>Gates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Gen computes c1,c2,c3,c4 cipher texts as before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c = H(</a:t>
            </a:r>
            <a:r>
              <a:rPr lang="en-US" dirty="0" err="1" smtClean="0"/>
              <a:t>k</a:t>
            </a:r>
            <a:r>
              <a:rPr lang="en-US" baseline="-25000" dirty="0" err="1" smtClean="0"/>
              <a:t>x</a:t>
            </a:r>
            <a:r>
              <a:rPr lang="en-US" dirty="0" smtClean="0"/>
              <a:t> || s) XOR H(</a:t>
            </a:r>
            <a:r>
              <a:rPr lang="en-US" dirty="0" err="1" smtClean="0"/>
              <a:t>k</a:t>
            </a:r>
            <a:r>
              <a:rPr lang="en-US" baseline="-25000" dirty="0" err="1" smtClean="0"/>
              <a:t>y</a:t>
            </a:r>
            <a:r>
              <a:rPr lang="en-US" dirty="0" smtClean="0"/>
              <a:t> || s) XOR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z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</a:t>
            </a:r>
            <a:r>
              <a:rPr lang="en-US" baseline="-25000" dirty="0" smtClean="0"/>
              <a:t>1</a:t>
            </a:r>
            <a:r>
              <a:rPr lang="en-US" dirty="0" smtClean="0"/>
              <a:t> = P(1) 		c</a:t>
            </a:r>
            <a:r>
              <a:rPr lang="en-US" baseline="-25000" dirty="0" smtClean="0"/>
              <a:t>4</a:t>
            </a:r>
            <a:r>
              <a:rPr lang="en-US" dirty="0" smtClean="0"/>
              <a:t> </a:t>
            </a:r>
            <a:r>
              <a:rPr lang="en-US" dirty="0"/>
              <a:t>= P(4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</a:t>
            </a:r>
            <a:r>
              <a:rPr lang="en-US" baseline="-25000" dirty="0" smtClean="0"/>
              <a:t>2</a:t>
            </a:r>
            <a:r>
              <a:rPr lang="en-US" dirty="0" smtClean="0"/>
              <a:t> = Q(</a:t>
            </a:r>
            <a:r>
              <a:rPr lang="en-US" dirty="0"/>
              <a:t>2) 		c</a:t>
            </a:r>
            <a:r>
              <a:rPr lang="en-US" baseline="-25000" dirty="0"/>
              <a:t>3</a:t>
            </a:r>
            <a:r>
              <a:rPr lang="en-US" dirty="0"/>
              <a:t> = Q(3)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k</a:t>
            </a:r>
            <a:r>
              <a:rPr lang="en-US" baseline="-25000" dirty="0" smtClean="0"/>
              <a:t>z</a:t>
            </a:r>
            <a:r>
              <a:rPr lang="en-US" baseline="30000" dirty="0" smtClean="0"/>
              <a:t>0</a:t>
            </a:r>
            <a:r>
              <a:rPr lang="en-US" dirty="0" smtClean="0"/>
              <a:t> = P(0)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k</a:t>
            </a:r>
            <a:r>
              <a:rPr lang="en-US" baseline="-25000" dirty="0" smtClean="0"/>
              <a:t>z</a:t>
            </a:r>
            <a:r>
              <a:rPr lang="en-US" baseline="30000" dirty="0" smtClean="0"/>
              <a:t>1</a:t>
            </a:r>
            <a:r>
              <a:rPr lang="en-US" dirty="0" smtClean="0"/>
              <a:t> = Q(0)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Gen sends P(5), Q(5) to </a:t>
            </a:r>
            <a:r>
              <a:rPr lang="en-US" dirty="0" err="1" smtClean="0"/>
              <a:t>Eval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Eval</a:t>
            </a:r>
            <a:r>
              <a:rPr lang="en-US" dirty="0" smtClean="0"/>
              <a:t> interpolates P(0) or Q(0) using one point sent by Gen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and one point she derives from input keys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/>
              <a:t>	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754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Garbled Row Reduction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0639"/>
            <a:ext cx="7826022" cy="584958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Odd Gates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Gen </a:t>
            </a:r>
            <a:r>
              <a:rPr lang="en-US" dirty="0"/>
              <a:t>computes c1,c2,c3,c4 cipher texts as before</a:t>
            </a:r>
          </a:p>
          <a:p>
            <a:pPr marL="0" indent="0">
              <a:buNone/>
            </a:pPr>
            <a:r>
              <a:rPr lang="en-US" dirty="0"/>
              <a:t>		c = H(</a:t>
            </a:r>
            <a:r>
              <a:rPr lang="en-US" dirty="0" err="1"/>
              <a:t>k</a:t>
            </a:r>
            <a:r>
              <a:rPr lang="en-US" baseline="-25000" dirty="0" err="1"/>
              <a:t>x</a:t>
            </a:r>
            <a:r>
              <a:rPr lang="en-US" dirty="0"/>
              <a:t> || s) XOR H(</a:t>
            </a:r>
            <a:r>
              <a:rPr lang="en-US" dirty="0" err="1"/>
              <a:t>k</a:t>
            </a:r>
            <a:r>
              <a:rPr lang="en-US" baseline="-25000" dirty="0" err="1"/>
              <a:t>y</a:t>
            </a:r>
            <a:r>
              <a:rPr lang="en-US" dirty="0"/>
              <a:t> || s) XOR </a:t>
            </a:r>
            <a:r>
              <a:rPr lang="en-US" dirty="0" err="1"/>
              <a:t>k</a:t>
            </a:r>
            <a:r>
              <a:rPr lang="en-US" baseline="-25000" dirty="0" err="1"/>
              <a:t>z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c</a:t>
            </a:r>
            <a:r>
              <a:rPr lang="en-US" baseline="-25000" dirty="0"/>
              <a:t>1</a:t>
            </a:r>
            <a:r>
              <a:rPr lang="en-US" dirty="0"/>
              <a:t> = </a:t>
            </a:r>
            <a:r>
              <a:rPr lang="en-US" dirty="0" smtClean="0"/>
              <a:t>Q(</a:t>
            </a:r>
            <a:r>
              <a:rPr lang="en-US" dirty="0"/>
              <a:t>1) 		c</a:t>
            </a:r>
            <a:r>
              <a:rPr lang="en-US" baseline="-25000" dirty="0"/>
              <a:t>2</a:t>
            </a:r>
            <a:r>
              <a:rPr lang="en-US" dirty="0"/>
              <a:t> = P(2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c</a:t>
            </a:r>
            <a:r>
              <a:rPr lang="en-US" baseline="-25000" dirty="0"/>
              <a:t>4</a:t>
            </a:r>
            <a:r>
              <a:rPr lang="en-US" dirty="0"/>
              <a:t> = P(4)		</a:t>
            </a:r>
            <a:r>
              <a:rPr lang="en-US" dirty="0" smtClean="0"/>
              <a:t>c</a:t>
            </a:r>
            <a:r>
              <a:rPr lang="en-US" baseline="-25000" dirty="0" smtClean="0"/>
              <a:t>4</a:t>
            </a:r>
            <a:r>
              <a:rPr lang="en-US" dirty="0" smtClean="0"/>
              <a:t> </a:t>
            </a:r>
            <a:r>
              <a:rPr lang="en-US" dirty="0"/>
              <a:t>= P(</a:t>
            </a:r>
            <a:r>
              <a:rPr lang="en-US" dirty="0" smtClean="0"/>
              <a:t>4)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Gen also calculates c</a:t>
            </a:r>
            <a:r>
              <a:rPr lang="en-US" baseline="-25000" dirty="0" smtClean="0"/>
              <a:t>5</a:t>
            </a:r>
            <a:r>
              <a:rPr lang="en-US" dirty="0" smtClean="0"/>
              <a:t> = Q(5) = P(5), c</a:t>
            </a:r>
            <a:r>
              <a:rPr lang="en-US" baseline="-25000" dirty="0" smtClean="0"/>
              <a:t>6</a:t>
            </a:r>
            <a:r>
              <a:rPr lang="en-US" dirty="0" smtClean="0"/>
              <a:t> = Q(6) = P(6)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k</a:t>
            </a:r>
            <a:r>
              <a:rPr lang="en-US" baseline="-25000" dirty="0" smtClean="0"/>
              <a:t>z</a:t>
            </a:r>
            <a:r>
              <a:rPr lang="en-US" baseline="30000" dirty="0" smtClean="0"/>
              <a:t>0</a:t>
            </a:r>
            <a:r>
              <a:rPr lang="en-US" dirty="0" smtClean="0"/>
              <a:t> </a:t>
            </a:r>
            <a:r>
              <a:rPr lang="en-US" dirty="0"/>
              <a:t>= Q(0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k</a:t>
            </a:r>
            <a:r>
              <a:rPr lang="en-US" baseline="-25000" dirty="0"/>
              <a:t>z</a:t>
            </a:r>
            <a:r>
              <a:rPr lang="en-US" baseline="30000" dirty="0"/>
              <a:t>1</a:t>
            </a:r>
            <a:r>
              <a:rPr lang="en-US" dirty="0"/>
              <a:t> = P(0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Gen sends </a:t>
            </a:r>
            <a:r>
              <a:rPr lang="en-US" dirty="0" smtClean="0"/>
              <a:t>c</a:t>
            </a:r>
            <a:r>
              <a:rPr lang="en-US" baseline="-25000" dirty="0" smtClean="0"/>
              <a:t>5</a:t>
            </a:r>
            <a:r>
              <a:rPr lang="en-US" dirty="0" smtClean="0"/>
              <a:t>, c</a:t>
            </a:r>
            <a:r>
              <a:rPr lang="en-US" baseline="-25000" dirty="0" smtClean="0"/>
              <a:t>6</a:t>
            </a:r>
            <a:r>
              <a:rPr lang="en-US" dirty="0" smtClean="0"/>
              <a:t> to </a:t>
            </a:r>
            <a:r>
              <a:rPr lang="en-US" dirty="0" err="1"/>
              <a:t>Eval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Eval</a:t>
            </a:r>
            <a:r>
              <a:rPr lang="en-US" dirty="0"/>
              <a:t> interpolates P(0) or Q(0) </a:t>
            </a:r>
            <a:r>
              <a:rPr lang="en-US" dirty="0" smtClean="0"/>
              <a:t>using two points sent by Gen</a:t>
            </a:r>
          </a:p>
          <a:p>
            <a:pPr marL="0" indent="0">
              <a:buNone/>
            </a:pPr>
            <a:r>
              <a:rPr lang="en-US" dirty="0" smtClean="0"/>
              <a:t>	and one point she derives from </a:t>
            </a:r>
            <a:r>
              <a:rPr lang="en-US" smtClean="0"/>
              <a:t>input keys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793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511D-751A-0E44-B625-A51B0DCD00B6}" type="slidenum">
              <a:rPr lang="en-US"/>
              <a:pPr/>
              <a:t>2</a:t>
            </a:fld>
            <a:endParaRPr lang="en-US"/>
          </a:p>
        </p:txBody>
      </p:sp>
      <p:grpSp>
        <p:nvGrpSpPr>
          <p:cNvPr id="11266" name="Group 7"/>
          <p:cNvGrpSpPr>
            <a:grpSpLocks/>
          </p:cNvGrpSpPr>
          <p:nvPr/>
        </p:nvGrpSpPr>
        <p:grpSpPr bwMode="auto">
          <a:xfrm>
            <a:off x="661988" y="1143000"/>
            <a:ext cx="857250" cy="1981200"/>
            <a:chOff x="0" y="0"/>
            <a:chExt cx="609600" cy="1415387"/>
          </a:xfrm>
        </p:grpSpPr>
        <p:sp>
          <p:nvSpPr>
            <p:cNvPr id="11267" name="Oval 8"/>
            <p:cNvSpPr>
              <a:spLocks noChangeArrowheads="1"/>
            </p:cNvSpPr>
            <p:nvPr/>
          </p:nvSpPr>
          <p:spPr bwMode="auto">
            <a:xfrm>
              <a:off x="38100" y="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538CD5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charset="0"/>
                <a:cs typeface="Calibri" charset="0"/>
                <a:sym typeface="Calibri" charset="0"/>
              </a:endParaRPr>
            </a:p>
          </p:txBody>
        </p:sp>
        <p:sp>
          <p:nvSpPr>
            <p:cNvPr id="11268" name="Rounded Rectangle 9"/>
            <p:cNvSpPr>
              <a:spLocks noChangeArrowheads="1"/>
            </p:cNvSpPr>
            <p:nvPr/>
          </p:nvSpPr>
          <p:spPr bwMode="auto">
            <a:xfrm>
              <a:off x="0" y="577187"/>
              <a:ext cx="609600" cy="8382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rgbClr val="538CD5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charset="0"/>
                <a:cs typeface="Calibri" charset="0"/>
                <a:sym typeface="Calibri" charset="0"/>
              </a:endParaRPr>
            </a:p>
          </p:txBody>
        </p:sp>
      </p:grpSp>
      <p:grpSp>
        <p:nvGrpSpPr>
          <p:cNvPr id="11269" name="Group 10"/>
          <p:cNvGrpSpPr>
            <a:grpSpLocks/>
          </p:cNvGrpSpPr>
          <p:nvPr/>
        </p:nvGrpSpPr>
        <p:grpSpPr bwMode="auto">
          <a:xfrm>
            <a:off x="7308850" y="1273175"/>
            <a:ext cx="857250" cy="1908175"/>
            <a:chOff x="0" y="0"/>
            <a:chExt cx="609600" cy="1395732"/>
          </a:xfrm>
        </p:grpSpPr>
        <p:sp>
          <p:nvSpPr>
            <p:cNvPr id="11270" name="Oval 11"/>
            <p:cNvSpPr>
              <a:spLocks noChangeArrowheads="1"/>
            </p:cNvSpPr>
            <p:nvPr/>
          </p:nvSpPr>
          <p:spPr bwMode="auto">
            <a:xfrm>
              <a:off x="38100" y="0"/>
              <a:ext cx="533400" cy="533400"/>
            </a:xfrm>
            <a:prstGeom prst="ellipse">
              <a:avLst/>
            </a:prstGeom>
            <a:solidFill>
              <a:srgbClr val="E36C09"/>
            </a:solidFill>
            <a:ln w="25400" cap="flat" cmpd="sng">
              <a:solidFill>
                <a:srgbClr val="E36C09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charset="0"/>
                <a:cs typeface="Calibri" charset="0"/>
                <a:sym typeface="Calibri" charset="0"/>
              </a:endParaRPr>
            </a:p>
          </p:txBody>
        </p:sp>
        <p:sp>
          <p:nvSpPr>
            <p:cNvPr id="11271" name="Rounded Rectangle 12"/>
            <p:cNvSpPr>
              <a:spLocks noChangeArrowheads="1"/>
            </p:cNvSpPr>
            <p:nvPr/>
          </p:nvSpPr>
          <p:spPr bwMode="auto">
            <a:xfrm>
              <a:off x="0" y="557532"/>
              <a:ext cx="609600" cy="838200"/>
            </a:xfrm>
            <a:prstGeom prst="roundRect">
              <a:avLst>
                <a:gd name="adj" fmla="val 16667"/>
              </a:avLst>
            </a:prstGeom>
            <a:solidFill>
              <a:srgbClr val="E36C09"/>
            </a:solidFill>
            <a:ln w="25400" cap="flat" cmpd="sng">
              <a:solidFill>
                <a:srgbClr val="E36C09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charset="0"/>
                <a:cs typeface="Calibri" charset="0"/>
                <a:sym typeface="Calibri" charset="0"/>
              </a:endParaRPr>
            </a:p>
          </p:txBody>
        </p:sp>
      </p:grpSp>
      <p:grpSp>
        <p:nvGrpSpPr>
          <p:cNvPr id="11272" name="Group 23"/>
          <p:cNvGrpSpPr>
            <a:grpSpLocks/>
          </p:cNvGrpSpPr>
          <p:nvPr/>
        </p:nvGrpSpPr>
        <p:grpSpPr bwMode="auto">
          <a:xfrm>
            <a:off x="4141788" y="4614863"/>
            <a:ext cx="857250" cy="1981200"/>
            <a:chOff x="0" y="0"/>
            <a:chExt cx="609600" cy="1415387"/>
          </a:xfrm>
        </p:grpSpPr>
        <p:sp>
          <p:nvSpPr>
            <p:cNvPr id="11273" name="Oval 24"/>
            <p:cNvSpPr>
              <a:spLocks noChangeArrowheads="1"/>
            </p:cNvSpPr>
            <p:nvPr/>
          </p:nvSpPr>
          <p:spPr bwMode="auto">
            <a:xfrm>
              <a:off x="38100" y="0"/>
              <a:ext cx="533400" cy="533400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charset="0"/>
                <a:cs typeface="Calibri" charset="0"/>
                <a:sym typeface="Calibri" charset="0"/>
              </a:endParaRPr>
            </a:p>
          </p:txBody>
        </p:sp>
        <p:sp>
          <p:nvSpPr>
            <p:cNvPr id="11274" name="Rounded Rectangle 25"/>
            <p:cNvSpPr>
              <a:spLocks noChangeArrowheads="1"/>
            </p:cNvSpPr>
            <p:nvPr/>
          </p:nvSpPr>
          <p:spPr bwMode="auto">
            <a:xfrm>
              <a:off x="0" y="577187"/>
              <a:ext cx="609600" cy="838200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charset="0"/>
                <a:cs typeface="Calibri" charset="0"/>
                <a:sym typeface="Calibri" charset="0"/>
              </a:endParaRPr>
            </a:p>
          </p:txBody>
        </p:sp>
      </p:grpSp>
      <p:sp>
        <p:nvSpPr>
          <p:cNvPr id="11275" name="Down Arrow 26"/>
          <p:cNvSpPr>
            <a:spLocks noChangeArrowheads="1"/>
          </p:cNvSpPr>
          <p:nvPr/>
        </p:nvSpPr>
        <p:spPr bwMode="auto">
          <a:xfrm rot="18553240">
            <a:off x="2694782" y="2685256"/>
            <a:ext cx="830262" cy="2473325"/>
          </a:xfrm>
          <a:prstGeom prst="downArrow">
            <a:avLst>
              <a:gd name="adj1" fmla="val 50000"/>
              <a:gd name="adj2" fmla="val 49980"/>
            </a:avLst>
          </a:prstGeom>
          <a:solidFill>
            <a:schemeClr val="accent1"/>
          </a:solidFill>
          <a:ln w="25400" cap="flat" cmpd="sng">
            <a:solidFill>
              <a:srgbClr val="538CD5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charset="0"/>
              <a:cs typeface="Calibri" charset="0"/>
              <a:sym typeface="Calibri" charset="0"/>
            </a:endParaRPr>
          </a:p>
        </p:txBody>
      </p:sp>
      <p:sp>
        <p:nvSpPr>
          <p:cNvPr id="11276" name="Down Arrow 27"/>
          <p:cNvSpPr>
            <a:spLocks noChangeArrowheads="1"/>
          </p:cNvSpPr>
          <p:nvPr/>
        </p:nvSpPr>
        <p:spPr bwMode="auto">
          <a:xfrm rot="2824503">
            <a:off x="5430838" y="2749550"/>
            <a:ext cx="830262" cy="2338388"/>
          </a:xfrm>
          <a:prstGeom prst="downArrow">
            <a:avLst>
              <a:gd name="adj1" fmla="val 50000"/>
              <a:gd name="adj2" fmla="val 49992"/>
            </a:avLst>
          </a:prstGeom>
          <a:solidFill>
            <a:srgbClr val="E36C09"/>
          </a:solidFill>
          <a:ln w="25400" cap="flat" cmpd="sng">
            <a:solidFill>
              <a:srgbClr val="E36C09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charset="0"/>
              <a:cs typeface="Calibri" charset="0"/>
              <a:sym typeface="Calibri" charset="0"/>
            </a:endParaRPr>
          </a:p>
        </p:txBody>
      </p:sp>
      <p:sp>
        <p:nvSpPr>
          <p:cNvPr id="11277" name="Up Arrow 28"/>
          <p:cNvSpPr>
            <a:spLocks noChangeArrowheads="1"/>
          </p:cNvSpPr>
          <p:nvPr/>
        </p:nvSpPr>
        <p:spPr bwMode="auto">
          <a:xfrm rot="18490536">
            <a:off x="2651125" y="2378075"/>
            <a:ext cx="688975" cy="2879725"/>
          </a:xfrm>
          <a:prstGeom prst="upArrow">
            <a:avLst>
              <a:gd name="adj1" fmla="val 50000"/>
              <a:gd name="adj2" fmla="val 49924"/>
            </a:avLst>
          </a:prstGeom>
          <a:solidFill>
            <a:schemeClr val="tx1"/>
          </a:solidFill>
          <a:ln w="25400" cap="flat" cmpd="sng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charset="0"/>
              <a:cs typeface="Calibri" charset="0"/>
              <a:sym typeface="Calibri" charset="0"/>
            </a:endParaRPr>
          </a:p>
        </p:txBody>
      </p:sp>
      <p:sp>
        <p:nvSpPr>
          <p:cNvPr id="11278" name="Up Arrow 29"/>
          <p:cNvSpPr>
            <a:spLocks noChangeArrowheads="1"/>
          </p:cNvSpPr>
          <p:nvPr/>
        </p:nvSpPr>
        <p:spPr bwMode="auto">
          <a:xfrm rot="2795318">
            <a:off x="5641975" y="2424113"/>
            <a:ext cx="688975" cy="2743200"/>
          </a:xfrm>
          <a:prstGeom prst="upArrow">
            <a:avLst>
              <a:gd name="adj1" fmla="val 50000"/>
              <a:gd name="adj2" fmla="val 49954"/>
            </a:avLst>
          </a:prstGeom>
          <a:solidFill>
            <a:schemeClr val="tx1"/>
          </a:solidFill>
          <a:ln w="25400" cap="flat" cmpd="sng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charset="0"/>
              <a:cs typeface="Calibri" charset="0"/>
              <a:sym typeface="Calibri" charset="0"/>
            </a:endParaRPr>
          </a:p>
        </p:txBody>
      </p:sp>
      <p:sp>
        <p:nvSpPr>
          <p:cNvPr id="11279" name="TextBox 1"/>
          <p:cNvSpPr>
            <a:spLocks noChangeArrowheads="1"/>
          </p:cNvSpPr>
          <p:nvPr/>
        </p:nvSpPr>
        <p:spPr bwMode="auto">
          <a:xfrm>
            <a:off x="3192463" y="2838450"/>
            <a:ext cx="27511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7200" b="1">
                <a:solidFill>
                  <a:srgbClr val="FFFFFF"/>
                </a:solidFill>
                <a:latin typeface="Calibri" charset="0"/>
                <a:cs typeface="Calibri" charset="0"/>
                <a:sym typeface="Calibri" charset="0"/>
              </a:rPr>
              <a:t>TRUST</a:t>
            </a:r>
          </a:p>
        </p:txBody>
      </p:sp>
      <p:sp>
        <p:nvSpPr>
          <p:cNvPr id="11280" name="TextBox 2"/>
          <p:cNvSpPr>
            <a:spLocks noChangeArrowheads="1"/>
          </p:cNvSpPr>
          <p:nvPr/>
        </p:nvSpPr>
        <p:spPr bwMode="auto">
          <a:xfrm>
            <a:off x="3276600" y="736600"/>
            <a:ext cx="258921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6000">
                <a:solidFill>
                  <a:srgbClr val="FFFFFF"/>
                </a:solidFill>
                <a:latin typeface="Calibri" charset="0"/>
                <a:cs typeface="Calibri" charset="0"/>
                <a:sym typeface="Calibri" charset="0"/>
              </a:rPr>
              <a:t>fn(</a:t>
            </a:r>
            <a:r>
              <a:rPr lang="en-US" sz="6000">
                <a:solidFill>
                  <a:srgbClr val="538CD5"/>
                </a:solidFill>
                <a:latin typeface="Calibri" charset="0"/>
                <a:cs typeface="Calibri" charset="0"/>
                <a:sym typeface="Calibri" charset="0"/>
              </a:rPr>
              <a:t>x</a:t>
            </a:r>
            <a:r>
              <a:rPr lang="en-US" sz="6000">
                <a:solidFill>
                  <a:srgbClr val="FFFFFF"/>
                </a:solidFill>
                <a:latin typeface="Calibri" charset="0"/>
                <a:cs typeface="Calibri" charset="0"/>
                <a:sym typeface="Calibri" charset="0"/>
              </a:rPr>
              <a:t>,</a:t>
            </a:r>
            <a:r>
              <a:rPr lang="en-US" sz="6000">
                <a:solidFill>
                  <a:srgbClr val="E36C09"/>
                </a:solidFill>
                <a:latin typeface="Calibri" charset="0"/>
                <a:cs typeface="Calibri" charset="0"/>
                <a:sym typeface="Calibri" charset="0"/>
              </a:rPr>
              <a:t>y</a:t>
            </a:r>
            <a:r>
              <a:rPr lang="en-US" sz="6000">
                <a:solidFill>
                  <a:srgbClr val="FFFFFF"/>
                </a:solidFill>
                <a:latin typeface="Calibri" charset="0"/>
                <a:cs typeface="Calibri" charset="0"/>
                <a:sym typeface="Calibri" charset="0"/>
              </a:rPr>
              <a:t>)</a:t>
            </a:r>
          </a:p>
        </p:txBody>
      </p:sp>
      <p:pic>
        <p:nvPicPr>
          <p:cNvPr id="11281" name="Picture 2" descr="C:\Users\Bumjo\AppData\Local\Microsoft\Windows\Temporary Internet Files\Content.IE5\S90TJQBZ\MP900384779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75" y="3430588"/>
            <a:ext cx="1558925" cy="197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2" name="Picture 3" descr="C:\Users\Bumjo\AppData\Local\Microsoft\Windows\Temporary Internet Files\Content.IE5\IF8MG3YA\MP900314154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450" y="3395663"/>
            <a:ext cx="1836738" cy="199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1707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5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3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5" grpId="0" bldLvl="0" animBg="1" autoUpdateAnimBg="0"/>
      <p:bldP spid="11276" grpId="0" bldLvl="0" animBg="1" autoUpdateAnimBg="0"/>
      <p:bldP spid="11277" grpId="0" bldLvl="0" animBg="1" autoUpdateAnimBg="0"/>
      <p:bldP spid="11278" grpId="0" bldLvl="0" animBg="1" autoUpdateAnimBg="0"/>
      <p:bldP spid="11279" grpId="0" bldLvl="0" autoUpdateAnimBg="0"/>
      <p:bldP spid="11280" grpId="0" bldLvl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18592-1DD8-144F-8958-3232B0AD631D}" type="slidenum">
              <a:rPr lang="en-US"/>
              <a:pPr/>
              <a:t>3</a:t>
            </a:fld>
            <a:endParaRPr lang="en-US"/>
          </a:p>
        </p:txBody>
      </p:sp>
      <p:sp>
        <p:nvSpPr>
          <p:cNvPr id="12290" name="Down Arrow 26"/>
          <p:cNvSpPr>
            <a:spLocks noChangeArrowheads="1"/>
          </p:cNvSpPr>
          <p:nvPr/>
        </p:nvSpPr>
        <p:spPr bwMode="auto">
          <a:xfrm rot="16200000">
            <a:off x="2977356" y="1177132"/>
            <a:ext cx="830263" cy="1524000"/>
          </a:xfrm>
          <a:prstGeom prst="downArrow">
            <a:avLst>
              <a:gd name="adj1" fmla="val 50000"/>
              <a:gd name="adj2" fmla="val 49977"/>
            </a:avLst>
          </a:prstGeom>
          <a:solidFill>
            <a:schemeClr val="accent1"/>
          </a:solidFill>
          <a:ln w="25400" cap="flat" cmpd="sng">
            <a:solidFill>
              <a:srgbClr val="538CD5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charset="0"/>
              <a:cs typeface="Calibri" charset="0"/>
              <a:sym typeface="Calibri" charset="0"/>
            </a:endParaRPr>
          </a:p>
        </p:txBody>
      </p:sp>
      <p:sp>
        <p:nvSpPr>
          <p:cNvPr id="12291" name="Down Arrow 27"/>
          <p:cNvSpPr>
            <a:spLocks noChangeArrowheads="1"/>
          </p:cNvSpPr>
          <p:nvPr/>
        </p:nvSpPr>
        <p:spPr bwMode="auto">
          <a:xfrm rot="5400000">
            <a:off x="5223668" y="1177132"/>
            <a:ext cx="830263" cy="1524000"/>
          </a:xfrm>
          <a:prstGeom prst="downArrow">
            <a:avLst>
              <a:gd name="adj1" fmla="val 50000"/>
              <a:gd name="adj2" fmla="val 49977"/>
            </a:avLst>
          </a:prstGeom>
          <a:solidFill>
            <a:srgbClr val="E36C09"/>
          </a:solidFill>
          <a:ln w="25400" cap="flat" cmpd="sng">
            <a:solidFill>
              <a:srgbClr val="E36C09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charset="0"/>
              <a:cs typeface="Calibri" charset="0"/>
              <a:sym typeface="Calibri" charset="0"/>
            </a:endParaRPr>
          </a:p>
        </p:txBody>
      </p:sp>
      <p:pic>
        <p:nvPicPr>
          <p:cNvPr id="12292" name="Picture 2" descr="C:\Users\Bumjo\AppData\Local\Microsoft\Windows\Temporary Internet Files\Content.IE5\S90TJQBZ\MP900384779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75" y="3430588"/>
            <a:ext cx="1558925" cy="197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3" descr="C:\Users\Bumjo\AppData\Local\Microsoft\Windows\Temporary Internet Files\Content.IE5\IF8MG3YA\MP900314154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450" y="3395663"/>
            <a:ext cx="1836738" cy="199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4" name="&quot;No&quot; Symbol 1"/>
          <p:cNvSpPr>
            <a:spLocks noChangeArrowheads="1"/>
          </p:cNvSpPr>
          <p:nvPr/>
        </p:nvSpPr>
        <p:spPr bwMode="auto">
          <a:xfrm>
            <a:off x="3429000" y="2486025"/>
            <a:ext cx="2103438" cy="1931988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0000"/>
          </a:solidFill>
          <a:ln w="25400" cap="flat" cmpd="sng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>
              <a:latin typeface="Calibri" charset="0"/>
              <a:cs typeface="Calibri" charset="0"/>
              <a:sym typeface="Calibri" charset="0"/>
            </a:endParaRPr>
          </a:p>
        </p:txBody>
      </p:sp>
      <p:grpSp>
        <p:nvGrpSpPr>
          <p:cNvPr id="12295" name="Group 16"/>
          <p:cNvGrpSpPr>
            <a:grpSpLocks/>
          </p:cNvGrpSpPr>
          <p:nvPr/>
        </p:nvGrpSpPr>
        <p:grpSpPr bwMode="auto">
          <a:xfrm>
            <a:off x="661988" y="1143000"/>
            <a:ext cx="857250" cy="1981200"/>
            <a:chOff x="0" y="0"/>
            <a:chExt cx="609600" cy="1415387"/>
          </a:xfrm>
        </p:grpSpPr>
        <p:sp>
          <p:nvSpPr>
            <p:cNvPr id="12296" name="Oval 17"/>
            <p:cNvSpPr>
              <a:spLocks noChangeArrowheads="1"/>
            </p:cNvSpPr>
            <p:nvPr/>
          </p:nvSpPr>
          <p:spPr bwMode="auto">
            <a:xfrm>
              <a:off x="38100" y="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538CD5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charset="0"/>
                <a:cs typeface="Calibri" charset="0"/>
                <a:sym typeface="Calibri" charset="0"/>
              </a:endParaRPr>
            </a:p>
          </p:txBody>
        </p:sp>
        <p:sp>
          <p:nvSpPr>
            <p:cNvPr id="12297" name="Rounded Rectangle 18"/>
            <p:cNvSpPr>
              <a:spLocks noChangeArrowheads="1"/>
            </p:cNvSpPr>
            <p:nvPr/>
          </p:nvSpPr>
          <p:spPr bwMode="auto">
            <a:xfrm>
              <a:off x="0" y="577187"/>
              <a:ext cx="609600" cy="8382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rgbClr val="538CD5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charset="0"/>
                <a:cs typeface="Calibri" charset="0"/>
                <a:sym typeface="Calibri" charset="0"/>
              </a:endParaRPr>
            </a:p>
          </p:txBody>
        </p:sp>
      </p:grpSp>
      <p:grpSp>
        <p:nvGrpSpPr>
          <p:cNvPr id="12298" name="Group 19"/>
          <p:cNvGrpSpPr>
            <a:grpSpLocks/>
          </p:cNvGrpSpPr>
          <p:nvPr/>
        </p:nvGrpSpPr>
        <p:grpSpPr bwMode="auto">
          <a:xfrm>
            <a:off x="7308850" y="1273175"/>
            <a:ext cx="857250" cy="1908175"/>
            <a:chOff x="0" y="0"/>
            <a:chExt cx="609600" cy="1395732"/>
          </a:xfrm>
        </p:grpSpPr>
        <p:sp>
          <p:nvSpPr>
            <p:cNvPr id="12299" name="Oval 20"/>
            <p:cNvSpPr>
              <a:spLocks noChangeArrowheads="1"/>
            </p:cNvSpPr>
            <p:nvPr/>
          </p:nvSpPr>
          <p:spPr bwMode="auto">
            <a:xfrm>
              <a:off x="38100" y="0"/>
              <a:ext cx="533400" cy="533400"/>
            </a:xfrm>
            <a:prstGeom prst="ellipse">
              <a:avLst/>
            </a:prstGeom>
            <a:solidFill>
              <a:srgbClr val="E36C09"/>
            </a:solidFill>
            <a:ln w="25400" cap="flat" cmpd="sng">
              <a:solidFill>
                <a:srgbClr val="E36C09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charset="0"/>
                <a:cs typeface="Calibri" charset="0"/>
                <a:sym typeface="Calibri" charset="0"/>
              </a:endParaRPr>
            </a:p>
          </p:txBody>
        </p:sp>
        <p:sp>
          <p:nvSpPr>
            <p:cNvPr id="12300" name="Rounded Rectangle 21"/>
            <p:cNvSpPr>
              <a:spLocks noChangeArrowheads="1"/>
            </p:cNvSpPr>
            <p:nvPr/>
          </p:nvSpPr>
          <p:spPr bwMode="auto">
            <a:xfrm>
              <a:off x="0" y="557532"/>
              <a:ext cx="609600" cy="838200"/>
            </a:xfrm>
            <a:prstGeom prst="roundRect">
              <a:avLst>
                <a:gd name="adj" fmla="val 16667"/>
              </a:avLst>
            </a:prstGeom>
            <a:solidFill>
              <a:srgbClr val="E36C09"/>
            </a:solidFill>
            <a:ln w="25400" cap="flat" cmpd="sng">
              <a:solidFill>
                <a:srgbClr val="E36C09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charset="0"/>
                <a:cs typeface="Calibri" charset="0"/>
                <a:sym typeface="Calibri" charset="0"/>
              </a:endParaRPr>
            </a:p>
          </p:txBody>
        </p:sp>
      </p:grpSp>
      <p:sp>
        <p:nvSpPr>
          <p:cNvPr id="12301" name="TextBox 22"/>
          <p:cNvSpPr>
            <a:spLocks noChangeArrowheads="1"/>
          </p:cNvSpPr>
          <p:nvPr/>
        </p:nvSpPr>
        <p:spPr bwMode="auto">
          <a:xfrm>
            <a:off x="3276600" y="736600"/>
            <a:ext cx="258921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6000">
                <a:solidFill>
                  <a:srgbClr val="FFFFFF"/>
                </a:solidFill>
                <a:latin typeface="Calibri" charset="0"/>
                <a:cs typeface="Calibri" charset="0"/>
                <a:sym typeface="Calibri" charset="0"/>
              </a:rPr>
              <a:t>fn(</a:t>
            </a:r>
            <a:r>
              <a:rPr lang="en-US" sz="6000">
                <a:solidFill>
                  <a:srgbClr val="538CD5"/>
                </a:solidFill>
                <a:latin typeface="Calibri" charset="0"/>
                <a:cs typeface="Calibri" charset="0"/>
                <a:sym typeface="Calibri" charset="0"/>
              </a:rPr>
              <a:t>x</a:t>
            </a:r>
            <a:r>
              <a:rPr lang="en-US" sz="6000">
                <a:solidFill>
                  <a:srgbClr val="FFFFFF"/>
                </a:solidFill>
                <a:latin typeface="Calibri" charset="0"/>
                <a:cs typeface="Calibri" charset="0"/>
                <a:sym typeface="Calibri" charset="0"/>
              </a:rPr>
              <a:t>,</a:t>
            </a:r>
            <a:r>
              <a:rPr lang="en-US" sz="6000">
                <a:solidFill>
                  <a:srgbClr val="E36C09"/>
                </a:solidFill>
                <a:latin typeface="Calibri" charset="0"/>
                <a:cs typeface="Calibri" charset="0"/>
                <a:sym typeface="Calibri" charset="0"/>
              </a:rPr>
              <a:t>y</a:t>
            </a:r>
            <a:r>
              <a:rPr lang="en-US" sz="6000">
                <a:solidFill>
                  <a:srgbClr val="FFFFFF"/>
                </a:solidFill>
                <a:latin typeface="Calibri" charset="0"/>
                <a:cs typeface="Calibri" charset="0"/>
                <a:sym typeface="Calibri" charset="0"/>
              </a:rPr>
              <a:t>)</a:t>
            </a:r>
          </a:p>
        </p:txBody>
      </p:sp>
      <p:grpSp>
        <p:nvGrpSpPr>
          <p:cNvPr id="12302" name="Group 23"/>
          <p:cNvGrpSpPr>
            <a:grpSpLocks/>
          </p:cNvGrpSpPr>
          <p:nvPr/>
        </p:nvGrpSpPr>
        <p:grpSpPr bwMode="auto">
          <a:xfrm>
            <a:off x="4141788" y="4614863"/>
            <a:ext cx="857250" cy="1981200"/>
            <a:chOff x="0" y="0"/>
            <a:chExt cx="609600" cy="1415387"/>
          </a:xfrm>
        </p:grpSpPr>
        <p:sp>
          <p:nvSpPr>
            <p:cNvPr id="12303" name="Oval 24"/>
            <p:cNvSpPr>
              <a:spLocks noChangeArrowheads="1"/>
            </p:cNvSpPr>
            <p:nvPr/>
          </p:nvSpPr>
          <p:spPr bwMode="auto">
            <a:xfrm>
              <a:off x="38100" y="0"/>
              <a:ext cx="533400" cy="533400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charset="0"/>
                <a:cs typeface="Calibri" charset="0"/>
                <a:sym typeface="Calibri" charset="0"/>
              </a:endParaRPr>
            </a:p>
          </p:txBody>
        </p:sp>
        <p:sp>
          <p:nvSpPr>
            <p:cNvPr id="12304" name="Rounded Rectangle 25"/>
            <p:cNvSpPr>
              <a:spLocks noChangeArrowheads="1"/>
            </p:cNvSpPr>
            <p:nvPr/>
          </p:nvSpPr>
          <p:spPr bwMode="auto">
            <a:xfrm>
              <a:off x="0" y="577187"/>
              <a:ext cx="609600" cy="838200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charset="0"/>
                <a:cs typeface="Calibri" charset="0"/>
                <a:sym typeface="Calibri" charset="0"/>
              </a:endParaRPr>
            </a:p>
          </p:txBody>
        </p:sp>
      </p:grpSp>
      <p:sp>
        <p:nvSpPr>
          <p:cNvPr id="12305" name="TextBox 28"/>
          <p:cNvSpPr>
            <a:spLocks noChangeArrowheads="1"/>
          </p:cNvSpPr>
          <p:nvPr/>
        </p:nvSpPr>
        <p:spPr bwMode="auto">
          <a:xfrm>
            <a:off x="3192463" y="2838450"/>
            <a:ext cx="27511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7200" b="1">
                <a:solidFill>
                  <a:srgbClr val="FFFFFF"/>
                </a:solidFill>
                <a:latin typeface="Calibri" charset="0"/>
                <a:cs typeface="Calibri" charset="0"/>
                <a:sym typeface="Calibri" charset="0"/>
              </a:rPr>
              <a:t>TRUST</a:t>
            </a:r>
          </a:p>
        </p:txBody>
      </p:sp>
    </p:spTree>
    <p:extLst>
      <p:ext uri="{BB962C8B-B14F-4D97-AF65-F5344CB8AC3E}">
        <p14:creationId xmlns:p14="http://schemas.microsoft.com/office/powerpoint/2010/main" val="1790036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>
                                      <p:cBhvr>
                                        <p:cTn id="6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5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bldLvl="0" animBg="1" autoUpdateAnimBg="0"/>
      <p:bldP spid="12291" grpId="0" bldLvl="0" animBg="1" autoUpdateAnimBg="0"/>
      <p:bldP spid="12294" grpId="0" bldLvl="0" animBg="1" autoUpdateAnimBg="0"/>
      <p:bldP spid="12301" grpId="0" bldLvl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Moon 36"/>
          <p:cNvSpPr>
            <a:spLocks noChangeArrowheads="1"/>
          </p:cNvSpPr>
          <p:nvPr/>
        </p:nvSpPr>
        <p:spPr bwMode="auto">
          <a:xfrm rot="20421183">
            <a:off x="7362825" y="1114425"/>
            <a:ext cx="381000" cy="595313"/>
          </a:xfrm>
          <a:prstGeom prst="moon">
            <a:avLst>
              <a:gd name="adj" fmla="val 50000"/>
            </a:avLst>
          </a:prstGeom>
          <a:solidFill>
            <a:srgbClr val="FF0000"/>
          </a:solidFill>
          <a:ln w="25400" cap="flat" cmpd="sng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charset="0"/>
              <a:cs typeface="Calibri" charset="0"/>
              <a:sym typeface="Calibri" charset="0"/>
            </a:endParaRPr>
          </a:p>
        </p:txBody>
      </p:sp>
      <p:sp>
        <p:nvSpPr>
          <p:cNvPr id="13315" name="Moon 37"/>
          <p:cNvSpPr>
            <a:spLocks noChangeArrowheads="1"/>
          </p:cNvSpPr>
          <p:nvPr/>
        </p:nvSpPr>
        <p:spPr bwMode="auto">
          <a:xfrm rot="11836551">
            <a:off x="7769225" y="1109663"/>
            <a:ext cx="381000" cy="596900"/>
          </a:xfrm>
          <a:prstGeom prst="moon">
            <a:avLst>
              <a:gd name="adj" fmla="val 50000"/>
            </a:avLst>
          </a:prstGeom>
          <a:solidFill>
            <a:srgbClr val="FF0000"/>
          </a:solidFill>
          <a:ln w="25400" cap="flat" cmpd="sng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charset="0"/>
              <a:cs typeface="Calibri" charset="0"/>
              <a:sym typeface="Calibri" charset="0"/>
            </a:endParaRPr>
          </a:p>
        </p:txBody>
      </p:sp>
      <p:grpSp>
        <p:nvGrpSpPr>
          <p:cNvPr id="13316" name="Group 22"/>
          <p:cNvGrpSpPr>
            <a:grpSpLocks/>
          </p:cNvGrpSpPr>
          <p:nvPr/>
        </p:nvGrpSpPr>
        <p:grpSpPr bwMode="auto">
          <a:xfrm>
            <a:off x="4137627" y="4075772"/>
            <a:ext cx="1009650" cy="2265362"/>
            <a:chOff x="0" y="0"/>
            <a:chExt cx="1010053" cy="2266029"/>
          </a:xfrm>
        </p:grpSpPr>
        <p:sp>
          <p:nvSpPr>
            <p:cNvPr id="13317" name="Moon 20"/>
            <p:cNvSpPr>
              <a:spLocks noChangeArrowheads="1"/>
            </p:cNvSpPr>
            <p:nvPr/>
          </p:nvSpPr>
          <p:spPr bwMode="auto">
            <a:xfrm rot="20421183">
              <a:off x="89157" y="0"/>
              <a:ext cx="381000" cy="596303"/>
            </a:xfrm>
            <a:prstGeom prst="moon">
              <a:avLst>
                <a:gd name="adj" fmla="val 50000"/>
              </a:avLst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charset="0"/>
                <a:cs typeface="Calibri" charset="0"/>
                <a:sym typeface="Calibri" charset="0"/>
              </a:endParaRPr>
            </a:p>
          </p:txBody>
        </p:sp>
        <p:sp>
          <p:nvSpPr>
            <p:cNvPr id="13318" name="Moon 21"/>
            <p:cNvSpPr>
              <a:spLocks noChangeArrowheads="1"/>
            </p:cNvSpPr>
            <p:nvPr/>
          </p:nvSpPr>
          <p:spPr bwMode="auto">
            <a:xfrm rot="11836551">
              <a:off x="543872" y="3570"/>
              <a:ext cx="381000" cy="596303"/>
            </a:xfrm>
            <a:prstGeom prst="moon">
              <a:avLst>
                <a:gd name="adj" fmla="val 50000"/>
              </a:avLst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charset="0"/>
                <a:cs typeface="Calibri" charset="0"/>
                <a:sym typeface="Calibri" charset="0"/>
              </a:endParaRPr>
            </a:p>
          </p:txBody>
        </p:sp>
        <p:grpSp>
          <p:nvGrpSpPr>
            <p:cNvPr id="13319" name="Group 17"/>
            <p:cNvGrpSpPr>
              <a:grpSpLocks/>
            </p:cNvGrpSpPr>
            <p:nvPr/>
          </p:nvGrpSpPr>
          <p:grpSpPr bwMode="auto">
            <a:xfrm>
              <a:off x="0" y="208629"/>
              <a:ext cx="1010053" cy="2057400"/>
              <a:chOff x="0" y="0"/>
              <a:chExt cx="649320" cy="1415387"/>
            </a:xfrm>
          </p:grpSpPr>
          <p:grpSp>
            <p:nvGrpSpPr>
              <p:cNvPr id="13320" name="Group 13"/>
              <p:cNvGrpSpPr>
                <a:grpSpLocks/>
              </p:cNvGrpSpPr>
              <p:nvPr/>
            </p:nvGrpSpPr>
            <p:grpSpPr bwMode="auto">
              <a:xfrm>
                <a:off x="9141" y="0"/>
                <a:ext cx="609600" cy="1415387"/>
                <a:chOff x="0" y="0"/>
                <a:chExt cx="609600" cy="1415387"/>
              </a:xfrm>
            </p:grpSpPr>
            <p:sp>
              <p:nvSpPr>
                <p:cNvPr id="13321" name="Oval 14"/>
                <p:cNvSpPr>
                  <a:spLocks noChangeArrowheads="1"/>
                </p:cNvSpPr>
                <p:nvPr/>
              </p:nvSpPr>
              <p:spPr bwMode="auto">
                <a:xfrm>
                  <a:off x="44639" y="0"/>
                  <a:ext cx="533400" cy="533400"/>
                </a:xfrm>
                <a:prstGeom prst="ellipse">
                  <a:avLst/>
                </a:prstGeom>
                <a:solidFill>
                  <a:srgbClr val="953734"/>
                </a:solidFill>
                <a:ln w="25400" cap="flat" cmpd="sng">
                  <a:solidFill>
                    <a:srgbClr val="953734"/>
                  </a:solidFill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  <a:latin typeface="Calibri" charset="0"/>
                    <a:cs typeface="Calibri" charset="0"/>
                    <a:sym typeface="Calibri" charset="0"/>
                  </a:endParaRPr>
                </a:p>
              </p:txBody>
            </p:sp>
            <p:sp>
              <p:nvSpPr>
                <p:cNvPr id="13322" name="Rounded Rectangle 15"/>
                <p:cNvSpPr>
                  <a:spLocks noChangeArrowheads="1"/>
                </p:cNvSpPr>
                <p:nvPr/>
              </p:nvSpPr>
              <p:spPr bwMode="auto">
                <a:xfrm>
                  <a:off x="0" y="577187"/>
                  <a:ext cx="609600" cy="8382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53734"/>
                </a:solidFill>
                <a:ln w="25400" cap="flat" cmpd="sng">
                  <a:solidFill>
                    <a:srgbClr val="953734"/>
                  </a:solidFill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  <a:latin typeface="Calibri" charset="0"/>
                    <a:cs typeface="Calibri" charset="0"/>
                    <a:sym typeface="Calibri" charset="0"/>
                  </a:endParaRPr>
                </a:p>
              </p:txBody>
            </p:sp>
          </p:grpSp>
          <p:sp>
            <p:nvSpPr>
              <p:cNvPr id="13323" name="TextBox 16"/>
              <p:cNvSpPr>
                <a:spLocks noChangeArrowheads="1"/>
              </p:cNvSpPr>
              <p:nvPr/>
            </p:nvSpPr>
            <p:spPr bwMode="auto">
              <a:xfrm>
                <a:off x="0" y="685491"/>
                <a:ext cx="649320" cy="5716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US" sz="2400" b="1">
                    <a:solidFill>
                      <a:schemeClr val="bg1"/>
                    </a:solidFill>
                    <a:latin typeface="Calibri" charset="0"/>
                    <a:cs typeface="Calibri" charset="0"/>
                    <a:sym typeface="Calibri" charset="0"/>
                  </a:rPr>
                  <a:t>VT</a:t>
                </a:r>
                <a:r>
                  <a:rPr lang="en-US" altLang="en-US" sz="2400" b="1">
                    <a:solidFill>
                      <a:schemeClr val="bg1"/>
                    </a:solidFill>
                    <a:latin typeface="Calibri" charset="0"/>
                    <a:cs typeface="Calibri" charset="0"/>
                    <a:sym typeface="Calibri" charset="0"/>
                  </a:rPr>
                  <a:t/>
                </a:r>
                <a:br>
                  <a:rPr lang="en-US" altLang="en-US" sz="2400" b="1">
                    <a:solidFill>
                      <a:schemeClr val="bg1"/>
                    </a:solidFill>
                    <a:latin typeface="Calibri" charset="0"/>
                    <a:cs typeface="Calibri" charset="0"/>
                    <a:sym typeface="Calibri" charset="0"/>
                  </a:rPr>
                </a:br>
                <a:r>
                  <a:rPr lang="en-US" sz="2400" b="1">
                    <a:solidFill>
                      <a:schemeClr val="bg1"/>
                    </a:solidFill>
                    <a:latin typeface="Calibri" charset="0"/>
                    <a:cs typeface="Calibri" charset="0"/>
                    <a:sym typeface="Calibri" charset="0"/>
                  </a:rPr>
                  <a:t>(NSA)</a:t>
                </a:r>
              </a:p>
            </p:txBody>
          </p:sp>
        </p:grpSp>
      </p:grpSp>
      <p:grpSp>
        <p:nvGrpSpPr>
          <p:cNvPr id="13324" name="Group 19"/>
          <p:cNvGrpSpPr>
            <a:grpSpLocks/>
          </p:cNvGrpSpPr>
          <p:nvPr/>
        </p:nvGrpSpPr>
        <p:grpSpPr bwMode="auto">
          <a:xfrm>
            <a:off x="661988" y="1143000"/>
            <a:ext cx="857250" cy="1981200"/>
            <a:chOff x="0" y="0"/>
            <a:chExt cx="609600" cy="1415387"/>
          </a:xfrm>
        </p:grpSpPr>
        <p:sp>
          <p:nvSpPr>
            <p:cNvPr id="13325" name="Oval 23"/>
            <p:cNvSpPr>
              <a:spLocks noChangeArrowheads="1"/>
            </p:cNvSpPr>
            <p:nvPr/>
          </p:nvSpPr>
          <p:spPr bwMode="auto">
            <a:xfrm>
              <a:off x="38100" y="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538CD5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charset="0"/>
                <a:cs typeface="Calibri" charset="0"/>
                <a:sym typeface="Calibri" charset="0"/>
              </a:endParaRPr>
            </a:p>
          </p:txBody>
        </p:sp>
        <p:sp>
          <p:nvSpPr>
            <p:cNvPr id="13326" name="Rounded Rectangle 24"/>
            <p:cNvSpPr>
              <a:spLocks noChangeArrowheads="1"/>
            </p:cNvSpPr>
            <p:nvPr/>
          </p:nvSpPr>
          <p:spPr bwMode="auto">
            <a:xfrm>
              <a:off x="0" y="577187"/>
              <a:ext cx="609600" cy="8382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rgbClr val="538CD5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charset="0"/>
                <a:cs typeface="Calibri" charset="0"/>
                <a:sym typeface="Calibri" charset="0"/>
              </a:endParaRPr>
            </a:p>
          </p:txBody>
        </p:sp>
      </p:grpSp>
      <p:grpSp>
        <p:nvGrpSpPr>
          <p:cNvPr id="13327" name="Group 28"/>
          <p:cNvGrpSpPr>
            <a:grpSpLocks/>
          </p:cNvGrpSpPr>
          <p:nvPr/>
        </p:nvGrpSpPr>
        <p:grpSpPr bwMode="auto">
          <a:xfrm>
            <a:off x="7308850" y="1273175"/>
            <a:ext cx="857250" cy="1908175"/>
            <a:chOff x="0" y="0"/>
            <a:chExt cx="609600" cy="1395732"/>
          </a:xfrm>
        </p:grpSpPr>
        <p:sp>
          <p:nvSpPr>
            <p:cNvPr id="13328" name="Oval 29"/>
            <p:cNvSpPr>
              <a:spLocks noChangeArrowheads="1"/>
            </p:cNvSpPr>
            <p:nvPr/>
          </p:nvSpPr>
          <p:spPr bwMode="auto">
            <a:xfrm>
              <a:off x="38100" y="0"/>
              <a:ext cx="533400" cy="533400"/>
            </a:xfrm>
            <a:prstGeom prst="ellipse">
              <a:avLst/>
            </a:prstGeom>
            <a:solidFill>
              <a:srgbClr val="E36C09"/>
            </a:solidFill>
            <a:ln w="25400" cap="flat" cmpd="sng">
              <a:solidFill>
                <a:srgbClr val="E36C09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charset="0"/>
                <a:cs typeface="Calibri" charset="0"/>
                <a:sym typeface="Calibri" charset="0"/>
              </a:endParaRPr>
            </a:p>
          </p:txBody>
        </p:sp>
        <p:sp>
          <p:nvSpPr>
            <p:cNvPr id="13329" name="Rounded Rectangle 30"/>
            <p:cNvSpPr>
              <a:spLocks noChangeArrowheads="1"/>
            </p:cNvSpPr>
            <p:nvPr/>
          </p:nvSpPr>
          <p:spPr bwMode="auto">
            <a:xfrm>
              <a:off x="0" y="557532"/>
              <a:ext cx="609600" cy="838200"/>
            </a:xfrm>
            <a:prstGeom prst="roundRect">
              <a:avLst>
                <a:gd name="adj" fmla="val 16667"/>
              </a:avLst>
            </a:prstGeom>
            <a:solidFill>
              <a:srgbClr val="E36C09"/>
            </a:solidFill>
            <a:ln w="25400" cap="flat" cmpd="sng">
              <a:solidFill>
                <a:srgbClr val="E36C09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charset="0"/>
                <a:cs typeface="Calibri" charset="0"/>
                <a:sym typeface="Calibri" charset="0"/>
              </a:endParaRPr>
            </a:p>
          </p:txBody>
        </p:sp>
      </p:grpSp>
      <p:sp>
        <p:nvSpPr>
          <p:cNvPr id="13330" name="Down Arrow 31"/>
          <p:cNvSpPr>
            <a:spLocks noChangeArrowheads="1"/>
          </p:cNvSpPr>
          <p:nvPr/>
        </p:nvSpPr>
        <p:spPr bwMode="auto">
          <a:xfrm rot="16200000">
            <a:off x="2977356" y="1177132"/>
            <a:ext cx="830263" cy="1524000"/>
          </a:xfrm>
          <a:prstGeom prst="downArrow">
            <a:avLst>
              <a:gd name="adj1" fmla="val 50000"/>
              <a:gd name="adj2" fmla="val 49977"/>
            </a:avLst>
          </a:prstGeom>
          <a:solidFill>
            <a:schemeClr val="accent1"/>
          </a:solidFill>
          <a:ln w="25400" cap="flat" cmpd="sng">
            <a:solidFill>
              <a:srgbClr val="538CD5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charset="0"/>
              <a:cs typeface="Calibri" charset="0"/>
              <a:sym typeface="Calibri" charset="0"/>
            </a:endParaRPr>
          </a:p>
        </p:txBody>
      </p:sp>
      <p:sp>
        <p:nvSpPr>
          <p:cNvPr id="13331" name="Down Arrow 32"/>
          <p:cNvSpPr>
            <a:spLocks noChangeArrowheads="1"/>
          </p:cNvSpPr>
          <p:nvPr/>
        </p:nvSpPr>
        <p:spPr bwMode="auto">
          <a:xfrm rot="5400000">
            <a:off x="5223668" y="1177132"/>
            <a:ext cx="830263" cy="1524000"/>
          </a:xfrm>
          <a:prstGeom prst="downArrow">
            <a:avLst>
              <a:gd name="adj1" fmla="val 50000"/>
              <a:gd name="adj2" fmla="val 49977"/>
            </a:avLst>
          </a:prstGeom>
          <a:solidFill>
            <a:srgbClr val="E36C09"/>
          </a:solidFill>
          <a:ln w="25400" cap="flat" cmpd="sng">
            <a:solidFill>
              <a:srgbClr val="E36C09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charset="0"/>
              <a:cs typeface="Calibri" charset="0"/>
              <a:sym typeface="Calibri" charset="0"/>
            </a:endParaRPr>
          </a:p>
        </p:txBody>
      </p:sp>
      <p:sp>
        <p:nvSpPr>
          <p:cNvPr id="13332" name="TextBox 33"/>
          <p:cNvSpPr>
            <a:spLocks noChangeArrowheads="1"/>
          </p:cNvSpPr>
          <p:nvPr/>
        </p:nvSpPr>
        <p:spPr bwMode="auto">
          <a:xfrm>
            <a:off x="3276600" y="736600"/>
            <a:ext cx="258921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6000">
                <a:solidFill>
                  <a:srgbClr val="FFFFFF"/>
                </a:solidFill>
                <a:latin typeface="Calibri" charset="0"/>
                <a:cs typeface="Calibri" charset="0"/>
                <a:sym typeface="Calibri" charset="0"/>
              </a:rPr>
              <a:t>fn(</a:t>
            </a:r>
            <a:r>
              <a:rPr lang="en-US" sz="6000">
                <a:solidFill>
                  <a:srgbClr val="538CD5"/>
                </a:solidFill>
                <a:latin typeface="Calibri" charset="0"/>
                <a:cs typeface="Calibri" charset="0"/>
                <a:sym typeface="Calibri" charset="0"/>
              </a:rPr>
              <a:t>x</a:t>
            </a:r>
            <a:r>
              <a:rPr lang="en-US" sz="6000">
                <a:solidFill>
                  <a:srgbClr val="FFFFFF"/>
                </a:solidFill>
                <a:latin typeface="Calibri" charset="0"/>
                <a:cs typeface="Calibri" charset="0"/>
                <a:sym typeface="Calibri" charset="0"/>
              </a:rPr>
              <a:t>,</a:t>
            </a:r>
            <a:r>
              <a:rPr lang="en-US" sz="6000">
                <a:solidFill>
                  <a:srgbClr val="E36C09"/>
                </a:solidFill>
                <a:latin typeface="Calibri" charset="0"/>
                <a:cs typeface="Calibri" charset="0"/>
                <a:sym typeface="Calibri" charset="0"/>
              </a:rPr>
              <a:t>y</a:t>
            </a:r>
            <a:r>
              <a:rPr lang="en-US" sz="6000">
                <a:solidFill>
                  <a:srgbClr val="FFFFFF"/>
                </a:solidFill>
                <a:latin typeface="Calibri" charset="0"/>
                <a:cs typeface="Calibri" charset="0"/>
                <a:sym typeface="Calibri" charset="0"/>
              </a:rPr>
              <a:t>)</a:t>
            </a:r>
          </a:p>
        </p:txBody>
      </p:sp>
      <p:sp>
        <p:nvSpPr>
          <p:cNvPr id="13333" name="TextBox 1"/>
          <p:cNvSpPr>
            <a:spLocks noChangeArrowheads="1"/>
          </p:cNvSpPr>
          <p:nvPr/>
        </p:nvSpPr>
        <p:spPr bwMode="auto">
          <a:xfrm>
            <a:off x="5170159" y="3886200"/>
            <a:ext cx="914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4000" dirty="0">
                <a:solidFill>
                  <a:srgbClr val="953734"/>
                </a:solidFill>
                <a:latin typeface="Calibri" charset="0"/>
                <a:cs typeface="Calibri" charset="0"/>
                <a:sym typeface="Calibri" charset="0"/>
              </a:rPr>
              <a:t>??</a:t>
            </a:r>
          </a:p>
        </p:txBody>
      </p:sp>
      <p:pic>
        <p:nvPicPr>
          <p:cNvPr id="13334" name="Picture 2" descr="C:\Users\Bumjo\AppData\Local\Microsoft\Windows\Temporary Internet Files\Content.IE5\S90TJQBZ\MP900384779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75" y="3430588"/>
            <a:ext cx="1558925" cy="197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5" name="Picture 3" descr="C:\Users\Bumjo\AppData\Local\Microsoft\Windows\Temporary Internet Files\Content.IE5\IF8MG3YA\MP900314154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450" y="3395663"/>
            <a:ext cx="1836738" cy="199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0626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1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ldLvl="0" animBg="1" autoUpdateAnimBg="0"/>
      <p:bldP spid="13315" grpId="0" bldLvl="0" animBg="1" autoUpdateAnimBg="0"/>
      <p:bldP spid="13333" grpId="0" bldLvl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Yao’s Garbled Circuits</a:t>
            </a:r>
            <a:endParaRPr lang="en-US" dirty="0"/>
          </a:p>
        </p:txBody>
      </p: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554832" y="2449067"/>
            <a:ext cx="857250" cy="1981200"/>
            <a:chOff x="0" y="0"/>
            <a:chExt cx="609600" cy="1415387"/>
          </a:xfrm>
        </p:grpSpPr>
        <p:sp>
          <p:nvSpPr>
            <p:cNvPr id="5" name="Oval 23"/>
            <p:cNvSpPr>
              <a:spLocks noChangeArrowheads="1"/>
            </p:cNvSpPr>
            <p:nvPr/>
          </p:nvSpPr>
          <p:spPr bwMode="auto">
            <a:xfrm>
              <a:off x="38100" y="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538CD5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charset="0"/>
                <a:cs typeface="Calibri" charset="0"/>
                <a:sym typeface="Calibri" charset="0"/>
              </a:endParaRPr>
            </a:p>
          </p:txBody>
        </p:sp>
        <p:sp>
          <p:nvSpPr>
            <p:cNvPr id="6" name="Rounded Rectangle 24"/>
            <p:cNvSpPr>
              <a:spLocks noChangeArrowheads="1"/>
            </p:cNvSpPr>
            <p:nvPr/>
          </p:nvSpPr>
          <p:spPr bwMode="auto">
            <a:xfrm>
              <a:off x="0" y="577187"/>
              <a:ext cx="609600" cy="8382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rgbClr val="538CD5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charset="0"/>
                <a:cs typeface="Calibri" charset="0"/>
                <a:sym typeface="Calibri" charset="0"/>
              </a:endParaRPr>
            </a:p>
          </p:txBody>
        </p:sp>
      </p:grpSp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7683897" y="2522092"/>
            <a:ext cx="857250" cy="1908175"/>
            <a:chOff x="0" y="0"/>
            <a:chExt cx="609600" cy="1395732"/>
          </a:xfrm>
        </p:grpSpPr>
        <p:sp>
          <p:nvSpPr>
            <p:cNvPr id="8" name="Oval 29"/>
            <p:cNvSpPr>
              <a:spLocks noChangeArrowheads="1"/>
            </p:cNvSpPr>
            <p:nvPr/>
          </p:nvSpPr>
          <p:spPr bwMode="auto">
            <a:xfrm>
              <a:off x="38100" y="0"/>
              <a:ext cx="533400" cy="533400"/>
            </a:xfrm>
            <a:prstGeom prst="ellipse">
              <a:avLst/>
            </a:prstGeom>
            <a:solidFill>
              <a:srgbClr val="E36C09"/>
            </a:solidFill>
            <a:ln w="25400" cap="flat" cmpd="sng">
              <a:solidFill>
                <a:srgbClr val="E36C09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charset="0"/>
                <a:cs typeface="Calibri" charset="0"/>
                <a:sym typeface="Calibri" charset="0"/>
              </a:endParaRPr>
            </a:p>
          </p:txBody>
        </p:sp>
        <p:sp>
          <p:nvSpPr>
            <p:cNvPr id="9" name="Rounded Rectangle 30"/>
            <p:cNvSpPr>
              <a:spLocks noChangeArrowheads="1"/>
            </p:cNvSpPr>
            <p:nvPr/>
          </p:nvSpPr>
          <p:spPr bwMode="auto">
            <a:xfrm>
              <a:off x="0" y="557532"/>
              <a:ext cx="609600" cy="838200"/>
            </a:xfrm>
            <a:prstGeom prst="roundRect">
              <a:avLst>
                <a:gd name="adj" fmla="val 16667"/>
              </a:avLst>
            </a:prstGeom>
            <a:solidFill>
              <a:srgbClr val="E36C09"/>
            </a:solidFill>
            <a:ln w="25400" cap="flat" cmpd="sng">
              <a:solidFill>
                <a:srgbClr val="E36C09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charset="0"/>
                <a:cs typeface="Calibri" charset="0"/>
                <a:sym typeface="Calibri" charset="0"/>
              </a:endParaRPr>
            </a:p>
          </p:txBody>
        </p:sp>
      </p:grpSp>
      <p:sp>
        <p:nvSpPr>
          <p:cNvPr id="10" name="Right Arrow 9"/>
          <p:cNvSpPr/>
          <p:nvPr/>
        </p:nvSpPr>
        <p:spPr>
          <a:xfrm>
            <a:off x="2526291" y="2015638"/>
            <a:ext cx="3948192" cy="63506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0800000">
            <a:off x="2209325" y="2878166"/>
            <a:ext cx="3948192" cy="63506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2678691" y="3603833"/>
            <a:ext cx="3948192" cy="63506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2678691" y="5003666"/>
            <a:ext cx="3948192" cy="63506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0800000">
            <a:off x="2209325" y="5624924"/>
            <a:ext cx="3948192" cy="63506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3093385" y="4457879"/>
            <a:ext cx="884058" cy="194655"/>
            <a:chOff x="3286653" y="4430267"/>
            <a:chExt cx="884058" cy="194655"/>
          </a:xfrm>
        </p:grpSpPr>
        <p:sp>
          <p:nvSpPr>
            <p:cNvPr id="16" name="Oval 15"/>
            <p:cNvSpPr/>
            <p:nvPr/>
          </p:nvSpPr>
          <p:spPr>
            <a:xfrm>
              <a:off x="3286653" y="4430267"/>
              <a:ext cx="193268" cy="1946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632321" y="4430267"/>
              <a:ext cx="193268" cy="1946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 flipH="1">
              <a:off x="3977443" y="4430267"/>
              <a:ext cx="193268" cy="1946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295852" y="4470786"/>
            <a:ext cx="13461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Gen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lumMod val="60000"/>
                  <a:lumOff val="4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466983" y="4528195"/>
            <a:ext cx="13620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Eval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17369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Briefly, Definitions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90567" y="2866186"/>
            <a:ext cx="2196100" cy="0"/>
          </a:xfrm>
          <a:prstGeom prst="line">
            <a:avLst/>
          </a:prstGeom>
          <a:ln w="3175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187746" y="4316806"/>
            <a:ext cx="2196100" cy="0"/>
          </a:xfrm>
          <a:prstGeom prst="line">
            <a:avLst/>
          </a:prstGeom>
          <a:ln w="3175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858523" y="3385474"/>
            <a:ext cx="2196100" cy="0"/>
          </a:xfrm>
          <a:prstGeom prst="line">
            <a:avLst/>
          </a:prstGeom>
          <a:ln w="3175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hord 12"/>
          <p:cNvSpPr/>
          <p:nvPr/>
        </p:nvSpPr>
        <p:spPr>
          <a:xfrm rot="10800000">
            <a:off x="2722070" y="1751408"/>
            <a:ext cx="3529151" cy="3399148"/>
          </a:xfrm>
          <a:prstGeom prst="chord">
            <a:avLst>
              <a:gd name="adj1" fmla="val 2985882"/>
              <a:gd name="adj2" fmla="val 1858410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55159" y="2102386"/>
            <a:ext cx="8160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X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85422" y="3724308"/>
            <a:ext cx="8160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Y</a:t>
            </a:r>
            <a:endParaRPr lang="en-US" sz="6000" dirty="0"/>
          </a:p>
        </p:txBody>
      </p:sp>
      <p:sp>
        <p:nvSpPr>
          <p:cNvPr id="31" name="TextBox 30"/>
          <p:cNvSpPr txBox="1"/>
          <p:nvPr/>
        </p:nvSpPr>
        <p:spPr>
          <a:xfrm>
            <a:off x="7218835" y="2102386"/>
            <a:ext cx="8160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Z</a:t>
            </a:r>
            <a:endParaRPr lang="en-US" sz="6000" dirty="0"/>
          </a:p>
        </p:txBody>
      </p:sp>
      <p:sp>
        <p:nvSpPr>
          <p:cNvPr id="32" name="TextBox 31"/>
          <p:cNvSpPr txBox="1"/>
          <p:nvPr/>
        </p:nvSpPr>
        <p:spPr>
          <a:xfrm>
            <a:off x="3937000" y="3118049"/>
            <a:ext cx="1284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</a:rPr>
              <a:t>G</a:t>
            </a:r>
            <a:r>
              <a:rPr lang="en-US" sz="4000" dirty="0" smtClean="0">
                <a:solidFill>
                  <a:srgbClr val="000000"/>
                </a:solidFill>
              </a:rPr>
              <a:t>ate</a:t>
            </a:r>
            <a:endParaRPr lang="en-US" sz="4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507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Briefly, Definitions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90567" y="2866186"/>
            <a:ext cx="2196100" cy="0"/>
          </a:xfrm>
          <a:prstGeom prst="line">
            <a:avLst/>
          </a:prstGeom>
          <a:ln w="3175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187746" y="4316806"/>
            <a:ext cx="2196100" cy="0"/>
          </a:xfrm>
          <a:prstGeom prst="line">
            <a:avLst/>
          </a:prstGeom>
          <a:ln w="3175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858523" y="3385474"/>
            <a:ext cx="2196100" cy="0"/>
          </a:xfrm>
          <a:prstGeom prst="line">
            <a:avLst/>
          </a:prstGeom>
          <a:ln w="3175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hord 12"/>
          <p:cNvSpPr/>
          <p:nvPr/>
        </p:nvSpPr>
        <p:spPr>
          <a:xfrm rot="10800000">
            <a:off x="2722070" y="1751408"/>
            <a:ext cx="3529151" cy="3399148"/>
          </a:xfrm>
          <a:prstGeom prst="chord">
            <a:avLst>
              <a:gd name="adj1" fmla="val 2985882"/>
              <a:gd name="adj2" fmla="val 1858410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54819" y="2090411"/>
            <a:ext cx="10466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 smtClean="0"/>
              <a:t>K</a:t>
            </a:r>
            <a:r>
              <a:rPr lang="en-US" sz="6000" baseline="-25000" dirty="0" err="1" smtClean="0"/>
              <a:t>x</a:t>
            </a:r>
            <a:endParaRPr lang="en-US" sz="6000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254819" y="3724308"/>
            <a:ext cx="8160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 smtClean="0"/>
              <a:t>K</a:t>
            </a:r>
            <a:r>
              <a:rPr lang="en-US" sz="6000" baseline="-25000" dirty="0" err="1" smtClean="0"/>
              <a:t>y</a:t>
            </a:r>
            <a:endParaRPr lang="en-US" sz="6000" dirty="0"/>
          </a:p>
        </p:txBody>
      </p:sp>
      <p:sp>
        <p:nvSpPr>
          <p:cNvPr id="31" name="TextBox 30"/>
          <p:cNvSpPr txBox="1"/>
          <p:nvPr/>
        </p:nvSpPr>
        <p:spPr>
          <a:xfrm>
            <a:off x="7238591" y="2117945"/>
            <a:ext cx="8160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/>
              <a:t>K</a:t>
            </a:r>
            <a:r>
              <a:rPr lang="en-US" sz="6000" baseline="-25000" dirty="0" err="1" smtClean="0"/>
              <a:t>z</a:t>
            </a:r>
            <a:endParaRPr lang="en-US" sz="6000" dirty="0"/>
          </a:p>
        </p:txBody>
      </p:sp>
      <p:sp>
        <p:nvSpPr>
          <p:cNvPr id="3" name="TextBox 2"/>
          <p:cNvSpPr txBox="1"/>
          <p:nvPr/>
        </p:nvSpPr>
        <p:spPr>
          <a:xfrm>
            <a:off x="3852333" y="2866186"/>
            <a:ext cx="17663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Gabled Gate</a:t>
            </a:r>
            <a:endParaRPr lang="en-US" sz="4000" dirty="0">
              <a:solidFill>
                <a:schemeClr val="bg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425221" y="2224841"/>
            <a:ext cx="1296848" cy="371601"/>
            <a:chOff x="1425221" y="2224841"/>
            <a:chExt cx="1296848" cy="371601"/>
          </a:xfrm>
          <a:solidFill>
            <a:schemeClr val="tx2">
              <a:lumMod val="50000"/>
            </a:schemeClr>
          </a:solidFill>
        </p:grpSpPr>
        <p:sp>
          <p:nvSpPr>
            <p:cNvPr id="5" name="Oval 4"/>
            <p:cNvSpPr/>
            <p:nvPr/>
          </p:nvSpPr>
          <p:spPr>
            <a:xfrm>
              <a:off x="2191541" y="2224841"/>
              <a:ext cx="530528" cy="371601"/>
            </a:xfrm>
            <a:prstGeom prst="ellipse">
              <a:avLst/>
            </a:prstGeom>
            <a:grpFill/>
            <a:ln>
              <a:solidFill>
                <a:schemeClr val="tx2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553756" y="2378994"/>
              <a:ext cx="732101" cy="171380"/>
            </a:xfrm>
            <a:prstGeom prst="rect">
              <a:avLst/>
            </a:prstGeom>
            <a:grpFill/>
            <a:ln>
              <a:solidFill>
                <a:schemeClr val="tx2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1530177" y="2265166"/>
              <a:ext cx="272309" cy="113828"/>
            </a:xfrm>
            <a:prstGeom prst="triangle">
              <a:avLst/>
            </a:prstGeom>
            <a:grpFill/>
            <a:ln>
              <a:solidFill>
                <a:schemeClr val="tx2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1669294" y="2303476"/>
              <a:ext cx="272309" cy="113828"/>
            </a:xfrm>
            <a:prstGeom prst="triangle">
              <a:avLst/>
            </a:prstGeom>
            <a:grpFill/>
            <a:ln>
              <a:solidFill>
                <a:schemeClr val="tx2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1810767" y="2283313"/>
              <a:ext cx="272309" cy="113828"/>
            </a:xfrm>
            <a:prstGeom prst="triangle">
              <a:avLst/>
            </a:prstGeom>
            <a:grpFill/>
            <a:ln>
              <a:solidFill>
                <a:schemeClr val="tx2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1952240" y="2303476"/>
              <a:ext cx="272309" cy="113828"/>
            </a:xfrm>
            <a:prstGeom prst="triangle">
              <a:avLst/>
            </a:prstGeom>
            <a:grpFill/>
            <a:ln>
              <a:solidFill>
                <a:schemeClr val="tx2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/>
            <p:cNvSpPr/>
            <p:nvPr/>
          </p:nvSpPr>
          <p:spPr>
            <a:xfrm rot="16200000">
              <a:off x="1395128" y="2388924"/>
              <a:ext cx="188721" cy="128536"/>
            </a:xfrm>
            <a:prstGeom prst="triangle">
              <a:avLst/>
            </a:prstGeom>
            <a:grpFill/>
            <a:ln>
              <a:solidFill>
                <a:schemeClr val="tx2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398890" y="2289365"/>
              <a:ext cx="182880" cy="24689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530177" y="3678549"/>
            <a:ext cx="1296848" cy="371601"/>
            <a:chOff x="1425221" y="2224841"/>
            <a:chExt cx="1296848" cy="371601"/>
          </a:xfrm>
          <a:solidFill>
            <a:schemeClr val="tx2">
              <a:lumMod val="50000"/>
            </a:schemeClr>
          </a:solidFill>
        </p:grpSpPr>
        <p:sp>
          <p:nvSpPr>
            <p:cNvPr id="66" name="Oval 65"/>
            <p:cNvSpPr/>
            <p:nvPr/>
          </p:nvSpPr>
          <p:spPr>
            <a:xfrm>
              <a:off x="2191541" y="2224841"/>
              <a:ext cx="530528" cy="371601"/>
            </a:xfrm>
            <a:prstGeom prst="ellipse">
              <a:avLst/>
            </a:prstGeom>
            <a:grpFill/>
            <a:ln>
              <a:solidFill>
                <a:schemeClr val="tx2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553756" y="2378994"/>
              <a:ext cx="732101" cy="171380"/>
            </a:xfrm>
            <a:prstGeom prst="rect">
              <a:avLst/>
            </a:prstGeom>
            <a:grpFill/>
            <a:ln>
              <a:solidFill>
                <a:schemeClr val="tx2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Isosceles Triangle 67"/>
            <p:cNvSpPr/>
            <p:nvPr/>
          </p:nvSpPr>
          <p:spPr>
            <a:xfrm>
              <a:off x="1530177" y="2265166"/>
              <a:ext cx="272309" cy="113828"/>
            </a:xfrm>
            <a:prstGeom prst="triangle">
              <a:avLst/>
            </a:prstGeom>
            <a:grpFill/>
            <a:ln>
              <a:solidFill>
                <a:schemeClr val="tx2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Isosceles Triangle 68"/>
            <p:cNvSpPr/>
            <p:nvPr/>
          </p:nvSpPr>
          <p:spPr>
            <a:xfrm>
              <a:off x="1669294" y="2303476"/>
              <a:ext cx="272309" cy="113828"/>
            </a:xfrm>
            <a:prstGeom prst="triangle">
              <a:avLst/>
            </a:prstGeom>
            <a:grpFill/>
            <a:ln>
              <a:solidFill>
                <a:schemeClr val="tx2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Isosceles Triangle 69"/>
            <p:cNvSpPr/>
            <p:nvPr/>
          </p:nvSpPr>
          <p:spPr>
            <a:xfrm>
              <a:off x="1810767" y="2283313"/>
              <a:ext cx="272309" cy="113828"/>
            </a:xfrm>
            <a:prstGeom prst="triangle">
              <a:avLst/>
            </a:prstGeom>
            <a:grpFill/>
            <a:ln>
              <a:solidFill>
                <a:schemeClr val="tx2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Isosceles Triangle 70"/>
            <p:cNvSpPr/>
            <p:nvPr/>
          </p:nvSpPr>
          <p:spPr>
            <a:xfrm>
              <a:off x="1952240" y="2303476"/>
              <a:ext cx="272309" cy="113828"/>
            </a:xfrm>
            <a:prstGeom prst="triangle">
              <a:avLst/>
            </a:prstGeom>
            <a:grpFill/>
            <a:ln>
              <a:solidFill>
                <a:schemeClr val="tx2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Isosceles Triangle 71"/>
            <p:cNvSpPr/>
            <p:nvPr/>
          </p:nvSpPr>
          <p:spPr>
            <a:xfrm rot="16200000">
              <a:off x="1395128" y="2388924"/>
              <a:ext cx="188721" cy="128536"/>
            </a:xfrm>
            <a:prstGeom prst="triangle">
              <a:avLst/>
            </a:prstGeom>
            <a:grpFill/>
            <a:ln>
              <a:solidFill>
                <a:schemeClr val="tx2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2398890" y="2289365"/>
              <a:ext cx="182880" cy="24689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6590167" y="3743073"/>
            <a:ext cx="1296848" cy="371601"/>
            <a:chOff x="1425221" y="2224841"/>
            <a:chExt cx="1296848" cy="371601"/>
          </a:xfrm>
          <a:solidFill>
            <a:schemeClr val="tx2">
              <a:lumMod val="50000"/>
            </a:schemeClr>
          </a:solidFill>
        </p:grpSpPr>
        <p:sp>
          <p:nvSpPr>
            <p:cNvPr id="75" name="Oval 74"/>
            <p:cNvSpPr/>
            <p:nvPr/>
          </p:nvSpPr>
          <p:spPr>
            <a:xfrm>
              <a:off x="2191541" y="2224841"/>
              <a:ext cx="530528" cy="371601"/>
            </a:xfrm>
            <a:prstGeom prst="ellipse">
              <a:avLst/>
            </a:prstGeom>
            <a:grpFill/>
            <a:ln>
              <a:solidFill>
                <a:schemeClr val="tx2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553756" y="2378994"/>
              <a:ext cx="732101" cy="171380"/>
            </a:xfrm>
            <a:prstGeom prst="rect">
              <a:avLst/>
            </a:prstGeom>
            <a:grpFill/>
            <a:ln>
              <a:solidFill>
                <a:schemeClr val="tx2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Isosceles Triangle 76"/>
            <p:cNvSpPr/>
            <p:nvPr/>
          </p:nvSpPr>
          <p:spPr>
            <a:xfrm>
              <a:off x="1530177" y="2265166"/>
              <a:ext cx="272309" cy="113828"/>
            </a:xfrm>
            <a:prstGeom prst="triangle">
              <a:avLst/>
            </a:prstGeom>
            <a:grpFill/>
            <a:ln>
              <a:solidFill>
                <a:schemeClr val="tx2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Isosceles Triangle 77"/>
            <p:cNvSpPr/>
            <p:nvPr/>
          </p:nvSpPr>
          <p:spPr>
            <a:xfrm>
              <a:off x="1669294" y="2303476"/>
              <a:ext cx="272309" cy="113828"/>
            </a:xfrm>
            <a:prstGeom prst="triangle">
              <a:avLst/>
            </a:prstGeom>
            <a:grpFill/>
            <a:ln>
              <a:solidFill>
                <a:schemeClr val="tx2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Isosceles Triangle 78"/>
            <p:cNvSpPr/>
            <p:nvPr/>
          </p:nvSpPr>
          <p:spPr>
            <a:xfrm>
              <a:off x="1810767" y="2283313"/>
              <a:ext cx="272309" cy="113828"/>
            </a:xfrm>
            <a:prstGeom prst="triangle">
              <a:avLst/>
            </a:prstGeom>
            <a:grpFill/>
            <a:ln>
              <a:solidFill>
                <a:schemeClr val="tx2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Isosceles Triangle 79"/>
            <p:cNvSpPr/>
            <p:nvPr/>
          </p:nvSpPr>
          <p:spPr>
            <a:xfrm>
              <a:off x="1952240" y="2303476"/>
              <a:ext cx="272309" cy="113828"/>
            </a:xfrm>
            <a:prstGeom prst="triangle">
              <a:avLst/>
            </a:prstGeom>
            <a:grpFill/>
            <a:ln>
              <a:solidFill>
                <a:schemeClr val="tx2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Isosceles Triangle 80"/>
            <p:cNvSpPr/>
            <p:nvPr/>
          </p:nvSpPr>
          <p:spPr>
            <a:xfrm rot="16200000">
              <a:off x="1395128" y="2388924"/>
              <a:ext cx="188721" cy="128536"/>
            </a:xfrm>
            <a:prstGeom prst="triangle">
              <a:avLst/>
            </a:prstGeom>
            <a:grpFill/>
            <a:ln>
              <a:solidFill>
                <a:schemeClr val="tx2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2398890" y="2289365"/>
              <a:ext cx="182880" cy="24689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539645" y="5150557"/>
            <a:ext cx="61820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K &lt;- G(1^n)</a:t>
            </a:r>
          </a:p>
          <a:p>
            <a:r>
              <a:rPr lang="en-US" sz="4800" dirty="0" smtClean="0"/>
              <a:t>To </a:t>
            </a:r>
            <a:r>
              <a:rPr lang="en-US" sz="4800" dirty="0" err="1" smtClean="0"/>
              <a:t>Eval</a:t>
            </a:r>
            <a:r>
              <a:rPr lang="en-US" sz="4800" dirty="0" smtClean="0"/>
              <a:t>:  </a:t>
            </a:r>
            <a:r>
              <a:rPr lang="en-US" sz="4800" dirty="0" err="1" smtClean="0"/>
              <a:t>K</a:t>
            </a:r>
            <a:r>
              <a:rPr lang="en-US" sz="4800" baseline="-25000" dirty="0" err="1" smtClean="0"/>
              <a:t>z</a:t>
            </a:r>
            <a:r>
              <a:rPr lang="en-US" sz="4800" baseline="30000" dirty="0" smtClean="0"/>
              <a:t> </a:t>
            </a:r>
            <a:r>
              <a:rPr lang="en-US" sz="4800" dirty="0" smtClean="0"/>
              <a:t>= 0  </a:t>
            </a:r>
            <a:r>
              <a:rPr lang="en-US" sz="4800" dirty="0" smtClean="0"/>
              <a:t>≈</a:t>
            </a:r>
            <a:r>
              <a:rPr lang="en-US" sz="4800" baseline="-25000" dirty="0" smtClean="0"/>
              <a:t>c</a:t>
            </a:r>
            <a:r>
              <a:rPr lang="en-US" sz="4800" dirty="0" smtClean="0"/>
              <a:t>  </a:t>
            </a:r>
            <a:r>
              <a:rPr lang="en-US" sz="4800" dirty="0" err="1" smtClean="0"/>
              <a:t>K</a:t>
            </a:r>
            <a:r>
              <a:rPr lang="en-US" sz="4800" baseline="-25000" dirty="0" err="1" smtClean="0"/>
              <a:t>z</a:t>
            </a:r>
            <a:r>
              <a:rPr lang="en-US" sz="4800" dirty="0" smtClean="0"/>
              <a:t> = 1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830220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Garbled Gates</a:t>
            </a:r>
            <a:endParaRPr lang="en-US" dirty="0"/>
          </a:p>
        </p:txBody>
      </p:sp>
      <p:pic>
        <p:nvPicPr>
          <p:cNvPr id="8" name="Picture 7" descr="Screen Shot 2014-12-14 at 6.57.12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4" t="3572" b="3322"/>
          <a:stretch/>
        </p:blipFill>
        <p:spPr>
          <a:xfrm>
            <a:off x="828291" y="1905190"/>
            <a:ext cx="3326973" cy="3230543"/>
          </a:xfrm>
          <a:prstGeom prst="rect">
            <a:avLst/>
          </a:prstGeom>
        </p:spPr>
      </p:pic>
      <p:pic>
        <p:nvPicPr>
          <p:cNvPr id="9" name="Picture 8" descr="Screen Shot 2014-12-14 at 6.59.56 P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4" t="3399" r="2851" b="3971"/>
          <a:stretch/>
        </p:blipFill>
        <p:spPr>
          <a:xfrm>
            <a:off x="4583216" y="1932802"/>
            <a:ext cx="4119424" cy="3230543"/>
          </a:xfrm>
          <a:prstGeom prst="rect">
            <a:avLst/>
          </a:prstGeom>
        </p:spPr>
      </p:pic>
      <p:pic>
        <p:nvPicPr>
          <p:cNvPr id="4" name="Picture 3" descr="Screen Shot 2014-12-14 at 7.12.29 PM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9" r="6142"/>
          <a:stretch/>
        </p:blipFill>
        <p:spPr>
          <a:xfrm>
            <a:off x="607411" y="5422851"/>
            <a:ext cx="3520243" cy="524448"/>
          </a:xfrm>
          <a:prstGeom prst="rect">
            <a:avLst/>
          </a:prstGeom>
        </p:spPr>
      </p:pic>
      <p:pic>
        <p:nvPicPr>
          <p:cNvPr id="5" name="Picture 4" descr="Screen Shot 2014-12-14 at 7.12.34 PM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6" r="4009"/>
          <a:stretch/>
        </p:blipFill>
        <p:spPr>
          <a:xfrm>
            <a:off x="4182874" y="5378460"/>
            <a:ext cx="4891424" cy="74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717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Garbled Gates</a:t>
            </a:r>
            <a:endParaRPr lang="en-US" dirty="0"/>
          </a:p>
        </p:txBody>
      </p:sp>
      <p:pic>
        <p:nvPicPr>
          <p:cNvPr id="3" name="Picture 2" descr="Screen Shot 2014-12-14 at 7.12.3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87" y="3896078"/>
            <a:ext cx="7260904" cy="1466144"/>
          </a:xfrm>
          <a:prstGeom prst="rect">
            <a:avLst/>
          </a:prstGeom>
        </p:spPr>
      </p:pic>
      <p:pic>
        <p:nvPicPr>
          <p:cNvPr id="10" name="Picture 9" descr="Screen Shot 2014-12-14 at 7.12.34 P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6" r="4009"/>
          <a:stretch/>
        </p:blipFill>
        <p:spPr>
          <a:xfrm>
            <a:off x="852311" y="1977682"/>
            <a:ext cx="7260780" cy="109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207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507</TotalTime>
  <Words>702</Words>
  <Application>Microsoft Macintosh PowerPoint</Application>
  <PresentationFormat>On-screen Show (4:3)</PresentationFormat>
  <Paragraphs>155</Paragraphs>
  <Slides>19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Black</vt:lpstr>
      <vt:lpstr>Garbled Circuits: An Intro</vt:lpstr>
      <vt:lpstr>PowerPoint Presentation</vt:lpstr>
      <vt:lpstr>PowerPoint Presentation</vt:lpstr>
      <vt:lpstr>PowerPoint Presentation</vt:lpstr>
      <vt:lpstr>Yao’s Garbled Circuits</vt:lpstr>
      <vt:lpstr>Briefly, Definitions</vt:lpstr>
      <vt:lpstr>Briefly, Definitions</vt:lpstr>
      <vt:lpstr>Garbled Gates</vt:lpstr>
      <vt:lpstr>Garbled Gates</vt:lpstr>
      <vt:lpstr>Garbled Gates</vt:lpstr>
      <vt:lpstr>Inputs</vt:lpstr>
      <vt:lpstr>Point and Permute</vt:lpstr>
      <vt:lpstr>Point and Permute</vt:lpstr>
      <vt:lpstr>Point and Permute</vt:lpstr>
      <vt:lpstr>Free XOR</vt:lpstr>
      <vt:lpstr>Garbled Row Reduction 3</vt:lpstr>
      <vt:lpstr>Garbled Row Reduction 2</vt:lpstr>
      <vt:lpstr>Garbled Row Reduction 2</vt:lpstr>
      <vt:lpstr>Garbled Row Reduction 2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Garbled Circuits: An Intro</dc:title>
  <dc:creator>Ben Terner</dc:creator>
  <cp:lastModifiedBy>Ben Terner</cp:lastModifiedBy>
  <cp:revision>29</cp:revision>
  <cp:lastPrinted>2014-12-15T18:39:16Z</cp:lastPrinted>
  <dcterms:created xsi:type="dcterms:W3CDTF">2014-12-14T23:44:49Z</dcterms:created>
  <dcterms:modified xsi:type="dcterms:W3CDTF">2014-12-15T18:48:52Z</dcterms:modified>
</cp:coreProperties>
</file>