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90" r:id="rId4"/>
    <p:sldId id="270" r:id="rId5"/>
    <p:sldId id="272" r:id="rId6"/>
    <p:sldId id="273" r:id="rId7"/>
    <p:sldId id="274" r:id="rId8"/>
    <p:sldId id="279" r:id="rId9"/>
    <p:sldId id="276" r:id="rId10"/>
    <p:sldId id="277" r:id="rId11"/>
    <p:sldId id="280" r:id="rId12"/>
    <p:sldId id="282" r:id="rId13"/>
    <p:sldId id="283" r:id="rId14"/>
    <p:sldId id="285" r:id="rId15"/>
    <p:sldId id="291" r:id="rId16"/>
    <p:sldId id="286" r:id="rId17"/>
    <p:sldId id="287" r:id="rId18"/>
    <p:sldId id="292" r:id="rId19"/>
    <p:sldId id="289"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ke tugay arslan" initials="bta" lastIdx="2" clrIdx="0">
    <p:extLst>
      <p:ext uri="{19B8F6BF-5375-455C-9EA6-DF929625EA0E}">
        <p15:presenceInfo xmlns:p15="http://schemas.microsoft.com/office/powerpoint/2012/main" userId="berke tugay arsl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smtClean="0"/>
              <a:t>Asıl başlık stili için tıklatın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764DE79-268F-4C1A-8933-263129D2AF90}" type="datetimeFigureOut">
              <a:rPr lang="en-US" dirty="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764DE79-268F-4C1A-8933-263129D2AF90}" type="datetimeFigureOut">
              <a:rPr lang="en-US" dirty="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tr-TR" sz="4000" dirty="0" smtClean="0"/>
              <a:t>G2M Case </a:t>
            </a:r>
            <a:r>
              <a:rPr lang="tr-TR" sz="4000" dirty="0" err="1" smtClean="0"/>
              <a:t>Study</a:t>
            </a:r>
            <a:endParaRPr lang="en-US" sz="4000" dirty="0"/>
          </a:p>
          <a:p>
            <a:endParaRPr lang="en-US" sz="4000" dirty="0"/>
          </a:p>
          <a:p>
            <a:r>
              <a:rPr lang="tr-TR" sz="2800" b="1" dirty="0" smtClean="0"/>
              <a:t>06.09.2021</a:t>
            </a:r>
            <a:endParaRPr lang="en-US" sz="2800" b="1"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err="1"/>
              <a:t>Comparison</a:t>
            </a:r>
            <a:r>
              <a:rPr lang="tr-TR" sz="3200" dirty="0"/>
              <a:t> of </a:t>
            </a:r>
            <a:r>
              <a:rPr lang="tr-TR" sz="3200" dirty="0" err="1" smtClean="0"/>
              <a:t>Payment</a:t>
            </a:r>
            <a:r>
              <a:rPr lang="tr-TR" sz="3200" dirty="0" smtClean="0"/>
              <a:t> </a:t>
            </a:r>
            <a:r>
              <a:rPr lang="tr-TR" sz="3200" dirty="0" err="1" smtClean="0"/>
              <a:t>Mode</a:t>
            </a:r>
            <a:r>
              <a:rPr lang="tr-TR" sz="3200" dirty="0" smtClean="0"/>
              <a:t> </a:t>
            </a:r>
            <a:r>
              <a:rPr lang="tr-TR" sz="3200" dirty="0"/>
              <a:t>of </a:t>
            </a:r>
            <a:r>
              <a:rPr lang="tr-TR" sz="3200" dirty="0" err="1"/>
              <a:t>Customers</a:t>
            </a:r>
            <a:r>
              <a:rPr lang="tr-TR" sz="3200" dirty="0"/>
              <a:t> </a:t>
            </a:r>
            <a:r>
              <a:rPr lang="tr-TR" sz="3200" dirty="0" err="1"/>
              <a:t>for</a:t>
            </a:r>
            <a:r>
              <a:rPr lang="tr-TR" sz="3200" dirty="0"/>
              <a:t> </a:t>
            </a:r>
            <a:r>
              <a:rPr lang="tr-TR" sz="3200" dirty="0" err="1"/>
              <a:t>Each</a:t>
            </a:r>
            <a:r>
              <a:rPr lang="tr-TR" sz="3200" dirty="0"/>
              <a:t> City</a:t>
            </a:r>
          </a:p>
        </p:txBody>
      </p:sp>
      <p:pic>
        <p:nvPicPr>
          <p:cNvPr id="4" name="İçerik Yer Tutucusu 3"/>
          <p:cNvPicPr>
            <a:picLocks noGrp="1" noChangeAspect="1"/>
          </p:cNvPicPr>
          <p:nvPr>
            <p:ph idx="1"/>
          </p:nvPr>
        </p:nvPicPr>
        <p:blipFill>
          <a:blip r:embed="rId2"/>
          <a:stretch>
            <a:fillRect/>
          </a:stretch>
        </p:blipFill>
        <p:spPr>
          <a:xfrm>
            <a:off x="838200" y="1825625"/>
            <a:ext cx="10515599" cy="4662692"/>
          </a:xfrm>
          <a:prstGeom prst="rect">
            <a:avLst/>
          </a:prstGeom>
        </p:spPr>
      </p:pic>
    </p:spTree>
    <p:extLst>
      <p:ext uri="{BB962C8B-B14F-4D97-AF65-F5344CB8AC3E}">
        <p14:creationId xmlns:p14="http://schemas.microsoft.com/office/powerpoint/2010/main" val="67932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Age Distribution(18-65)</a:t>
            </a:r>
            <a:endParaRPr lang="tr-TR" dirty="0"/>
          </a:p>
        </p:txBody>
      </p:sp>
      <p:pic>
        <p:nvPicPr>
          <p:cNvPr id="5" name="İçerik Yer Tutucusu 4"/>
          <p:cNvPicPr>
            <a:picLocks noGrp="1" noChangeAspect="1"/>
          </p:cNvPicPr>
          <p:nvPr>
            <p:ph sz="half" idx="1"/>
          </p:nvPr>
        </p:nvPicPr>
        <p:blipFill>
          <a:blip r:embed="rId2"/>
          <a:stretch>
            <a:fillRect/>
          </a:stretch>
        </p:blipFill>
        <p:spPr>
          <a:xfrm>
            <a:off x="819849" y="1506722"/>
            <a:ext cx="4203574" cy="2125478"/>
          </a:xfrm>
          <a:prstGeom prst="rect">
            <a:avLst/>
          </a:prstGeom>
        </p:spPr>
      </p:pic>
      <p:pic>
        <p:nvPicPr>
          <p:cNvPr id="6" name="İçerik Yer Tutucusu 5"/>
          <p:cNvPicPr>
            <a:picLocks noGrp="1" noChangeAspect="1"/>
          </p:cNvPicPr>
          <p:nvPr>
            <p:ph sz="half" idx="2"/>
          </p:nvPr>
        </p:nvPicPr>
        <p:blipFill>
          <a:blip r:embed="rId3"/>
          <a:stretch>
            <a:fillRect/>
          </a:stretch>
        </p:blipFill>
        <p:spPr>
          <a:xfrm>
            <a:off x="838200" y="3806364"/>
            <a:ext cx="2436983" cy="1982945"/>
          </a:xfrm>
          <a:prstGeom prst="rect">
            <a:avLst/>
          </a:prstGeom>
        </p:spPr>
      </p:pic>
      <p:pic>
        <p:nvPicPr>
          <p:cNvPr id="7" name="Resim 6"/>
          <p:cNvPicPr>
            <a:picLocks noChangeAspect="1"/>
          </p:cNvPicPr>
          <p:nvPr/>
        </p:nvPicPr>
        <p:blipFill>
          <a:blip r:embed="rId4"/>
          <a:stretch>
            <a:fillRect/>
          </a:stretch>
        </p:blipFill>
        <p:spPr>
          <a:xfrm>
            <a:off x="4942601" y="1469391"/>
            <a:ext cx="7181666" cy="4673945"/>
          </a:xfrm>
          <a:prstGeom prst="rect">
            <a:avLst/>
          </a:prstGeom>
        </p:spPr>
      </p:pic>
    </p:spTree>
    <p:extLst>
      <p:ext uri="{BB962C8B-B14F-4D97-AF65-F5344CB8AC3E}">
        <p14:creationId xmlns:p14="http://schemas.microsoft.com/office/powerpoint/2010/main" val="261383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err="1" smtClean="0"/>
              <a:t>Comparison</a:t>
            </a:r>
            <a:r>
              <a:rPr lang="tr-TR" sz="3600" dirty="0" smtClean="0"/>
              <a:t> of </a:t>
            </a:r>
            <a:r>
              <a:rPr lang="tr-TR" sz="3600" dirty="0" err="1" smtClean="0"/>
              <a:t>Sum</a:t>
            </a:r>
            <a:r>
              <a:rPr lang="tr-TR" sz="3600" dirty="0" smtClean="0"/>
              <a:t> of </a:t>
            </a:r>
            <a:r>
              <a:rPr lang="tr-TR" sz="3600" dirty="0" err="1" smtClean="0"/>
              <a:t>Income</a:t>
            </a:r>
            <a:r>
              <a:rPr lang="tr-TR" sz="3600" dirty="0" smtClean="0"/>
              <a:t> </a:t>
            </a:r>
            <a:r>
              <a:rPr lang="tr-TR" sz="3600" dirty="0" err="1" smtClean="0"/>
              <a:t>for</a:t>
            </a:r>
            <a:r>
              <a:rPr lang="tr-TR" sz="3600" dirty="0" smtClean="0"/>
              <a:t> </a:t>
            </a:r>
            <a:r>
              <a:rPr lang="tr-TR" sz="3600" dirty="0" err="1" smtClean="0"/>
              <a:t>Each</a:t>
            </a:r>
            <a:r>
              <a:rPr lang="tr-TR" sz="3600" dirty="0" smtClean="0"/>
              <a:t> Age </a:t>
            </a:r>
            <a:r>
              <a:rPr lang="tr-TR" sz="3600" dirty="0" err="1" smtClean="0"/>
              <a:t>Group</a:t>
            </a:r>
            <a:endParaRPr lang="tr-TR" sz="3600" dirty="0"/>
          </a:p>
        </p:txBody>
      </p:sp>
      <p:pic>
        <p:nvPicPr>
          <p:cNvPr id="4" name="İçerik Yer Tutucusu 3"/>
          <p:cNvPicPr>
            <a:picLocks noGrp="1" noChangeAspect="1"/>
          </p:cNvPicPr>
          <p:nvPr>
            <p:ph idx="1"/>
          </p:nvPr>
        </p:nvPicPr>
        <p:blipFill>
          <a:blip r:embed="rId2"/>
          <a:stretch>
            <a:fillRect/>
          </a:stretch>
        </p:blipFill>
        <p:spPr>
          <a:xfrm>
            <a:off x="3657259" y="2196054"/>
            <a:ext cx="4877481" cy="3610479"/>
          </a:xfrm>
          <a:prstGeom prst="rect">
            <a:avLst/>
          </a:prstGeom>
        </p:spPr>
      </p:pic>
    </p:spTree>
    <p:extLst>
      <p:ext uri="{BB962C8B-B14F-4D97-AF65-F5344CB8AC3E}">
        <p14:creationId xmlns:p14="http://schemas.microsoft.com/office/powerpoint/2010/main" val="215429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62000" y="493867"/>
            <a:ext cx="10515600" cy="1325563"/>
          </a:xfrm>
        </p:spPr>
        <p:txBody>
          <a:bodyPr/>
          <a:lstStyle/>
          <a:p>
            <a:r>
              <a:rPr lang="tr-TR" dirty="0" smtClean="0"/>
              <a:t>Total Profit </a:t>
            </a:r>
            <a:r>
              <a:rPr lang="tr-TR" dirty="0" err="1" smtClean="0"/>
              <a:t>Comparison</a:t>
            </a:r>
            <a:r>
              <a:rPr lang="tr-TR" dirty="0" smtClean="0"/>
              <a:t> </a:t>
            </a:r>
            <a:r>
              <a:rPr lang="tr-TR" dirty="0" err="1" smtClean="0"/>
              <a:t>for</a:t>
            </a:r>
            <a:r>
              <a:rPr lang="tr-TR" dirty="0" smtClean="0"/>
              <a:t> </a:t>
            </a:r>
            <a:r>
              <a:rPr lang="tr-TR" dirty="0" err="1" smtClean="0"/>
              <a:t>Each</a:t>
            </a:r>
            <a:r>
              <a:rPr lang="tr-TR" dirty="0" smtClean="0"/>
              <a:t> </a:t>
            </a:r>
            <a:r>
              <a:rPr lang="tr-TR" dirty="0" err="1" smtClean="0"/>
              <a:t>Year</a:t>
            </a:r>
            <a:endParaRPr lang="tr-TR" dirty="0"/>
          </a:p>
        </p:txBody>
      </p:sp>
      <p:pic>
        <p:nvPicPr>
          <p:cNvPr id="4" name="İçerik Yer Tutucusu 3"/>
          <p:cNvPicPr>
            <a:picLocks noGrp="1" noChangeAspect="1"/>
          </p:cNvPicPr>
          <p:nvPr>
            <p:ph idx="1"/>
          </p:nvPr>
        </p:nvPicPr>
        <p:blipFill>
          <a:blip r:embed="rId2"/>
          <a:stretch>
            <a:fillRect/>
          </a:stretch>
        </p:blipFill>
        <p:spPr>
          <a:xfrm>
            <a:off x="838200" y="1892346"/>
            <a:ext cx="2070054" cy="2070054"/>
          </a:xfrm>
          <a:prstGeom prst="rect">
            <a:avLst/>
          </a:prstGeom>
        </p:spPr>
      </p:pic>
      <p:pic>
        <p:nvPicPr>
          <p:cNvPr id="5" name="Resim 4"/>
          <p:cNvPicPr>
            <a:picLocks noChangeAspect="1"/>
          </p:cNvPicPr>
          <p:nvPr/>
        </p:nvPicPr>
        <p:blipFill>
          <a:blip r:embed="rId3"/>
          <a:stretch>
            <a:fillRect/>
          </a:stretch>
        </p:blipFill>
        <p:spPr>
          <a:xfrm>
            <a:off x="2823427" y="1819429"/>
            <a:ext cx="3001640" cy="2142971"/>
          </a:xfrm>
          <a:prstGeom prst="rect">
            <a:avLst/>
          </a:prstGeom>
        </p:spPr>
      </p:pic>
      <p:pic>
        <p:nvPicPr>
          <p:cNvPr id="6" name="Resim 5"/>
          <p:cNvPicPr>
            <a:picLocks noChangeAspect="1"/>
          </p:cNvPicPr>
          <p:nvPr/>
        </p:nvPicPr>
        <p:blipFill>
          <a:blip r:embed="rId4"/>
          <a:stretch>
            <a:fillRect/>
          </a:stretch>
        </p:blipFill>
        <p:spPr>
          <a:xfrm>
            <a:off x="5689445" y="1935661"/>
            <a:ext cx="2732875" cy="2026739"/>
          </a:xfrm>
          <a:prstGeom prst="rect">
            <a:avLst/>
          </a:prstGeom>
        </p:spPr>
      </p:pic>
      <p:pic>
        <p:nvPicPr>
          <p:cNvPr id="7" name="Resim 6"/>
          <p:cNvPicPr>
            <a:picLocks noChangeAspect="1"/>
          </p:cNvPicPr>
          <p:nvPr/>
        </p:nvPicPr>
        <p:blipFill>
          <a:blip r:embed="rId5"/>
          <a:stretch>
            <a:fillRect/>
          </a:stretch>
        </p:blipFill>
        <p:spPr>
          <a:xfrm>
            <a:off x="8286698" y="1877550"/>
            <a:ext cx="2793821" cy="2084850"/>
          </a:xfrm>
          <a:prstGeom prst="rect">
            <a:avLst/>
          </a:prstGeom>
        </p:spPr>
      </p:pic>
      <p:pic>
        <p:nvPicPr>
          <p:cNvPr id="8" name="Resim 7"/>
          <p:cNvPicPr>
            <a:picLocks noChangeAspect="1"/>
          </p:cNvPicPr>
          <p:nvPr/>
        </p:nvPicPr>
        <p:blipFill>
          <a:blip r:embed="rId6"/>
          <a:stretch>
            <a:fillRect/>
          </a:stretch>
        </p:blipFill>
        <p:spPr>
          <a:xfrm>
            <a:off x="838200" y="3962400"/>
            <a:ext cx="2070054" cy="2255754"/>
          </a:xfrm>
          <a:prstGeom prst="rect">
            <a:avLst/>
          </a:prstGeom>
        </p:spPr>
      </p:pic>
      <p:pic>
        <p:nvPicPr>
          <p:cNvPr id="9" name="Resim 8"/>
          <p:cNvPicPr>
            <a:picLocks noChangeAspect="1"/>
          </p:cNvPicPr>
          <p:nvPr/>
        </p:nvPicPr>
        <p:blipFill>
          <a:blip r:embed="rId7"/>
          <a:stretch>
            <a:fillRect/>
          </a:stretch>
        </p:blipFill>
        <p:spPr>
          <a:xfrm>
            <a:off x="2980291" y="3962400"/>
            <a:ext cx="2709153" cy="2274976"/>
          </a:xfrm>
          <a:prstGeom prst="rect">
            <a:avLst/>
          </a:prstGeom>
        </p:spPr>
      </p:pic>
      <p:pic>
        <p:nvPicPr>
          <p:cNvPr id="10" name="Resim 9"/>
          <p:cNvPicPr>
            <a:picLocks noChangeAspect="1"/>
          </p:cNvPicPr>
          <p:nvPr/>
        </p:nvPicPr>
        <p:blipFill>
          <a:blip r:embed="rId8"/>
          <a:stretch>
            <a:fillRect/>
          </a:stretch>
        </p:blipFill>
        <p:spPr>
          <a:xfrm>
            <a:off x="5571638" y="3962400"/>
            <a:ext cx="2850682" cy="2556601"/>
          </a:xfrm>
          <a:prstGeom prst="rect">
            <a:avLst/>
          </a:prstGeom>
        </p:spPr>
      </p:pic>
      <p:pic>
        <p:nvPicPr>
          <p:cNvPr id="11" name="Resim 10"/>
          <p:cNvPicPr>
            <a:picLocks noChangeAspect="1"/>
          </p:cNvPicPr>
          <p:nvPr/>
        </p:nvPicPr>
        <p:blipFill>
          <a:blip r:embed="rId9"/>
          <a:stretch>
            <a:fillRect/>
          </a:stretch>
        </p:blipFill>
        <p:spPr>
          <a:xfrm>
            <a:off x="8280791" y="3962400"/>
            <a:ext cx="2603160" cy="2431758"/>
          </a:xfrm>
          <a:prstGeom prst="rect">
            <a:avLst/>
          </a:prstGeom>
        </p:spPr>
      </p:pic>
    </p:spTree>
    <p:extLst>
      <p:ext uri="{BB962C8B-B14F-4D97-AF65-F5344CB8AC3E}">
        <p14:creationId xmlns:p14="http://schemas.microsoft.com/office/powerpoint/2010/main" val="2788696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Average</a:t>
            </a:r>
            <a:r>
              <a:rPr lang="tr-TR" dirty="0" smtClean="0"/>
              <a:t> </a:t>
            </a:r>
            <a:r>
              <a:rPr lang="tr-TR" dirty="0" err="1"/>
              <a:t>A</a:t>
            </a:r>
            <a:r>
              <a:rPr lang="tr-TR" dirty="0" err="1" smtClean="0"/>
              <a:t>mount</a:t>
            </a:r>
            <a:r>
              <a:rPr lang="tr-TR" dirty="0" smtClean="0"/>
              <a:t> of </a:t>
            </a:r>
            <a:r>
              <a:rPr lang="tr-TR" dirty="0" err="1"/>
              <a:t>U</a:t>
            </a:r>
            <a:r>
              <a:rPr lang="tr-TR" dirty="0" err="1" smtClean="0"/>
              <a:t>se</a:t>
            </a:r>
            <a:r>
              <a:rPr lang="tr-TR" dirty="0" smtClean="0"/>
              <a:t> </a:t>
            </a:r>
            <a:r>
              <a:rPr lang="tr-TR" dirty="0" err="1" smtClean="0"/>
              <a:t>per</a:t>
            </a:r>
            <a:r>
              <a:rPr lang="tr-TR" dirty="0" smtClean="0"/>
              <a:t> </a:t>
            </a:r>
            <a:r>
              <a:rPr lang="tr-TR" dirty="0" err="1" smtClean="0"/>
              <a:t>Person</a:t>
            </a:r>
            <a:endParaRPr lang="tr-TR" dirty="0"/>
          </a:p>
        </p:txBody>
      </p:sp>
      <p:pic>
        <p:nvPicPr>
          <p:cNvPr id="6" name="İçerik Yer Tutucusu 5"/>
          <p:cNvPicPr>
            <a:picLocks noGrp="1" noChangeAspect="1"/>
          </p:cNvPicPr>
          <p:nvPr>
            <p:ph sz="half" idx="1"/>
          </p:nvPr>
        </p:nvPicPr>
        <p:blipFill>
          <a:blip r:embed="rId2"/>
          <a:stretch>
            <a:fillRect/>
          </a:stretch>
        </p:blipFill>
        <p:spPr>
          <a:xfrm>
            <a:off x="838200" y="1825625"/>
            <a:ext cx="3269672" cy="4351338"/>
          </a:xfrm>
          <a:prstGeom prst="rect">
            <a:avLst/>
          </a:prstGeom>
        </p:spPr>
      </p:pic>
      <p:pic>
        <p:nvPicPr>
          <p:cNvPr id="5" name="İçerik Yer Tutucusu 4"/>
          <p:cNvPicPr>
            <a:picLocks noGrp="1" noChangeAspect="1"/>
          </p:cNvPicPr>
          <p:nvPr>
            <p:ph sz="half" idx="2"/>
          </p:nvPr>
        </p:nvPicPr>
        <p:blipFill>
          <a:blip r:embed="rId3"/>
          <a:stretch>
            <a:fillRect/>
          </a:stretch>
        </p:blipFill>
        <p:spPr>
          <a:xfrm>
            <a:off x="5276288" y="1908753"/>
            <a:ext cx="4645860" cy="4351338"/>
          </a:xfrm>
          <a:prstGeom prst="rect">
            <a:avLst/>
          </a:prstGeom>
        </p:spPr>
      </p:pic>
    </p:spTree>
    <p:extLst>
      <p:ext uri="{BB962C8B-B14F-4D97-AF65-F5344CB8AC3E}">
        <p14:creationId xmlns:p14="http://schemas.microsoft.com/office/powerpoint/2010/main" val="1958527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47436" y="2729634"/>
            <a:ext cx="10515600" cy="1325563"/>
          </a:xfrm>
        </p:spPr>
        <p:txBody>
          <a:bodyPr/>
          <a:lstStyle/>
          <a:p>
            <a:pPr algn="ctr"/>
            <a:r>
              <a:rPr lang="tr-TR" dirty="0" smtClean="0"/>
              <a:t>FORECASTING</a:t>
            </a:r>
            <a:endParaRPr lang="tr-TR" dirty="0"/>
          </a:p>
        </p:txBody>
      </p:sp>
    </p:spTree>
    <p:extLst>
      <p:ext uri="{BB962C8B-B14F-4D97-AF65-F5344CB8AC3E}">
        <p14:creationId xmlns:p14="http://schemas.microsoft.com/office/powerpoint/2010/main" val="1017134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Forecasting</a:t>
            </a:r>
            <a:r>
              <a:rPr lang="tr-TR" dirty="0" smtClean="0"/>
              <a:t> </a:t>
            </a:r>
            <a:r>
              <a:rPr lang="tr-TR" dirty="0" err="1" smtClean="0"/>
              <a:t>for</a:t>
            </a:r>
            <a:r>
              <a:rPr lang="tr-TR" dirty="0" smtClean="0"/>
              <a:t> </a:t>
            </a:r>
            <a:r>
              <a:rPr lang="tr-TR" dirty="0" err="1" smtClean="0"/>
              <a:t>Number</a:t>
            </a:r>
            <a:r>
              <a:rPr lang="tr-TR" dirty="0" smtClean="0"/>
              <a:t> of </a:t>
            </a:r>
            <a:r>
              <a:rPr lang="tr-TR" dirty="0" err="1" smtClean="0"/>
              <a:t>Use</a:t>
            </a:r>
            <a:r>
              <a:rPr lang="tr-TR" dirty="0" smtClean="0"/>
              <a:t> </a:t>
            </a:r>
            <a:r>
              <a:rPr lang="tr-TR" dirty="0" err="1" smtClean="0"/>
              <a:t>per</a:t>
            </a:r>
            <a:r>
              <a:rPr lang="tr-TR" dirty="0" smtClean="0"/>
              <a:t> </a:t>
            </a:r>
            <a:r>
              <a:rPr lang="tr-TR" dirty="0" err="1" smtClean="0"/>
              <a:t>Day</a:t>
            </a:r>
            <a:r>
              <a:rPr lang="tr-TR" dirty="0" smtClean="0"/>
              <a:t>(</a:t>
            </a:r>
            <a:r>
              <a:rPr lang="tr-TR" dirty="0" err="1" smtClean="0"/>
              <a:t>Yellow</a:t>
            </a:r>
            <a:r>
              <a:rPr lang="tr-TR" dirty="0" smtClean="0"/>
              <a:t>- Pink)</a:t>
            </a:r>
            <a:endParaRPr lang="tr-TR" dirty="0"/>
          </a:p>
        </p:txBody>
      </p:sp>
      <p:pic>
        <p:nvPicPr>
          <p:cNvPr id="5" name="İçerik Yer Tutucusu 4"/>
          <p:cNvPicPr>
            <a:picLocks noGrp="1" noChangeAspect="1"/>
          </p:cNvPicPr>
          <p:nvPr>
            <p:ph sz="half" idx="1"/>
          </p:nvPr>
        </p:nvPicPr>
        <p:blipFill>
          <a:blip r:embed="rId2"/>
          <a:stretch>
            <a:fillRect/>
          </a:stretch>
        </p:blipFill>
        <p:spPr>
          <a:xfrm>
            <a:off x="838200" y="1690688"/>
            <a:ext cx="3962400" cy="1971629"/>
          </a:xfrm>
          <a:prstGeom prst="rect">
            <a:avLst/>
          </a:prstGeom>
        </p:spPr>
      </p:pic>
      <p:sp>
        <p:nvSpPr>
          <p:cNvPr id="4" name="İçerik Yer Tutucusu 3"/>
          <p:cNvSpPr>
            <a:spLocks noGrp="1"/>
          </p:cNvSpPr>
          <p:nvPr>
            <p:ph sz="half" idx="2"/>
          </p:nvPr>
        </p:nvSpPr>
        <p:spPr/>
        <p:txBody>
          <a:bodyPr/>
          <a:lstStyle/>
          <a:p>
            <a:r>
              <a:rPr lang="tr-TR" dirty="0" err="1" smtClean="0"/>
              <a:t>Yellow</a:t>
            </a:r>
            <a:r>
              <a:rPr lang="tr-TR" dirty="0" smtClean="0"/>
              <a:t> </a:t>
            </a:r>
            <a:r>
              <a:rPr lang="tr-TR" dirty="0" err="1" smtClean="0"/>
              <a:t>coefficient</a:t>
            </a:r>
            <a:r>
              <a:rPr lang="tr-TR" dirty="0" smtClean="0"/>
              <a:t>=0.0795</a:t>
            </a:r>
          </a:p>
          <a:p>
            <a:r>
              <a:rPr lang="tr-TR" dirty="0" smtClean="0"/>
              <a:t>Pink </a:t>
            </a:r>
            <a:r>
              <a:rPr lang="tr-TR" dirty="0" err="1" smtClean="0"/>
              <a:t>coefficient</a:t>
            </a:r>
            <a:r>
              <a:rPr lang="tr-TR" dirty="0" smtClean="0"/>
              <a:t>=0.0924</a:t>
            </a:r>
          </a:p>
          <a:p>
            <a:r>
              <a:rPr lang="tr-TR" dirty="0" err="1" smtClean="0"/>
              <a:t>Yellow</a:t>
            </a:r>
            <a:r>
              <a:rPr lang="tr-TR" dirty="0" smtClean="0"/>
              <a:t> </a:t>
            </a:r>
            <a:r>
              <a:rPr lang="tr-TR" dirty="0" err="1" smtClean="0"/>
              <a:t>line</a:t>
            </a:r>
            <a:r>
              <a:rPr lang="tr-TR" dirty="0" smtClean="0"/>
              <a:t> is </a:t>
            </a:r>
            <a:r>
              <a:rPr lang="tr-TR" dirty="0" err="1" smtClean="0"/>
              <a:t>yellow</a:t>
            </a:r>
            <a:r>
              <a:rPr lang="tr-TR" dirty="0" smtClean="0"/>
              <a:t> </a:t>
            </a:r>
            <a:r>
              <a:rPr lang="tr-TR" dirty="0" err="1" smtClean="0"/>
              <a:t>cab’s</a:t>
            </a:r>
            <a:r>
              <a:rPr lang="tr-TR" dirty="0" smtClean="0"/>
              <a:t> data</a:t>
            </a:r>
          </a:p>
          <a:p>
            <a:r>
              <a:rPr lang="tr-TR" dirty="0" err="1" smtClean="0"/>
              <a:t>Red</a:t>
            </a:r>
            <a:r>
              <a:rPr lang="tr-TR" dirty="0" smtClean="0"/>
              <a:t> </a:t>
            </a:r>
            <a:r>
              <a:rPr lang="tr-TR" dirty="0" err="1" smtClean="0"/>
              <a:t>line</a:t>
            </a:r>
            <a:r>
              <a:rPr lang="tr-TR" dirty="0" smtClean="0"/>
              <a:t> is </a:t>
            </a:r>
            <a:r>
              <a:rPr lang="tr-TR" dirty="0" err="1" smtClean="0"/>
              <a:t>pink</a:t>
            </a:r>
            <a:r>
              <a:rPr lang="tr-TR" dirty="0" smtClean="0"/>
              <a:t> </a:t>
            </a:r>
            <a:r>
              <a:rPr lang="tr-TR" dirty="0" err="1" smtClean="0"/>
              <a:t>cab’s</a:t>
            </a:r>
            <a:r>
              <a:rPr lang="tr-TR" dirty="0" smtClean="0"/>
              <a:t> data</a:t>
            </a:r>
            <a:endParaRPr lang="tr-TR" dirty="0"/>
          </a:p>
        </p:txBody>
      </p:sp>
      <p:pic>
        <p:nvPicPr>
          <p:cNvPr id="6" name="Resim 5"/>
          <p:cNvPicPr>
            <a:picLocks noChangeAspect="1"/>
          </p:cNvPicPr>
          <p:nvPr/>
        </p:nvPicPr>
        <p:blipFill>
          <a:blip r:embed="rId3"/>
          <a:stretch>
            <a:fillRect/>
          </a:stretch>
        </p:blipFill>
        <p:spPr>
          <a:xfrm>
            <a:off x="838200" y="3666712"/>
            <a:ext cx="4043703" cy="2642336"/>
          </a:xfrm>
          <a:prstGeom prst="rect">
            <a:avLst/>
          </a:prstGeom>
        </p:spPr>
      </p:pic>
      <p:pic>
        <p:nvPicPr>
          <p:cNvPr id="3" name="Resim 2"/>
          <p:cNvPicPr>
            <a:picLocks noChangeAspect="1"/>
          </p:cNvPicPr>
          <p:nvPr/>
        </p:nvPicPr>
        <p:blipFill>
          <a:blip r:embed="rId4"/>
          <a:stretch>
            <a:fillRect/>
          </a:stretch>
        </p:blipFill>
        <p:spPr>
          <a:xfrm>
            <a:off x="6172200" y="3767376"/>
            <a:ext cx="4283364" cy="2624188"/>
          </a:xfrm>
          <a:prstGeom prst="rect">
            <a:avLst/>
          </a:prstGeom>
        </p:spPr>
      </p:pic>
      <p:sp>
        <p:nvSpPr>
          <p:cNvPr id="8" name="Metin kutusu 7"/>
          <p:cNvSpPr txBox="1"/>
          <p:nvPr/>
        </p:nvSpPr>
        <p:spPr>
          <a:xfrm>
            <a:off x="2133600" y="6391564"/>
            <a:ext cx="1196353" cy="369332"/>
          </a:xfrm>
          <a:prstGeom prst="rect">
            <a:avLst/>
          </a:prstGeom>
          <a:noFill/>
        </p:spPr>
        <p:txBody>
          <a:bodyPr wrap="none" rtlCol="0">
            <a:spAutoFit/>
          </a:bodyPr>
          <a:lstStyle/>
          <a:p>
            <a:r>
              <a:rPr lang="tr-TR" dirty="0" err="1" smtClean="0"/>
              <a:t>Yellow</a:t>
            </a:r>
            <a:r>
              <a:rPr lang="tr-TR" dirty="0" smtClean="0"/>
              <a:t> </a:t>
            </a:r>
            <a:r>
              <a:rPr lang="tr-TR" dirty="0" err="1" smtClean="0"/>
              <a:t>Cab</a:t>
            </a:r>
            <a:endParaRPr lang="tr-TR" dirty="0" smtClean="0"/>
          </a:p>
        </p:txBody>
      </p:sp>
      <p:sp>
        <p:nvSpPr>
          <p:cNvPr id="9" name="Metin kutusu 8"/>
          <p:cNvSpPr txBox="1"/>
          <p:nvPr/>
        </p:nvSpPr>
        <p:spPr>
          <a:xfrm>
            <a:off x="8109527" y="6391564"/>
            <a:ext cx="990977" cy="646331"/>
          </a:xfrm>
          <a:prstGeom prst="rect">
            <a:avLst/>
          </a:prstGeom>
          <a:noFill/>
        </p:spPr>
        <p:txBody>
          <a:bodyPr wrap="none" rtlCol="0">
            <a:spAutoFit/>
          </a:bodyPr>
          <a:lstStyle/>
          <a:p>
            <a:r>
              <a:rPr lang="tr-TR" dirty="0" smtClean="0"/>
              <a:t>Pink </a:t>
            </a:r>
            <a:r>
              <a:rPr lang="tr-TR" dirty="0" err="1" smtClean="0"/>
              <a:t>Cab</a:t>
            </a:r>
            <a:endParaRPr lang="tr-TR" dirty="0" smtClean="0"/>
          </a:p>
          <a:p>
            <a:endParaRPr lang="tr-TR" dirty="0"/>
          </a:p>
        </p:txBody>
      </p:sp>
    </p:spTree>
    <p:extLst>
      <p:ext uri="{BB962C8B-B14F-4D97-AF65-F5344CB8AC3E}">
        <p14:creationId xmlns:p14="http://schemas.microsoft.com/office/powerpoint/2010/main" val="3639216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Mean</a:t>
            </a:r>
            <a:r>
              <a:rPr lang="tr-TR" dirty="0" smtClean="0"/>
              <a:t> of Profit </a:t>
            </a:r>
            <a:r>
              <a:rPr lang="tr-TR" dirty="0" err="1" smtClean="0"/>
              <a:t>Forecasting</a:t>
            </a:r>
            <a:r>
              <a:rPr lang="tr-TR" dirty="0" smtClean="0"/>
              <a:t>(</a:t>
            </a:r>
            <a:r>
              <a:rPr lang="tr-TR" dirty="0" err="1" smtClean="0"/>
              <a:t>Yellow</a:t>
            </a:r>
            <a:r>
              <a:rPr lang="tr-TR" dirty="0" smtClean="0"/>
              <a:t>-Pink)</a:t>
            </a:r>
            <a:endParaRPr lang="tr-TR" dirty="0"/>
          </a:p>
        </p:txBody>
      </p:sp>
      <p:pic>
        <p:nvPicPr>
          <p:cNvPr id="5" name="İçerik Yer Tutucusu 4"/>
          <p:cNvPicPr>
            <a:picLocks noGrp="1" noChangeAspect="1"/>
          </p:cNvPicPr>
          <p:nvPr>
            <p:ph sz="half" idx="1"/>
          </p:nvPr>
        </p:nvPicPr>
        <p:blipFill>
          <a:blip r:embed="rId2"/>
          <a:stretch>
            <a:fillRect/>
          </a:stretch>
        </p:blipFill>
        <p:spPr>
          <a:xfrm>
            <a:off x="812800" y="1786618"/>
            <a:ext cx="4817533" cy="2397296"/>
          </a:xfrm>
          <a:prstGeom prst="rect">
            <a:avLst/>
          </a:prstGeom>
        </p:spPr>
      </p:pic>
      <p:sp>
        <p:nvSpPr>
          <p:cNvPr id="4" name="İçerik Yer Tutucusu 3"/>
          <p:cNvSpPr>
            <a:spLocks noGrp="1"/>
          </p:cNvSpPr>
          <p:nvPr>
            <p:ph sz="half" idx="2"/>
          </p:nvPr>
        </p:nvSpPr>
        <p:spPr/>
        <p:txBody>
          <a:bodyPr/>
          <a:lstStyle/>
          <a:p>
            <a:r>
              <a:rPr lang="tr-TR" dirty="0" err="1" smtClean="0"/>
              <a:t>Yellow</a:t>
            </a:r>
            <a:r>
              <a:rPr lang="tr-TR" dirty="0" smtClean="0"/>
              <a:t> </a:t>
            </a:r>
            <a:r>
              <a:rPr lang="tr-TR" dirty="0" err="1" smtClean="0"/>
              <a:t>coefficient</a:t>
            </a:r>
            <a:r>
              <a:rPr lang="tr-TR" dirty="0" smtClean="0"/>
              <a:t>=-0.2317</a:t>
            </a:r>
          </a:p>
          <a:p>
            <a:r>
              <a:rPr lang="tr-TR" dirty="0" smtClean="0"/>
              <a:t>Pink </a:t>
            </a:r>
            <a:r>
              <a:rPr lang="tr-TR" dirty="0" err="1" smtClean="0"/>
              <a:t>coefficient</a:t>
            </a:r>
            <a:r>
              <a:rPr lang="tr-TR" dirty="0" smtClean="0"/>
              <a:t>=-0.0884</a:t>
            </a:r>
          </a:p>
          <a:p>
            <a:r>
              <a:rPr lang="tr-TR" dirty="0" err="1"/>
              <a:t>Yellow</a:t>
            </a:r>
            <a:r>
              <a:rPr lang="tr-TR" dirty="0"/>
              <a:t> </a:t>
            </a:r>
            <a:r>
              <a:rPr lang="tr-TR" dirty="0" err="1"/>
              <a:t>line</a:t>
            </a:r>
            <a:r>
              <a:rPr lang="tr-TR" dirty="0"/>
              <a:t> is </a:t>
            </a:r>
            <a:r>
              <a:rPr lang="tr-TR" dirty="0" err="1"/>
              <a:t>yellow</a:t>
            </a:r>
            <a:r>
              <a:rPr lang="tr-TR" dirty="0"/>
              <a:t> </a:t>
            </a:r>
            <a:r>
              <a:rPr lang="tr-TR" dirty="0" err="1"/>
              <a:t>cab’s</a:t>
            </a:r>
            <a:r>
              <a:rPr lang="tr-TR" dirty="0"/>
              <a:t> data</a:t>
            </a:r>
          </a:p>
          <a:p>
            <a:r>
              <a:rPr lang="tr-TR" dirty="0" err="1"/>
              <a:t>Red</a:t>
            </a:r>
            <a:r>
              <a:rPr lang="tr-TR" dirty="0"/>
              <a:t> </a:t>
            </a:r>
            <a:r>
              <a:rPr lang="tr-TR" dirty="0" err="1"/>
              <a:t>line</a:t>
            </a:r>
            <a:r>
              <a:rPr lang="tr-TR" dirty="0"/>
              <a:t> is </a:t>
            </a:r>
            <a:r>
              <a:rPr lang="tr-TR" dirty="0" err="1"/>
              <a:t>pink</a:t>
            </a:r>
            <a:r>
              <a:rPr lang="tr-TR" dirty="0"/>
              <a:t> </a:t>
            </a:r>
            <a:r>
              <a:rPr lang="tr-TR" dirty="0" err="1"/>
              <a:t>cab’s</a:t>
            </a:r>
            <a:r>
              <a:rPr lang="tr-TR" dirty="0"/>
              <a:t> data</a:t>
            </a:r>
          </a:p>
          <a:p>
            <a:endParaRPr lang="tr-TR" dirty="0"/>
          </a:p>
        </p:txBody>
      </p:sp>
      <p:pic>
        <p:nvPicPr>
          <p:cNvPr id="6" name="Resim 5"/>
          <p:cNvPicPr>
            <a:picLocks noChangeAspect="1"/>
          </p:cNvPicPr>
          <p:nvPr/>
        </p:nvPicPr>
        <p:blipFill>
          <a:blip r:embed="rId3"/>
          <a:stretch>
            <a:fillRect/>
          </a:stretch>
        </p:blipFill>
        <p:spPr>
          <a:xfrm>
            <a:off x="838200" y="4183914"/>
            <a:ext cx="4792133" cy="2383322"/>
          </a:xfrm>
          <a:prstGeom prst="rect">
            <a:avLst/>
          </a:prstGeom>
        </p:spPr>
      </p:pic>
      <p:pic>
        <p:nvPicPr>
          <p:cNvPr id="3" name="Resim 2"/>
          <p:cNvPicPr>
            <a:picLocks noChangeAspect="1"/>
          </p:cNvPicPr>
          <p:nvPr/>
        </p:nvPicPr>
        <p:blipFill>
          <a:blip r:embed="rId4"/>
          <a:stretch>
            <a:fillRect/>
          </a:stretch>
        </p:blipFill>
        <p:spPr>
          <a:xfrm>
            <a:off x="6096000" y="4154618"/>
            <a:ext cx="4830618" cy="2412618"/>
          </a:xfrm>
          <a:prstGeom prst="rect">
            <a:avLst/>
          </a:prstGeom>
        </p:spPr>
      </p:pic>
      <p:sp>
        <p:nvSpPr>
          <p:cNvPr id="7" name="Metin kutusu 6"/>
          <p:cNvSpPr txBox="1"/>
          <p:nvPr/>
        </p:nvSpPr>
        <p:spPr>
          <a:xfrm>
            <a:off x="2687782" y="6567236"/>
            <a:ext cx="1196353" cy="369332"/>
          </a:xfrm>
          <a:prstGeom prst="rect">
            <a:avLst/>
          </a:prstGeom>
          <a:noFill/>
        </p:spPr>
        <p:txBody>
          <a:bodyPr wrap="none" rtlCol="0">
            <a:spAutoFit/>
          </a:bodyPr>
          <a:lstStyle/>
          <a:p>
            <a:r>
              <a:rPr lang="tr-TR" dirty="0" err="1" smtClean="0"/>
              <a:t>Yellow</a:t>
            </a:r>
            <a:r>
              <a:rPr lang="tr-TR" dirty="0" smtClean="0"/>
              <a:t> </a:t>
            </a:r>
            <a:r>
              <a:rPr lang="tr-TR" dirty="0" err="1" smtClean="0"/>
              <a:t>Cab</a:t>
            </a:r>
            <a:endParaRPr lang="tr-TR" dirty="0"/>
          </a:p>
        </p:txBody>
      </p:sp>
      <p:sp>
        <p:nvSpPr>
          <p:cNvPr id="8" name="Metin kutusu 7"/>
          <p:cNvSpPr txBox="1"/>
          <p:nvPr/>
        </p:nvSpPr>
        <p:spPr>
          <a:xfrm>
            <a:off x="8155709" y="6567236"/>
            <a:ext cx="990977" cy="369332"/>
          </a:xfrm>
          <a:prstGeom prst="rect">
            <a:avLst/>
          </a:prstGeom>
          <a:noFill/>
        </p:spPr>
        <p:txBody>
          <a:bodyPr wrap="none" rtlCol="0">
            <a:spAutoFit/>
          </a:bodyPr>
          <a:lstStyle/>
          <a:p>
            <a:r>
              <a:rPr lang="tr-TR" dirty="0" smtClean="0"/>
              <a:t>Pink </a:t>
            </a:r>
            <a:r>
              <a:rPr lang="tr-TR" dirty="0" err="1" smtClean="0"/>
              <a:t>Cab</a:t>
            </a:r>
            <a:endParaRPr lang="tr-TR" dirty="0"/>
          </a:p>
        </p:txBody>
      </p:sp>
    </p:spTree>
    <p:extLst>
      <p:ext uri="{BB962C8B-B14F-4D97-AF65-F5344CB8AC3E}">
        <p14:creationId xmlns:p14="http://schemas.microsoft.com/office/powerpoint/2010/main" val="3436197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01254" y="2729634"/>
            <a:ext cx="10515600" cy="1325563"/>
          </a:xfrm>
        </p:spPr>
        <p:txBody>
          <a:bodyPr/>
          <a:lstStyle/>
          <a:p>
            <a:pPr algn="ctr"/>
            <a:r>
              <a:rPr lang="tr-TR" dirty="0" smtClean="0"/>
              <a:t>RECOMMENDATIONS</a:t>
            </a:r>
            <a:endParaRPr lang="tr-TR" dirty="0"/>
          </a:p>
        </p:txBody>
      </p:sp>
    </p:spTree>
    <p:extLst>
      <p:ext uri="{BB962C8B-B14F-4D97-AF65-F5344CB8AC3E}">
        <p14:creationId xmlns:p14="http://schemas.microsoft.com/office/powerpoint/2010/main" val="2245974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Recommendations</a:t>
            </a:r>
            <a:endParaRPr lang="tr-TR" dirty="0"/>
          </a:p>
        </p:txBody>
      </p:sp>
      <p:sp>
        <p:nvSpPr>
          <p:cNvPr id="3" name="İçerik Yer Tutucusu 2"/>
          <p:cNvSpPr>
            <a:spLocks noGrp="1"/>
          </p:cNvSpPr>
          <p:nvPr>
            <p:ph idx="1"/>
          </p:nvPr>
        </p:nvSpPr>
        <p:spPr/>
        <p:txBody>
          <a:bodyPr>
            <a:normAutofit fontScale="70000" lnSpcReduction="20000"/>
          </a:bodyPr>
          <a:lstStyle/>
          <a:p>
            <a:pPr marL="514350" indent="-514350">
              <a:buAutoNum type="arabicParenR"/>
            </a:pPr>
            <a:r>
              <a:rPr lang="tr-TR" dirty="0" err="1" smtClean="0">
                <a:solidFill>
                  <a:srgbClr val="FF0000"/>
                </a:solidFill>
              </a:rPr>
              <a:t>Customer's</a:t>
            </a:r>
            <a:r>
              <a:rPr lang="tr-TR" dirty="0" smtClean="0">
                <a:solidFill>
                  <a:srgbClr val="FF0000"/>
                </a:solidFill>
              </a:rPr>
              <a:t> </a:t>
            </a:r>
            <a:r>
              <a:rPr lang="tr-TR" dirty="0" err="1" smtClean="0">
                <a:solidFill>
                  <a:srgbClr val="FF0000"/>
                </a:solidFill>
              </a:rPr>
              <a:t>Income</a:t>
            </a:r>
            <a:r>
              <a:rPr lang="tr-TR" dirty="0" smtClean="0">
                <a:solidFill>
                  <a:srgbClr val="FF0000"/>
                </a:solidFill>
              </a:rPr>
              <a:t>: </a:t>
            </a:r>
            <a:r>
              <a:rPr lang="tr-TR" dirty="0" err="1" smtClean="0"/>
              <a:t>In</a:t>
            </a:r>
            <a:r>
              <a:rPr lang="tr-TR" dirty="0" smtClean="0"/>
              <a:t> 11 </a:t>
            </a:r>
            <a:r>
              <a:rPr lang="tr-TR" dirty="0" err="1" smtClean="0"/>
              <a:t>city</a:t>
            </a:r>
            <a:r>
              <a:rPr lang="tr-TR" dirty="0" smtClean="0"/>
              <a:t> </a:t>
            </a:r>
            <a:r>
              <a:rPr lang="tr-TR" dirty="0" err="1" smtClean="0"/>
              <a:t>pink</a:t>
            </a:r>
            <a:r>
              <a:rPr lang="tr-TR" dirty="0" smtClean="0"/>
              <a:t> </a:t>
            </a:r>
            <a:r>
              <a:rPr lang="tr-TR" dirty="0" err="1" smtClean="0"/>
              <a:t>cab’s</a:t>
            </a:r>
            <a:r>
              <a:rPr lang="tr-TR" dirty="0" smtClean="0"/>
              <a:t> </a:t>
            </a:r>
            <a:r>
              <a:rPr lang="tr-TR" dirty="0" err="1" smtClean="0"/>
              <a:t>customers</a:t>
            </a:r>
            <a:r>
              <a:rPr lang="tr-TR" dirty="0" smtClean="0"/>
              <a:t> has </a:t>
            </a:r>
            <a:r>
              <a:rPr lang="tr-TR" dirty="0" err="1" smtClean="0"/>
              <a:t>higher</a:t>
            </a:r>
            <a:r>
              <a:rPr lang="tr-TR" dirty="0" smtClean="0"/>
              <a:t> </a:t>
            </a:r>
            <a:r>
              <a:rPr lang="tr-TR" dirty="0" err="1" smtClean="0"/>
              <a:t>income</a:t>
            </a:r>
            <a:r>
              <a:rPr lang="tr-TR" dirty="0"/>
              <a:t> </a:t>
            </a:r>
            <a:r>
              <a:rPr lang="tr-TR" dirty="0" smtClean="0"/>
              <a:t>but it is not </a:t>
            </a:r>
            <a:r>
              <a:rPr lang="tr-TR" dirty="0" err="1" smtClean="0"/>
              <a:t>big</a:t>
            </a:r>
            <a:r>
              <a:rPr lang="tr-TR" dirty="0" smtClean="0"/>
              <a:t> </a:t>
            </a:r>
            <a:r>
              <a:rPr lang="tr-TR" dirty="0" err="1" smtClean="0"/>
              <a:t>difference</a:t>
            </a:r>
            <a:r>
              <a:rPr lang="tr-TR" dirty="0" smtClean="0"/>
              <a:t> </a:t>
            </a:r>
            <a:r>
              <a:rPr lang="tr-TR" dirty="0" err="1" smtClean="0"/>
              <a:t>between</a:t>
            </a:r>
            <a:r>
              <a:rPr lang="tr-TR" dirty="0" smtClean="0"/>
              <a:t> </a:t>
            </a:r>
            <a:r>
              <a:rPr lang="tr-TR" dirty="0" err="1" smtClean="0"/>
              <a:t>two</a:t>
            </a:r>
            <a:r>
              <a:rPr lang="tr-TR" dirty="0" smtClean="0"/>
              <a:t> of </a:t>
            </a:r>
            <a:r>
              <a:rPr lang="tr-TR" dirty="0" err="1" smtClean="0"/>
              <a:t>them</a:t>
            </a:r>
            <a:r>
              <a:rPr lang="tr-TR" dirty="0" smtClean="0"/>
              <a:t>. </a:t>
            </a:r>
          </a:p>
          <a:p>
            <a:pPr marL="514350" indent="-514350">
              <a:buFont typeface="Arial" panose="020B0604020202020204" pitchFamily="34" charset="0"/>
              <a:buAutoNum type="arabicParenR"/>
            </a:pPr>
            <a:r>
              <a:rPr lang="en-US" dirty="0">
                <a:solidFill>
                  <a:srgbClr val="FF0000"/>
                </a:solidFill>
              </a:rPr>
              <a:t>Average amount of use per person for each </a:t>
            </a:r>
            <a:r>
              <a:rPr lang="en-US" dirty="0" smtClean="0">
                <a:solidFill>
                  <a:srgbClr val="FF0000"/>
                </a:solidFill>
              </a:rPr>
              <a:t>city</a:t>
            </a:r>
            <a:r>
              <a:rPr lang="tr-TR" dirty="0" smtClean="0">
                <a:solidFill>
                  <a:srgbClr val="FF0000"/>
                </a:solidFill>
              </a:rPr>
              <a:t>: </a:t>
            </a:r>
            <a:r>
              <a:rPr lang="tr-TR" dirty="0" err="1"/>
              <a:t>In</a:t>
            </a:r>
            <a:r>
              <a:rPr lang="tr-TR" dirty="0"/>
              <a:t> 11 </a:t>
            </a:r>
            <a:r>
              <a:rPr lang="tr-TR" dirty="0" err="1"/>
              <a:t>city</a:t>
            </a:r>
            <a:r>
              <a:rPr lang="tr-TR" dirty="0"/>
              <a:t> </a:t>
            </a:r>
            <a:r>
              <a:rPr lang="tr-TR" dirty="0" smtClean="0"/>
              <a:t>Pink </a:t>
            </a:r>
            <a:r>
              <a:rPr lang="tr-TR" dirty="0" err="1" smtClean="0"/>
              <a:t>Cab’s</a:t>
            </a:r>
            <a:r>
              <a:rPr lang="tr-TR" dirty="0" smtClean="0"/>
              <a:t> </a:t>
            </a:r>
            <a:r>
              <a:rPr lang="tr-TR" dirty="0" err="1"/>
              <a:t>customers</a:t>
            </a:r>
            <a:r>
              <a:rPr lang="tr-TR" dirty="0"/>
              <a:t> </a:t>
            </a:r>
            <a:r>
              <a:rPr lang="tr-TR" dirty="0" err="1" smtClean="0"/>
              <a:t>average</a:t>
            </a:r>
            <a:r>
              <a:rPr lang="tr-TR" dirty="0" smtClean="0"/>
              <a:t> </a:t>
            </a:r>
            <a:r>
              <a:rPr lang="tr-TR" dirty="0" err="1" smtClean="0"/>
              <a:t>number</a:t>
            </a:r>
            <a:r>
              <a:rPr lang="tr-TR" dirty="0" smtClean="0"/>
              <a:t> of </a:t>
            </a:r>
            <a:r>
              <a:rPr lang="tr-TR" dirty="0" err="1" smtClean="0"/>
              <a:t>use</a:t>
            </a:r>
            <a:r>
              <a:rPr lang="tr-TR" dirty="0" smtClean="0"/>
              <a:t> is </a:t>
            </a:r>
            <a:r>
              <a:rPr lang="tr-TR" dirty="0" err="1" smtClean="0"/>
              <a:t>more</a:t>
            </a:r>
            <a:r>
              <a:rPr lang="tr-TR" dirty="0" smtClean="0"/>
              <a:t> </a:t>
            </a:r>
            <a:r>
              <a:rPr lang="tr-TR" dirty="0" err="1" smtClean="0"/>
              <a:t>than</a:t>
            </a:r>
            <a:r>
              <a:rPr lang="tr-TR" dirty="0" smtClean="0"/>
              <a:t> </a:t>
            </a:r>
            <a:r>
              <a:rPr lang="tr-TR" dirty="0" err="1"/>
              <a:t>Y</a:t>
            </a:r>
            <a:r>
              <a:rPr lang="tr-TR" dirty="0" err="1" smtClean="0"/>
              <a:t>ellow</a:t>
            </a:r>
            <a:r>
              <a:rPr lang="tr-TR" dirty="0" smtClean="0"/>
              <a:t> </a:t>
            </a:r>
            <a:r>
              <a:rPr lang="tr-TR" dirty="0" err="1" smtClean="0"/>
              <a:t>Cab’s</a:t>
            </a:r>
            <a:r>
              <a:rPr lang="tr-TR" dirty="0" smtClean="0"/>
              <a:t> </a:t>
            </a:r>
            <a:r>
              <a:rPr lang="tr-TR" dirty="0" err="1" smtClean="0"/>
              <a:t>average</a:t>
            </a:r>
            <a:r>
              <a:rPr lang="tr-TR" dirty="0" smtClean="0"/>
              <a:t> </a:t>
            </a:r>
            <a:r>
              <a:rPr lang="tr-TR" dirty="0" err="1" smtClean="0"/>
              <a:t>number</a:t>
            </a:r>
            <a:r>
              <a:rPr lang="tr-TR" dirty="0" smtClean="0"/>
              <a:t> of </a:t>
            </a:r>
            <a:r>
              <a:rPr lang="tr-TR" dirty="0" err="1" smtClean="0"/>
              <a:t>use</a:t>
            </a:r>
            <a:r>
              <a:rPr lang="tr-TR" dirty="0" smtClean="0"/>
              <a:t> in </a:t>
            </a:r>
            <a:r>
              <a:rPr lang="tr-TR" dirty="0" err="1" smtClean="0"/>
              <a:t>this</a:t>
            </a:r>
            <a:r>
              <a:rPr lang="tr-TR" dirty="0" smtClean="0"/>
              <a:t> 3 </a:t>
            </a:r>
            <a:r>
              <a:rPr lang="tr-TR" dirty="0" err="1" smtClean="0"/>
              <a:t>year</a:t>
            </a:r>
            <a:r>
              <a:rPr lang="tr-TR" dirty="0" smtClean="0"/>
              <a:t> </a:t>
            </a:r>
            <a:r>
              <a:rPr lang="tr-TR" dirty="0" err="1" smtClean="0"/>
              <a:t>period</a:t>
            </a:r>
            <a:r>
              <a:rPr lang="tr-TR" dirty="0" smtClean="0"/>
              <a:t>.</a:t>
            </a:r>
          </a:p>
          <a:p>
            <a:pPr marL="514350" indent="-514350">
              <a:buAutoNum type="arabicParenR"/>
            </a:pPr>
            <a:r>
              <a:rPr lang="en-US" dirty="0">
                <a:solidFill>
                  <a:srgbClr val="FF0000"/>
                </a:solidFill>
              </a:rPr>
              <a:t>Yearly analysis of profit per km for each </a:t>
            </a:r>
            <a:r>
              <a:rPr lang="en-US" dirty="0" smtClean="0">
                <a:solidFill>
                  <a:srgbClr val="FF0000"/>
                </a:solidFill>
              </a:rPr>
              <a:t>city</a:t>
            </a:r>
            <a:r>
              <a:rPr lang="tr-TR" dirty="0" smtClean="0">
                <a:solidFill>
                  <a:srgbClr val="FF0000"/>
                </a:solidFill>
              </a:rPr>
              <a:t>: </a:t>
            </a:r>
            <a:r>
              <a:rPr lang="tr-TR" dirty="0" err="1" smtClean="0"/>
              <a:t>Yellow</a:t>
            </a:r>
            <a:r>
              <a:rPr lang="tr-TR" dirty="0" smtClean="0"/>
              <a:t> </a:t>
            </a:r>
            <a:r>
              <a:rPr lang="tr-TR" dirty="0" err="1" smtClean="0"/>
              <a:t>Cab</a:t>
            </a:r>
            <a:r>
              <a:rPr lang="tr-TR" dirty="0" smtClean="0"/>
              <a:t> has </a:t>
            </a:r>
            <a:r>
              <a:rPr lang="tr-TR" dirty="0" err="1" smtClean="0"/>
              <a:t>higher</a:t>
            </a:r>
            <a:r>
              <a:rPr lang="tr-TR" dirty="0" smtClean="0"/>
              <a:t> </a:t>
            </a:r>
            <a:r>
              <a:rPr lang="tr-TR" dirty="0" err="1" smtClean="0"/>
              <a:t>profit</a:t>
            </a:r>
            <a:r>
              <a:rPr lang="tr-TR" dirty="0" smtClean="0"/>
              <a:t> in </a:t>
            </a:r>
            <a:r>
              <a:rPr lang="tr-TR" dirty="0" err="1" smtClean="0"/>
              <a:t>this</a:t>
            </a:r>
            <a:r>
              <a:rPr lang="tr-TR" dirty="0" smtClean="0"/>
              <a:t> </a:t>
            </a:r>
            <a:r>
              <a:rPr lang="tr-TR" dirty="0" err="1" smtClean="0"/>
              <a:t>three</a:t>
            </a:r>
            <a:r>
              <a:rPr lang="tr-TR" dirty="0" smtClean="0"/>
              <a:t> </a:t>
            </a:r>
            <a:r>
              <a:rPr lang="tr-TR" dirty="0" err="1" smtClean="0"/>
              <a:t>year</a:t>
            </a:r>
            <a:r>
              <a:rPr lang="tr-TR" dirty="0" smtClean="0"/>
              <a:t> </a:t>
            </a:r>
            <a:r>
              <a:rPr lang="tr-TR" dirty="0" err="1" smtClean="0"/>
              <a:t>period</a:t>
            </a:r>
            <a:r>
              <a:rPr lang="tr-TR" dirty="0"/>
              <a:t> </a:t>
            </a:r>
            <a:r>
              <a:rPr lang="tr-TR" dirty="0" err="1" smtClean="0"/>
              <a:t>and</a:t>
            </a:r>
            <a:r>
              <a:rPr lang="tr-TR" dirty="0" smtClean="0"/>
              <a:t> </a:t>
            </a:r>
            <a:r>
              <a:rPr lang="tr-TR" dirty="0" err="1" smtClean="0"/>
              <a:t>Yellow</a:t>
            </a:r>
            <a:r>
              <a:rPr lang="tr-TR" dirty="0" smtClean="0"/>
              <a:t> </a:t>
            </a:r>
            <a:r>
              <a:rPr lang="tr-TR" dirty="0" err="1" smtClean="0"/>
              <a:t>Cab</a:t>
            </a:r>
            <a:r>
              <a:rPr lang="tr-TR" dirty="0" smtClean="0"/>
              <a:t> has </a:t>
            </a:r>
            <a:r>
              <a:rPr lang="tr-TR" dirty="0" err="1" smtClean="0"/>
              <a:t>lead</a:t>
            </a:r>
            <a:r>
              <a:rPr lang="tr-TR" dirty="0" smtClean="0"/>
              <a:t> in Profit </a:t>
            </a:r>
            <a:r>
              <a:rPr lang="tr-TR" dirty="0" err="1" smtClean="0"/>
              <a:t>per</a:t>
            </a:r>
            <a:r>
              <a:rPr lang="tr-TR" dirty="0" smtClean="0"/>
              <a:t> KM.</a:t>
            </a:r>
          </a:p>
          <a:p>
            <a:pPr marL="514350" indent="-514350">
              <a:buAutoNum type="arabicParenR"/>
            </a:pPr>
            <a:r>
              <a:rPr lang="en-US" dirty="0">
                <a:solidFill>
                  <a:srgbClr val="FF0000"/>
                </a:solidFill>
              </a:rPr>
              <a:t>Number of use per day(Regression</a:t>
            </a:r>
            <a:r>
              <a:rPr lang="en-US" dirty="0" smtClean="0">
                <a:solidFill>
                  <a:srgbClr val="FF0000"/>
                </a:solidFill>
              </a:rPr>
              <a:t>)</a:t>
            </a:r>
            <a:r>
              <a:rPr lang="tr-TR" dirty="0" smtClean="0">
                <a:solidFill>
                  <a:srgbClr val="FF0000"/>
                </a:solidFill>
              </a:rPr>
              <a:t>: </a:t>
            </a:r>
            <a:r>
              <a:rPr lang="tr-TR" dirty="0" smtClean="0"/>
              <a:t>Pink </a:t>
            </a:r>
            <a:r>
              <a:rPr lang="tr-TR" dirty="0" err="1" smtClean="0"/>
              <a:t>Cab’s</a:t>
            </a:r>
            <a:r>
              <a:rPr lang="tr-TR" dirty="0" smtClean="0"/>
              <a:t> </a:t>
            </a:r>
            <a:r>
              <a:rPr lang="tr-TR" dirty="0" err="1" smtClean="0"/>
              <a:t>coefficient</a:t>
            </a:r>
            <a:r>
              <a:rPr lang="tr-TR" dirty="0" smtClean="0"/>
              <a:t> </a:t>
            </a:r>
            <a:r>
              <a:rPr lang="tr-TR" dirty="0" err="1" smtClean="0"/>
              <a:t>value</a:t>
            </a:r>
            <a:r>
              <a:rPr lang="tr-TR" dirty="0" smtClean="0"/>
              <a:t> is </a:t>
            </a:r>
            <a:r>
              <a:rPr lang="tr-TR" dirty="0" err="1" smtClean="0"/>
              <a:t>more</a:t>
            </a:r>
            <a:r>
              <a:rPr lang="tr-TR" dirty="0" smtClean="0"/>
              <a:t> </a:t>
            </a:r>
            <a:r>
              <a:rPr lang="tr-TR" dirty="0" err="1" smtClean="0"/>
              <a:t>than</a:t>
            </a:r>
            <a:r>
              <a:rPr lang="tr-TR" dirty="0" smtClean="0"/>
              <a:t> </a:t>
            </a:r>
            <a:r>
              <a:rPr lang="tr-TR" dirty="0" err="1" smtClean="0"/>
              <a:t>Yellow</a:t>
            </a:r>
            <a:r>
              <a:rPr lang="tr-TR" dirty="0" smtClean="0"/>
              <a:t> </a:t>
            </a:r>
            <a:r>
              <a:rPr lang="tr-TR" dirty="0" err="1" smtClean="0"/>
              <a:t>Cab’s</a:t>
            </a:r>
            <a:r>
              <a:rPr lang="tr-TR" dirty="0" smtClean="0"/>
              <a:t>. </a:t>
            </a:r>
            <a:r>
              <a:rPr lang="tr-TR" dirty="0" err="1" smtClean="0"/>
              <a:t>Because</a:t>
            </a:r>
            <a:r>
              <a:rPr lang="tr-TR" dirty="0" smtClean="0"/>
              <a:t> of </a:t>
            </a:r>
            <a:r>
              <a:rPr lang="tr-TR" dirty="0" err="1" smtClean="0"/>
              <a:t>this</a:t>
            </a:r>
            <a:r>
              <a:rPr lang="tr-TR" dirty="0" smtClean="0"/>
              <a:t> </a:t>
            </a:r>
            <a:r>
              <a:rPr lang="tr-TR" dirty="0" err="1" smtClean="0"/>
              <a:t>reason</a:t>
            </a:r>
            <a:r>
              <a:rPr lang="tr-TR" dirty="0" smtClean="0"/>
              <a:t> Pink </a:t>
            </a:r>
            <a:r>
              <a:rPr lang="tr-TR" dirty="0" err="1" smtClean="0"/>
              <a:t>Cab</a:t>
            </a:r>
            <a:r>
              <a:rPr lang="tr-TR" dirty="0" smtClean="0"/>
              <a:t> </a:t>
            </a:r>
            <a:r>
              <a:rPr lang="tr-TR" dirty="0" err="1" smtClean="0"/>
              <a:t>growing</a:t>
            </a:r>
            <a:r>
              <a:rPr lang="tr-TR" dirty="0" smtClean="0"/>
              <a:t> </a:t>
            </a:r>
            <a:r>
              <a:rPr lang="tr-TR" dirty="0" err="1" smtClean="0"/>
              <a:t>faster</a:t>
            </a:r>
            <a:r>
              <a:rPr lang="tr-TR" dirty="0" smtClean="0"/>
              <a:t>.</a:t>
            </a:r>
            <a:endParaRPr lang="tr-TR" dirty="0" smtClean="0">
              <a:solidFill>
                <a:srgbClr val="FF0000"/>
              </a:solidFill>
            </a:endParaRPr>
          </a:p>
          <a:p>
            <a:pPr marL="514350" indent="-514350">
              <a:buFont typeface="Arial" panose="020B0604020202020204" pitchFamily="34" charset="0"/>
              <a:buAutoNum type="arabicParenR"/>
            </a:pPr>
            <a:r>
              <a:rPr lang="en-US" dirty="0" err="1">
                <a:solidFill>
                  <a:srgbClr val="FF0000"/>
                </a:solidFill>
              </a:rPr>
              <a:t>Averge</a:t>
            </a:r>
            <a:r>
              <a:rPr lang="en-US" dirty="0">
                <a:solidFill>
                  <a:srgbClr val="FF0000"/>
                </a:solidFill>
              </a:rPr>
              <a:t> profit per trip for each day(Regression</a:t>
            </a:r>
            <a:r>
              <a:rPr lang="en-US" dirty="0" smtClean="0">
                <a:solidFill>
                  <a:srgbClr val="FF0000"/>
                </a:solidFill>
              </a:rPr>
              <a:t>)</a:t>
            </a:r>
            <a:r>
              <a:rPr lang="tr-TR" dirty="0" smtClean="0">
                <a:solidFill>
                  <a:srgbClr val="FF0000"/>
                </a:solidFill>
              </a:rPr>
              <a:t>: </a:t>
            </a:r>
            <a:r>
              <a:rPr lang="tr-TR" dirty="0" err="1" smtClean="0"/>
              <a:t>Both</a:t>
            </a:r>
            <a:r>
              <a:rPr lang="tr-TR" dirty="0" smtClean="0"/>
              <a:t> </a:t>
            </a:r>
            <a:r>
              <a:rPr lang="tr-TR" dirty="0" err="1" smtClean="0"/>
              <a:t>company</a:t>
            </a:r>
            <a:r>
              <a:rPr lang="tr-TR" dirty="0" smtClean="0"/>
              <a:t> is </a:t>
            </a:r>
            <a:r>
              <a:rPr lang="tr-TR" dirty="0" err="1" smtClean="0"/>
              <a:t>reducing</a:t>
            </a:r>
            <a:r>
              <a:rPr lang="tr-TR" dirty="0" smtClean="0"/>
              <a:t>. Pink </a:t>
            </a:r>
            <a:r>
              <a:rPr lang="tr-TR" dirty="0" err="1"/>
              <a:t>Cab’s</a:t>
            </a:r>
            <a:r>
              <a:rPr lang="tr-TR" dirty="0"/>
              <a:t> </a:t>
            </a:r>
            <a:r>
              <a:rPr lang="tr-TR" dirty="0" err="1"/>
              <a:t>coefficient</a:t>
            </a:r>
            <a:r>
              <a:rPr lang="tr-TR" dirty="0"/>
              <a:t> </a:t>
            </a:r>
            <a:r>
              <a:rPr lang="tr-TR" dirty="0" err="1"/>
              <a:t>value</a:t>
            </a:r>
            <a:r>
              <a:rPr lang="tr-TR" dirty="0"/>
              <a:t> is </a:t>
            </a:r>
            <a:r>
              <a:rPr lang="tr-TR" dirty="0" err="1"/>
              <a:t>more</a:t>
            </a:r>
            <a:r>
              <a:rPr lang="tr-TR" dirty="0"/>
              <a:t> </a:t>
            </a:r>
            <a:r>
              <a:rPr lang="tr-TR" dirty="0" err="1"/>
              <a:t>than</a:t>
            </a:r>
            <a:r>
              <a:rPr lang="tr-TR" dirty="0"/>
              <a:t> </a:t>
            </a:r>
            <a:r>
              <a:rPr lang="tr-TR" dirty="0" err="1"/>
              <a:t>Yellow</a:t>
            </a:r>
            <a:r>
              <a:rPr lang="tr-TR" dirty="0"/>
              <a:t> </a:t>
            </a:r>
            <a:r>
              <a:rPr lang="tr-TR" dirty="0" err="1"/>
              <a:t>Cab’s</a:t>
            </a:r>
            <a:r>
              <a:rPr lang="tr-TR" dirty="0"/>
              <a:t>. </a:t>
            </a:r>
            <a:r>
              <a:rPr lang="tr-TR" dirty="0" err="1"/>
              <a:t>Because</a:t>
            </a:r>
            <a:r>
              <a:rPr lang="tr-TR" dirty="0"/>
              <a:t> of </a:t>
            </a:r>
            <a:r>
              <a:rPr lang="tr-TR" dirty="0" err="1"/>
              <a:t>this</a:t>
            </a:r>
            <a:r>
              <a:rPr lang="tr-TR" dirty="0"/>
              <a:t> </a:t>
            </a:r>
            <a:r>
              <a:rPr lang="tr-TR" dirty="0" err="1"/>
              <a:t>reason</a:t>
            </a:r>
            <a:r>
              <a:rPr lang="tr-TR" dirty="0"/>
              <a:t> </a:t>
            </a:r>
            <a:r>
              <a:rPr lang="tr-TR" dirty="0" err="1" smtClean="0"/>
              <a:t>Yellow</a:t>
            </a:r>
            <a:r>
              <a:rPr lang="tr-TR" dirty="0" smtClean="0"/>
              <a:t> </a:t>
            </a:r>
            <a:r>
              <a:rPr lang="tr-TR" dirty="0" err="1"/>
              <a:t>Cab</a:t>
            </a:r>
            <a:r>
              <a:rPr lang="tr-TR" dirty="0"/>
              <a:t> </a:t>
            </a:r>
            <a:r>
              <a:rPr lang="tr-TR" dirty="0" err="1" smtClean="0"/>
              <a:t>reducing</a:t>
            </a:r>
            <a:r>
              <a:rPr lang="tr-TR" dirty="0" smtClean="0"/>
              <a:t> </a:t>
            </a:r>
            <a:r>
              <a:rPr lang="tr-TR" dirty="0" err="1"/>
              <a:t>faster</a:t>
            </a:r>
            <a:r>
              <a:rPr lang="tr-TR" dirty="0" smtClean="0"/>
              <a:t>.</a:t>
            </a:r>
            <a:endParaRPr lang="tr-TR" dirty="0" smtClean="0">
              <a:solidFill>
                <a:srgbClr val="FF0000"/>
              </a:solidFill>
            </a:endParaRPr>
          </a:p>
          <a:p>
            <a:pPr marL="0" indent="0">
              <a:buNone/>
            </a:pPr>
            <a:endParaRPr lang="tr-TR" dirty="0" smtClean="0"/>
          </a:p>
          <a:p>
            <a:pPr marL="0" indent="0">
              <a:buNone/>
            </a:pPr>
            <a:r>
              <a:rPr lang="tr-TR" dirty="0" err="1" smtClean="0">
                <a:solidFill>
                  <a:srgbClr val="FF0000"/>
                </a:solidFill>
              </a:rPr>
              <a:t>Result</a:t>
            </a:r>
            <a:r>
              <a:rPr lang="tr-TR" dirty="0" smtClean="0">
                <a:solidFill>
                  <a:srgbClr val="FF0000"/>
                </a:solidFill>
              </a:rPr>
              <a:t>: </a:t>
            </a:r>
            <a:r>
              <a:rPr lang="tr-TR" dirty="0" smtClean="0"/>
              <a:t>Pink </a:t>
            </a:r>
            <a:r>
              <a:rPr lang="tr-TR" dirty="0" err="1"/>
              <a:t>C</a:t>
            </a:r>
            <a:r>
              <a:rPr lang="tr-TR" dirty="0" err="1" smtClean="0"/>
              <a:t>ab’s</a:t>
            </a:r>
            <a:r>
              <a:rPr lang="tr-TR" dirty="0" smtClean="0"/>
              <a:t> </a:t>
            </a:r>
            <a:r>
              <a:rPr lang="tr-TR" dirty="0" err="1" smtClean="0"/>
              <a:t>customers</a:t>
            </a:r>
            <a:r>
              <a:rPr lang="tr-TR" dirty="0" smtClean="0"/>
              <a:t> </a:t>
            </a:r>
            <a:r>
              <a:rPr lang="tr-TR" dirty="0" err="1" smtClean="0"/>
              <a:t>are</a:t>
            </a:r>
            <a:r>
              <a:rPr lang="tr-TR" dirty="0" smtClean="0"/>
              <a:t> </a:t>
            </a:r>
            <a:r>
              <a:rPr lang="tr-TR" dirty="0" err="1" smtClean="0"/>
              <a:t>using</a:t>
            </a:r>
            <a:r>
              <a:rPr lang="tr-TR" dirty="0" smtClean="0"/>
              <a:t> </a:t>
            </a:r>
            <a:r>
              <a:rPr lang="tr-TR" dirty="0" err="1" smtClean="0"/>
              <a:t>cabs</a:t>
            </a:r>
            <a:r>
              <a:rPr lang="tr-TR" dirty="0" smtClean="0"/>
              <a:t> </a:t>
            </a:r>
            <a:r>
              <a:rPr lang="tr-TR" dirty="0" err="1" smtClean="0"/>
              <a:t>more</a:t>
            </a:r>
            <a:r>
              <a:rPr lang="tr-TR" dirty="0" smtClean="0"/>
              <a:t> </a:t>
            </a:r>
            <a:r>
              <a:rPr lang="tr-TR" dirty="0" err="1" smtClean="0"/>
              <a:t>often</a:t>
            </a:r>
            <a:r>
              <a:rPr lang="tr-TR" dirty="0" smtClean="0"/>
              <a:t> but </a:t>
            </a:r>
            <a:r>
              <a:rPr lang="tr-TR" dirty="0" err="1" smtClean="0"/>
              <a:t>Yellow</a:t>
            </a:r>
            <a:r>
              <a:rPr lang="tr-TR" dirty="0" smtClean="0"/>
              <a:t> </a:t>
            </a:r>
            <a:r>
              <a:rPr lang="tr-TR" dirty="0" err="1" smtClean="0"/>
              <a:t>cab</a:t>
            </a:r>
            <a:r>
              <a:rPr lang="tr-TR" dirty="0" smtClean="0"/>
              <a:t> has </a:t>
            </a:r>
            <a:r>
              <a:rPr lang="tr-TR" dirty="0" err="1" smtClean="0"/>
              <a:t>higher</a:t>
            </a:r>
            <a:r>
              <a:rPr lang="tr-TR" dirty="0" smtClean="0"/>
              <a:t> </a:t>
            </a:r>
            <a:r>
              <a:rPr lang="tr-TR" dirty="0" err="1" smtClean="0"/>
              <a:t>profit</a:t>
            </a:r>
            <a:r>
              <a:rPr lang="tr-TR" dirty="0" smtClean="0"/>
              <a:t> </a:t>
            </a:r>
            <a:r>
              <a:rPr lang="tr-TR" dirty="0" err="1" smtClean="0"/>
              <a:t>and</a:t>
            </a:r>
            <a:r>
              <a:rPr lang="tr-TR" dirty="0" smtClean="0"/>
              <a:t> </a:t>
            </a:r>
            <a:r>
              <a:rPr lang="tr-TR" dirty="0" err="1" smtClean="0"/>
              <a:t>profit</a:t>
            </a:r>
            <a:r>
              <a:rPr lang="tr-TR" dirty="0" smtClean="0"/>
              <a:t>/km. </a:t>
            </a:r>
            <a:r>
              <a:rPr lang="tr-TR" dirty="0" err="1" smtClean="0"/>
              <a:t>Regression</a:t>
            </a:r>
            <a:r>
              <a:rPr lang="tr-TR" dirty="0" smtClean="0"/>
              <a:t> </a:t>
            </a:r>
            <a:r>
              <a:rPr lang="tr-TR" dirty="0" err="1" smtClean="0"/>
              <a:t>analysis</a:t>
            </a:r>
            <a:r>
              <a:rPr lang="tr-TR" dirty="0" smtClean="0"/>
              <a:t> </a:t>
            </a:r>
            <a:r>
              <a:rPr lang="tr-TR" dirty="0" err="1" smtClean="0"/>
              <a:t>resulted</a:t>
            </a:r>
            <a:r>
              <a:rPr lang="tr-TR" dirty="0" smtClean="0"/>
              <a:t> </a:t>
            </a:r>
            <a:r>
              <a:rPr lang="tr-TR" dirty="0" err="1" smtClean="0"/>
              <a:t>that</a:t>
            </a:r>
            <a:r>
              <a:rPr lang="tr-TR" dirty="0" smtClean="0"/>
              <a:t> Pink </a:t>
            </a:r>
            <a:r>
              <a:rPr lang="tr-TR" dirty="0" err="1" smtClean="0"/>
              <a:t>Cab</a:t>
            </a:r>
            <a:r>
              <a:rPr lang="tr-TR" dirty="0" smtClean="0"/>
              <a:t> has </a:t>
            </a:r>
            <a:r>
              <a:rPr lang="tr-TR" dirty="0" err="1" smtClean="0"/>
              <a:t>more</a:t>
            </a:r>
            <a:r>
              <a:rPr lang="tr-TR" dirty="0" smtClean="0"/>
              <a:t> </a:t>
            </a:r>
            <a:r>
              <a:rPr lang="tr-TR" dirty="0" err="1" smtClean="0"/>
              <a:t>adventage</a:t>
            </a:r>
            <a:r>
              <a:rPr lang="tr-TR" dirty="0"/>
              <a:t> </a:t>
            </a:r>
            <a:r>
              <a:rPr lang="tr-TR" dirty="0" smtClean="0"/>
              <a:t>but </a:t>
            </a:r>
            <a:r>
              <a:rPr lang="tr-TR" dirty="0" err="1" smtClean="0"/>
              <a:t>Yellow</a:t>
            </a:r>
            <a:r>
              <a:rPr lang="tr-TR" dirty="0" smtClean="0"/>
              <a:t> </a:t>
            </a:r>
            <a:r>
              <a:rPr lang="tr-TR" dirty="0" err="1" smtClean="0"/>
              <a:t>Cab’s</a:t>
            </a:r>
            <a:r>
              <a:rPr lang="tr-TR" dirty="0" smtClean="0"/>
              <a:t> </a:t>
            </a:r>
            <a:r>
              <a:rPr lang="tr-TR" dirty="0" err="1" smtClean="0"/>
              <a:t>profit</a:t>
            </a:r>
            <a:r>
              <a:rPr lang="tr-TR" dirty="0" smtClean="0"/>
              <a:t> </a:t>
            </a:r>
            <a:r>
              <a:rPr lang="tr-TR" dirty="0" err="1" smtClean="0"/>
              <a:t>adventage</a:t>
            </a:r>
            <a:r>
              <a:rPr lang="tr-TR" dirty="0" smtClean="0"/>
              <a:t> is </a:t>
            </a:r>
            <a:r>
              <a:rPr lang="tr-TR" dirty="0" err="1" smtClean="0"/>
              <a:t>too</a:t>
            </a:r>
            <a:r>
              <a:rPr lang="tr-TR" dirty="0" smtClean="0"/>
              <a:t> </a:t>
            </a:r>
            <a:r>
              <a:rPr lang="tr-TR" dirty="0" err="1" smtClean="0"/>
              <a:t>much</a:t>
            </a:r>
            <a:r>
              <a:rPr lang="tr-TR" dirty="0" smtClean="0"/>
              <a:t> </a:t>
            </a:r>
            <a:r>
              <a:rPr lang="tr-TR" dirty="0" err="1" smtClean="0"/>
              <a:t>higher</a:t>
            </a:r>
            <a:r>
              <a:rPr lang="tr-TR" dirty="0" smtClean="0"/>
              <a:t>.  </a:t>
            </a:r>
            <a:r>
              <a:rPr lang="tr-TR" b="1" dirty="0" smtClean="0"/>
              <a:t>As a </a:t>
            </a:r>
            <a:r>
              <a:rPr lang="tr-TR" b="1" dirty="0" err="1" smtClean="0"/>
              <a:t>result</a:t>
            </a:r>
            <a:r>
              <a:rPr lang="tr-TR" b="1" dirty="0" smtClean="0"/>
              <a:t> </a:t>
            </a:r>
            <a:r>
              <a:rPr lang="tr-TR" b="1" dirty="0" err="1" smtClean="0"/>
              <a:t>making</a:t>
            </a:r>
            <a:r>
              <a:rPr lang="tr-TR" b="1" dirty="0" smtClean="0"/>
              <a:t> </a:t>
            </a:r>
            <a:r>
              <a:rPr lang="tr-TR" b="1" dirty="0" err="1" smtClean="0"/>
              <a:t>investment</a:t>
            </a:r>
            <a:r>
              <a:rPr lang="tr-TR" b="1" dirty="0" smtClean="0"/>
              <a:t> </a:t>
            </a:r>
            <a:r>
              <a:rPr lang="tr-TR" b="1" dirty="0" err="1" smtClean="0"/>
              <a:t>to</a:t>
            </a:r>
            <a:r>
              <a:rPr lang="tr-TR" b="1" dirty="0" smtClean="0"/>
              <a:t> </a:t>
            </a:r>
            <a:r>
              <a:rPr lang="tr-TR" b="1" dirty="0" err="1" smtClean="0"/>
              <a:t>Yellow</a:t>
            </a:r>
            <a:r>
              <a:rPr lang="tr-TR" b="1" dirty="0" smtClean="0"/>
              <a:t> </a:t>
            </a:r>
            <a:r>
              <a:rPr lang="tr-TR" b="1" dirty="0" err="1" smtClean="0"/>
              <a:t>Cab</a:t>
            </a:r>
            <a:r>
              <a:rPr lang="tr-TR" b="1" dirty="0" smtClean="0"/>
              <a:t> is </a:t>
            </a:r>
            <a:r>
              <a:rPr lang="tr-TR" b="1" dirty="0" err="1" smtClean="0"/>
              <a:t>more</a:t>
            </a:r>
            <a:r>
              <a:rPr lang="tr-TR" b="1" dirty="0" smtClean="0"/>
              <a:t> </a:t>
            </a:r>
            <a:r>
              <a:rPr lang="tr-TR" b="1" dirty="0" err="1" smtClean="0"/>
              <a:t>logical</a:t>
            </a:r>
            <a:r>
              <a:rPr lang="tr-TR" b="1" dirty="0" smtClean="0"/>
              <a:t>.</a:t>
            </a:r>
            <a:endParaRPr lang="tr-TR" b="1" dirty="0"/>
          </a:p>
        </p:txBody>
      </p:sp>
    </p:spTree>
    <p:extLst>
      <p:ext uri="{BB962C8B-B14F-4D97-AF65-F5344CB8AC3E}">
        <p14:creationId xmlns:p14="http://schemas.microsoft.com/office/powerpoint/2010/main" val="1193985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Introduction</a:t>
            </a:r>
            <a:endParaRPr lang="tr-TR" dirty="0"/>
          </a:p>
        </p:txBody>
      </p:sp>
      <p:sp>
        <p:nvSpPr>
          <p:cNvPr id="3" name="İçerik Yer Tutucusu 2"/>
          <p:cNvSpPr>
            <a:spLocks noGrp="1"/>
          </p:cNvSpPr>
          <p:nvPr>
            <p:ph idx="1"/>
          </p:nvPr>
        </p:nvSpPr>
        <p:spPr/>
        <p:txBody>
          <a:bodyPr>
            <a:normAutofit fontScale="85000" lnSpcReduction="20000"/>
          </a:bodyPr>
          <a:lstStyle/>
          <a:p>
            <a:r>
              <a:rPr lang="en-US"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r>
              <a:rPr lang="en-US" dirty="0" smtClean="0"/>
              <a:t>.</a:t>
            </a:r>
            <a:endParaRPr lang="tr-TR" dirty="0" smtClean="0"/>
          </a:p>
          <a:p>
            <a:r>
              <a:rPr lang="tr-TR" dirty="0" err="1" smtClean="0"/>
              <a:t>Objective</a:t>
            </a:r>
            <a:r>
              <a:rPr lang="tr-TR" dirty="0" smtClean="0"/>
              <a:t>: </a:t>
            </a:r>
            <a:r>
              <a:rPr lang="en-US" dirty="0"/>
              <a:t>Provide actionable insights to help XYZ firm in identifying the right company for </a:t>
            </a:r>
            <a:r>
              <a:rPr lang="en-US" dirty="0" smtClean="0"/>
              <a:t>making</a:t>
            </a:r>
            <a:r>
              <a:rPr lang="tr-TR" dirty="0" smtClean="0"/>
              <a:t> </a:t>
            </a:r>
            <a:r>
              <a:rPr lang="en-US" dirty="0" smtClean="0"/>
              <a:t>investment.</a:t>
            </a:r>
            <a:endParaRPr lang="tr-TR" dirty="0" smtClean="0"/>
          </a:p>
          <a:p>
            <a:endParaRPr lang="tr-TR" dirty="0"/>
          </a:p>
          <a:p>
            <a:endParaRPr lang="tr-TR" dirty="0" smtClean="0"/>
          </a:p>
          <a:p>
            <a:r>
              <a:rPr lang="en-US" dirty="0"/>
              <a:t>The analysis has been divided into </a:t>
            </a:r>
            <a:r>
              <a:rPr lang="tr-TR" dirty="0" err="1" smtClean="0"/>
              <a:t>three</a:t>
            </a:r>
            <a:r>
              <a:rPr lang="en-US" dirty="0" smtClean="0"/>
              <a:t> </a:t>
            </a:r>
            <a:r>
              <a:rPr lang="en-US" dirty="0"/>
              <a:t>parts:</a:t>
            </a:r>
          </a:p>
          <a:p>
            <a:endParaRPr lang="en-US" dirty="0"/>
          </a:p>
          <a:p>
            <a:pPr lvl="1"/>
            <a:r>
              <a:rPr lang="tr-TR" dirty="0" err="1" smtClean="0"/>
              <a:t>Introducing</a:t>
            </a:r>
            <a:r>
              <a:rPr lang="tr-TR" dirty="0" smtClean="0"/>
              <a:t> </a:t>
            </a:r>
            <a:r>
              <a:rPr lang="tr-TR" dirty="0" err="1" smtClean="0"/>
              <a:t>Dataset</a:t>
            </a:r>
            <a:endParaRPr lang="en-US" dirty="0"/>
          </a:p>
          <a:p>
            <a:pPr lvl="1"/>
            <a:r>
              <a:rPr lang="en-US" dirty="0"/>
              <a:t>Forecasting profit and number of </a:t>
            </a:r>
            <a:r>
              <a:rPr lang="en-US" dirty="0" smtClean="0"/>
              <a:t>rides</a:t>
            </a:r>
            <a:r>
              <a:rPr lang="tr-TR" dirty="0" smtClean="0"/>
              <a:t> </a:t>
            </a:r>
            <a:r>
              <a:rPr lang="tr-TR" dirty="0" err="1" smtClean="0"/>
              <a:t>per</a:t>
            </a:r>
            <a:r>
              <a:rPr lang="tr-TR" dirty="0" smtClean="0"/>
              <a:t> </a:t>
            </a:r>
            <a:r>
              <a:rPr lang="tr-TR" dirty="0" err="1" smtClean="0"/>
              <a:t>person</a:t>
            </a:r>
            <a:r>
              <a:rPr lang="en-US" dirty="0" smtClean="0"/>
              <a:t> </a:t>
            </a:r>
            <a:r>
              <a:rPr lang="en-US" dirty="0"/>
              <a:t>for each cab </a:t>
            </a:r>
            <a:r>
              <a:rPr lang="en-US" dirty="0" smtClean="0"/>
              <a:t>type</a:t>
            </a:r>
            <a:endParaRPr lang="en-US" dirty="0"/>
          </a:p>
          <a:p>
            <a:pPr lvl="1"/>
            <a:r>
              <a:rPr lang="en-US" dirty="0" smtClean="0"/>
              <a:t>Recommendations </a:t>
            </a:r>
            <a:r>
              <a:rPr lang="en-US" dirty="0"/>
              <a:t>for investment</a:t>
            </a:r>
            <a:endParaRPr lang="tr-TR" dirty="0"/>
          </a:p>
        </p:txBody>
      </p:sp>
    </p:spTree>
    <p:extLst>
      <p:ext uri="{BB962C8B-B14F-4D97-AF65-F5344CB8AC3E}">
        <p14:creationId xmlns:p14="http://schemas.microsoft.com/office/powerpoint/2010/main" val="1700143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tr-TR" b="1" dirty="0" smtClean="0">
                <a:solidFill>
                  <a:srgbClr val="FF6600"/>
                </a:solidFill>
              </a:rPr>
              <a:t/>
            </a:r>
            <a:br>
              <a:rPr lang="tr-TR" b="1" dirty="0" smtClean="0">
                <a:solidFill>
                  <a:srgbClr val="FF6600"/>
                </a:solidFill>
              </a:rPr>
            </a:br>
            <a:r>
              <a:rPr lang="tr-TR" b="1" dirty="0" smtClean="0">
                <a:solidFill>
                  <a:srgbClr val="FF6600"/>
                </a:solidFill>
              </a:rPr>
              <a:t/>
            </a:r>
            <a:br>
              <a:rPr lang="tr-TR" b="1" dirty="0" smtClean="0">
                <a:solidFill>
                  <a:srgbClr val="FF6600"/>
                </a:solidFill>
              </a:rPr>
            </a:br>
            <a:r>
              <a:rPr lang="tr-TR" b="1" dirty="0">
                <a:solidFill>
                  <a:srgbClr val="FF6600"/>
                </a:solidFill>
              </a:rPr>
              <a:t/>
            </a:r>
            <a:br>
              <a:rPr lang="tr-TR" b="1" dirty="0">
                <a:solidFill>
                  <a:srgbClr val="FF6600"/>
                </a:solidFill>
              </a:rPr>
            </a:br>
            <a:r>
              <a:rPr lang="tr-TR" b="1" dirty="0" smtClean="0">
                <a:solidFill>
                  <a:srgbClr val="FF6600"/>
                </a:solidFill>
              </a:rPr>
              <a:t>Berke Tugay </a:t>
            </a:r>
            <a:br>
              <a:rPr lang="tr-TR" b="1" dirty="0" smtClean="0">
                <a:solidFill>
                  <a:srgbClr val="FF6600"/>
                </a:solidFill>
              </a:rPr>
            </a:br>
            <a:r>
              <a:rPr lang="tr-TR" b="1" dirty="0" smtClean="0">
                <a:solidFill>
                  <a:srgbClr val="FF6600"/>
                </a:solidFill>
              </a:rPr>
              <a:t>Arslan</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21327" y="2609561"/>
            <a:ext cx="10515600" cy="1325563"/>
          </a:xfrm>
        </p:spPr>
        <p:txBody>
          <a:bodyPr/>
          <a:lstStyle/>
          <a:p>
            <a:pPr algn="ctr"/>
            <a:r>
              <a:rPr lang="tr-TR" dirty="0" err="1" smtClean="0"/>
              <a:t>Introducing</a:t>
            </a:r>
            <a:r>
              <a:rPr lang="tr-TR" dirty="0" smtClean="0"/>
              <a:t> </a:t>
            </a:r>
            <a:r>
              <a:rPr lang="tr-TR" dirty="0" err="1" smtClean="0"/>
              <a:t>Dataset</a:t>
            </a:r>
            <a:endParaRPr lang="tr-TR" dirty="0"/>
          </a:p>
        </p:txBody>
      </p:sp>
    </p:spTree>
    <p:extLst>
      <p:ext uri="{BB962C8B-B14F-4D97-AF65-F5344CB8AC3E}">
        <p14:creationId xmlns:p14="http://schemas.microsoft.com/office/powerpoint/2010/main" val="1742988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Data </a:t>
            </a:r>
            <a:r>
              <a:rPr lang="tr-TR" dirty="0" err="1" smtClean="0"/>
              <a:t>Understanding</a:t>
            </a:r>
            <a:endParaRPr lang="tr-TR" dirty="0"/>
          </a:p>
        </p:txBody>
      </p:sp>
      <p:sp>
        <p:nvSpPr>
          <p:cNvPr id="3" name="İçerik Yer Tutucusu 2"/>
          <p:cNvSpPr>
            <a:spLocks noGrp="1"/>
          </p:cNvSpPr>
          <p:nvPr>
            <p:ph idx="1"/>
          </p:nvPr>
        </p:nvSpPr>
        <p:spPr/>
        <p:txBody>
          <a:bodyPr/>
          <a:lstStyle/>
          <a:p>
            <a:r>
              <a:rPr lang="tr-TR" dirty="0" smtClean="0"/>
              <a:t>16 </a:t>
            </a:r>
            <a:r>
              <a:rPr lang="tr-TR" dirty="0" err="1" smtClean="0"/>
              <a:t>features</a:t>
            </a:r>
            <a:r>
              <a:rPr lang="tr-TR" dirty="0" smtClean="0"/>
              <a:t> (</a:t>
            </a:r>
            <a:r>
              <a:rPr lang="tr-TR" dirty="0" err="1" smtClean="0"/>
              <a:t>Two</a:t>
            </a:r>
            <a:r>
              <a:rPr lang="tr-TR" dirty="0" smtClean="0"/>
              <a:t> of </a:t>
            </a:r>
            <a:r>
              <a:rPr lang="tr-TR" dirty="0" err="1" smtClean="0"/>
              <a:t>them</a:t>
            </a:r>
            <a:r>
              <a:rPr lang="tr-TR" dirty="0" smtClean="0"/>
              <a:t> </a:t>
            </a:r>
            <a:r>
              <a:rPr lang="tr-TR" dirty="0" err="1" smtClean="0"/>
              <a:t>added</a:t>
            </a:r>
            <a:r>
              <a:rPr lang="tr-TR" dirty="0" smtClean="0"/>
              <a:t> </a:t>
            </a:r>
            <a:r>
              <a:rPr lang="tr-TR" dirty="0" err="1" smtClean="0"/>
              <a:t>by</a:t>
            </a:r>
            <a:r>
              <a:rPr lang="tr-TR" dirty="0" smtClean="0"/>
              <a:t> </a:t>
            </a:r>
            <a:r>
              <a:rPr lang="tr-TR" dirty="0" err="1" smtClean="0"/>
              <a:t>analyst</a:t>
            </a:r>
            <a:r>
              <a:rPr lang="tr-TR" dirty="0" smtClean="0"/>
              <a:t>)</a:t>
            </a:r>
          </a:p>
          <a:p>
            <a:r>
              <a:rPr lang="tr-TR" dirty="0" smtClean="0"/>
              <a:t>Time </a:t>
            </a:r>
            <a:r>
              <a:rPr lang="tr-TR" dirty="0" err="1" smtClean="0"/>
              <a:t>period</a:t>
            </a:r>
            <a:r>
              <a:rPr lang="tr-TR" dirty="0" smtClean="0"/>
              <a:t> of data: </a:t>
            </a:r>
            <a:r>
              <a:rPr lang="tr-TR" b="1" dirty="0"/>
              <a:t>31/01/2016 </a:t>
            </a:r>
            <a:r>
              <a:rPr lang="tr-TR" dirty="0" err="1"/>
              <a:t>to</a:t>
            </a:r>
            <a:r>
              <a:rPr lang="tr-TR" b="1" dirty="0"/>
              <a:t> </a:t>
            </a:r>
            <a:r>
              <a:rPr lang="tr-TR" b="1" dirty="0" smtClean="0"/>
              <a:t>31/12/2018</a:t>
            </a:r>
          </a:p>
          <a:p>
            <a:r>
              <a:rPr lang="tr-TR" dirty="0" err="1" smtClean="0"/>
              <a:t>Number</a:t>
            </a:r>
            <a:r>
              <a:rPr lang="tr-TR" dirty="0" smtClean="0"/>
              <a:t> of data: 359,392</a:t>
            </a:r>
          </a:p>
          <a:p>
            <a:r>
              <a:rPr lang="tr-TR" dirty="0" smtClean="0"/>
              <a:t>Profit is </a:t>
            </a:r>
            <a:r>
              <a:rPr lang="tr-TR" dirty="0" err="1" smtClean="0"/>
              <a:t>calculated</a:t>
            </a:r>
            <a:r>
              <a:rPr lang="tr-TR" dirty="0" smtClean="0"/>
              <a:t> </a:t>
            </a:r>
            <a:r>
              <a:rPr lang="tr-TR" dirty="0" err="1" smtClean="0"/>
              <a:t>by</a:t>
            </a:r>
            <a:r>
              <a:rPr lang="tr-TR" dirty="0" smtClean="0"/>
              <a:t>: [KM </a:t>
            </a:r>
            <a:r>
              <a:rPr lang="tr-TR" dirty="0" err="1" smtClean="0"/>
              <a:t>Travelled</a:t>
            </a:r>
            <a:r>
              <a:rPr lang="tr-TR" dirty="0" smtClean="0"/>
              <a:t>] – [</a:t>
            </a:r>
            <a:r>
              <a:rPr lang="tr-TR" dirty="0" err="1" smtClean="0"/>
              <a:t>Price</a:t>
            </a:r>
            <a:r>
              <a:rPr lang="tr-TR" dirty="0" smtClean="0"/>
              <a:t> </a:t>
            </a:r>
            <a:r>
              <a:rPr lang="tr-TR" dirty="0" err="1" smtClean="0"/>
              <a:t>Charged</a:t>
            </a:r>
            <a:r>
              <a:rPr lang="tr-TR" dirty="0" smtClean="0"/>
              <a:t>]</a:t>
            </a:r>
          </a:p>
          <a:p>
            <a:r>
              <a:rPr lang="tr-TR" dirty="0" smtClean="0"/>
              <a:t>Age </a:t>
            </a:r>
            <a:r>
              <a:rPr lang="tr-TR" dirty="0" err="1" smtClean="0"/>
              <a:t>grouped</a:t>
            </a:r>
            <a:r>
              <a:rPr lang="tr-TR" dirty="0" smtClean="0"/>
              <a:t> </a:t>
            </a:r>
            <a:r>
              <a:rPr lang="tr-TR" dirty="0" err="1" smtClean="0"/>
              <a:t>by</a:t>
            </a:r>
            <a:r>
              <a:rPr lang="tr-TR" dirty="0" smtClean="0"/>
              <a:t>: 18-30 </a:t>
            </a:r>
            <a:r>
              <a:rPr lang="tr-TR" dirty="0" err="1" smtClean="0"/>
              <a:t>age</a:t>
            </a:r>
            <a:r>
              <a:rPr lang="tr-TR" dirty="0" smtClean="0"/>
              <a:t> as </a:t>
            </a:r>
            <a:r>
              <a:rPr lang="tr-TR" dirty="0" err="1" smtClean="0"/>
              <a:t>young</a:t>
            </a:r>
            <a:endParaRPr lang="tr-TR" dirty="0" smtClean="0"/>
          </a:p>
          <a:p>
            <a:pPr marL="0" indent="0">
              <a:buNone/>
            </a:pPr>
            <a:r>
              <a:rPr lang="tr-TR" dirty="0" smtClean="0"/>
              <a:t>                                 30-45 </a:t>
            </a:r>
            <a:r>
              <a:rPr lang="tr-TR" dirty="0" err="1" smtClean="0"/>
              <a:t>age</a:t>
            </a:r>
            <a:r>
              <a:rPr lang="tr-TR" dirty="0" smtClean="0"/>
              <a:t> as </a:t>
            </a:r>
            <a:r>
              <a:rPr lang="tr-TR" dirty="0" err="1" smtClean="0"/>
              <a:t>elder</a:t>
            </a:r>
            <a:endParaRPr lang="tr-TR" dirty="0" smtClean="0"/>
          </a:p>
          <a:p>
            <a:pPr marL="0" indent="0">
              <a:buNone/>
            </a:pPr>
            <a:r>
              <a:rPr lang="tr-TR" dirty="0" smtClean="0"/>
              <a:t>                                 45+    </a:t>
            </a:r>
            <a:r>
              <a:rPr lang="tr-TR" dirty="0" err="1" smtClean="0"/>
              <a:t>age</a:t>
            </a:r>
            <a:r>
              <a:rPr lang="tr-TR" dirty="0" smtClean="0"/>
              <a:t> as </a:t>
            </a:r>
            <a:r>
              <a:rPr lang="tr-TR" dirty="0" err="1" smtClean="0"/>
              <a:t>old</a:t>
            </a:r>
            <a:endParaRPr lang="tr-TR" dirty="0" smtClean="0"/>
          </a:p>
          <a:p>
            <a:endParaRPr lang="tr-TR" dirty="0" smtClean="0"/>
          </a:p>
        </p:txBody>
      </p:sp>
    </p:spTree>
    <p:extLst>
      <p:ext uri="{BB962C8B-B14F-4D97-AF65-F5344CB8AC3E}">
        <p14:creationId xmlns:p14="http://schemas.microsoft.com/office/powerpoint/2010/main" val="4260271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User </a:t>
            </a:r>
            <a:r>
              <a:rPr lang="tr-TR" dirty="0" err="1"/>
              <a:t>Percentage</a:t>
            </a:r>
            <a:r>
              <a:rPr lang="tr-TR" dirty="0"/>
              <a:t> </a:t>
            </a:r>
            <a:r>
              <a:rPr lang="tr-TR" dirty="0" err="1"/>
              <a:t>for</a:t>
            </a:r>
            <a:r>
              <a:rPr lang="tr-TR" dirty="0"/>
              <a:t> </a:t>
            </a:r>
            <a:r>
              <a:rPr lang="tr-TR" dirty="0" err="1"/>
              <a:t>Each</a:t>
            </a:r>
            <a:r>
              <a:rPr lang="tr-TR" dirty="0"/>
              <a:t> </a:t>
            </a:r>
            <a:r>
              <a:rPr lang="tr-TR" dirty="0" smtClean="0"/>
              <a:t>City</a:t>
            </a:r>
            <a:endParaRPr lang="tr-TR" dirty="0"/>
          </a:p>
        </p:txBody>
      </p:sp>
      <p:sp>
        <p:nvSpPr>
          <p:cNvPr id="4" name="İçerik Yer Tutucusu 3"/>
          <p:cNvSpPr>
            <a:spLocks noGrp="1"/>
          </p:cNvSpPr>
          <p:nvPr>
            <p:ph sz="half" idx="2"/>
          </p:nvPr>
        </p:nvSpPr>
        <p:spPr/>
        <p:txBody>
          <a:bodyPr/>
          <a:lstStyle/>
          <a:p>
            <a:r>
              <a:rPr lang="tr-TR" dirty="0" smtClean="0"/>
              <a:t>User </a:t>
            </a:r>
            <a:r>
              <a:rPr lang="tr-TR" dirty="0" err="1" smtClean="0"/>
              <a:t>percentage</a:t>
            </a:r>
            <a:r>
              <a:rPr lang="tr-TR" dirty="0" smtClean="0"/>
              <a:t> </a:t>
            </a:r>
            <a:r>
              <a:rPr lang="tr-TR" dirty="0" err="1" smtClean="0"/>
              <a:t>calculetad</a:t>
            </a:r>
            <a:r>
              <a:rPr lang="tr-TR" dirty="0" smtClean="0"/>
              <a:t> </a:t>
            </a:r>
            <a:r>
              <a:rPr lang="tr-TR" dirty="0" err="1" smtClean="0"/>
              <a:t>by</a:t>
            </a:r>
            <a:r>
              <a:rPr lang="tr-TR" dirty="0" smtClean="0"/>
              <a:t>:</a:t>
            </a:r>
          </a:p>
          <a:p>
            <a:pPr marL="0" indent="0">
              <a:buNone/>
            </a:pPr>
            <a:r>
              <a:rPr lang="tr-TR" dirty="0" smtClean="0"/>
              <a:t>            [</a:t>
            </a:r>
            <a:r>
              <a:rPr lang="tr-TR" dirty="0" err="1" smtClean="0"/>
              <a:t>Users</a:t>
            </a:r>
            <a:r>
              <a:rPr lang="tr-TR" dirty="0" smtClean="0"/>
              <a:t>] / [</a:t>
            </a:r>
            <a:r>
              <a:rPr lang="tr-TR" dirty="0" err="1" smtClean="0"/>
              <a:t>Population</a:t>
            </a:r>
            <a:r>
              <a:rPr lang="tr-TR" dirty="0" smtClean="0"/>
              <a:t>]</a:t>
            </a:r>
          </a:p>
          <a:p>
            <a:pPr marL="0" indent="0">
              <a:buNone/>
            </a:pPr>
            <a:r>
              <a:rPr lang="tr-TR" dirty="0"/>
              <a:t> </a:t>
            </a:r>
            <a:r>
              <a:rPr lang="tr-TR" dirty="0" smtClean="0"/>
              <a:t>  </a:t>
            </a:r>
          </a:p>
        </p:txBody>
      </p:sp>
      <p:pic>
        <p:nvPicPr>
          <p:cNvPr id="5" name="İçerik Yer Tutucusu 3"/>
          <p:cNvPicPr>
            <a:picLocks noGrp="1" noChangeAspect="1"/>
          </p:cNvPicPr>
          <p:nvPr>
            <p:ph sz="half" idx="1"/>
          </p:nvPr>
        </p:nvPicPr>
        <p:blipFill>
          <a:blip r:embed="rId2"/>
          <a:stretch>
            <a:fillRect/>
          </a:stretch>
        </p:blipFill>
        <p:spPr>
          <a:xfrm>
            <a:off x="1816445" y="1825625"/>
            <a:ext cx="3225109" cy="4351338"/>
          </a:xfrm>
          <a:prstGeom prst="rect">
            <a:avLst/>
          </a:prstGeom>
        </p:spPr>
      </p:pic>
    </p:spTree>
    <p:extLst>
      <p:ext uri="{BB962C8B-B14F-4D97-AF65-F5344CB8AC3E}">
        <p14:creationId xmlns:p14="http://schemas.microsoft.com/office/powerpoint/2010/main" val="334524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Mean</a:t>
            </a:r>
            <a:r>
              <a:rPr lang="tr-TR" dirty="0" smtClean="0"/>
              <a:t> of </a:t>
            </a:r>
            <a:r>
              <a:rPr lang="tr-TR" dirty="0" err="1" smtClean="0"/>
              <a:t>Customer’s</a:t>
            </a:r>
            <a:r>
              <a:rPr lang="tr-TR" dirty="0" smtClean="0"/>
              <a:t> </a:t>
            </a:r>
            <a:r>
              <a:rPr lang="tr-TR" dirty="0" err="1" smtClean="0"/>
              <a:t>Income</a:t>
            </a:r>
            <a:r>
              <a:rPr lang="tr-TR" dirty="0" smtClean="0"/>
              <a:t> </a:t>
            </a:r>
            <a:r>
              <a:rPr lang="tr-TR" dirty="0" err="1" smtClean="0"/>
              <a:t>for</a:t>
            </a:r>
            <a:r>
              <a:rPr lang="tr-TR" dirty="0" smtClean="0"/>
              <a:t> </a:t>
            </a:r>
            <a:r>
              <a:rPr lang="tr-TR" dirty="0" err="1" smtClean="0"/>
              <a:t>Each</a:t>
            </a:r>
            <a:r>
              <a:rPr lang="tr-TR" dirty="0" smtClean="0"/>
              <a:t> City</a:t>
            </a:r>
            <a:endParaRPr lang="tr-TR" dirty="0"/>
          </a:p>
        </p:txBody>
      </p:sp>
      <p:pic>
        <p:nvPicPr>
          <p:cNvPr id="5" name="İçerik Yer Tutucusu 4"/>
          <p:cNvPicPr>
            <a:picLocks noGrp="1" noChangeAspect="1"/>
          </p:cNvPicPr>
          <p:nvPr>
            <p:ph sz="half" idx="1"/>
          </p:nvPr>
        </p:nvPicPr>
        <p:blipFill>
          <a:blip r:embed="rId2"/>
          <a:stretch>
            <a:fillRect/>
          </a:stretch>
        </p:blipFill>
        <p:spPr>
          <a:xfrm>
            <a:off x="1008916" y="1886449"/>
            <a:ext cx="2943636" cy="4229690"/>
          </a:xfrm>
          <a:prstGeom prst="rect">
            <a:avLst/>
          </a:prstGeom>
        </p:spPr>
      </p:pic>
      <p:pic>
        <p:nvPicPr>
          <p:cNvPr id="6" name="İçerik Yer Tutucusu 5"/>
          <p:cNvPicPr>
            <a:picLocks noGrp="1" noChangeAspect="1"/>
          </p:cNvPicPr>
          <p:nvPr>
            <p:ph sz="half" idx="2"/>
          </p:nvPr>
        </p:nvPicPr>
        <p:blipFill>
          <a:blip r:embed="rId3"/>
          <a:stretch>
            <a:fillRect/>
          </a:stretch>
        </p:blipFill>
        <p:spPr>
          <a:xfrm>
            <a:off x="4394201" y="1886449"/>
            <a:ext cx="7196666" cy="4229690"/>
          </a:xfrm>
          <a:prstGeom prst="rect">
            <a:avLst/>
          </a:prstGeom>
        </p:spPr>
      </p:pic>
    </p:spTree>
    <p:extLst>
      <p:ext uri="{BB962C8B-B14F-4D97-AF65-F5344CB8AC3E}">
        <p14:creationId xmlns:p14="http://schemas.microsoft.com/office/powerpoint/2010/main" val="291483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err="1" smtClean="0"/>
              <a:t>Comparison</a:t>
            </a:r>
            <a:r>
              <a:rPr lang="tr-TR" sz="3600" dirty="0" smtClean="0"/>
              <a:t> of </a:t>
            </a:r>
            <a:r>
              <a:rPr lang="tr-TR" sz="3600" dirty="0" err="1" smtClean="0"/>
              <a:t>Income</a:t>
            </a:r>
            <a:r>
              <a:rPr lang="tr-TR" sz="3600" dirty="0" smtClean="0"/>
              <a:t> of </a:t>
            </a:r>
            <a:r>
              <a:rPr lang="tr-TR" sz="3600" dirty="0" err="1"/>
              <a:t>C</a:t>
            </a:r>
            <a:r>
              <a:rPr lang="tr-TR" sz="3600" dirty="0" err="1" smtClean="0"/>
              <a:t>ustomers</a:t>
            </a:r>
            <a:r>
              <a:rPr lang="tr-TR" sz="3600" dirty="0" smtClean="0"/>
              <a:t> </a:t>
            </a:r>
            <a:r>
              <a:rPr lang="tr-TR" sz="3600" dirty="0" err="1" smtClean="0"/>
              <a:t>for</a:t>
            </a:r>
            <a:r>
              <a:rPr lang="tr-TR" sz="3600" dirty="0" smtClean="0"/>
              <a:t> </a:t>
            </a:r>
            <a:r>
              <a:rPr lang="tr-TR" sz="3600" dirty="0" err="1" smtClean="0"/>
              <a:t>Each</a:t>
            </a:r>
            <a:r>
              <a:rPr lang="tr-TR" sz="3600" dirty="0" smtClean="0"/>
              <a:t> City</a:t>
            </a:r>
            <a:endParaRPr lang="tr-TR" sz="3600" dirty="0"/>
          </a:p>
        </p:txBody>
      </p:sp>
      <p:pic>
        <p:nvPicPr>
          <p:cNvPr id="5" name="İçerik Yer Tutucusu 4"/>
          <p:cNvPicPr>
            <a:picLocks noGrp="1" noChangeAspect="1"/>
          </p:cNvPicPr>
          <p:nvPr>
            <p:ph sz="half" idx="1"/>
          </p:nvPr>
        </p:nvPicPr>
        <p:blipFill>
          <a:blip r:embed="rId2"/>
          <a:stretch>
            <a:fillRect/>
          </a:stretch>
        </p:blipFill>
        <p:spPr>
          <a:xfrm>
            <a:off x="838198" y="1690688"/>
            <a:ext cx="10617201" cy="4698963"/>
          </a:xfrm>
          <a:prstGeom prst="rect">
            <a:avLst/>
          </a:prstGeom>
        </p:spPr>
      </p:pic>
    </p:spTree>
    <p:extLst>
      <p:ext uri="{BB962C8B-B14F-4D97-AF65-F5344CB8AC3E}">
        <p14:creationId xmlns:p14="http://schemas.microsoft.com/office/powerpoint/2010/main" val="263120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General </a:t>
            </a:r>
            <a:r>
              <a:rPr lang="tr-TR" dirty="0" err="1" smtClean="0"/>
              <a:t>Gender</a:t>
            </a:r>
            <a:r>
              <a:rPr lang="tr-TR" dirty="0" smtClean="0"/>
              <a:t> </a:t>
            </a:r>
            <a:r>
              <a:rPr lang="tr-TR" dirty="0" err="1" smtClean="0"/>
              <a:t>and</a:t>
            </a:r>
            <a:r>
              <a:rPr lang="tr-TR" dirty="0" smtClean="0"/>
              <a:t> </a:t>
            </a:r>
            <a:r>
              <a:rPr lang="tr-TR" dirty="0" err="1" smtClean="0"/>
              <a:t>Payment</a:t>
            </a:r>
            <a:r>
              <a:rPr lang="tr-TR" dirty="0" smtClean="0"/>
              <a:t> </a:t>
            </a:r>
            <a:r>
              <a:rPr lang="tr-TR" dirty="0" err="1" smtClean="0"/>
              <a:t>Mode</a:t>
            </a:r>
            <a:r>
              <a:rPr lang="tr-TR" dirty="0" smtClean="0"/>
              <a:t> </a:t>
            </a:r>
            <a:r>
              <a:rPr lang="tr-TR" dirty="0" err="1" smtClean="0"/>
              <a:t>Count</a:t>
            </a:r>
            <a:endParaRPr lang="tr-TR" dirty="0"/>
          </a:p>
        </p:txBody>
      </p:sp>
      <p:pic>
        <p:nvPicPr>
          <p:cNvPr id="5" name="İçerik Yer Tutucusu 4"/>
          <p:cNvPicPr>
            <a:picLocks noGrp="1" noChangeAspect="1"/>
          </p:cNvPicPr>
          <p:nvPr>
            <p:ph sz="half" idx="1"/>
          </p:nvPr>
        </p:nvPicPr>
        <p:blipFill>
          <a:blip r:embed="rId2"/>
          <a:stretch>
            <a:fillRect/>
          </a:stretch>
        </p:blipFill>
        <p:spPr>
          <a:xfrm>
            <a:off x="1633886" y="2106339"/>
            <a:ext cx="2591162" cy="857370"/>
          </a:xfrm>
          <a:prstGeom prst="rect">
            <a:avLst/>
          </a:prstGeom>
        </p:spPr>
      </p:pic>
      <p:pic>
        <p:nvPicPr>
          <p:cNvPr id="8" name="İçerik Yer Tutucusu 7"/>
          <p:cNvPicPr>
            <a:picLocks noGrp="1" noChangeAspect="1"/>
          </p:cNvPicPr>
          <p:nvPr>
            <p:ph sz="half" idx="2"/>
          </p:nvPr>
        </p:nvPicPr>
        <p:blipFill>
          <a:blip r:embed="rId3"/>
          <a:stretch>
            <a:fillRect/>
          </a:stretch>
        </p:blipFill>
        <p:spPr>
          <a:xfrm>
            <a:off x="6651932" y="2106339"/>
            <a:ext cx="3172268" cy="895475"/>
          </a:xfrm>
          <a:prstGeom prst="rect">
            <a:avLst/>
          </a:prstGeom>
        </p:spPr>
      </p:pic>
      <p:pic>
        <p:nvPicPr>
          <p:cNvPr id="7" name="Resim 6"/>
          <p:cNvPicPr>
            <a:picLocks noChangeAspect="1"/>
          </p:cNvPicPr>
          <p:nvPr/>
        </p:nvPicPr>
        <p:blipFill>
          <a:blip r:embed="rId4"/>
          <a:stretch>
            <a:fillRect/>
          </a:stretch>
        </p:blipFill>
        <p:spPr>
          <a:xfrm>
            <a:off x="689666" y="3109485"/>
            <a:ext cx="5258534" cy="3067478"/>
          </a:xfrm>
          <a:prstGeom prst="rect">
            <a:avLst/>
          </a:prstGeom>
        </p:spPr>
      </p:pic>
      <p:pic>
        <p:nvPicPr>
          <p:cNvPr id="9" name="Resim 8"/>
          <p:cNvPicPr>
            <a:picLocks noChangeAspect="1"/>
          </p:cNvPicPr>
          <p:nvPr/>
        </p:nvPicPr>
        <p:blipFill>
          <a:blip r:embed="rId5"/>
          <a:stretch>
            <a:fillRect/>
          </a:stretch>
        </p:blipFill>
        <p:spPr>
          <a:xfrm>
            <a:off x="6096000" y="3133301"/>
            <a:ext cx="5172797" cy="3019846"/>
          </a:xfrm>
          <a:prstGeom prst="rect">
            <a:avLst/>
          </a:prstGeom>
        </p:spPr>
      </p:pic>
    </p:spTree>
    <p:extLst>
      <p:ext uri="{BB962C8B-B14F-4D97-AF65-F5344CB8AC3E}">
        <p14:creationId xmlns:p14="http://schemas.microsoft.com/office/powerpoint/2010/main" val="114786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err="1"/>
              <a:t>Comparison</a:t>
            </a:r>
            <a:r>
              <a:rPr lang="tr-TR" sz="3600" dirty="0"/>
              <a:t> of </a:t>
            </a:r>
            <a:r>
              <a:rPr lang="tr-TR" sz="3600" dirty="0" err="1" smtClean="0"/>
              <a:t>Gender</a:t>
            </a:r>
            <a:r>
              <a:rPr lang="tr-TR" sz="3600" dirty="0" smtClean="0"/>
              <a:t> </a:t>
            </a:r>
            <a:r>
              <a:rPr lang="tr-TR" sz="3600" dirty="0"/>
              <a:t>of </a:t>
            </a:r>
            <a:r>
              <a:rPr lang="tr-TR" sz="3600" dirty="0" err="1"/>
              <a:t>Customers</a:t>
            </a:r>
            <a:r>
              <a:rPr lang="tr-TR" sz="3600" dirty="0"/>
              <a:t> </a:t>
            </a:r>
            <a:r>
              <a:rPr lang="tr-TR" sz="3600" dirty="0" err="1"/>
              <a:t>for</a:t>
            </a:r>
            <a:r>
              <a:rPr lang="tr-TR" sz="3600" dirty="0"/>
              <a:t> </a:t>
            </a:r>
            <a:r>
              <a:rPr lang="tr-TR" sz="3600" dirty="0" err="1"/>
              <a:t>Each</a:t>
            </a:r>
            <a:r>
              <a:rPr lang="tr-TR" sz="3600" dirty="0"/>
              <a:t> City</a:t>
            </a:r>
          </a:p>
        </p:txBody>
      </p:sp>
      <p:pic>
        <p:nvPicPr>
          <p:cNvPr id="4" name="İçerik Yer Tutucusu 3"/>
          <p:cNvPicPr>
            <a:picLocks noGrp="1" noChangeAspect="1"/>
          </p:cNvPicPr>
          <p:nvPr>
            <p:ph idx="1"/>
          </p:nvPr>
        </p:nvPicPr>
        <p:blipFill>
          <a:blip r:embed="rId2"/>
          <a:stretch>
            <a:fillRect/>
          </a:stretch>
        </p:blipFill>
        <p:spPr>
          <a:xfrm>
            <a:off x="838200" y="1690688"/>
            <a:ext cx="10535044" cy="4857872"/>
          </a:xfrm>
          <a:prstGeom prst="rect">
            <a:avLst/>
          </a:prstGeom>
        </p:spPr>
      </p:pic>
    </p:spTree>
    <p:extLst>
      <p:ext uri="{BB962C8B-B14F-4D97-AF65-F5344CB8AC3E}">
        <p14:creationId xmlns:p14="http://schemas.microsoft.com/office/powerpoint/2010/main" val="3467288543"/>
      </p:ext>
    </p:extLst>
  </p:cSld>
  <p:clrMapOvr>
    <a:masterClrMapping/>
  </p:clrMapOvr>
</p:sld>
</file>

<file path=ppt/theme/theme1.xml><?xml version="1.0" encoding="utf-8"?>
<a:theme xmlns:a="http://schemas.openxmlformats.org/drawingml/2006/main" name="Office Teması">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Ion</Template>
  <TotalTime>1355</TotalTime>
  <Words>468</Words>
  <Application>Microsoft Office PowerPoint</Application>
  <PresentationFormat>Geniş ekran</PresentationFormat>
  <Paragraphs>62</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Arial</vt:lpstr>
      <vt:lpstr>Calibri</vt:lpstr>
      <vt:lpstr>Calibri Light</vt:lpstr>
      <vt:lpstr>Office Teması</vt:lpstr>
      <vt:lpstr>PowerPoint Sunusu</vt:lpstr>
      <vt:lpstr>Introduction</vt:lpstr>
      <vt:lpstr>Introducing Dataset</vt:lpstr>
      <vt:lpstr>Data Understanding</vt:lpstr>
      <vt:lpstr>User Percentage for Each City</vt:lpstr>
      <vt:lpstr>Mean of Customer’s Income for Each City</vt:lpstr>
      <vt:lpstr>Comparison of Income of Customers for Each City</vt:lpstr>
      <vt:lpstr>General Gender and Payment Mode Count</vt:lpstr>
      <vt:lpstr>Comparison of Gender of Customers for Each City</vt:lpstr>
      <vt:lpstr>Comparison of Payment Mode of Customers for Each City</vt:lpstr>
      <vt:lpstr>Age Distribution(18-65)</vt:lpstr>
      <vt:lpstr>Comparison of Sum of Income for Each Age Group</vt:lpstr>
      <vt:lpstr>Total Profit Comparison for Each Year</vt:lpstr>
      <vt:lpstr>Average Amount of Use per Person</vt:lpstr>
      <vt:lpstr>FORECASTING</vt:lpstr>
      <vt:lpstr>Forecasting for Number of Use per Day(Yellow- Pink)</vt:lpstr>
      <vt:lpstr>Mean of Profit Forecasting(Yellow-Pink)</vt:lpstr>
      <vt:lpstr>RECOMMENDATIONS</vt:lpstr>
      <vt:lpstr>Recommendations</vt:lpstr>
      <vt:lpstr>   Berke Tugay  Arslan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berke tugay arslan</dc:creator>
  <cp:lastModifiedBy>berke tugay arslan</cp:lastModifiedBy>
  <cp:revision>25</cp:revision>
  <dcterms:created xsi:type="dcterms:W3CDTF">2021-09-05T11:51:18Z</dcterms:created>
  <dcterms:modified xsi:type="dcterms:W3CDTF">2021-09-06T11:49:21Z</dcterms:modified>
</cp:coreProperties>
</file>