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86" r:id="rId10"/>
    <p:sldId id="264" r:id="rId11"/>
    <p:sldId id="265" r:id="rId12"/>
    <p:sldId id="266" r:id="rId13"/>
    <p:sldId id="267" r:id="rId14"/>
    <p:sldId id="270" r:id="rId15"/>
    <p:sldId id="276" r:id="rId16"/>
    <p:sldId id="275" r:id="rId17"/>
    <p:sldId id="277" r:id="rId18"/>
    <p:sldId id="278" r:id="rId19"/>
    <p:sldId id="285" r:id="rId20"/>
    <p:sldId id="268" r:id="rId21"/>
    <p:sldId id="269" r:id="rId22"/>
    <p:sldId id="274" r:id="rId23"/>
    <p:sldId id="272" r:id="rId24"/>
    <p:sldId id="273" r:id="rId25"/>
    <p:sldId id="271" r:id="rId26"/>
    <p:sldId id="279" r:id="rId27"/>
    <p:sldId id="280" r:id="rId28"/>
    <p:sldId id="281" r:id="rId29"/>
    <p:sldId id="282" r:id="rId30"/>
    <p:sldId id="283" r:id="rId31"/>
    <p:sldId id="284"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3" d="100"/>
          <a:sy n="93" d="100"/>
        </p:scale>
        <p:origin x="-1408" y="-11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printerSettings" Target="printerSettings/printerSettings1.bin"/><Relationship Id="rId34" Type="http://schemas.openxmlformats.org/officeDocument/2006/relationships/presProps" Target="presProps.xml"/><Relationship Id="rId35" Type="http://schemas.openxmlformats.org/officeDocument/2006/relationships/viewProps" Target="viewProps.xml"/><Relationship Id="rId36" Type="http://schemas.openxmlformats.org/officeDocument/2006/relationships/theme" Target="theme/theme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CAB19B1F-8619-4606-A123-DB0F47386AB9}" type="datetimeFigureOut">
              <a:rPr lang="en-US" smtClean="0"/>
              <a:t>4/7/14</a:t>
            </a:fld>
            <a:endParaRPr lang="en-US"/>
          </a:p>
        </p:txBody>
      </p:sp>
      <p:sp>
        <p:nvSpPr>
          <p:cNvPr id="8" name="Slide Number Placeholder 7"/>
          <p:cNvSpPr>
            <a:spLocks noGrp="1"/>
          </p:cNvSpPr>
          <p:nvPr>
            <p:ph type="sldNum" sz="quarter" idx="11"/>
          </p:nvPr>
        </p:nvSpPr>
        <p:spPr/>
        <p:txBody>
          <a:bodyPr/>
          <a:lstStyle/>
          <a:p>
            <a:fld id="{FA42B107-001D-4D5A-8F44-AB9A7A6D79F9}"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AB19B1F-8619-4606-A123-DB0F47386AB9}" type="datetimeFigureOut">
              <a:rPr lang="en-US" smtClean="0"/>
              <a:t>4/7/14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42B107-001D-4D5A-8F44-AB9A7A6D79F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AB19B1F-8619-4606-A123-DB0F47386AB9}" type="datetimeFigureOut">
              <a:rPr lang="en-US" smtClean="0"/>
              <a:t>4/7/14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42B107-001D-4D5A-8F44-AB9A7A6D79F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p:txBody>
          <a:bodyPr/>
          <a:lstStyle/>
          <a:p>
            <a:fld id="{CAB19B1F-8619-4606-A123-DB0F47386AB9}" type="datetimeFigureOut">
              <a:rPr lang="en-US" smtClean="0"/>
              <a:t>4/7/14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42B107-001D-4D5A-8F44-AB9A7A6D79F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AB19B1F-8619-4606-A123-DB0F47386AB9}" type="datetimeFigureOut">
              <a:rPr lang="en-US" smtClean="0"/>
              <a:t>4/7/14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42B107-001D-4D5A-8F44-AB9A7A6D79F9}" type="slidenum">
              <a:rPr lang="en-US" smtClean="0"/>
              <a:t>‹#›</a:t>
            </a:fld>
            <a:endParaRPr lang="en-US"/>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CAB19B1F-8619-4606-A123-DB0F47386AB9}" type="datetimeFigureOut">
              <a:rPr lang="en-US" smtClean="0"/>
              <a:t>4/7/14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42B107-001D-4D5A-8F44-AB9A7A6D79F9}" type="slidenum">
              <a:rPr lang="en-US" smtClean="0"/>
              <a:t>‹#›</a:t>
            </a:fld>
            <a:endParaRPr lang="en-US"/>
          </a:p>
        </p:txBody>
      </p:sp>
      <p:sp>
        <p:nvSpPr>
          <p:cNvPr id="9" name="Content Placeholder 8"/>
          <p:cNvSpPr>
            <a:spLocks noGrp="1"/>
          </p:cNvSpPr>
          <p:nvPr>
            <p:ph sz="quarter" idx="13"/>
          </p:nvPr>
        </p:nvSpPr>
        <p:spPr>
          <a:xfrm>
            <a:off x="365760" y="1600200"/>
            <a:ext cx="4041648" cy="45262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CAB19B1F-8619-4606-A123-DB0F47386AB9}" type="datetimeFigureOut">
              <a:rPr lang="en-US" smtClean="0"/>
              <a:t>4/7/14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A42B107-001D-4D5A-8F44-AB9A7A6D79F9}" type="slidenum">
              <a:rPr lang="en-US" smtClean="0"/>
              <a:t>‹#›</a:t>
            </a:fld>
            <a:endParaRPr lang="en-US"/>
          </a:p>
        </p:txBody>
      </p:sp>
      <p:sp>
        <p:nvSpPr>
          <p:cNvPr id="11" name="Content Placeholder 10"/>
          <p:cNvSpPr>
            <a:spLocks noGrp="1"/>
          </p:cNvSpPr>
          <p:nvPr>
            <p:ph sz="quarter" idx="13"/>
          </p:nvPr>
        </p:nvSpPr>
        <p:spPr>
          <a:xfrm>
            <a:off x="457200" y="2212848"/>
            <a:ext cx="4041648" cy="391363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AB19B1F-8619-4606-A123-DB0F47386AB9}" type="datetimeFigureOut">
              <a:rPr lang="en-US" smtClean="0"/>
              <a:t>4/7/14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42B107-001D-4D5A-8F44-AB9A7A6D79F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B19B1F-8619-4606-A123-DB0F47386AB9}" type="datetimeFigureOut">
              <a:rPr lang="en-US" smtClean="0"/>
              <a:t>4/7/14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A42B107-001D-4D5A-8F44-AB9A7A6D79F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AB19B1F-8619-4606-A123-DB0F47386AB9}" type="datetimeFigureOut">
              <a:rPr lang="en-US" smtClean="0"/>
              <a:t>4/7/14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42B107-001D-4D5A-8F44-AB9A7A6D79F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AB19B1F-8619-4606-A123-DB0F47386AB9}" type="datetimeFigureOut">
              <a:rPr lang="en-US" smtClean="0"/>
              <a:t>4/7/14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42B107-001D-4D5A-8F44-AB9A7A6D79F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CAB19B1F-8619-4606-A123-DB0F47386AB9}" type="datetimeFigureOut">
              <a:rPr lang="en-US" smtClean="0"/>
              <a:t>4/7/14</a:t>
            </a:fld>
            <a:endParaRPr lang="en-US"/>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en-US"/>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FA42B107-001D-4D5A-8F44-AB9A7A6D79F9}" type="slidenum">
              <a:rPr lang="en-US" smtClean="0"/>
              <a:t>‹#›</a:t>
            </a:fld>
            <a:endParaRPr lang="en-US"/>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Snow Removal in Montreal</a:t>
            </a:r>
            <a:endParaRPr lang="en-US" dirty="0"/>
          </a:p>
        </p:txBody>
      </p:sp>
      <p:sp>
        <p:nvSpPr>
          <p:cNvPr id="3" name="Subtitle 2"/>
          <p:cNvSpPr>
            <a:spLocks noGrp="1"/>
          </p:cNvSpPr>
          <p:nvPr>
            <p:ph type="subTitle" idx="1"/>
          </p:nvPr>
        </p:nvSpPr>
        <p:spPr/>
        <p:txBody>
          <a:bodyPr/>
          <a:lstStyle/>
          <a:p>
            <a:r>
              <a:rPr lang="en-US" dirty="0" smtClean="0"/>
              <a:t>Amber </a:t>
            </a:r>
            <a:r>
              <a:rPr lang="en-US" dirty="0" err="1" smtClean="0"/>
              <a:t>Holsopple</a:t>
            </a:r>
            <a:r>
              <a:rPr lang="en-US" dirty="0" smtClean="0"/>
              <a:t>, Jordan </a:t>
            </a:r>
            <a:r>
              <a:rPr lang="en-US" dirty="0" err="1" smtClean="0"/>
              <a:t>Lastnik</a:t>
            </a:r>
            <a:r>
              <a:rPr lang="en-US" dirty="0" smtClean="0"/>
              <a:t>, and </a:t>
            </a:r>
            <a:r>
              <a:rPr lang="en-US" dirty="0" err="1" smtClean="0"/>
              <a:t>Behzad</a:t>
            </a:r>
            <a:r>
              <a:rPr lang="en-US" dirty="0" smtClean="0"/>
              <a:t> </a:t>
            </a:r>
            <a:r>
              <a:rPr lang="en-US" dirty="0" err="1" smtClean="0"/>
              <a:t>Tabibian</a:t>
            </a:r>
            <a:endParaRPr lang="en-US" dirty="0"/>
          </a:p>
        </p:txBody>
      </p:sp>
    </p:spTree>
    <p:extLst>
      <p:ext uri="{BB962C8B-B14F-4D97-AF65-F5344CB8AC3E}">
        <p14:creationId xmlns:p14="http://schemas.microsoft.com/office/powerpoint/2010/main" val="20144841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1, 2, and 3</a:t>
            </a:r>
            <a:endParaRPr lang="en-US" dirty="0"/>
          </a:p>
        </p:txBody>
      </p:sp>
      <p:sp>
        <p:nvSpPr>
          <p:cNvPr id="3" name="Content Placeholder 2"/>
          <p:cNvSpPr>
            <a:spLocks noGrp="1"/>
          </p:cNvSpPr>
          <p:nvPr>
            <p:ph idx="1"/>
          </p:nvPr>
        </p:nvSpPr>
        <p:spPr/>
        <p:txBody>
          <a:bodyPr/>
          <a:lstStyle/>
          <a:p>
            <a:pPr marL="457200" indent="-457200">
              <a:buAutoNum type="arabicPeriod"/>
            </a:pPr>
            <a:endParaRPr lang="en-US" dirty="0" smtClean="0"/>
          </a:p>
          <a:p>
            <a:pPr marL="457200" indent="-457200">
              <a:buAutoNum type="arabicPeriod"/>
            </a:pPr>
            <a:r>
              <a:rPr lang="en-US" dirty="0" smtClean="0"/>
              <a:t>Create a spreadsheet that Montreal could use to determine the most efficient snow removal plan for the coming year.  Assume it costs $0.10 to transport one cubic meter of snow one kilometer.</a:t>
            </a:r>
          </a:p>
          <a:p>
            <a:pPr marL="457200" indent="-457200">
              <a:buAutoNum type="arabicPeriod"/>
            </a:pPr>
            <a:endParaRPr lang="en-US" dirty="0"/>
          </a:p>
          <a:p>
            <a:pPr marL="457200" indent="-457200">
              <a:buAutoNum type="arabicPeriod"/>
            </a:pPr>
            <a:r>
              <a:rPr lang="en-US" dirty="0" smtClean="0"/>
              <a:t>What is the optimal solution?</a:t>
            </a:r>
          </a:p>
          <a:p>
            <a:pPr marL="457200" indent="-457200">
              <a:buAutoNum type="arabicPeriod"/>
            </a:pPr>
            <a:endParaRPr lang="en-US" dirty="0"/>
          </a:p>
          <a:p>
            <a:pPr marL="457200" indent="-457200">
              <a:buAutoNum type="arabicPeriod"/>
            </a:pPr>
            <a:r>
              <a:rPr lang="en-US" dirty="0" smtClean="0"/>
              <a:t>How much will it cost Montreal to implement your snow disposal plan?</a:t>
            </a:r>
            <a:endParaRPr lang="en-US" dirty="0"/>
          </a:p>
        </p:txBody>
      </p:sp>
    </p:spTree>
    <p:extLst>
      <p:ext uri="{BB962C8B-B14F-4D97-AF65-F5344CB8AC3E}">
        <p14:creationId xmlns:p14="http://schemas.microsoft.com/office/powerpoint/2010/main" val="9456616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Mathematical Model</a:t>
            </a:r>
            <a:endParaRPr lang="en-US" dirty="0"/>
          </a:p>
        </p:txBody>
      </p:sp>
      <p:sp>
        <p:nvSpPr>
          <p:cNvPr id="3" name="Content Placeholder 2"/>
          <p:cNvSpPr>
            <a:spLocks noGrp="1"/>
          </p:cNvSpPr>
          <p:nvPr>
            <p:ph idx="1"/>
          </p:nvPr>
        </p:nvSpPr>
        <p:spPr/>
        <p:txBody>
          <a:bodyPr/>
          <a:lstStyle/>
          <a:p>
            <a:pPr marL="0" indent="0">
              <a:buNone/>
            </a:pPr>
            <a:r>
              <a:rPr lang="en-US" dirty="0" smtClean="0"/>
              <a:t>Variables:</a:t>
            </a:r>
          </a:p>
          <a:p>
            <a:pPr marL="0" indent="0">
              <a:buNone/>
            </a:pPr>
            <a:endParaRPr lang="en-US" dirty="0"/>
          </a:p>
          <a:p>
            <a:pPr marL="0" indent="0">
              <a:buNone/>
            </a:pPr>
            <a:r>
              <a:rPr lang="en-US" dirty="0" err="1" smtClean="0"/>
              <a:t>x</a:t>
            </a:r>
            <a:r>
              <a:rPr lang="en-US" baseline="-25000" dirty="0" err="1" smtClean="0"/>
              <a:t>ij</a:t>
            </a:r>
            <a:r>
              <a:rPr lang="en-US" dirty="0" smtClean="0"/>
              <a:t> =1 if we assign sector </a:t>
            </a:r>
            <a:r>
              <a:rPr lang="en-US" i="1" dirty="0" err="1" smtClean="0"/>
              <a:t>i</a:t>
            </a:r>
            <a:r>
              <a:rPr lang="en-US" dirty="0" smtClean="0"/>
              <a:t> = 1, 2, …, 10 to disposal site </a:t>
            </a:r>
          </a:p>
          <a:p>
            <a:pPr marL="0" indent="0">
              <a:buNone/>
            </a:pPr>
            <a:r>
              <a:rPr lang="en-US" i="1" dirty="0" smtClean="0"/>
              <a:t>j</a:t>
            </a:r>
            <a:r>
              <a:rPr lang="en-US" dirty="0" smtClean="0"/>
              <a:t> = 1, …, 5 </a:t>
            </a:r>
          </a:p>
          <a:p>
            <a:pPr marL="0" indent="0">
              <a:buNone/>
            </a:pPr>
            <a:endParaRPr lang="en-US" dirty="0" smtClean="0"/>
          </a:p>
          <a:p>
            <a:pPr marL="0" indent="0">
              <a:buNone/>
            </a:pPr>
            <a:r>
              <a:rPr lang="en-US" dirty="0" smtClean="0"/>
              <a:t>and</a:t>
            </a:r>
          </a:p>
          <a:p>
            <a:pPr marL="0" indent="0">
              <a:buNone/>
            </a:pPr>
            <a:endParaRPr lang="en-US" dirty="0" smtClean="0"/>
          </a:p>
          <a:p>
            <a:pPr marL="0" indent="0">
              <a:buNone/>
            </a:pPr>
            <a:r>
              <a:rPr lang="en-US" dirty="0" err="1" smtClean="0"/>
              <a:t>x</a:t>
            </a:r>
            <a:r>
              <a:rPr lang="en-US" baseline="-25000" dirty="0" err="1" smtClean="0"/>
              <a:t>ij</a:t>
            </a:r>
            <a:r>
              <a:rPr lang="en-US" dirty="0" smtClean="0"/>
              <a:t> = 0 otherwise</a:t>
            </a:r>
            <a:endParaRPr lang="en-US" dirty="0"/>
          </a:p>
        </p:txBody>
      </p:sp>
    </p:spTree>
    <p:extLst>
      <p:ext uri="{BB962C8B-B14F-4D97-AF65-F5344CB8AC3E}">
        <p14:creationId xmlns:p14="http://schemas.microsoft.com/office/powerpoint/2010/main" val="38664683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 Function</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smtClean="0"/>
              <a:t>Minimize 153*1000*0.10(3.4x</a:t>
            </a:r>
            <a:r>
              <a:rPr lang="en-US" baseline="-25000" dirty="0" smtClean="0"/>
              <a:t>11</a:t>
            </a:r>
            <a:r>
              <a:rPr lang="en-US" dirty="0" smtClean="0"/>
              <a:t> + 1.4x</a:t>
            </a:r>
            <a:r>
              <a:rPr lang="en-US" baseline="-25000" dirty="0" smtClean="0"/>
              <a:t>12</a:t>
            </a:r>
            <a:r>
              <a:rPr lang="en-US" dirty="0" smtClean="0"/>
              <a:t> + … + 9.3x</a:t>
            </a:r>
            <a:r>
              <a:rPr lang="en-US" baseline="-25000" dirty="0" smtClean="0"/>
              <a:t>15</a:t>
            </a:r>
            <a:r>
              <a:rPr lang="en-US" dirty="0" smtClean="0"/>
              <a:t>) +</a:t>
            </a:r>
          </a:p>
          <a:p>
            <a:pPr marL="0" indent="0">
              <a:buNone/>
            </a:pPr>
            <a:r>
              <a:rPr lang="en-US" dirty="0"/>
              <a:t> </a:t>
            </a:r>
            <a:r>
              <a:rPr lang="en-US" dirty="0" smtClean="0"/>
              <a:t>               152*1000*0.10(2.4x</a:t>
            </a:r>
            <a:r>
              <a:rPr lang="en-US" baseline="-25000" dirty="0" smtClean="0"/>
              <a:t>12</a:t>
            </a:r>
            <a:r>
              <a:rPr lang="en-US" dirty="0" smtClean="0"/>
              <a:t> + 2.1x</a:t>
            </a:r>
            <a:r>
              <a:rPr lang="en-US" baseline="-25000" dirty="0" smtClean="0"/>
              <a:t>22</a:t>
            </a:r>
            <a:r>
              <a:rPr lang="en-US" dirty="0" smtClean="0"/>
              <a:t> + … + 8.8x</a:t>
            </a:r>
            <a:r>
              <a:rPr lang="en-US" baseline="-25000" dirty="0" smtClean="0"/>
              <a:t>25</a:t>
            </a:r>
            <a:r>
              <a:rPr lang="en-US" dirty="0" smtClean="0"/>
              <a:t>) +</a:t>
            </a:r>
          </a:p>
          <a:p>
            <a:pPr marL="0" indent="0">
              <a:buNone/>
            </a:pPr>
            <a:r>
              <a:rPr lang="en-US" dirty="0" smtClean="0"/>
              <a:t>		.</a:t>
            </a:r>
          </a:p>
          <a:p>
            <a:pPr marL="0" indent="0">
              <a:buNone/>
            </a:pPr>
            <a:r>
              <a:rPr lang="en-US" dirty="0"/>
              <a:t>	</a:t>
            </a:r>
            <a:r>
              <a:rPr lang="en-US" dirty="0" smtClean="0"/>
              <a:t>	.</a:t>
            </a:r>
          </a:p>
          <a:p>
            <a:pPr marL="0" indent="0">
              <a:buNone/>
            </a:pPr>
            <a:r>
              <a:rPr lang="en-US" dirty="0"/>
              <a:t>	</a:t>
            </a:r>
            <a:r>
              <a:rPr lang="en-US" dirty="0" smtClean="0"/>
              <a:t>	.</a:t>
            </a:r>
          </a:p>
          <a:p>
            <a:pPr marL="0" indent="0">
              <a:buNone/>
            </a:pPr>
            <a:endParaRPr lang="en-US" dirty="0" smtClean="0"/>
          </a:p>
          <a:p>
            <a:pPr marL="0" indent="0">
              <a:buNone/>
            </a:pPr>
            <a:r>
              <a:rPr lang="en-US" dirty="0" smtClean="0"/>
              <a:t>                 135*1000*0.10(3.1x</a:t>
            </a:r>
            <a:r>
              <a:rPr lang="en-US" baseline="-25000" dirty="0" smtClean="0"/>
              <a:t>101</a:t>
            </a:r>
            <a:r>
              <a:rPr lang="en-US" dirty="0" smtClean="0"/>
              <a:t> + 6.5x</a:t>
            </a:r>
            <a:r>
              <a:rPr lang="en-US" baseline="-25000" dirty="0" smtClean="0"/>
              <a:t>102</a:t>
            </a:r>
            <a:r>
              <a:rPr lang="en-US" dirty="0" smtClean="0"/>
              <a:t> + … + 8.8x</a:t>
            </a:r>
            <a:r>
              <a:rPr lang="en-US" baseline="-25000" dirty="0" smtClean="0"/>
              <a:t>105</a:t>
            </a:r>
            <a:r>
              <a:rPr lang="en-US" dirty="0" smtClean="0"/>
              <a:t>)</a:t>
            </a:r>
          </a:p>
          <a:p>
            <a:pPr marL="0" indent="0">
              <a:buNone/>
            </a:pPr>
            <a:endParaRPr lang="en-US" dirty="0"/>
          </a:p>
          <a:p>
            <a:pPr marL="0" indent="0">
              <a:buNone/>
            </a:pPr>
            <a:r>
              <a:rPr lang="en-US" dirty="0" smtClean="0"/>
              <a:t>Note: 1000*0.10 is repeated every where and can be removed as it does not change the solution of optimization.</a:t>
            </a:r>
            <a:endParaRPr lang="en-US" dirty="0"/>
          </a:p>
        </p:txBody>
      </p:sp>
    </p:spTree>
    <p:extLst>
      <p:ext uri="{BB962C8B-B14F-4D97-AF65-F5344CB8AC3E}">
        <p14:creationId xmlns:p14="http://schemas.microsoft.com/office/powerpoint/2010/main" val="37140657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838200"/>
          </a:xfrm>
        </p:spPr>
        <p:txBody>
          <a:bodyPr/>
          <a:lstStyle/>
          <a:p>
            <a:r>
              <a:rPr lang="en-US" dirty="0" smtClean="0"/>
              <a:t>Constraints</a:t>
            </a:r>
            <a:endParaRPr lang="en-US" dirty="0"/>
          </a:p>
        </p:txBody>
      </p:sp>
      <p:sp>
        <p:nvSpPr>
          <p:cNvPr id="3" name="Content Placeholder 2"/>
          <p:cNvSpPr>
            <a:spLocks noGrp="1"/>
          </p:cNvSpPr>
          <p:nvPr>
            <p:ph idx="1"/>
          </p:nvPr>
        </p:nvSpPr>
        <p:spPr>
          <a:xfrm>
            <a:off x="457200" y="1447800"/>
            <a:ext cx="8229600" cy="5257800"/>
          </a:xfrm>
        </p:spPr>
        <p:txBody>
          <a:bodyPr>
            <a:normAutofit/>
          </a:bodyPr>
          <a:lstStyle/>
          <a:p>
            <a:pPr marL="0" indent="0">
              <a:buNone/>
            </a:pPr>
            <a:r>
              <a:rPr lang="en-US" dirty="0" smtClean="0"/>
              <a:t>Subject to</a:t>
            </a:r>
          </a:p>
          <a:p>
            <a:pPr marL="0" indent="0">
              <a:buNone/>
            </a:pPr>
            <a:r>
              <a:rPr lang="en-US" dirty="0"/>
              <a:t>	</a:t>
            </a:r>
            <a:r>
              <a:rPr lang="en-US" dirty="0" smtClean="0"/>
              <a:t>x</a:t>
            </a:r>
            <a:r>
              <a:rPr lang="en-US" baseline="-25000" dirty="0" smtClean="0"/>
              <a:t>11</a:t>
            </a:r>
            <a:r>
              <a:rPr lang="en-US" dirty="0" smtClean="0"/>
              <a:t> + x</a:t>
            </a:r>
            <a:r>
              <a:rPr lang="en-US" baseline="-25000" dirty="0" smtClean="0"/>
              <a:t>12</a:t>
            </a:r>
            <a:r>
              <a:rPr lang="en-US" dirty="0" smtClean="0"/>
              <a:t> + … + x</a:t>
            </a:r>
            <a:r>
              <a:rPr lang="en-US" baseline="-25000" dirty="0" smtClean="0"/>
              <a:t>15</a:t>
            </a:r>
            <a:r>
              <a:rPr lang="en-US" dirty="0" smtClean="0"/>
              <a:t> = 1</a:t>
            </a:r>
          </a:p>
          <a:p>
            <a:pPr marL="0" indent="0">
              <a:buNone/>
            </a:pPr>
            <a:r>
              <a:rPr lang="en-US" dirty="0"/>
              <a:t>	</a:t>
            </a:r>
            <a:r>
              <a:rPr lang="en-US" dirty="0" smtClean="0"/>
              <a:t>x</a:t>
            </a:r>
            <a:r>
              <a:rPr lang="en-US" baseline="-25000" dirty="0" smtClean="0"/>
              <a:t>21</a:t>
            </a:r>
            <a:r>
              <a:rPr lang="en-US" dirty="0" smtClean="0"/>
              <a:t> + x</a:t>
            </a:r>
            <a:r>
              <a:rPr lang="en-US" baseline="-25000" dirty="0" smtClean="0"/>
              <a:t>22</a:t>
            </a:r>
            <a:r>
              <a:rPr lang="en-US" dirty="0" smtClean="0"/>
              <a:t> + … + x</a:t>
            </a:r>
            <a:r>
              <a:rPr lang="en-US" baseline="-25000" dirty="0" smtClean="0"/>
              <a:t>25</a:t>
            </a:r>
            <a:r>
              <a:rPr lang="en-US" dirty="0" smtClean="0"/>
              <a:t> = 1</a:t>
            </a:r>
          </a:p>
          <a:p>
            <a:pPr marL="0" indent="0">
              <a:buNone/>
            </a:pPr>
            <a:endParaRPr lang="en-US" dirty="0"/>
          </a:p>
          <a:p>
            <a:pPr marL="0" indent="0">
              <a:buNone/>
            </a:pPr>
            <a:r>
              <a:rPr lang="en-US" dirty="0" smtClean="0"/>
              <a:t>	x</a:t>
            </a:r>
            <a:r>
              <a:rPr lang="en-US" baseline="-25000" dirty="0" smtClean="0"/>
              <a:t>101</a:t>
            </a:r>
            <a:r>
              <a:rPr lang="en-US" dirty="0" smtClean="0"/>
              <a:t> + x</a:t>
            </a:r>
            <a:r>
              <a:rPr lang="en-US" baseline="-25000" dirty="0" smtClean="0"/>
              <a:t>102</a:t>
            </a:r>
            <a:r>
              <a:rPr lang="en-US" dirty="0" smtClean="0"/>
              <a:t> + … + x</a:t>
            </a:r>
            <a:r>
              <a:rPr lang="en-US" baseline="-25000" dirty="0" smtClean="0"/>
              <a:t>105</a:t>
            </a:r>
            <a:r>
              <a:rPr lang="en-US" dirty="0" smtClean="0"/>
              <a:t> = 1</a:t>
            </a:r>
          </a:p>
          <a:p>
            <a:pPr marL="0" indent="0">
              <a:buNone/>
            </a:pPr>
            <a:r>
              <a:rPr lang="en-US" dirty="0"/>
              <a:t>	</a:t>
            </a:r>
            <a:r>
              <a:rPr lang="en-US" dirty="0" smtClean="0"/>
              <a:t>152x</a:t>
            </a:r>
            <a:r>
              <a:rPr lang="en-US" baseline="-25000" dirty="0" smtClean="0"/>
              <a:t>11</a:t>
            </a:r>
            <a:r>
              <a:rPr lang="en-US" dirty="0" smtClean="0"/>
              <a:t> + 152x</a:t>
            </a:r>
            <a:r>
              <a:rPr lang="en-US" baseline="-25000" dirty="0" smtClean="0"/>
              <a:t>21</a:t>
            </a:r>
            <a:r>
              <a:rPr lang="en-US" dirty="0" smtClean="0"/>
              <a:t> + … + 135x</a:t>
            </a:r>
            <a:r>
              <a:rPr lang="en-US" baseline="-25000" dirty="0" smtClean="0"/>
              <a:t>101</a:t>
            </a:r>
            <a:r>
              <a:rPr lang="en-US" dirty="0" smtClean="0"/>
              <a:t> ≤ 350</a:t>
            </a:r>
          </a:p>
          <a:p>
            <a:pPr marL="0" indent="0">
              <a:buNone/>
            </a:pPr>
            <a:r>
              <a:rPr lang="en-US" dirty="0"/>
              <a:t>	</a:t>
            </a:r>
            <a:r>
              <a:rPr lang="en-US" dirty="0" smtClean="0"/>
              <a:t>152x</a:t>
            </a:r>
            <a:r>
              <a:rPr lang="en-US" baseline="-25000" dirty="0" smtClean="0"/>
              <a:t>12</a:t>
            </a:r>
            <a:r>
              <a:rPr lang="en-US" dirty="0" smtClean="0"/>
              <a:t> + 152x</a:t>
            </a:r>
            <a:r>
              <a:rPr lang="en-US" baseline="-25000" dirty="0" smtClean="0"/>
              <a:t>22</a:t>
            </a:r>
            <a:r>
              <a:rPr lang="en-US" dirty="0" smtClean="0"/>
              <a:t> + … + 135x</a:t>
            </a:r>
            <a:r>
              <a:rPr lang="en-US" baseline="-25000" dirty="0" smtClean="0"/>
              <a:t>102</a:t>
            </a:r>
            <a:r>
              <a:rPr lang="en-US" dirty="0" smtClean="0"/>
              <a:t> ≤ 250</a:t>
            </a:r>
          </a:p>
          <a:p>
            <a:pPr marL="0" indent="0">
              <a:buNone/>
            </a:pPr>
            <a:endParaRPr lang="en-US" dirty="0" smtClean="0"/>
          </a:p>
          <a:p>
            <a:pPr marL="0" indent="0">
              <a:buNone/>
            </a:pPr>
            <a:r>
              <a:rPr lang="en-US" dirty="0" smtClean="0"/>
              <a:t>	152x</a:t>
            </a:r>
            <a:r>
              <a:rPr lang="en-US" baseline="-25000" dirty="0" smtClean="0"/>
              <a:t>15</a:t>
            </a:r>
            <a:r>
              <a:rPr lang="en-US" dirty="0" smtClean="0"/>
              <a:t> + 152x</a:t>
            </a:r>
            <a:r>
              <a:rPr lang="en-US" baseline="-25000" dirty="0" smtClean="0"/>
              <a:t>25</a:t>
            </a:r>
            <a:r>
              <a:rPr lang="en-US" dirty="0" smtClean="0"/>
              <a:t> + … + 135x</a:t>
            </a:r>
            <a:r>
              <a:rPr lang="en-US" baseline="-25000" dirty="0" smtClean="0"/>
              <a:t>105</a:t>
            </a:r>
            <a:r>
              <a:rPr lang="en-US" dirty="0" smtClean="0"/>
              <a:t> ≤ 200</a:t>
            </a:r>
          </a:p>
          <a:p>
            <a:pPr marL="0" indent="0">
              <a:buNone/>
            </a:pPr>
            <a:r>
              <a:rPr lang="en-US" dirty="0"/>
              <a:t>	</a:t>
            </a:r>
            <a:r>
              <a:rPr lang="en-US" dirty="0" smtClean="0"/>
              <a:t>x</a:t>
            </a:r>
            <a:r>
              <a:rPr lang="en-US" baseline="-25000" dirty="0" smtClean="0"/>
              <a:t>11</a:t>
            </a:r>
            <a:r>
              <a:rPr lang="en-US" dirty="0" smtClean="0"/>
              <a:t>, x</a:t>
            </a:r>
            <a:r>
              <a:rPr lang="en-US" baseline="-25000" dirty="0" smtClean="0"/>
              <a:t>12</a:t>
            </a:r>
            <a:r>
              <a:rPr lang="en-US" dirty="0" smtClean="0"/>
              <a:t>, … , x</a:t>
            </a:r>
            <a:r>
              <a:rPr lang="en-US" baseline="-25000" dirty="0" smtClean="0"/>
              <a:t>105</a:t>
            </a:r>
            <a:r>
              <a:rPr lang="en-US" dirty="0" smtClean="0"/>
              <a:t> </a:t>
            </a:r>
            <a:r>
              <a:rPr lang="az-Cyrl-AZ" dirty="0" smtClean="0"/>
              <a:t>Є</a:t>
            </a:r>
            <a:r>
              <a:rPr lang="en-US" dirty="0" smtClean="0"/>
              <a:t> {0,1}</a:t>
            </a:r>
            <a:endParaRPr lang="en-US" dirty="0"/>
          </a:p>
        </p:txBody>
      </p:sp>
      <p:sp>
        <p:nvSpPr>
          <p:cNvPr id="4" name="TextBox 3"/>
          <p:cNvSpPr txBox="1"/>
          <p:nvPr/>
        </p:nvSpPr>
        <p:spPr>
          <a:xfrm rot="5400000">
            <a:off x="1784866" y="2131368"/>
            <a:ext cx="457200" cy="461665"/>
          </a:xfrm>
          <a:prstGeom prst="rect">
            <a:avLst/>
          </a:prstGeom>
          <a:noFill/>
        </p:spPr>
        <p:txBody>
          <a:bodyPr wrap="square" rtlCol="0">
            <a:spAutoFit/>
          </a:bodyPr>
          <a:lstStyle/>
          <a:p>
            <a:r>
              <a:rPr lang="en-US" sz="2400" dirty="0" smtClean="0"/>
              <a:t>…</a:t>
            </a:r>
            <a:endParaRPr lang="en-US" sz="2400" dirty="0"/>
          </a:p>
        </p:txBody>
      </p:sp>
      <p:sp>
        <p:nvSpPr>
          <p:cNvPr id="5" name="TextBox 4"/>
          <p:cNvSpPr txBox="1"/>
          <p:nvPr/>
        </p:nvSpPr>
        <p:spPr>
          <a:xfrm rot="5400000">
            <a:off x="1845964" y="4036369"/>
            <a:ext cx="457200" cy="461665"/>
          </a:xfrm>
          <a:prstGeom prst="rect">
            <a:avLst/>
          </a:prstGeom>
          <a:noFill/>
        </p:spPr>
        <p:txBody>
          <a:bodyPr wrap="square" rtlCol="0">
            <a:spAutoFit/>
          </a:bodyPr>
          <a:lstStyle/>
          <a:p>
            <a:r>
              <a:rPr lang="en-US" sz="2400" dirty="0" smtClean="0"/>
              <a:t>…</a:t>
            </a:r>
            <a:endParaRPr lang="en-US" sz="2400" dirty="0"/>
          </a:p>
        </p:txBody>
      </p:sp>
    </p:spTree>
    <p:extLst>
      <p:ext uri="{BB962C8B-B14F-4D97-AF65-F5344CB8AC3E}">
        <p14:creationId xmlns:p14="http://schemas.microsoft.com/office/powerpoint/2010/main" val="8429108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19200" y="381000"/>
            <a:ext cx="6773157" cy="6095841"/>
          </a:xfrm>
        </p:spPr>
      </p:pic>
    </p:spTree>
    <p:extLst>
      <p:ext uri="{BB962C8B-B14F-4D97-AF65-F5344CB8AC3E}">
        <p14:creationId xmlns:p14="http://schemas.microsoft.com/office/powerpoint/2010/main" val="21309823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5400" y="2057400"/>
            <a:ext cx="6445729" cy="3925283"/>
          </a:xfrm>
        </p:spPr>
      </p:pic>
    </p:spTree>
    <p:extLst>
      <p:ext uri="{BB962C8B-B14F-4D97-AF65-F5344CB8AC3E}">
        <p14:creationId xmlns:p14="http://schemas.microsoft.com/office/powerpoint/2010/main" val="7000243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71600" y="152400"/>
            <a:ext cx="6365467" cy="6431544"/>
          </a:xfrm>
        </p:spPr>
      </p:pic>
    </p:spTree>
    <p:extLst>
      <p:ext uri="{BB962C8B-B14F-4D97-AF65-F5344CB8AC3E}">
        <p14:creationId xmlns:p14="http://schemas.microsoft.com/office/powerpoint/2010/main" val="4437418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6800" y="1600200"/>
            <a:ext cx="7132322" cy="4343400"/>
          </a:xfrm>
        </p:spPr>
      </p:pic>
    </p:spTree>
    <p:extLst>
      <p:ext uri="{BB962C8B-B14F-4D97-AF65-F5344CB8AC3E}">
        <p14:creationId xmlns:p14="http://schemas.microsoft.com/office/powerpoint/2010/main" val="591517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sp>
        <p:nvSpPr>
          <p:cNvPr id="3" name="Content Placeholder 2"/>
          <p:cNvSpPr>
            <a:spLocks noGrp="1"/>
          </p:cNvSpPr>
          <p:nvPr>
            <p:ph idx="1"/>
          </p:nvPr>
        </p:nvSpPr>
        <p:spPr/>
        <p:txBody>
          <a:bodyPr/>
          <a:lstStyle/>
          <a:p>
            <a:endParaRPr lang="en-US" dirty="0" smtClean="0"/>
          </a:p>
          <a:p>
            <a:r>
              <a:rPr lang="en-US" dirty="0" smtClean="0"/>
              <a:t>Sectors 2 and 9 should deliver to Disposal Site 1.</a:t>
            </a:r>
          </a:p>
          <a:p>
            <a:r>
              <a:rPr lang="en-US" dirty="0" smtClean="0"/>
              <a:t>Sector 1 should deliver to Disposal Site 2.</a:t>
            </a:r>
          </a:p>
          <a:p>
            <a:r>
              <a:rPr lang="en-US" dirty="0" smtClean="0"/>
              <a:t>Sectors 3, 4, and 5 should deliver to Disposal Site 3.</a:t>
            </a:r>
          </a:p>
          <a:p>
            <a:r>
              <a:rPr lang="en-US" dirty="0" smtClean="0"/>
              <a:t>Sectors 6, 7, and 10 should deliver to Disposal Site 4.</a:t>
            </a:r>
          </a:p>
          <a:p>
            <a:r>
              <a:rPr lang="en-US" dirty="0" smtClean="0"/>
              <a:t>Sector 8 should deliver to Disposal Site 5.</a:t>
            </a:r>
          </a:p>
          <a:p>
            <a:endParaRPr lang="en-US" dirty="0"/>
          </a:p>
          <a:p>
            <a:r>
              <a:rPr lang="en-US" dirty="0" smtClean="0"/>
              <a:t>The total cost of the snow removal project using these assignments is $547,000.00</a:t>
            </a:r>
            <a:endParaRPr lang="en-US" dirty="0"/>
          </a:p>
        </p:txBody>
      </p:sp>
    </p:spTree>
    <p:extLst>
      <p:ext uri="{BB962C8B-B14F-4D97-AF65-F5344CB8AC3E}">
        <p14:creationId xmlns:p14="http://schemas.microsoft.com/office/powerpoint/2010/main" val="9097345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Linear Programming</a:t>
            </a:r>
            <a:br>
              <a:rPr lang="en-US" dirty="0" smtClean="0"/>
            </a:br>
            <a:r>
              <a:rPr lang="en-US" dirty="0" smtClean="0"/>
              <a:t>in Python and CVX</a:t>
            </a:r>
            <a:endParaRPr lang="en-US" dirty="0"/>
          </a:p>
        </p:txBody>
      </p:sp>
      <p:sp>
        <p:nvSpPr>
          <p:cNvPr id="3" name="Content Placeholder 2"/>
          <p:cNvSpPr>
            <a:spLocks noGrp="1"/>
          </p:cNvSpPr>
          <p:nvPr>
            <p:ph idx="1"/>
          </p:nvPr>
        </p:nvSpPr>
        <p:spPr/>
        <p:txBody>
          <a:bodyPr>
            <a:normAutofit lnSpcReduction="10000"/>
          </a:bodyPr>
          <a:lstStyle/>
          <a:p>
            <a:r>
              <a:rPr lang="en-US" dirty="0" smtClean="0"/>
              <a:t>Solving the linear program:</a:t>
            </a:r>
          </a:p>
          <a:p>
            <a:r>
              <a:rPr lang="en-US" dirty="0" smtClean="0"/>
              <a:t>Cost: 478,4000</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endParaRPr lang="en-US" dirty="0" smtClean="0"/>
          </a:p>
          <a:p>
            <a:r>
              <a:rPr lang="en-US" dirty="0" smtClean="0"/>
              <a:t>We can use CVX to compute Lagrange multipliers and rule out those constraints which do not reduce costs.</a:t>
            </a:r>
            <a:endParaRPr lang="en-US" dirty="0"/>
          </a:p>
        </p:txBody>
      </p:sp>
      <p:pic>
        <p:nvPicPr>
          <p:cNvPr id="4" name="Picture 3" descr="Screen Shot 2014-04-07 at 8.46.42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438400"/>
            <a:ext cx="8331200" cy="2400300"/>
          </a:xfrm>
          <a:prstGeom prst="rect">
            <a:avLst/>
          </a:prstGeom>
        </p:spPr>
      </p:pic>
    </p:spTree>
    <p:extLst>
      <p:ext uri="{BB962C8B-B14F-4D97-AF65-F5344CB8AC3E}">
        <p14:creationId xmlns:p14="http://schemas.microsoft.com/office/powerpoint/2010/main" val="8773286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a:t>
            </a:r>
            <a:endParaRPr lang="en-US" dirty="0"/>
          </a:p>
        </p:txBody>
      </p:sp>
      <p:sp>
        <p:nvSpPr>
          <p:cNvPr id="3" name="Content Placeholder 2"/>
          <p:cNvSpPr>
            <a:spLocks noGrp="1"/>
          </p:cNvSpPr>
          <p:nvPr>
            <p:ph idx="1"/>
          </p:nvPr>
        </p:nvSpPr>
        <p:spPr/>
        <p:txBody>
          <a:bodyPr/>
          <a:lstStyle/>
          <a:p>
            <a:pPr marL="0" indent="0">
              <a:buNone/>
            </a:pPr>
            <a:r>
              <a:rPr lang="en-US" dirty="0" smtClean="0"/>
              <a:t>Snow removal is an important, yet costly process in many northern cities.  Snow can  be cleared from streets and sidewalks by plowing and shoveling, but in prolonged sub-freezing temperatures, the resulting banks of accumulated snow can impede pedestrian and vehicular traffic and must be cleared.</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4272" y="4038600"/>
            <a:ext cx="5274728" cy="2589253"/>
          </a:xfrm>
          <a:prstGeom prst="rect">
            <a:avLst/>
          </a:prstGeom>
          <a:ln w="28575">
            <a:solidFill>
              <a:srgbClr val="0070C0"/>
            </a:solidFill>
          </a:ln>
        </p:spPr>
      </p:pic>
    </p:spTree>
    <p:extLst>
      <p:ext uri="{BB962C8B-B14F-4D97-AF65-F5344CB8AC3E}">
        <p14:creationId xmlns:p14="http://schemas.microsoft.com/office/powerpoint/2010/main" val="33655840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4</a:t>
            </a:r>
            <a:endParaRPr lang="en-US" dirty="0"/>
          </a:p>
        </p:txBody>
      </p:sp>
      <p:sp>
        <p:nvSpPr>
          <p:cNvPr id="3" name="Content Placeholder 2"/>
          <p:cNvSpPr>
            <a:spLocks noGrp="1"/>
          </p:cNvSpPr>
          <p:nvPr>
            <p:ph idx="1"/>
          </p:nvPr>
        </p:nvSpPr>
        <p:spPr/>
        <p:txBody>
          <a:bodyPr/>
          <a:lstStyle/>
          <a:p>
            <a:pPr marL="0" indent="0">
              <a:buNone/>
            </a:pPr>
            <a:r>
              <a:rPr lang="en-US" dirty="0" smtClean="0"/>
              <a:t>Ignoring the capacity restrictions at the disposal sites, how many different assignments of sectors to disposal sites are possible</a:t>
            </a:r>
            <a:r>
              <a:rPr lang="en-US" dirty="0" smtClean="0"/>
              <a:t>?</a:t>
            </a:r>
          </a:p>
          <a:p>
            <a:pPr marL="0" indent="0">
              <a:buNone/>
            </a:pPr>
            <a:endParaRPr lang="en-US" dirty="0"/>
          </a:p>
          <a:p>
            <a:pPr marL="0" indent="0">
              <a:buNone/>
            </a:pPr>
            <a:r>
              <a:rPr lang="en-US" dirty="0" smtClean="0"/>
              <a:t>5**10</a:t>
            </a:r>
          </a:p>
          <a:p>
            <a:pPr marL="0" indent="0">
              <a:buNone/>
            </a:pPr>
            <a:endParaRPr lang="en-US" dirty="0"/>
          </a:p>
          <a:p>
            <a:pPr marL="0" indent="0">
              <a:buNone/>
            </a:pPr>
            <a:r>
              <a:rPr lang="en-US" dirty="0" smtClean="0"/>
              <a:t>Since every sector can be assigned to 5 sites, note that we are discarding th</a:t>
            </a:r>
            <a:r>
              <a:rPr lang="en-US" dirty="0" smtClean="0"/>
              <a:t>e limits.</a:t>
            </a:r>
            <a:endParaRPr lang="en-US" dirty="0" smtClean="0"/>
          </a:p>
        </p:txBody>
      </p:sp>
    </p:spTree>
    <p:extLst>
      <p:ext uri="{BB962C8B-B14F-4D97-AF65-F5344CB8AC3E}">
        <p14:creationId xmlns:p14="http://schemas.microsoft.com/office/powerpoint/2010/main" val="32344110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5</a:t>
            </a:r>
            <a:endParaRPr lang="en-US" dirty="0"/>
          </a:p>
        </p:txBody>
      </p:sp>
      <p:sp>
        <p:nvSpPr>
          <p:cNvPr id="3" name="Content Placeholder 2"/>
          <p:cNvSpPr>
            <a:spLocks noGrp="1"/>
          </p:cNvSpPr>
          <p:nvPr>
            <p:ph idx="1"/>
          </p:nvPr>
        </p:nvSpPr>
        <p:spPr/>
        <p:txBody>
          <a:bodyPr/>
          <a:lstStyle/>
          <a:p>
            <a:pPr marL="0" indent="0">
              <a:buNone/>
            </a:pPr>
            <a:r>
              <a:rPr lang="en-US" dirty="0" smtClean="0"/>
              <a:t>Suppose Montreal can increase the capacity of a single disposal site by 100,000 cubic meters.  Which disposal site’s capacity (if any) should be increased and how much should the city be willing to pay to obtain this extra disposal capacity?</a:t>
            </a:r>
            <a:endParaRPr lang="en-US" dirty="0"/>
          </a:p>
        </p:txBody>
      </p:sp>
    </p:spTree>
    <p:extLst>
      <p:ext uri="{BB962C8B-B14F-4D97-AF65-F5344CB8AC3E}">
        <p14:creationId xmlns:p14="http://schemas.microsoft.com/office/powerpoint/2010/main" val="12540566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Mathematical Model</a:t>
            </a:r>
            <a:endParaRPr lang="en-US" dirty="0"/>
          </a:p>
        </p:txBody>
      </p:sp>
      <p:sp>
        <p:nvSpPr>
          <p:cNvPr id="3" name="Content Placeholder 2"/>
          <p:cNvSpPr>
            <a:spLocks noGrp="1"/>
          </p:cNvSpPr>
          <p:nvPr>
            <p:ph idx="1"/>
          </p:nvPr>
        </p:nvSpPr>
        <p:spPr/>
        <p:txBody>
          <a:bodyPr/>
          <a:lstStyle/>
          <a:p>
            <a:pPr marL="0" indent="0">
              <a:buNone/>
            </a:pPr>
            <a:r>
              <a:rPr lang="en-US" dirty="0" smtClean="0"/>
              <a:t>Variables:</a:t>
            </a:r>
          </a:p>
          <a:p>
            <a:pPr marL="0" indent="0">
              <a:buNone/>
            </a:pPr>
            <a:endParaRPr lang="en-US" dirty="0"/>
          </a:p>
          <a:p>
            <a:pPr marL="0" indent="0">
              <a:buNone/>
            </a:pPr>
            <a:r>
              <a:rPr lang="en-US" dirty="0" err="1" smtClean="0"/>
              <a:t>x</a:t>
            </a:r>
            <a:r>
              <a:rPr lang="en-US" baseline="-25000" dirty="0" err="1" smtClean="0"/>
              <a:t>ij</a:t>
            </a:r>
            <a:r>
              <a:rPr lang="en-US" dirty="0" smtClean="0"/>
              <a:t> =1 if we assign sector </a:t>
            </a:r>
            <a:r>
              <a:rPr lang="en-US" i="1" dirty="0" err="1" smtClean="0"/>
              <a:t>i</a:t>
            </a:r>
            <a:r>
              <a:rPr lang="en-US" dirty="0" smtClean="0"/>
              <a:t> = 1, 2, …, 10 to disposal site </a:t>
            </a:r>
          </a:p>
          <a:p>
            <a:pPr marL="0" indent="0">
              <a:buNone/>
            </a:pPr>
            <a:r>
              <a:rPr lang="en-US" i="1" dirty="0" smtClean="0"/>
              <a:t>j</a:t>
            </a:r>
            <a:r>
              <a:rPr lang="en-US" dirty="0" smtClean="0"/>
              <a:t> = 1, …, 5 </a:t>
            </a:r>
          </a:p>
          <a:p>
            <a:pPr marL="0" indent="0">
              <a:buNone/>
            </a:pPr>
            <a:r>
              <a:rPr lang="en-US" dirty="0" smtClean="0"/>
              <a:t>and</a:t>
            </a:r>
          </a:p>
          <a:p>
            <a:pPr marL="0" indent="0">
              <a:buNone/>
            </a:pPr>
            <a:r>
              <a:rPr lang="en-US" dirty="0" err="1" smtClean="0"/>
              <a:t>x</a:t>
            </a:r>
            <a:r>
              <a:rPr lang="en-US" baseline="-25000" dirty="0" err="1" smtClean="0"/>
              <a:t>ij</a:t>
            </a:r>
            <a:r>
              <a:rPr lang="en-US" dirty="0" smtClean="0"/>
              <a:t> = 0 otherwise</a:t>
            </a:r>
          </a:p>
          <a:p>
            <a:pPr marL="0" indent="0">
              <a:buNone/>
            </a:pPr>
            <a:endParaRPr lang="en-US" dirty="0"/>
          </a:p>
          <a:p>
            <a:pPr marL="0" indent="0">
              <a:buNone/>
            </a:pPr>
            <a:r>
              <a:rPr lang="en-US" dirty="0" err="1" smtClean="0">
                <a:solidFill>
                  <a:srgbClr val="0070C0"/>
                </a:solidFill>
              </a:rPr>
              <a:t>y</a:t>
            </a:r>
            <a:r>
              <a:rPr lang="en-US" baseline="-25000" dirty="0" err="1" smtClean="0">
                <a:solidFill>
                  <a:srgbClr val="0070C0"/>
                </a:solidFill>
              </a:rPr>
              <a:t>j</a:t>
            </a:r>
            <a:r>
              <a:rPr lang="en-US" dirty="0" smtClean="0">
                <a:solidFill>
                  <a:srgbClr val="0070C0"/>
                </a:solidFill>
              </a:rPr>
              <a:t> = 1 if we expand site </a:t>
            </a:r>
            <a:r>
              <a:rPr lang="en-US" i="1" dirty="0" smtClean="0">
                <a:solidFill>
                  <a:srgbClr val="0070C0"/>
                </a:solidFill>
              </a:rPr>
              <a:t>j</a:t>
            </a:r>
            <a:r>
              <a:rPr lang="en-US" dirty="0" smtClean="0">
                <a:solidFill>
                  <a:srgbClr val="0070C0"/>
                </a:solidFill>
              </a:rPr>
              <a:t> = 1, 2, …, 5  and 0 otherwise</a:t>
            </a:r>
            <a:endParaRPr lang="en-US" dirty="0">
              <a:solidFill>
                <a:srgbClr val="0070C0"/>
              </a:solidFill>
            </a:endParaRPr>
          </a:p>
        </p:txBody>
      </p:sp>
    </p:spTree>
    <p:extLst>
      <p:ext uri="{BB962C8B-B14F-4D97-AF65-F5344CB8AC3E}">
        <p14:creationId xmlns:p14="http://schemas.microsoft.com/office/powerpoint/2010/main" val="865650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 Function</a:t>
            </a:r>
            <a:endParaRPr lang="en-US" dirty="0"/>
          </a:p>
        </p:txBody>
      </p:sp>
      <p:sp>
        <p:nvSpPr>
          <p:cNvPr id="3" name="Content Placeholder 2"/>
          <p:cNvSpPr>
            <a:spLocks noGrp="1"/>
          </p:cNvSpPr>
          <p:nvPr>
            <p:ph idx="1"/>
          </p:nvPr>
        </p:nvSpPr>
        <p:spPr/>
        <p:txBody>
          <a:bodyPr/>
          <a:lstStyle/>
          <a:p>
            <a:pPr marL="0" indent="0">
              <a:buNone/>
            </a:pPr>
            <a:r>
              <a:rPr lang="en-US" dirty="0" smtClean="0"/>
              <a:t>Minimize 153*1000*0.10(3.4x</a:t>
            </a:r>
            <a:r>
              <a:rPr lang="en-US" baseline="-25000" dirty="0" smtClean="0"/>
              <a:t>11</a:t>
            </a:r>
            <a:r>
              <a:rPr lang="en-US" dirty="0" smtClean="0"/>
              <a:t> + 1.4x</a:t>
            </a:r>
            <a:r>
              <a:rPr lang="en-US" baseline="-25000" dirty="0" smtClean="0"/>
              <a:t>12</a:t>
            </a:r>
            <a:r>
              <a:rPr lang="en-US" dirty="0" smtClean="0"/>
              <a:t> + … + 9.3x</a:t>
            </a:r>
            <a:r>
              <a:rPr lang="en-US" baseline="-25000" dirty="0" smtClean="0"/>
              <a:t>15</a:t>
            </a:r>
            <a:r>
              <a:rPr lang="en-US" dirty="0" smtClean="0"/>
              <a:t>) +</a:t>
            </a:r>
          </a:p>
          <a:p>
            <a:pPr marL="0" indent="0">
              <a:buNone/>
            </a:pPr>
            <a:r>
              <a:rPr lang="en-US" dirty="0"/>
              <a:t> </a:t>
            </a:r>
            <a:r>
              <a:rPr lang="en-US" dirty="0" smtClean="0"/>
              <a:t>               152*1000*0.10(2.4x</a:t>
            </a:r>
            <a:r>
              <a:rPr lang="en-US" baseline="-25000" dirty="0" smtClean="0"/>
              <a:t>12</a:t>
            </a:r>
            <a:r>
              <a:rPr lang="en-US" dirty="0" smtClean="0"/>
              <a:t> + 2.1x</a:t>
            </a:r>
            <a:r>
              <a:rPr lang="en-US" baseline="-25000" dirty="0" smtClean="0"/>
              <a:t>22</a:t>
            </a:r>
            <a:r>
              <a:rPr lang="en-US" dirty="0" smtClean="0"/>
              <a:t> + … + 8.8x</a:t>
            </a:r>
            <a:r>
              <a:rPr lang="en-US" baseline="-25000" dirty="0" smtClean="0"/>
              <a:t>25</a:t>
            </a:r>
            <a:r>
              <a:rPr lang="en-US" dirty="0" smtClean="0"/>
              <a:t>) +</a:t>
            </a:r>
          </a:p>
          <a:p>
            <a:pPr marL="0" indent="0">
              <a:buNone/>
            </a:pPr>
            <a:r>
              <a:rPr lang="en-US" dirty="0" smtClean="0"/>
              <a:t>		.</a:t>
            </a:r>
          </a:p>
          <a:p>
            <a:pPr marL="0" indent="0">
              <a:buNone/>
            </a:pPr>
            <a:r>
              <a:rPr lang="en-US" dirty="0"/>
              <a:t>	</a:t>
            </a:r>
            <a:r>
              <a:rPr lang="en-US" dirty="0" smtClean="0"/>
              <a:t>	.</a:t>
            </a:r>
          </a:p>
          <a:p>
            <a:pPr marL="0" indent="0">
              <a:buNone/>
            </a:pPr>
            <a:r>
              <a:rPr lang="en-US" dirty="0"/>
              <a:t>	</a:t>
            </a:r>
            <a:r>
              <a:rPr lang="en-US" dirty="0" smtClean="0"/>
              <a:t>	.</a:t>
            </a:r>
          </a:p>
          <a:p>
            <a:pPr marL="0" indent="0">
              <a:buNone/>
            </a:pPr>
            <a:endParaRPr lang="en-US" dirty="0" smtClean="0"/>
          </a:p>
          <a:p>
            <a:pPr marL="0" indent="0">
              <a:buNone/>
            </a:pPr>
            <a:r>
              <a:rPr lang="en-US" dirty="0" smtClean="0"/>
              <a:t>                 135*1000*0.10(3.1x</a:t>
            </a:r>
            <a:r>
              <a:rPr lang="en-US" baseline="-25000" dirty="0" smtClean="0"/>
              <a:t>101</a:t>
            </a:r>
            <a:r>
              <a:rPr lang="en-US" dirty="0" smtClean="0"/>
              <a:t> + 6.5x</a:t>
            </a:r>
            <a:r>
              <a:rPr lang="en-US" baseline="-25000" dirty="0" smtClean="0"/>
              <a:t>102</a:t>
            </a:r>
            <a:r>
              <a:rPr lang="en-US" dirty="0" smtClean="0"/>
              <a:t> + … + 8.8x</a:t>
            </a:r>
            <a:r>
              <a:rPr lang="en-US" baseline="-25000" dirty="0" smtClean="0"/>
              <a:t>105</a:t>
            </a:r>
            <a:r>
              <a:rPr lang="en-US" dirty="0" smtClean="0"/>
              <a:t>)</a:t>
            </a:r>
            <a:endParaRPr lang="en-US" dirty="0"/>
          </a:p>
        </p:txBody>
      </p:sp>
    </p:spTree>
    <p:extLst>
      <p:ext uri="{BB962C8B-B14F-4D97-AF65-F5344CB8AC3E}">
        <p14:creationId xmlns:p14="http://schemas.microsoft.com/office/powerpoint/2010/main" val="39556129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782"/>
            <a:ext cx="8229600" cy="838200"/>
          </a:xfrm>
        </p:spPr>
        <p:txBody>
          <a:bodyPr/>
          <a:lstStyle/>
          <a:p>
            <a:r>
              <a:rPr lang="en-US" dirty="0" smtClean="0"/>
              <a:t>Constraints</a:t>
            </a:r>
            <a:endParaRPr lang="en-US" dirty="0"/>
          </a:p>
        </p:txBody>
      </p:sp>
      <p:sp>
        <p:nvSpPr>
          <p:cNvPr id="3" name="Content Placeholder 2"/>
          <p:cNvSpPr>
            <a:spLocks noGrp="1"/>
          </p:cNvSpPr>
          <p:nvPr>
            <p:ph idx="1"/>
          </p:nvPr>
        </p:nvSpPr>
        <p:spPr>
          <a:xfrm>
            <a:off x="457200" y="762000"/>
            <a:ext cx="8229600" cy="5943600"/>
          </a:xfrm>
        </p:spPr>
        <p:txBody>
          <a:bodyPr>
            <a:normAutofit/>
          </a:bodyPr>
          <a:lstStyle/>
          <a:p>
            <a:pPr marL="0" indent="0">
              <a:buNone/>
            </a:pPr>
            <a:r>
              <a:rPr lang="en-US" dirty="0" smtClean="0"/>
              <a:t>Subject to</a:t>
            </a:r>
          </a:p>
          <a:p>
            <a:pPr marL="0" indent="0">
              <a:buNone/>
            </a:pPr>
            <a:r>
              <a:rPr lang="en-US" dirty="0"/>
              <a:t>	</a:t>
            </a:r>
            <a:r>
              <a:rPr lang="en-US" dirty="0" smtClean="0"/>
              <a:t>x</a:t>
            </a:r>
            <a:r>
              <a:rPr lang="en-US" baseline="-25000" dirty="0" smtClean="0"/>
              <a:t>11</a:t>
            </a:r>
            <a:r>
              <a:rPr lang="en-US" dirty="0" smtClean="0"/>
              <a:t> + x</a:t>
            </a:r>
            <a:r>
              <a:rPr lang="en-US" baseline="-25000" dirty="0" smtClean="0"/>
              <a:t>12</a:t>
            </a:r>
            <a:r>
              <a:rPr lang="en-US" dirty="0" smtClean="0"/>
              <a:t> + … + x</a:t>
            </a:r>
            <a:r>
              <a:rPr lang="en-US" baseline="-25000" dirty="0" smtClean="0"/>
              <a:t>15</a:t>
            </a:r>
            <a:r>
              <a:rPr lang="en-US" dirty="0" smtClean="0"/>
              <a:t> = 1</a:t>
            </a:r>
          </a:p>
          <a:p>
            <a:pPr marL="0" indent="0">
              <a:buNone/>
            </a:pPr>
            <a:r>
              <a:rPr lang="en-US" dirty="0"/>
              <a:t>	</a:t>
            </a:r>
            <a:r>
              <a:rPr lang="en-US" dirty="0" smtClean="0"/>
              <a:t>x</a:t>
            </a:r>
            <a:r>
              <a:rPr lang="en-US" baseline="-25000" dirty="0" smtClean="0"/>
              <a:t>21</a:t>
            </a:r>
            <a:r>
              <a:rPr lang="en-US" dirty="0" smtClean="0"/>
              <a:t> + x</a:t>
            </a:r>
            <a:r>
              <a:rPr lang="en-US" baseline="-25000" dirty="0" smtClean="0"/>
              <a:t>22</a:t>
            </a:r>
            <a:r>
              <a:rPr lang="en-US" dirty="0" smtClean="0"/>
              <a:t> + … + x</a:t>
            </a:r>
            <a:r>
              <a:rPr lang="en-US" baseline="-25000" dirty="0" smtClean="0"/>
              <a:t>25</a:t>
            </a:r>
            <a:r>
              <a:rPr lang="en-US" dirty="0" smtClean="0"/>
              <a:t> = 1</a:t>
            </a:r>
          </a:p>
          <a:p>
            <a:pPr marL="0" indent="0">
              <a:buNone/>
            </a:pPr>
            <a:endParaRPr lang="en-US" dirty="0"/>
          </a:p>
          <a:p>
            <a:pPr marL="0" indent="0">
              <a:buNone/>
            </a:pPr>
            <a:r>
              <a:rPr lang="en-US" dirty="0" smtClean="0"/>
              <a:t>	x</a:t>
            </a:r>
            <a:r>
              <a:rPr lang="en-US" baseline="-25000" dirty="0" smtClean="0"/>
              <a:t>101</a:t>
            </a:r>
            <a:r>
              <a:rPr lang="en-US" dirty="0" smtClean="0"/>
              <a:t> + x</a:t>
            </a:r>
            <a:r>
              <a:rPr lang="en-US" baseline="-25000" dirty="0" smtClean="0"/>
              <a:t>102</a:t>
            </a:r>
            <a:r>
              <a:rPr lang="en-US" dirty="0" smtClean="0"/>
              <a:t> + … + x</a:t>
            </a:r>
            <a:r>
              <a:rPr lang="en-US" baseline="-25000" dirty="0" smtClean="0"/>
              <a:t>105</a:t>
            </a:r>
            <a:r>
              <a:rPr lang="en-US" dirty="0" smtClean="0"/>
              <a:t> = 1</a:t>
            </a:r>
          </a:p>
          <a:p>
            <a:pPr marL="0" indent="0">
              <a:buNone/>
            </a:pPr>
            <a:r>
              <a:rPr lang="en-US" dirty="0"/>
              <a:t>	</a:t>
            </a:r>
            <a:r>
              <a:rPr lang="en-US" dirty="0" smtClean="0"/>
              <a:t>152x</a:t>
            </a:r>
            <a:r>
              <a:rPr lang="en-US" baseline="-25000" dirty="0" smtClean="0"/>
              <a:t>11</a:t>
            </a:r>
            <a:r>
              <a:rPr lang="en-US" dirty="0" smtClean="0"/>
              <a:t> + 152x</a:t>
            </a:r>
            <a:r>
              <a:rPr lang="en-US" baseline="-25000" dirty="0" smtClean="0"/>
              <a:t>21</a:t>
            </a:r>
            <a:r>
              <a:rPr lang="en-US" dirty="0" smtClean="0"/>
              <a:t> + … + 135x</a:t>
            </a:r>
            <a:r>
              <a:rPr lang="en-US" baseline="-25000" dirty="0" smtClean="0"/>
              <a:t>101</a:t>
            </a:r>
            <a:r>
              <a:rPr lang="en-US" dirty="0" smtClean="0"/>
              <a:t> ≤ 350 </a:t>
            </a:r>
            <a:r>
              <a:rPr lang="en-US" dirty="0" smtClean="0">
                <a:solidFill>
                  <a:srgbClr val="0070C0"/>
                </a:solidFill>
              </a:rPr>
              <a:t>+ 100y</a:t>
            </a:r>
            <a:r>
              <a:rPr lang="en-US" baseline="-25000" dirty="0" smtClean="0">
                <a:solidFill>
                  <a:srgbClr val="0070C0"/>
                </a:solidFill>
              </a:rPr>
              <a:t>1</a:t>
            </a:r>
            <a:endParaRPr lang="en-US" dirty="0" smtClean="0">
              <a:solidFill>
                <a:srgbClr val="0070C0"/>
              </a:solidFill>
            </a:endParaRPr>
          </a:p>
          <a:p>
            <a:pPr marL="0" indent="0">
              <a:buNone/>
            </a:pPr>
            <a:r>
              <a:rPr lang="en-US" dirty="0"/>
              <a:t>	</a:t>
            </a:r>
            <a:r>
              <a:rPr lang="en-US" dirty="0" smtClean="0"/>
              <a:t>152x</a:t>
            </a:r>
            <a:r>
              <a:rPr lang="en-US" baseline="-25000" dirty="0" smtClean="0"/>
              <a:t>12</a:t>
            </a:r>
            <a:r>
              <a:rPr lang="en-US" dirty="0" smtClean="0"/>
              <a:t> + 152x</a:t>
            </a:r>
            <a:r>
              <a:rPr lang="en-US" baseline="-25000" dirty="0" smtClean="0"/>
              <a:t>22</a:t>
            </a:r>
            <a:r>
              <a:rPr lang="en-US" dirty="0" smtClean="0"/>
              <a:t> + … + 135x</a:t>
            </a:r>
            <a:r>
              <a:rPr lang="en-US" baseline="-25000" dirty="0" smtClean="0"/>
              <a:t>102</a:t>
            </a:r>
            <a:r>
              <a:rPr lang="en-US" dirty="0" smtClean="0"/>
              <a:t> ≤ 250 </a:t>
            </a:r>
            <a:r>
              <a:rPr lang="en-US" dirty="0" smtClean="0">
                <a:solidFill>
                  <a:srgbClr val="0070C0"/>
                </a:solidFill>
              </a:rPr>
              <a:t>+ 100y</a:t>
            </a:r>
            <a:r>
              <a:rPr lang="en-US" baseline="-25000" dirty="0" smtClean="0">
                <a:solidFill>
                  <a:srgbClr val="0070C0"/>
                </a:solidFill>
              </a:rPr>
              <a:t>2</a:t>
            </a:r>
            <a:endParaRPr lang="en-US" dirty="0" smtClean="0">
              <a:solidFill>
                <a:srgbClr val="0070C0"/>
              </a:solidFill>
            </a:endParaRPr>
          </a:p>
          <a:p>
            <a:pPr marL="0" indent="0">
              <a:buNone/>
            </a:pPr>
            <a:endParaRPr lang="en-US" dirty="0" smtClean="0"/>
          </a:p>
          <a:p>
            <a:pPr marL="0" indent="0">
              <a:buNone/>
            </a:pPr>
            <a:r>
              <a:rPr lang="en-US" dirty="0" smtClean="0"/>
              <a:t>	152x</a:t>
            </a:r>
            <a:r>
              <a:rPr lang="en-US" baseline="-25000" dirty="0" smtClean="0"/>
              <a:t>15</a:t>
            </a:r>
            <a:r>
              <a:rPr lang="en-US" dirty="0" smtClean="0"/>
              <a:t> + 152x</a:t>
            </a:r>
            <a:r>
              <a:rPr lang="en-US" baseline="-25000" dirty="0" smtClean="0"/>
              <a:t>25</a:t>
            </a:r>
            <a:r>
              <a:rPr lang="en-US" dirty="0" smtClean="0"/>
              <a:t> + … + 135x</a:t>
            </a:r>
            <a:r>
              <a:rPr lang="en-US" baseline="-25000" dirty="0" smtClean="0"/>
              <a:t>105</a:t>
            </a:r>
            <a:r>
              <a:rPr lang="en-US" dirty="0" smtClean="0"/>
              <a:t> ≤ 200 </a:t>
            </a:r>
            <a:r>
              <a:rPr lang="en-US" dirty="0" smtClean="0">
                <a:solidFill>
                  <a:srgbClr val="0070C0"/>
                </a:solidFill>
              </a:rPr>
              <a:t>+ 100y</a:t>
            </a:r>
            <a:r>
              <a:rPr lang="en-US" baseline="-25000" dirty="0" smtClean="0">
                <a:solidFill>
                  <a:srgbClr val="0070C0"/>
                </a:solidFill>
              </a:rPr>
              <a:t>5</a:t>
            </a:r>
            <a:endParaRPr lang="en-US" dirty="0" smtClean="0">
              <a:solidFill>
                <a:srgbClr val="0070C0"/>
              </a:solidFill>
            </a:endParaRPr>
          </a:p>
          <a:p>
            <a:pPr marL="0" indent="0">
              <a:buNone/>
            </a:pPr>
            <a:r>
              <a:rPr lang="en-US" dirty="0"/>
              <a:t>	</a:t>
            </a:r>
            <a:r>
              <a:rPr lang="en-US" dirty="0" smtClean="0"/>
              <a:t>x</a:t>
            </a:r>
            <a:r>
              <a:rPr lang="en-US" baseline="-25000" dirty="0" smtClean="0"/>
              <a:t>11</a:t>
            </a:r>
            <a:r>
              <a:rPr lang="en-US" dirty="0" smtClean="0"/>
              <a:t>, x</a:t>
            </a:r>
            <a:r>
              <a:rPr lang="en-US" baseline="-25000" dirty="0" smtClean="0"/>
              <a:t>12</a:t>
            </a:r>
            <a:r>
              <a:rPr lang="en-US" dirty="0" smtClean="0"/>
              <a:t>, … , x</a:t>
            </a:r>
            <a:r>
              <a:rPr lang="en-US" baseline="-25000" dirty="0" smtClean="0"/>
              <a:t>105</a:t>
            </a:r>
            <a:r>
              <a:rPr lang="en-US" dirty="0" smtClean="0"/>
              <a:t> </a:t>
            </a:r>
            <a:r>
              <a:rPr lang="az-Cyrl-AZ" dirty="0" smtClean="0"/>
              <a:t>Є</a:t>
            </a:r>
            <a:r>
              <a:rPr lang="en-US" dirty="0" smtClean="0"/>
              <a:t> {0,1}</a:t>
            </a:r>
          </a:p>
          <a:p>
            <a:pPr marL="0" indent="0">
              <a:buNone/>
            </a:pPr>
            <a:r>
              <a:rPr lang="en-US" dirty="0"/>
              <a:t>	</a:t>
            </a:r>
            <a:r>
              <a:rPr lang="en-US" dirty="0" smtClean="0">
                <a:solidFill>
                  <a:srgbClr val="0070C0"/>
                </a:solidFill>
              </a:rPr>
              <a:t>y</a:t>
            </a:r>
            <a:r>
              <a:rPr lang="en-US" baseline="-25000" dirty="0" smtClean="0">
                <a:solidFill>
                  <a:srgbClr val="0070C0"/>
                </a:solidFill>
              </a:rPr>
              <a:t>1</a:t>
            </a:r>
            <a:r>
              <a:rPr lang="en-US" dirty="0" smtClean="0">
                <a:solidFill>
                  <a:srgbClr val="0070C0"/>
                </a:solidFill>
              </a:rPr>
              <a:t> + y</a:t>
            </a:r>
            <a:r>
              <a:rPr lang="en-US" baseline="-25000" dirty="0" smtClean="0">
                <a:solidFill>
                  <a:srgbClr val="0070C0"/>
                </a:solidFill>
              </a:rPr>
              <a:t>2</a:t>
            </a:r>
            <a:r>
              <a:rPr lang="en-US" dirty="0" smtClean="0">
                <a:solidFill>
                  <a:srgbClr val="0070C0"/>
                </a:solidFill>
              </a:rPr>
              <a:t> + … + y</a:t>
            </a:r>
            <a:r>
              <a:rPr lang="en-US" baseline="-25000" dirty="0" smtClean="0">
                <a:solidFill>
                  <a:srgbClr val="0070C0"/>
                </a:solidFill>
              </a:rPr>
              <a:t>5</a:t>
            </a:r>
            <a:r>
              <a:rPr lang="en-US" dirty="0" smtClean="0">
                <a:solidFill>
                  <a:srgbClr val="0070C0"/>
                </a:solidFill>
              </a:rPr>
              <a:t> ≤ 1</a:t>
            </a:r>
          </a:p>
          <a:p>
            <a:pPr marL="0" indent="0">
              <a:buNone/>
            </a:pPr>
            <a:r>
              <a:rPr lang="en-US" dirty="0">
                <a:solidFill>
                  <a:srgbClr val="0070C0"/>
                </a:solidFill>
              </a:rPr>
              <a:t>	</a:t>
            </a:r>
            <a:r>
              <a:rPr lang="en-US" dirty="0" smtClean="0">
                <a:solidFill>
                  <a:srgbClr val="0070C0"/>
                </a:solidFill>
              </a:rPr>
              <a:t>y</a:t>
            </a:r>
            <a:r>
              <a:rPr lang="en-US" baseline="-25000" dirty="0" smtClean="0">
                <a:solidFill>
                  <a:srgbClr val="0070C0"/>
                </a:solidFill>
              </a:rPr>
              <a:t>1</a:t>
            </a:r>
            <a:r>
              <a:rPr lang="en-US" dirty="0" smtClean="0">
                <a:solidFill>
                  <a:srgbClr val="0070C0"/>
                </a:solidFill>
              </a:rPr>
              <a:t>. y</a:t>
            </a:r>
            <a:r>
              <a:rPr lang="en-US" baseline="-25000" dirty="0" smtClean="0">
                <a:solidFill>
                  <a:srgbClr val="0070C0"/>
                </a:solidFill>
              </a:rPr>
              <a:t>2</a:t>
            </a:r>
            <a:r>
              <a:rPr lang="en-US" dirty="0" smtClean="0">
                <a:solidFill>
                  <a:srgbClr val="0070C0"/>
                </a:solidFill>
              </a:rPr>
              <a:t>, …, y</a:t>
            </a:r>
            <a:r>
              <a:rPr lang="en-US" baseline="-25000" dirty="0" smtClean="0">
                <a:solidFill>
                  <a:srgbClr val="0070C0"/>
                </a:solidFill>
              </a:rPr>
              <a:t>5</a:t>
            </a:r>
            <a:r>
              <a:rPr lang="en-US" dirty="0" smtClean="0">
                <a:solidFill>
                  <a:srgbClr val="0070C0"/>
                </a:solidFill>
              </a:rPr>
              <a:t> </a:t>
            </a:r>
            <a:r>
              <a:rPr lang="az-Cyrl-AZ" dirty="0" smtClean="0">
                <a:solidFill>
                  <a:srgbClr val="0070C0"/>
                </a:solidFill>
              </a:rPr>
              <a:t>Є</a:t>
            </a:r>
            <a:r>
              <a:rPr lang="en-US" dirty="0" smtClean="0">
                <a:solidFill>
                  <a:srgbClr val="0070C0"/>
                </a:solidFill>
              </a:rPr>
              <a:t> {0,1}</a:t>
            </a:r>
            <a:endParaRPr lang="en-US" dirty="0">
              <a:solidFill>
                <a:srgbClr val="0070C0"/>
              </a:solidFill>
            </a:endParaRPr>
          </a:p>
        </p:txBody>
      </p:sp>
      <p:sp>
        <p:nvSpPr>
          <p:cNvPr id="4" name="TextBox 3"/>
          <p:cNvSpPr txBox="1"/>
          <p:nvPr/>
        </p:nvSpPr>
        <p:spPr>
          <a:xfrm rot="5400000">
            <a:off x="1784866" y="2131368"/>
            <a:ext cx="457200" cy="461665"/>
          </a:xfrm>
          <a:prstGeom prst="rect">
            <a:avLst/>
          </a:prstGeom>
          <a:noFill/>
        </p:spPr>
        <p:txBody>
          <a:bodyPr wrap="square" rtlCol="0">
            <a:spAutoFit/>
          </a:bodyPr>
          <a:lstStyle/>
          <a:p>
            <a:r>
              <a:rPr lang="en-US" sz="2400" dirty="0" smtClean="0"/>
              <a:t>…</a:t>
            </a:r>
            <a:endParaRPr lang="en-US" sz="2400" dirty="0"/>
          </a:p>
        </p:txBody>
      </p:sp>
      <p:sp>
        <p:nvSpPr>
          <p:cNvPr id="5" name="TextBox 4"/>
          <p:cNvSpPr txBox="1"/>
          <p:nvPr/>
        </p:nvSpPr>
        <p:spPr>
          <a:xfrm rot="5400000">
            <a:off x="1845964" y="4036369"/>
            <a:ext cx="457200" cy="461665"/>
          </a:xfrm>
          <a:prstGeom prst="rect">
            <a:avLst/>
          </a:prstGeom>
          <a:noFill/>
        </p:spPr>
        <p:txBody>
          <a:bodyPr wrap="square" rtlCol="0">
            <a:spAutoFit/>
          </a:bodyPr>
          <a:lstStyle/>
          <a:p>
            <a:r>
              <a:rPr lang="en-US" sz="2400" dirty="0" smtClean="0"/>
              <a:t>…</a:t>
            </a:r>
            <a:endParaRPr lang="en-US" sz="2400" dirty="0"/>
          </a:p>
        </p:txBody>
      </p:sp>
    </p:spTree>
    <p:extLst>
      <p:ext uri="{BB962C8B-B14F-4D97-AF65-F5344CB8AC3E}">
        <p14:creationId xmlns:p14="http://schemas.microsoft.com/office/powerpoint/2010/main" val="37759718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19200" y="304800"/>
            <a:ext cx="6614225" cy="5973763"/>
          </a:xfrm>
        </p:spPr>
      </p:pic>
    </p:spTree>
    <p:extLst>
      <p:ext uri="{BB962C8B-B14F-4D97-AF65-F5344CB8AC3E}">
        <p14:creationId xmlns:p14="http://schemas.microsoft.com/office/powerpoint/2010/main" val="26298764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47800" y="1143000"/>
            <a:ext cx="6439598" cy="4658736"/>
          </a:xfrm>
        </p:spPr>
      </p:pic>
    </p:spTree>
    <p:extLst>
      <p:ext uri="{BB962C8B-B14F-4D97-AF65-F5344CB8AC3E}">
        <p14:creationId xmlns:p14="http://schemas.microsoft.com/office/powerpoint/2010/main" val="4936927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4000" y="533400"/>
            <a:ext cx="5997896" cy="6049963"/>
          </a:xfrm>
        </p:spPr>
      </p:pic>
    </p:spTree>
    <p:extLst>
      <p:ext uri="{BB962C8B-B14F-4D97-AF65-F5344CB8AC3E}">
        <p14:creationId xmlns:p14="http://schemas.microsoft.com/office/powerpoint/2010/main" val="11604801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5400" y="1676400"/>
            <a:ext cx="6334270" cy="4582536"/>
          </a:xfrm>
        </p:spPr>
      </p:pic>
    </p:spTree>
    <p:extLst>
      <p:ext uri="{BB962C8B-B14F-4D97-AF65-F5344CB8AC3E}">
        <p14:creationId xmlns:p14="http://schemas.microsoft.com/office/powerpoint/2010/main" val="34810178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sp>
        <p:nvSpPr>
          <p:cNvPr id="3" name="Content Placeholder 2"/>
          <p:cNvSpPr>
            <a:spLocks noGrp="1"/>
          </p:cNvSpPr>
          <p:nvPr>
            <p:ph idx="1"/>
          </p:nvPr>
        </p:nvSpPr>
        <p:spPr/>
        <p:txBody>
          <a:bodyPr/>
          <a:lstStyle/>
          <a:p>
            <a:r>
              <a:rPr lang="en-US" dirty="0" smtClean="0"/>
              <a:t>We should expand disposal site 2.</a:t>
            </a:r>
          </a:p>
          <a:p>
            <a:endParaRPr lang="en-US" dirty="0"/>
          </a:p>
          <a:p>
            <a:r>
              <a:rPr lang="en-US" dirty="0" smtClean="0"/>
              <a:t>Sectors 3 and 9 should deliver to Disposal Site 1.</a:t>
            </a:r>
          </a:p>
          <a:p>
            <a:r>
              <a:rPr lang="en-US" dirty="0" smtClean="0"/>
              <a:t>Sectors 1 and 2 should deliver to Disposal Site 2.</a:t>
            </a:r>
          </a:p>
          <a:p>
            <a:r>
              <a:rPr lang="en-US" dirty="0" smtClean="0"/>
              <a:t>Sectors 4, 5, and 8 should deliver to Disposal Site 3.</a:t>
            </a:r>
          </a:p>
          <a:p>
            <a:r>
              <a:rPr lang="en-US" dirty="0" smtClean="0"/>
              <a:t>Sectors 7 and 10 should deliver to Disposal Site 4.</a:t>
            </a:r>
          </a:p>
          <a:p>
            <a:r>
              <a:rPr lang="en-US" dirty="0" smtClean="0"/>
              <a:t>Sector 6 should deliver to Disposal Site 5.</a:t>
            </a:r>
          </a:p>
          <a:p>
            <a:endParaRPr lang="en-US" dirty="0"/>
          </a:p>
          <a:p>
            <a:r>
              <a:rPr lang="en-US" dirty="0" smtClean="0"/>
              <a:t>The total cost of this project comes to $489,680.</a:t>
            </a:r>
            <a:endParaRPr lang="en-US" dirty="0"/>
          </a:p>
        </p:txBody>
      </p:sp>
    </p:spTree>
    <p:extLst>
      <p:ext uri="{BB962C8B-B14F-4D97-AF65-F5344CB8AC3E}">
        <p14:creationId xmlns:p14="http://schemas.microsoft.com/office/powerpoint/2010/main" val="4837288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smtClean="0"/>
              <a:t>Large cities are divided into </a:t>
            </a:r>
            <a:r>
              <a:rPr lang="en-US" i="1" dirty="0" smtClean="0"/>
              <a:t>sectors</a:t>
            </a:r>
            <a:r>
              <a:rPr lang="en-US" dirty="0"/>
              <a:t> </a:t>
            </a:r>
            <a:r>
              <a:rPr lang="en-US" dirty="0" smtClean="0"/>
              <a:t>and then snow removal operations are carried out concurrently in each sector.  </a:t>
            </a:r>
          </a:p>
          <a:p>
            <a:pPr marL="0" indent="0">
              <a:buNone/>
            </a:pPr>
            <a:endParaRPr lang="en-US" dirty="0"/>
          </a:p>
          <a:p>
            <a:pPr marL="0" indent="0">
              <a:buNone/>
            </a:pPr>
            <a:r>
              <a:rPr lang="en-US" dirty="0" smtClean="0"/>
              <a:t>In Montreal, snow is collected and loaded onto trucks and disposed of in areas like rivers, quarries, sewer chutes, and surface holding areas.  </a:t>
            </a:r>
          </a:p>
          <a:p>
            <a:pPr marL="0" indent="0">
              <a:buNone/>
            </a:pPr>
            <a:endParaRPr lang="en-US" dirty="0"/>
          </a:p>
          <a:p>
            <a:pPr marL="0" indent="0">
              <a:buNone/>
            </a:pPr>
            <a:r>
              <a:rPr lang="en-US" dirty="0" smtClean="0"/>
              <a:t>Different disposal sites can accommodate different amounts of snow due to </a:t>
            </a:r>
            <a:r>
              <a:rPr lang="en-US" dirty="0" err="1" smtClean="0"/>
              <a:t>physcial</a:t>
            </a:r>
            <a:r>
              <a:rPr lang="en-US" dirty="0" smtClean="0"/>
              <a:t> size or environmental restrictions on amount of snow (by salt and de-icing chemicals) that can be dumped into rivers.</a:t>
            </a:r>
            <a:endParaRPr lang="en-US" dirty="0"/>
          </a:p>
        </p:txBody>
      </p:sp>
    </p:spTree>
    <p:extLst>
      <p:ext uri="{BB962C8B-B14F-4D97-AF65-F5344CB8AC3E}">
        <p14:creationId xmlns:p14="http://schemas.microsoft.com/office/powerpoint/2010/main" val="25715576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lstStyle/>
          <a:p>
            <a:r>
              <a:rPr lang="en-US" dirty="0" smtClean="0"/>
              <a:t>Comparisons</a:t>
            </a:r>
            <a:endParaRPr lang="en-US" dirty="0"/>
          </a:p>
        </p:txBody>
      </p:sp>
      <p:sp>
        <p:nvSpPr>
          <p:cNvPr id="4" name="Text Placeholder 3"/>
          <p:cNvSpPr>
            <a:spLocks noGrp="1"/>
          </p:cNvSpPr>
          <p:nvPr>
            <p:ph type="body" idx="1"/>
          </p:nvPr>
        </p:nvSpPr>
        <p:spPr>
          <a:xfrm>
            <a:off x="457200" y="838200"/>
            <a:ext cx="2971800" cy="838200"/>
          </a:xfrm>
        </p:spPr>
        <p:txBody>
          <a:bodyPr/>
          <a:lstStyle/>
          <a:p>
            <a:r>
              <a:rPr lang="en-US" dirty="0" smtClean="0"/>
              <a:t>Original Capacities</a:t>
            </a:r>
            <a:endParaRPr lang="en-US" dirty="0"/>
          </a:p>
        </p:txBody>
      </p:sp>
      <p:sp>
        <p:nvSpPr>
          <p:cNvPr id="5" name="Text Placeholder 4"/>
          <p:cNvSpPr>
            <a:spLocks noGrp="1"/>
          </p:cNvSpPr>
          <p:nvPr>
            <p:ph type="body" sz="quarter" idx="3"/>
          </p:nvPr>
        </p:nvSpPr>
        <p:spPr>
          <a:xfrm>
            <a:off x="5715000" y="914400"/>
            <a:ext cx="2974975" cy="762000"/>
          </a:xfrm>
        </p:spPr>
        <p:txBody>
          <a:bodyPr/>
          <a:lstStyle/>
          <a:p>
            <a:r>
              <a:rPr lang="en-US" dirty="0" smtClean="0"/>
              <a:t>Expanded Capacities</a:t>
            </a:r>
            <a:endParaRPr lang="en-US" dirty="0"/>
          </a:p>
        </p:txBody>
      </p:sp>
      <p:sp>
        <p:nvSpPr>
          <p:cNvPr id="6" name="Content Placeholder 5"/>
          <p:cNvSpPr>
            <a:spLocks noGrp="1"/>
          </p:cNvSpPr>
          <p:nvPr>
            <p:ph sz="quarter" idx="13"/>
          </p:nvPr>
        </p:nvSpPr>
        <p:spPr>
          <a:xfrm>
            <a:off x="228600" y="1752600"/>
            <a:ext cx="3200400" cy="4114800"/>
          </a:xfrm>
        </p:spPr>
        <p:txBody>
          <a:bodyPr>
            <a:normAutofit/>
          </a:bodyPr>
          <a:lstStyle/>
          <a:p>
            <a:pPr marL="0" indent="0">
              <a:buNone/>
            </a:pPr>
            <a:r>
              <a:rPr lang="en-US" dirty="0" smtClean="0"/>
              <a:t>Sectors 2 and 9</a:t>
            </a:r>
          </a:p>
          <a:p>
            <a:pPr marL="0" indent="0">
              <a:buNone/>
            </a:pPr>
            <a:endParaRPr lang="en-US" dirty="0"/>
          </a:p>
          <a:p>
            <a:pPr marL="0" indent="0">
              <a:buNone/>
            </a:pPr>
            <a:r>
              <a:rPr lang="en-US" dirty="0" smtClean="0"/>
              <a:t>Sector 1</a:t>
            </a:r>
          </a:p>
          <a:p>
            <a:pPr marL="0" indent="0">
              <a:buNone/>
            </a:pPr>
            <a:endParaRPr lang="en-US" dirty="0"/>
          </a:p>
          <a:p>
            <a:pPr marL="0" indent="0">
              <a:buNone/>
            </a:pPr>
            <a:r>
              <a:rPr lang="en-US" dirty="0" smtClean="0"/>
              <a:t>Sectors 3, 4, and 5</a:t>
            </a:r>
          </a:p>
          <a:p>
            <a:pPr marL="0" indent="0">
              <a:buNone/>
            </a:pPr>
            <a:endParaRPr lang="en-US" dirty="0"/>
          </a:p>
          <a:p>
            <a:pPr marL="0" indent="0">
              <a:buNone/>
            </a:pPr>
            <a:r>
              <a:rPr lang="en-US" dirty="0" smtClean="0"/>
              <a:t>Sectors 6, 7, and 10</a:t>
            </a:r>
          </a:p>
          <a:p>
            <a:pPr marL="0" indent="0">
              <a:buNone/>
            </a:pPr>
            <a:endParaRPr lang="en-US" dirty="0"/>
          </a:p>
          <a:p>
            <a:pPr marL="0" indent="0">
              <a:buNone/>
            </a:pPr>
            <a:r>
              <a:rPr lang="en-US" dirty="0" smtClean="0"/>
              <a:t>Sector 8</a:t>
            </a:r>
            <a:endParaRPr lang="en-US" dirty="0"/>
          </a:p>
        </p:txBody>
      </p:sp>
      <p:sp>
        <p:nvSpPr>
          <p:cNvPr id="7" name="Content Placeholder 6"/>
          <p:cNvSpPr>
            <a:spLocks noGrp="1"/>
          </p:cNvSpPr>
          <p:nvPr>
            <p:ph sz="quarter" idx="14"/>
          </p:nvPr>
        </p:nvSpPr>
        <p:spPr>
          <a:xfrm>
            <a:off x="5715000" y="1752600"/>
            <a:ext cx="2971800" cy="4191000"/>
          </a:xfrm>
        </p:spPr>
        <p:txBody>
          <a:bodyPr>
            <a:normAutofit/>
          </a:bodyPr>
          <a:lstStyle/>
          <a:p>
            <a:pPr marL="0" indent="0">
              <a:buNone/>
            </a:pPr>
            <a:r>
              <a:rPr lang="en-US" dirty="0" smtClean="0"/>
              <a:t>Sectors 3 and 9</a:t>
            </a:r>
          </a:p>
          <a:p>
            <a:pPr marL="0" indent="0">
              <a:buNone/>
            </a:pPr>
            <a:endParaRPr lang="en-US" dirty="0" smtClean="0"/>
          </a:p>
          <a:p>
            <a:pPr marL="0" indent="0">
              <a:buNone/>
            </a:pPr>
            <a:r>
              <a:rPr lang="en-US" dirty="0" smtClean="0"/>
              <a:t>Sector 1 and 2</a:t>
            </a:r>
          </a:p>
          <a:p>
            <a:pPr marL="0" indent="0">
              <a:buNone/>
            </a:pPr>
            <a:endParaRPr lang="en-US" dirty="0"/>
          </a:p>
          <a:p>
            <a:pPr marL="0" indent="0">
              <a:buNone/>
            </a:pPr>
            <a:r>
              <a:rPr lang="en-US" dirty="0" smtClean="0"/>
              <a:t>Sectors 4, 5, 8</a:t>
            </a:r>
          </a:p>
          <a:p>
            <a:pPr marL="0" indent="0">
              <a:buNone/>
            </a:pPr>
            <a:endParaRPr lang="en-US" dirty="0"/>
          </a:p>
          <a:p>
            <a:pPr marL="0" indent="0">
              <a:buNone/>
            </a:pPr>
            <a:r>
              <a:rPr lang="en-US" dirty="0" smtClean="0"/>
              <a:t>Sectors 7 and 10</a:t>
            </a:r>
          </a:p>
          <a:p>
            <a:pPr marL="0" indent="0">
              <a:buNone/>
            </a:pPr>
            <a:endParaRPr lang="en-US" dirty="0"/>
          </a:p>
          <a:p>
            <a:pPr marL="0" indent="0">
              <a:buNone/>
            </a:pPr>
            <a:r>
              <a:rPr lang="en-US" dirty="0" smtClean="0"/>
              <a:t>Sector 6</a:t>
            </a:r>
            <a:endParaRPr lang="en-US" dirty="0"/>
          </a:p>
        </p:txBody>
      </p:sp>
      <p:sp>
        <p:nvSpPr>
          <p:cNvPr id="8" name="TextBox 7"/>
          <p:cNvSpPr txBox="1"/>
          <p:nvPr/>
        </p:nvSpPr>
        <p:spPr>
          <a:xfrm>
            <a:off x="3886200" y="1828800"/>
            <a:ext cx="914400" cy="369332"/>
          </a:xfrm>
          <a:prstGeom prst="rect">
            <a:avLst/>
          </a:prstGeom>
          <a:noFill/>
          <a:ln w="28575">
            <a:solidFill>
              <a:schemeClr val="tx1"/>
            </a:solidFill>
          </a:ln>
        </p:spPr>
        <p:txBody>
          <a:bodyPr wrap="square" rtlCol="0">
            <a:spAutoFit/>
          </a:bodyPr>
          <a:lstStyle/>
          <a:p>
            <a:pPr algn="ctr"/>
            <a:r>
              <a:rPr lang="en-US" b="1" dirty="0" smtClean="0">
                <a:solidFill>
                  <a:srgbClr val="0070C0"/>
                </a:solidFill>
                <a:latin typeface="+mj-lt"/>
              </a:rPr>
              <a:t>SITE 1</a:t>
            </a:r>
          </a:p>
        </p:txBody>
      </p:sp>
      <p:sp>
        <p:nvSpPr>
          <p:cNvPr id="9" name="TextBox 8"/>
          <p:cNvSpPr txBox="1"/>
          <p:nvPr/>
        </p:nvSpPr>
        <p:spPr>
          <a:xfrm>
            <a:off x="3886200" y="2667000"/>
            <a:ext cx="914400" cy="369332"/>
          </a:xfrm>
          <a:prstGeom prst="rect">
            <a:avLst/>
          </a:prstGeom>
          <a:noFill/>
          <a:ln w="28575">
            <a:solidFill>
              <a:schemeClr val="tx1"/>
            </a:solidFill>
          </a:ln>
        </p:spPr>
        <p:txBody>
          <a:bodyPr wrap="square" rtlCol="0">
            <a:spAutoFit/>
          </a:bodyPr>
          <a:lstStyle/>
          <a:p>
            <a:pPr algn="ctr"/>
            <a:r>
              <a:rPr lang="en-US" b="1" dirty="0" smtClean="0">
                <a:solidFill>
                  <a:srgbClr val="0070C0"/>
                </a:solidFill>
                <a:latin typeface="+mj-lt"/>
              </a:rPr>
              <a:t>SITE 2</a:t>
            </a:r>
          </a:p>
        </p:txBody>
      </p:sp>
      <p:sp>
        <p:nvSpPr>
          <p:cNvPr id="10" name="TextBox 9"/>
          <p:cNvSpPr txBox="1"/>
          <p:nvPr/>
        </p:nvSpPr>
        <p:spPr>
          <a:xfrm>
            <a:off x="3886200" y="3581400"/>
            <a:ext cx="914400" cy="369332"/>
          </a:xfrm>
          <a:prstGeom prst="rect">
            <a:avLst/>
          </a:prstGeom>
          <a:noFill/>
          <a:ln w="28575">
            <a:solidFill>
              <a:schemeClr val="tx1"/>
            </a:solidFill>
          </a:ln>
        </p:spPr>
        <p:txBody>
          <a:bodyPr wrap="square" rtlCol="0">
            <a:spAutoFit/>
          </a:bodyPr>
          <a:lstStyle/>
          <a:p>
            <a:pPr algn="ctr"/>
            <a:r>
              <a:rPr lang="en-US" b="1" dirty="0" smtClean="0">
                <a:solidFill>
                  <a:srgbClr val="0070C0"/>
                </a:solidFill>
                <a:latin typeface="+mj-lt"/>
              </a:rPr>
              <a:t>SITE 3</a:t>
            </a:r>
          </a:p>
        </p:txBody>
      </p:sp>
      <p:sp>
        <p:nvSpPr>
          <p:cNvPr id="11" name="TextBox 10"/>
          <p:cNvSpPr txBox="1"/>
          <p:nvPr/>
        </p:nvSpPr>
        <p:spPr>
          <a:xfrm>
            <a:off x="3886200" y="4419600"/>
            <a:ext cx="914400" cy="369332"/>
          </a:xfrm>
          <a:prstGeom prst="rect">
            <a:avLst/>
          </a:prstGeom>
          <a:noFill/>
          <a:ln w="28575">
            <a:solidFill>
              <a:schemeClr val="tx1"/>
            </a:solidFill>
          </a:ln>
        </p:spPr>
        <p:txBody>
          <a:bodyPr wrap="square" rtlCol="0">
            <a:spAutoFit/>
          </a:bodyPr>
          <a:lstStyle/>
          <a:p>
            <a:pPr algn="ctr"/>
            <a:r>
              <a:rPr lang="en-US" b="1" dirty="0" smtClean="0">
                <a:solidFill>
                  <a:srgbClr val="0070C0"/>
                </a:solidFill>
                <a:latin typeface="+mj-lt"/>
              </a:rPr>
              <a:t>SITE 4</a:t>
            </a:r>
          </a:p>
        </p:txBody>
      </p:sp>
      <p:sp>
        <p:nvSpPr>
          <p:cNvPr id="12" name="TextBox 11"/>
          <p:cNvSpPr txBox="1"/>
          <p:nvPr/>
        </p:nvSpPr>
        <p:spPr>
          <a:xfrm>
            <a:off x="3906982" y="5410200"/>
            <a:ext cx="914400" cy="369332"/>
          </a:xfrm>
          <a:prstGeom prst="rect">
            <a:avLst/>
          </a:prstGeom>
          <a:noFill/>
          <a:ln w="28575">
            <a:solidFill>
              <a:schemeClr val="tx1"/>
            </a:solidFill>
          </a:ln>
        </p:spPr>
        <p:txBody>
          <a:bodyPr wrap="square" rtlCol="0">
            <a:spAutoFit/>
          </a:bodyPr>
          <a:lstStyle/>
          <a:p>
            <a:pPr algn="ctr"/>
            <a:r>
              <a:rPr lang="en-US" b="1" dirty="0" smtClean="0">
                <a:solidFill>
                  <a:srgbClr val="0070C0"/>
                </a:solidFill>
                <a:latin typeface="+mj-lt"/>
              </a:rPr>
              <a:t>SITE 5</a:t>
            </a:r>
          </a:p>
        </p:txBody>
      </p:sp>
      <p:sp>
        <p:nvSpPr>
          <p:cNvPr id="13" name="TextBox 12"/>
          <p:cNvSpPr txBox="1"/>
          <p:nvPr/>
        </p:nvSpPr>
        <p:spPr>
          <a:xfrm>
            <a:off x="380999" y="5892923"/>
            <a:ext cx="1928733" cy="369332"/>
          </a:xfrm>
          <a:prstGeom prst="rect">
            <a:avLst/>
          </a:prstGeom>
          <a:noFill/>
          <a:ln w="28575">
            <a:solidFill>
              <a:schemeClr val="tx1"/>
            </a:solidFill>
          </a:ln>
        </p:spPr>
        <p:txBody>
          <a:bodyPr wrap="none" rtlCol="0">
            <a:spAutoFit/>
          </a:bodyPr>
          <a:lstStyle/>
          <a:p>
            <a:r>
              <a:rPr lang="en-US" b="1" dirty="0" smtClean="0">
                <a:solidFill>
                  <a:srgbClr val="0070C0"/>
                </a:solidFill>
              </a:rPr>
              <a:t>Cost: $547,000.00</a:t>
            </a:r>
            <a:endParaRPr lang="en-US" b="1" dirty="0">
              <a:solidFill>
                <a:srgbClr val="0070C0"/>
              </a:solidFill>
            </a:endParaRPr>
          </a:p>
        </p:txBody>
      </p:sp>
      <p:sp>
        <p:nvSpPr>
          <p:cNvPr id="14" name="TextBox 13"/>
          <p:cNvSpPr txBox="1"/>
          <p:nvPr/>
        </p:nvSpPr>
        <p:spPr>
          <a:xfrm>
            <a:off x="5867400" y="5860657"/>
            <a:ext cx="1928733" cy="369332"/>
          </a:xfrm>
          <a:prstGeom prst="rect">
            <a:avLst/>
          </a:prstGeom>
          <a:noFill/>
          <a:ln w="28575">
            <a:solidFill>
              <a:schemeClr val="tx1"/>
            </a:solidFill>
          </a:ln>
        </p:spPr>
        <p:txBody>
          <a:bodyPr wrap="none" rtlCol="0">
            <a:spAutoFit/>
          </a:bodyPr>
          <a:lstStyle/>
          <a:p>
            <a:r>
              <a:rPr lang="en-US" b="1" dirty="0" smtClean="0">
                <a:solidFill>
                  <a:srgbClr val="0070C0"/>
                </a:solidFill>
              </a:rPr>
              <a:t>Cost: $489,680.00</a:t>
            </a:r>
            <a:endParaRPr lang="en-US" b="1" dirty="0">
              <a:solidFill>
                <a:srgbClr val="0070C0"/>
              </a:solidFill>
            </a:endParaRPr>
          </a:p>
        </p:txBody>
      </p:sp>
    </p:spTree>
    <p:extLst>
      <p:ext uri="{BB962C8B-B14F-4D97-AF65-F5344CB8AC3E}">
        <p14:creationId xmlns:p14="http://schemas.microsoft.com/office/powerpoint/2010/main" val="16077861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Result</a:t>
            </a:r>
            <a:endParaRPr lang="en-US" dirty="0"/>
          </a:p>
        </p:txBody>
      </p:sp>
      <p:sp>
        <p:nvSpPr>
          <p:cNvPr id="9" name="Content Placeholder 8"/>
          <p:cNvSpPr>
            <a:spLocks noGrp="1"/>
          </p:cNvSpPr>
          <p:nvPr>
            <p:ph idx="1"/>
          </p:nvPr>
        </p:nvSpPr>
        <p:spPr/>
        <p:txBody>
          <a:bodyPr/>
          <a:lstStyle/>
          <a:p>
            <a:pPr marL="0" indent="0">
              <a:buNone/>
            </a:pPr>
            <a:r>
              <a:rPr lang="en-US" dirty="0" smtClean="0"/>
              <a:t>So, if the city of Montreal were to expand a site and not pay more than the original cost, they should pay no more than the difference between the two costs to expand disposal site 2.</a:t>
            </a:r>
          </a:p>
          <a:p>
            <a:pPr marL="0" indent="0">
              <a:buNone/>
            </a:pPr>
            <a:endParaRPr lang="en-US" dirty="0"/>
          </a:p>
          <a:p>
            <a:pPr marL="0" indent="0">
              <a:buNone/>
            </a:pPr>
            <a:r>
              <a:rPr lang="en-US" dirty="0" smtClean="0"/>
              <a:t>$547,000.00 - $489,680.00 = </a:t>
            </a:r>
            <a:r>
              <a:rPr lang="en-US" b="1" dirty="0" smtClean="0">
                <a:solidFill>
                  <a:srgbClr val="0070C0"/>
                </a:solidFill>
              </a:rPr>
              <a:t>$57,320.00</a:t>
            </a:r>
            <a:endParaRPr lang="en-US" b="1" dirty="0">
              <a:solidFill>
                <a:srgbClr val="0070C0"/>
              </a:solidFill>
            </a:endParaRPr>
          </a:p>
        </p:txBody>
      </p:sp>
    </p:spTree>
    <p:extLst>
      <p:ext uri="{BB962C8B-B14F-4D97-AF65-F5344CB8AC3E}">
        <p14:creationId xmlns:p14="http://schemas.microsoft.com/office/powerpoint/2010/main" val="19854414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457200"/>
            <a:ext cx="8229600" cy="1600200"/>
          </a:xfrm>
        </p:spPr>
        <p:txBody>
          <a:bodyPr/>
          <a:lstStyle/>
          <a:p>
            <a:r>
              <a:rPr lang="en-US" dirty="0" smtClean="0"/>
              <a:t>Capacity of Disposal Sites</a:t>
            </a:r>
            <a:br>
              <a:rPr lang="en-US" dirty="0" smtClean="0"/>
            </a:br>
            <a:r>
              <a:rPr lang="en-US" sz="3600" dirty="0" smtClean="0"/>
              <a:t>(in 1,000s of cubic meters)</a:t>
            </a:r>
            <a:endParaRPr lang="en-US" sz="36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639039208"/>
              </p:ext>
            </p:extLst>
          </p:nvPr>
        </p:nvGraphicFramePr>
        <p:xfrm>
          <a:off x="228600" y="2590800"/>
          <a:ext cx="8458200" cy="1579880"/>
        </p:xfrm>
        <a:graphic>
          <a:graphicData uri="http://schemas.openxmlformats.org/drawingml/2006/table">
            <a:tbl>
              <a:tblPr firstRow="1" bandRow="1">
                <a:tableStyleId>{5C22544A-7EE6-4342-B048-85BDC9FD1C3A}</a:tableStyleId>
              </a:tblPr>
              <a:tblGrid>
                <a:gridCol w="1409700"/>
                <a:gridCol w="1409700"/>
                <a:gridCol w="1409700"/>
                <a:gridCol w="1409700"/>
                <a:gridCol w="1409700"/>
                <a:gridCol w="1409700"/>
              </a:tblGrid>
              <a:tr h="789940">
                <a:tc>
                  <a:txBody>
                    <a:bodyPr/>
                    <a:lstStyle/>
                    <a:p>
                      <a:endParaRPr lang="en-US" dirty="0"/>
                    </a:p>
                  </a:txBody>
                  <a:tcPr/>
                </a:tc>
                <a:tc>
                  <a:txBody>
                    <a:bodyPr/>
                    <a:lstStyle/>
                    <a:p>
                      <a:pPr algn="ctr"/>
                      <a:r>
                        <a:rPr lang="en-US" sz="2800" dirty="0" smtClean="0"/>
                        <a:t>1</a:t>
                      </a:r>
                      <a:endParaRPr lang="en-US" sz="2800" dirty="0"/>
                    </a:p>
                  </a:txBody>
                  <a:tcPr/>
                </a:tc>
                <a:tc>
                  <a:txBody>
                    <a:bodyPr/>
                    <a:lstStyle/>
                    <a:p>
                      <a:pPr algn="ctr"/>
                      <a:r>
                        <a:rPr lang="en-US" sz="2800" dirty="0" smtClean="0"/>
                        <a:t>2</a:t>
                      </a:r>
                      <a:endParaRPr lang="en-US" sz="2800" dirty="0"/>
                    </a:p>
                  </a:txBody>
                  <a:tcPr/>
                </a:tc>
                <a:tc>
                  <a:txBody>
                    <a:bodyPr/>
                    <a:lstStyle/>
                    <a:p>
                      <a:pPr algn="ctr"/>
                      <a:r>
                        <a:rPr lang="en-US" sz="2800" dirty="0" smtClean="0"/>
                        <a:t>3</a:t>
                      </a:r>
                      <a:endParaRPr lang="en-US" sz="2800" dirty="0"/>
                    </a:p>
                  </a:txBody>
                  <a:tcPr/>
                </a:tc>
                <a:tc>
                  <a:txBody>
                    <a:bodyPr/>
                    <a:lstStyle/>
                    <a:p>
                      <a:pPr algn="ctr"/>
                      <a:r>
                        <a:rPr lang="en-US" sz="2800" dirty="0" smtClean="0"/>
                        <a:t>4</a:t>
                      </a:r>
                      <a:endParaRPr lang="en-US" sz="2800" dirty="0"/>
                    </a:p>
                  </a:txBody>
                  <a:tcPr/>
                </a:tc>
                <a:tc>
                  <a:txBody>
                    <a:bodyPr/>
                    <a:lstStyle/>
                    <a:p>
                      <a:pPr algn="ctr"/>
                      <a:r>
                        <a:rPr lang="en-US" sz="2800" dirty="0" smtClean="0"/>
                        <a:t>5</a:t>
                      </a:r>
                      <a:endParaRPr lang="en-US" sz="2800" dirty="0"/>
                    </a:p>
                  </a:txBody>
                  <a:tcPr/>
                </a:tc>
              </a:tr>
              <a:tr h="789940">
                <a:tc>
                  <a:txBody>
                    <a:bodyPr/>
                    <a:lstStyle/>
                    <a:p>
                      <a:pPr algn="ctr"/>
                      <a:r>
                        <a:rPr lang="en-US" sz="2400" dirty="0" smtClean="0"/>
                        <a:t>Capacity</a:t>
                      </a:r>
                      <a:endParaRPr lang="en-US" sz="2400" dirty="0"/>
                    </a:p>
                  </a:txBody>
                  <a:tcPr/>
                </a:tc>
                <a:tc>
                  <a:txBody>
                    <a:bodyPr/>
                    <a:lstStyle/>
                    <a:p>
                      <a:pPr algn="ctr"/>
                      <a:r>
                        <a:rPr lang="en-US" sz="2400" dirty="0" smtClean="0"/>
                        <a:t>350</a:t>
                      </a:r>
                      <a:endParaRPr lang="en-US" sz="2400" dirty="0"/>
                    </a:p>
                  </a:txBody>
                  <a:tcPr/>
                </a:tc>
                <a:tc>
                  <a:txBody>
                    <a:bodyPr/>
                    <a:lstStyle/>
                    <a:p>
                      <a:pPr algn="ctr"/>
                      <a:r>
                        <a:rPr lang="en-US" sz="2400" dirty="0" smtClean="0"/>
                        <a:t>250</a:t>
                      </a:r>
                      <a:endParaRPr lang="en-US" sz="2400" dirty="0"/>
                    </a:p>
                  </a:txBody>
                  <a:tcPr/>
                </a:tc>
                <a:tc>
                  <a:txBody>
                    <a:bodyPr/>
                    <a:lstStyle/>
                    <a:p>
                      <a:pPr algn="ctr"/>
                      <a:r>
                        <a:rPr lang="en-US" sz="2400" dirty="0" smtClean="0"/>
                        <a:t>500</a:t>
                      </a:r>
                      <a:endParaRPr lang="en-US" sz="2400" dirty="0"/>
                    </a:p>
                  </a:txBody>
                  <a:tcPr/>
                </a:tc>
                <a:tc>
                  <a:txBody>
                    <a:bodyPr/>
                    <a:lstStyle/>
                    <a:p>
                      <a:pPr algn="ctr"/>
                      <a:r>
                        <a:rPr lang="en-US" sz="2400" dirty="0" smtClean="0"/>
                        <a:t>400</a:t>
                      </a:r>
                      <a:endParaRPr lang="en-US" sz="2400" dirty="0"/>
                    </a:p>
                  </a:txBody>
                  <a:tcPr/>
                </a:tc>
                <a:tc>
                  <a:txBody>
                    <a:bodyPr/>
                    <a:lstStyle/>
                    <a:p>
                      <a:pPr algn="ctr"/>
                      <a:r>
                        <a:rPr lang="en-US" sz="2400" dirty="0" smtClean="0"/>
                        <a:t>200</a:t>
                      </a:r>
                      <a:endParaRPr lang="en-US" sz="2400" dirty="0"/>
                    </a:p>
                  </a:txBody>
                  <a:tcPr/>
                </a:tc>
              </a:tr>
            </a:tbl>
          </a:graphicData>
        </a:graphic>
      </p:graphicFrame>
    </p:spTree>
    <p:extLst>
      <p:ext uri="{BB962C8B-B14F-4D97-AF65-F5344CB8AC3E}">
        <p14:creationId xmlns:p14="http://schemas.microsoft.com/office/powerpoint/2010/main" val="25340736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endParaRPr lang="en-US" sz="2800" dirty="0" smtClean="0"/>
          </a:p>
          <a:p>
            <a:pPr marL="0" indent="0">
              <a:buNone/>
            </a:pPr>
            <a:r>
              <a:rPr lang="en-US" sz="2800" dirty="0" smtClean="0"/>
              <a:t>The cost of removing and disposing of snow depends mainly on the distance it must be trucked.  The city of Montreal uses the straight-line distance between the center of each sector to each of the various disposal sites as an approximation of the cost involved in transporting snow between these locations.</a:t>
            </a:r>
          </a:p>
          <a:p>
            <a:pPr marL="0" indent="0">
              <a:buNone/>
            </a:pPr>
            <a:endParaRPr lang="en-US" sz="2800" dirty="0"/>
          </a:p>
          <a:p>
            <a:pPr marL="0" indent="0">
              <a:buNone/>
            </a:pPr>
            <a:r>
              <a:rPr lang="en-US" sz="2800" dirty="0" smtClean="0"/>
              <a:t>Each sector may only be assigned to </a:t>
            </a:r>
            <a:r>
              <a:rPr lang="en-US" sz="2800" b="1" i="1" dirty="0" smtClean="0"/>
              <a:t>one</a:t>
            </a:r>
            <a:r>
              <a:rPr lang="en-US" sz="2800" dirty="0" smtClean="0"/>
              <a:t> disposal site.</a:t>
            </a:r>
            <a:endParaRPr lang="en-US" sz="2800" dirty="0"/>
          </a:p>
        </p:txBody>
      </p:sp>
    </p:spTree>
    <p:extLst>
      <p:ext uri="{BB962C8B-B14F-4D97-AF65-F5344CB8AC3E}">
        <p14:creationId xmlns:p14="http://schemas.microsoft.com/office/powerpoint/2010/main" val="35838160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2286000"/>
          </a:xfrm>
        </p:spPr>
        <p:txBody>
          <a:bodyPr/>
          <a:lstStyle/>
          <a:p>
            <a:r>
              <a:rPr lang="en-US" dirty="0" smtClean="0"/>
              <a:t>Distance from Sector to Disposal Site</a:t>
            </a:r>
            <a:br>
              <a:rPr lang="en-US" dirty="0" smtClean="0"/>
            </a:br>
            <a:r>
              <a:rPr lang="en-US" sz="3600" dirty="0" smtClean="0"/>
              <a:t>(in kilometers)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683870038"/>
              </p:ext>
            </p:extLst>
          </p:nvPr>
        </p:nvGraphicFramePr>
        <p:xfrm>
          <a:off x="457200" y="2362200"/>
          <a:ext cx="8229600" cy="4079240"/>
        </p:xfrm>
        <a:graphic>
          <a:graphicData uri="http://schemas.openxmlformats.org/drawingml/2006/table">
            <a:tbl>
              <a:tblPr firstRow="1" bandRow="1">
                <a:tableStyleId>{5C22544A-7EE6-4342-B048-85BDC9FD1C3A}</a:tableStyleId>
              </a:tblPr>
              <a:tblGrid>
                <a:gridCol w="1371600"/>
                <a:gridCol w="1371600"/>
                <a:gridCol w="1371600"/>
                <a:gridCol w="1371600"/>
                <a:gridCol w="1371600"/>
                <a:gridCol w="1371600"/>
              </a:tblGrid>
              <a:tr h="370840">
                <a:tc>
                  <a:txBody>
                    <a:bodyPr/>
                    <a:lstStyle/>
                    <a:p>
                      <a:r>
                        <a:rPr lang="en-US" dirty="0" smtClean="0"/>
                        <a:t>Sector</a:t>
                      </a:r>
                      <a:endParaRPr lang="en-US" dirty="0"/>
                    </a:p>
                  </a:txBody>
                  <a:tcPr/>
                </a:tc>
                <a:tc>
                  <a:txBody>
                    <a:bodyPr/>
                    <a:lstStyle/>
                    <a:p>
                      <a:r>
                        <a:rPr lang="en-US" dirty="0" smtClean="0"/>
                        <a:t>1</a:t>
                      </a:r>
                      <a:endParaRPr lang="en-US" dirty="0"/>
                    </a:p>
                  </a:txBody>
                  <a:tcPr/>
                </a:tc>
                <a:tc>
                  <a:txBody>
                    <a:bodyPr/>
                    <a:lstStyle/>
                    <a:p>
                      <a:r>
                        <a:rPr lang="en-US" dirty="0" smtClean="0"/>
                        <a:t>2</a:t>
                      </a:r>
                      <a:endParaRPr lang="en-US" dirty="0"/>
                    </a:p>
                  </a:txBody>
                  <a:tcPr/>
                </a:tc>
                <a:tc>
                  <a:txBody>
                    <a:bodyPr/>
                    <a:lstStyle/>
                    <a:p>
                      <a:r>
                        <a:rPr lang="en-US" dirty="0" smtClean="0"/>
                        <a:t>3</a:t>
                      </a:r>
                      <a:endParaRPr lang="en-US" dirty="0"/>
                    </a:p>
                  </a:txBody>
                  <a:tcPr/>
                </a:tc>
                <a:tc>
                  <a:txBody>
                    <a:bodyPr/>
                    <a:lstStyle/>
                    <a:p>
                      <a:r>
                        <a:rPr lang="en-US" dirty="0" smtClean="0"/>
                        <a:t>4</a:t>
                      </a:r>
                      <a:endParaRPr lang="en-US" dirty="0"/>
                    </a:p>
                  </a:txBody>
                  <a:tcPr/>
                </a:tc>
                <a:tc>
                  <a:txBody>
                    <a:bodyPr/>
                    <a:lstStyle/>
                    <a:p>
                      <a:r>
                        <a:rPr lang="en-US" dirty="0" smtClean="0"/>
                        <a:t>5</a:t>
                      </a:r>
                      <a:endParaRPr lang="en-US" dirty="0"/>
                    </a:p>
                  </a:txBody>
                  <a:tcPr/>
                </a:tc>
              </a:tr>
              <a:tr h="370840">
                <a:tc>
                  <a:txBody>
                    <a:bodyPr/>
                    <a:lstStyle/>
                    <a:p>
                      <a:r>
                        <a:rPr lang="en-US" dirty="0" smtClean="0"/>
                        <a:t>1</a:t>
                      </a:r>
                      <a:endParaRPr lang="en-US" dirty="0"/>
                    </a:p>
                  </a:txBody>
                  <a:tcPr/>
                </a:tc>
                <a:tc>
                  <a:txBody>
                    <a:bodyPr/>
                    <a:lstStyle/>
                    <a:p>
                      <a:r>
                        <a:rPr lang="en-US" dirty="0" smtClean="0"/>
                        <a:t>3.4</a:t>
                      </a:r>
                      <a:endParaRPr lang="en-US" dirty="0"/>
                    </a:p>
                  </a:txBody>
                  <a:tcPr/>
                </a:tc>
                <a:tc>
                  <a:txBody>
                    <a:bodyPr/>
                    <a:lstStyle/>
                    <a:p>
                      <a:r>
                        <a:rPr lang="en-US" dirty="0" smtClean="0"/>
                        <a:t>1.4</a:t>
                      </a:r>
                      <a:endParaRPr lang="en-US" dirty="0"/>
                    </a:p>
                  </a:txBody>
                  <a:tcPr/>
                </a:tc>
                <a:tc>
                  <a:txBody>
                    <a:bodyPr/>
                    <a:lstStyle/>
                    <a:p>
                      <a:r>
                        <a:rPr lang="en-US" dirty="0" smtClean="0"/>
                        <a:t>4.9</a:t>
                      </a:r>
                      <a:endParaRPr lang="en-US" dirty="0"/>
                    </a:p>
                  </a:txBody>
                  <a:tcPr/>
                </a:tc>
                <a:tc>
                  <a:txBody>
                    <a:bodyPr/>
                    <a:lstStyle/>
                    <a:p>
                      <a:r>
                        <a:rPr lang="en-US" dirty="0" smtClean="0"/>
                        <a:t>7.4</a:t>
                      </a:r>
                      <a:endParaRPr lang="en-US" dirty="0"/>
                    </a:p>
                  </a:txBody>
                  <a:tcPr/>
                </a:tc>
                <a:tc>
                  <a:txBody>
                    <a:bodyPr/>
                    <a:lstStyle/>
                    <a:p>
                      <a:r>
                        <a:rPr lang="en-US" dirty="0" smtClean="0"/>
                        <a:t>9.3</a:t>
                      </a:r>
                      <a:endParaRPr lang="en-US" dirty="0"/>
                    </a:p>
                  </a:txBody>
                  <a:tcPr/>
                </a:tc>
              </a:tr>
              <a:tr h="370840">
                <a:tc>
                  <a:txBody>
                    <a:bodyPr/>
                    <a:lstStyle/>
                    <a:p>
                      <a:r>
                        <a:rPr lang="en-US" dirty="0" smtClean="0"/>
                        <a:t>2</a:t>
                      </a:r>
                      <a:endParaRPr lang="en-US" dirty="0"/>
                    </a:p>
                  </a:txBody>
                  <a:tcPr/>
                </a:tc>
                <a:tc>
                  <a:txBody>
                    <a:bodyPr/>
                    <a:lstStyle/>
                    <a:p>
                      <a:r>
                        <a:rPr lang="en-US" dirty="0" smtClean="0"/>
                        <a:t>2.4</a:t>
                      </a:r>
                      <a:endParaRPr lang="en-US" dirty="0"/>
                    </a:p>
                  </a:txBody>
                  <a:tcPr/>
                </a:tc>
                <a:tc>
                  <a:txBody>
                    <a:bodyPr/>
                    <a:lstStyle/>
                    <a:p>
                      <a:r>
                        <a:rPr lang="en-US" dirty="0" smtClean="0"/>
                        <a:t>2.1</a:t>
                      </a:r>
                      <a:endParaRPr lang="en-US" dirty="0"/>
                    </a:p>
                  </a:txBody>
                  <a:tcPr/>
                </a:tc>
                <a:tc>
                  <a:txBody>
                    <a:bodyPr/>
                    <a:lstStyle/>
                    <a:p>
                      <a:r>
                        <a:rPr lang="en-US" dirty="0" smtClean="0"/>
                        <a:t>8.3</a:t>
                      </a:r>
                      <a:endParaRPr lang="en-US" dirty="0"/>
                    </a:p>
                  </a:txBody>
                  <a:tcPr/>
                </a:tc>
                <a:tc>
                  <a:txBody>
                    <a:bodyPr/>
                    <a:lstStyle/>
                    <a:p>
                      <a:r>
                        <a:rPr lang="en-US" dirty="0" smtClean="0"/>
                        <a:t>9.1</a:t>
                      </a:r>
                      <a:endParaRPr lang="en-US" dirty="0"/>
                    </a:p>
                  </a:txBody>
                  <a:tcPr/>
                </a:tc>
                <a:tc>
                  <a:txBody>
                    <a:bodyPr/>
                    <a:lstStyle/>
                    <a:p>
                      <a:r>
                        <a:rPr lang="en-US" dirty="0" smtClean="0"/>
                        <a:t>8.8</a:t>
                      </a:r>
                      <a:endParaRPr lang="en-US" dirty="0"/>
                    </a:p>
                  </a:txBody>
                  <a:tcPr/>
                </a:tc>
              </a:tr>
              <a:tr h="370840">
                <a:tc>
                  <a:txBody>
                    <a:bodyPr/>
                    <a:lstStyle/>
                    <a:p>
                      <a:r>
                        <a:rPr lang="en-US" dirty="0" smtClean="0"/>
                        <a:t>3</a:t>
                      </a:r>
                      <a:endParaRPr lang="en-US" dirty="0"/>
                    </a:p>
                  </a:txBody>
                  <a:tcPr/>
                </a:tc>
                <a:tc>
                  <a:txBody>
                    <a:bodyPr/>
                    <a:lstStyle/>
                    <a:p>
                      <a:r>
                        <a:rPr lang="en-US" dirty="0" smtClean="0"/>
                        <a:t>1.4</a:t>
                      </a:r>
                      <a:endParaRPr lang="en-US" dirty="0"/>
                    </a:p>
                  </a:txBody>
                  <a:tcPr/>
                </a:tc>
                <a:tc>
                  <a:txBody>
                    <a:bodyPr/>
                    <a:lstStyle/>
                    <a:p>
                      <a:r>
                        <a:rPr lang="en-US" dirty="0" smtClean="0"/>
                        <a:t>2.9</a:t>
                      </a:r>
                      <a:endParaRPr lang="en-US" dirty="0"/>
                    </a:p>
                  </a:txBody>
                  <a:tcPr/>
                </a:tc>
                <a:tc>
                  <a:txBody>
                    <a:bodyPr/>
                    <a:lstStyle/>
                    <a:p>
                      <a:r>
                        <a:rPr lang="en-US" dirty="0" smtClean="0"/>
                        <a:t>3.7</a:t>
                      </a:r>
                      <a:endParaRPr lang="en-US" dirty="0"/>
                    </a:p>
                  </a:txBody>
                  <a:tcPr/>
                </a:tc>
                <a:tc>
                  <a:txBody>
                    <a:bodyPr/>
                    <a:lstStyle/>
                    <a:p>
                      <a:r>
                        <a:rPr lang="en-US" dirty="0" smtClean="0"/>
                        <a:t>9.4</a:t>
                      </a:r>
                      <a:endParaRPr lang="en-US" dirty="0"/>
                    </a:p>
                  </a:txBody>
                  <a:tcPr/>
                </a:tc>
                <a:tc>
                  <a:txBody>
                    <a:bodyPr/>
                    <a:lstStyle/>
                    <a:p>
                      <a:r>
                        <a:rPr lang="en-US" dirty="0" smtClean="0"/>
                        <a:t>8.6</a:t>
                      </a:r>
                      <a:endParaRPr lang="en-US" dirty="0"/>
                    </a:p>
                  </a:txBody>
                  <a:tcPr/>
                </a:tc>
              </a:tr>
              <a:tr h="370840">
                <a:tc>
                  <a:txBody>
                    <a:bodyPr/>
                    <a:lstStyle/>
                    <a:p>
                      <a:r>
                        <a:rPr lang="en-US" dirty="0" smtClean="0"/>
                        <a:t>4</a:t>
                      </a:r>
                      <a:endParaRPr lang="en-US" dirty="0"/>
                    </a:p>
                  </a:txBody>
                  <a:tcPr/>
                </a:tc>
                <a:tc>
                  <a:txBody>
                    <a:bodyPr/>
                    <a:lstStyle/>
                    <a:p>
                      <a:r>
                        <a:rPr lang="en-US" dirty="0" smtClean="0"/>
                        <a:t>2.6</a:t>
                      </a:r>
                      <a:endParaRPr lang="en-US" dirty="0"/>
                    </a:p>
                  </a:txBody>
                  <a:tcPr/>
                </a:tc>
                <a:tc>
                  <a:txBody>
                    <a:bodyPr/>
                    <a:lstStyle/>
                    <a:p>
                      <a:r>
                        <a:rPr lang="en-US" dirty="0" smtClean="0"/>
                        <a:t>3.6</a:t>
                      </a:r>
                      <a:endParaRPr lang="en-US" dirty="0"/>
                    </a:p>
                  </a:txBody>
                  <a:tcPr/>
                </a:tc>
                <a:tc>
                  <a:txBody>
                    <a:bodyPr/>
                    <a:lstStyle/>
                    <a:p>
                      <a:r>
                        <a:rPr lang="en-US" dirty="0" smtClean="0"/>
                        <a:t>4.5</a:t>
                      </a:r>
                      <a:endParaRPr lang="en-US" dirty="0"/>
                    </a:p>
                  </a:txBody>
                  <a:tcPr/>
                </a:tc>
                <a:tc>
                  <a:txBody>
                    <a:bodyPr/>
                    <a:lstStyle/>
                    <a:p>
                      <a:r>
                        <a:rPr lang="en-US" dirty="0" smtClean="0"/>
                        <a:t>8.2</a:t>
                      </a:r>
                      <a:endParaRPr lang="en-US" dirty="0"/>
                    </a:p>
                  </a:txBody>
                  <a:tcPr/>
                </a:tc>
                <a:tc>
                  <a:txBody>
                    <a:bodyPr/>
                    <a:lstStyle/>
                    <a:p>
                      <a:r>
                        <a:rPr lang="en-US" dirty="0" smtClean="0"/>
                        <a:t>8.9</a:t>
                      </a:r>
                      <a:endParaRPr lang="en-US" dirty="0"/>
                    </a:p>
                  </a:txBody>
                  <a:tcPr/>
                </a:tc>
              </a:tr>
              <a:tr h="370840">
                <a:tc>
                  <a:txBody>
                    <a:bodyPr/>
                    <a:lstStyle/>
                    <a:p>
                      <a:r>
                        <a:rPr lang="en-US" dirty="0" smtClean="0"/>
                        <a:t>5</a:t>
                      </a:r>
                      <a:endParaRPr lang="en-US" dirty="0"/>
                    </a:p>
                  </a:txBody>
                  <a:tcPr/>
                </a:tc>
                <a:tc>
                  <a:txBody>
                    <a:bodyPr/>
                    <a:lstStyle/>
                    <a:p>
                      <a:r>
                        <a:rPr lang="en-US" dirty="0" smtClean="0"/>
                        <a:t>1.5</a:t>
                      </a:r>
                      <a:endParaRPr lang="en-US" dirty="0"/>
                    </a:p>
                  </a:txBody>
                  <a:tcPr/>
                </a:tc>
                <a:tc>
                  <a:txBody>
                    <a:bodyPr/>
                    <a:lstStyle/>
                    <a:p>
                      <a:r>
                        <a:rPr lang="en-US" dirty="0" smtClean="0"/>
                        <a:t>3.1</a:t>
                      </a:r>
                      <a:endParaRPr lang="en-US" dirty="0"/>
                    </a:p>
                  </a:txBody>
                  <a:tcPr/>
                </a:tc>
                <a:tc>
                  <a:txBody>
                    <a:bodyPr/>
                    <a:lstStyle/>
                    <a:p>
                      <a:r>
                        <a:rPr lang="en-US" dirty="0" smtClean="0"/>
                        <a:t>2.1</a:t>
                      </a:r>
                      <a:endParaRPr lang="en-US" dirty="0"/>
                    </a:p>
                  </a:txBody>
                  <a:tcPr/>
                </a:tc>
                <a:tc>
                  <a:txBody>
                    <a:bodyPr/>
                    <a:lstStyle/>
                    <a:p>
                      <a:r>
                        <a:rPr lang="en-US" dirty="0" smtClean="0"/>
                        <a:t>7.9</a:t>
                      </a:r>
                      <a:endParaRPr lang="en-US" dirty="0"/>
                    </a:p>
                  </a:txBody>
                  <a:tcPr/>
                </a:tc>
                <a:tc>
                  <a:txBody>
                    <a:bodyPr/>
                    <a:lstStyle/>
                    <a:p>
                      <a:r>
                        <a:rPr lang="en-US" dirty="0" smtClean="0"/>
                        <a:t>8.8</a:t>
                      </a:r>
                      <a:endParaRPr lang="en-US" dirty="0"/>
                    </a:p>
                  </a:txBody>
                  <a:tcPr/>
                </a:tc>
              </a:tr>
              <a:tr h="370840">
                <a:tc>
                  <a:txBody>
                    <a:bodyPr/>
                    <a:lstStyle/>
                    <a:p>
                      <a:r>
                        <a:rPr lang="en-US" dirty="0" smtClean="0"/>
                        <a:t>6</a:t>
                      </a:r>
                      <a:endParaRPr lang="en-US" dirty="0"/>
                    </a:p>
                  </a:txBody>
                  <a:tcPr/>
                </a:tc>
                <a:tc>
                  <a:txBody>
                    <a:bodyPr/>
                    <a:lstStyle/>
                    <a:p>
                      <a:r>
                        <a:rPr lang="en-US" dirty="0" smtClean="0"/>
                        <a:t>4.2</a:t>
                      </a:r>
                      <a:endParaRPr lang="en-US" dirty="0"/>
                    </a:p>
                  </a:txBody>
                  <a:tcPr/>
                </a:tc>
                <a:tc>
                  <a:txBody>
                    <a:bodyPr/>
                    <a:lstStyle/>
                    <a:p>
                      <a:r>
                        <a:rPr lang="en-US" dirty="0" smtClean="0"/>
                        <a:t>4.9</a:t>
                      </a:r>
                      <a:endParaRPr lang="en-US" dirty="0"/>
                    </a:p>
                  </a:txBody>
                  <a:tcPr/>
                </a:tc>
                <a:tc>
                  <a:txBody>
                    <a:bodyPr/>
                    <a:lstStyle/>
                    <a:p>
                      <a:r>
                        <a:rPr lang="en-US" dirty="0" smtClean="0"/>
                        <a:t>6.5</a:t>
                      </a:r>
                      <a:endParaRPr lang="en-US" dirty="0"/>
                    </a:p>
                  </a:txBody>
                  <a:tcPr/>
                </a:tc>
                <a:tc>
                  <a:txBody>
                    <a:bodyPr/>
                    <a:lstStyle/>
                    <a:p>
                      <a:r>
                        <a:rPr lang="en-US" dirty="0" smtClean="0"/>
                        <a:t>7.7</a:t>
                      </a:r>
                      <a:endParaRPr lang="en-US" dirty="0"/>
                    </a:p>
                  </a:txBody>
                  <a:tcPr/>
                </a:tc>
                <a:tc>
                  <a:txBody>
                    <a:bodyPr/>
                    <a:lstStyle/>
                    <a:p>
                      <a:r>
                        <a:rPr lang="en-US" dirty="0" smtClean="0"/>
                        <a:t>6.1</a:t>
                      </a:r>
                      <a:endParaRPr lang="en-US" dirty="0"/>
                    </a:p>
                  </a:txBody>
                  <a:tcPr/>
                </a:tc>
              </a:tr>
              <a:tr h="370840">
                <a:tc>
                  <a:txBody>
                    <a:bodyPr/>
                    <a:lstStyle/>
                    <a:p>
                      <a:r>
                        <a:rPr lang="en-US" dirty="0" smtClean="0"/>
                        <a:t>7</a:t>
                      </a:r>
                      <a:endParaRPr lang="en-US" dirty="0"/>
                    </a:p>
                  </a:txBody>
                  <a:tcPr/>
                </a:tc>
                <a:tc>
                  <a:txBody>
                    <a:bodyPr/>
                    <a:lstStyle/>
                    <a:p>
                      <a:r>
                        <a:rPr lang="en-US" dirty="0" smtClean="0"/>
                        <a:t>4.8</a:t>
                      </a:r>
                      <a:endParaRPr lang="en-US" dirty="0"/>
                    </a:p>
                  </a:txBody>
                  <a:tcPr/>
                </a:tc>
                <a:tc>
                  <a:txBody>
                    <a:bodyPr/>
                    <a:lstStyle/>
                    <a:p>
                      <a:r>
                        <a:rPr lang="en-US" dirty="0" smtClean="0"/>
                        <a:t>6.2</a:t>
                      </a:r>
                      <a:endParaRPr lang="en-US" dirty="0"/>
                    </a:p>
                  </a:txBody>
                  <a:tcPr/>
                </a:tc>
                <a:tc>
                  <a:txBody>
                    <a:bodyPr/>
                    <a:lstStyle/>
                    <a:p>
                      <a:r>
                        <a:rPr lang="en-US" dirty="0" smtClean="0"/>
                        <a:t>9.9</a:t>
                      </a:r>
                      <a:endParaRPr lang="en-US" dirty="0"/>
                    </a:p>
                  </a:txBody>
                  <a:tcPr/>
                </a:tc>
                <a:tc>
                  <a:txBody>
                    <a:bodyPr/>
                    <a:lstStyle/>
                    <a:p>
                      <a:r>
                        <a:rPr lang="en-US" dirty="0" smtClean="0"/>
                        <a:t>6.2</a:t>
                      </a:r>
                      <a:endParaRPr lang="en-US" dirty="0"/>
                    </a:p>
                  </a:txBody>
                  <a:tcPr/>
                </a:tc>
                <a:tc>
                  <a:txBody>
                    <a:bodyPr/>
                    <a:lstStyle/>
                    <a:p>
                      <a:r>
                        <a:rPr lang="en-US" dirty="0" smtClean="0"/>
                        <a:t>5.7</a:t>
                      </a:r>
                      <a:endParaRPr lang="en-US" dirty="0"/>
                    </a:p>
                  </a:txBody>
                  <a:tcPr/>
                </a:tc>
              </a:tr>
              <a:tr h="370840">
                <a:tc>
                  <a:txBody>
                    <a:bodyPr/>
                    <a:lstStyle/>
                    <a:p>
                      <a:r>
                        <a:rPr lang="en-US" dirty="0" smtClean="0"/>
                        <a:t>8</a:t>
                      </a:r>
                      <a:endParaRPr lang="en-US" dirty="0"/>
                    </a:p>
                  </a:txBody>
                  <a:tcPr/>
                </a:tc>
                <a:tc>
                  <a:txBody>
                    <a:bodyPr/>
                    <a:lstStyle/>
                    <a:p>
                      <a:r>
                        <a:rPr lang="en-US" dirty="0" smtClean="0"/>
                        <a:t>5.4</a:t>
                      </a:r>
                      <a:endParaRPr lang="en-US" dirty="0"/>
                    </a:p>
                  </a:txBody>
                  <a:tcPr/>
                </a:tc>
                <a:tc>
                  <a:txBody>
                    <a:bodyPr/>
                    <a:lstStyle/>
                    <a:p>
                      <a:r>
                        <a:rPr lang="en-US" dirty="0" smtClean="0"/>
                        <a:t>6.0</a:t>
                      </a:r>
                      <a:endParaRPr lang="en-US" dirty="0"/>
                    </a:p>
                  </a:txBody>
                  <a:tcPr/>
                </a:tc>
                <a:tc>
                  <a:txBody>
                    <a:bodyPr/>
                    <a:lstStyle/>
                    <a:p>
                      <a:r>
                        <a:rPr lang="en-US" dirty="0" smtClean="0"/>
                        <a:t>5.2</a:t>
                      </a:r>
                      <a:endParaRPr lang="en-US" dirty="0"/>
                    </a:p>
                  </a:txBody>
                  <a:tcPr/>
                </a:tc>
                <a:tc>
                  <a:txBody>
                    <a:bodyPr/>
                    <a:lstStyle/>
                    <a:p>
                      <a:r>
                        <a:rPr lang="en-US" dirty="0" smtClean="0"/>
                        <a:t>7.6</a:t>
                      </a:r>
                      <a:endParaRPr lang="en-US" dirty="0"/>
                    </a:p>
                  </a:txBody>
                  <a:tcPr/>
                </a:tc>
                <a:tc>
                  <a:txBody>
                    <a:bodyPr/>
                    <a:lstStyle/>
                    <a:p>
                      <a:r>
                        <a:rPr lang="en-US" dirty="0" smtClean="0"/>
                        <a:t>4.9</a:t>
                      </a:r>
                      <a:endParaRPr lang="en-US" dirty="0"/>
                    </a:p>
                  </a:txBody>
                  <a:tcPr/>
                </a:tc>
              </a:tr>
              <a:tr h="370840">
                <a:tc>
                  <a:txBody>
                    <a:bodyPr/>
                    <a:lstStyle/>
                    <a:p>
                      <a:r>
                        <a:rPr lang="en-US" dirty="0" smtClean="0"/>
                        <a:t>9</a:t>
                      </a:r>
                      <a:endParaRPr lang="en-US" dirty="0"/>
                    </a:p>
                  </a:txBody>
                  <a:tcPr/>
                </a:tc>
                <a:tc>
                  <a:txBody>
                    <a:bodyPr/>
                    <a:lstStyle/>
                    <a:p>
                      <a:r>
                        <a:rPr lang="en-US" dirty="0" smtClean="0"/>
                        <a:t>3.1</a:t>
                      </a:r>
                      <a:endParaRPr lang="en-US" dirty="0"/>
                    </a:p>
                  </a:txBody>
                  <a:tcPr/>
                </a:tc>
                <a:tc>
                  <a:txBody>
                    <a:bodyPr/>
                    <a:lstStyle/>
                    <a:p>
                      <a:r>
                        <a:rPr lang="en-US" dirty="0" smtClean="0"/>
                        <a:t>4.1</a:t>
                      </a:r>
                      <a:endParaRPr lang="en-US" dirty="0"/>
                    </a:p>
                  </a:txBody>
                  <a:tcPr/>
                </a:tc>
                <a:tc>
                  <a:txBody>
                    <a:bodyPr/>
                    <a:lstStyle/>
                    <a:p>
                      <a:r>
                        <a:rPr lang="en-US" dirty="0" smtClean="0"/>
                        <a:t>6.6</a:t>
                      </a:r>
                      <a:endParaRPr lang="en-US" dirty="0"/>
                    </a:p>
                  </a:txBody>
                  <a:tcPr/>
                </a:tc>
                <a:tc>
                  <a:txBody>
                    <a:bodyPr/>
                    <a:lstStyle/>
                    <a:p>
                      <a:r>
                        <a:rPr lang="en-US" dirty="0" smtClean="0"/>
                        <a:t>7.5</a:t>
                      </a:r>
                      <a:endParaRPr lang="en-US" dirty="0"/>
                    </a:p>
                  </a:txBody>
                  <a:tcPr/>
                </a:tc>
                <a:tc>
                  <a:txBody>
                    <a:bodyPr/>
                    <a:lstStyle/>
                    <a:p>
                      <a:r>
                        <a:rPr lang="en-US" dirty="0" smtClean="0"/>
                        <a:t>7.2</a:t>
                      </a:r>
                      <a:endParaRPr lang="en-US" dirty="0"/>
                    </a:p>
                  </a:txBody>
                  <a:tcPr/>
                </a:tc>
              </a:tr>
              <a:tr h="370840">
                <a:tc>
                  <a:txBody>
                    <a:bodyPr/>
                    <a:lstStyle/>
                    <a:p>
                      <a:r>
                        <a:rPr lang="en-US" dirty="0" smtClean="0"/>
                        <a:t>10</a:t>
                      </a:r>
                      <a:endParaRPr lang="en-US" dirty="0"/>
                    </a:p>
                  </a:txBody>
                  <a:tcPr/>
                </a:tc>
                <a:tc>
                  <a:txBody>
                    <a:bodyPr/>
                    <a:lstStyle/>
                    <a:p>
                      <a:r>
                        <a:rPr lang="en-US" dirty="0" smtClean="0"/>
                        <a:t>3.2</a:t>
                      </a:r>
                      <a:endParaRPr lang="en-US" dirty="0"/>
                    </a:p>
                  </a:txBody>
                  <a:tcPr/>
                </a:tc>
                <a:tc>
                  <a:txBody>
                    <a:bodyPr/>
                    <a:lstStyle/>
                    <a:p>
                      <a:r>
                        <a:rPr lang="en-US" dirty="0" smtClean="0"/>
                        <a:t>6.5</a:t>
                      </a:r>
                      <a:endParaRPr lang="en-US" dirty="0"/>
                    </a:p>
                  </a:txBody>
                  <a:tcPr/>
                </a:tc>
                <a:tc>
                  <a:txBody>
                    <a:bodyPr/>
                    <a:lstStyle/>
                    <a:p>
                      <a:r>
                        <a:rPr lang="en-US" dirty="0" smtClean="0"/>
                        <a:t>7.1</a:t>
                      </a:r>
                      <a:endParaRPr lang="en-US" dirty="0"/>
                    </a:p>
                  </a:txBody>
                  <a:tcPr/>
                </a:tc>
                <a:tc>
                  <a:txBody>
                    <a:bodyPr/>
                    <a:lstStyle/>
                    <a:p>
                      <a:r>
                        <a:rPr lang="en-US" dirty="0" smtClean="0"/>
                        <a:t>6.0</a:t>
                      </a:r>
                      <a:endParaRPr lang="en-US" dirty="0"/>
                    </a:p>
                  </a:txBody>
                  <a:tcPr/>
                </a:tc>
                <a:tc>
                  <a:txBody>
                    <a:bodyPr/>
                    <a:lstStyle/>
                    <a:p>
                      <a:r>
                        <a:rPr lang="en-US" dirty="0" smtClean="0"/>
                        <a:t>8.3</a:t>
                      </a:r>
                      <a:endParaRPr lang="en-US" dirty="0"/>
                    </a:p>
                  </a:txBody>
                  <a:tcPr/>
                </a:tc>
              </a:tr>
            </a:tbl>
          </a:graphicData>
        </a:graphic>
      </p:graphicFrame>
    </p:spTree>
    <p:extLst>
      <p:ext uri="{BB962C8B-B14F-4D97-AF65-F5344CB8AC3E}">
        <p14:creationId xmlns:p14="http://schemas.microsoft.com/office/powerpoint/2010/main" val="36671542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a:t>
            </a:r>
            <a:endParaRPr lang="en-US" dirty="0"/>
          </a:p>
        </p:txBody>
      </p:sp>
      <p:sp>
        <p:nvSpPr>
          <p:cNvPr id="3" name="Content Placeholder 2"/>
          <p:cNvSpPr>
            <a:spLocks noGrp="1"/>
          </p:cNvSpPr>
          <p:nvPr>
            <p:ph idx="1"/>
          </p:nvPr>
        </p:nvSpPr>
        <p:spPr/>
        <p:txBody>
          <a:bodyPr>
            <a:normAutofit/>
          </a:bodyPr>
          <a:lstStyle/>
          <a:p>
            <a:pPr marL="0" indent="0">
              <a:buNone/>
            </a:pPr>
            <a:r>
              <a:rPr lang="en-US" sz="2800" dirty="0" smtClean="0"/>
              <a:t>Using past snowfall data, the city of Montreal estimated the annual volume of snow requiring removal in each sector as four times the length of streets in the sectors in meters (it is assumed that each linear meter of street generates four cubic meters of snow to remove over an entire year)</a:t>
            </a:r>
            <a:endParaRPr lang="en-US" sz="2800" dirty="0"/>
          </a:p>
        </p:txBody>
      </p:sp>
    </p:spTree>
    <p:extLst>
      <p:ext uri="{BB962C8B-B14F-4D97-AF65-F5344CB8AC3E}">
        <p14:creationId xmlns:p14="http://schemas.microsoft.com/office/powerpoint/2010/main" val="13133603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2514600"/>
          </a:xfrm>
        </p:spPr>
        <p:txBody>
          <a:bodyPr/>
          <a:lstStyle/>
          <a:p>
            <a:r>
              <a:rPr lang="en-US" dirty="0" smtClean="0"/>
              <a:t>Estimated Annual Snow Removal Requirements</a:t>
            </a:r>
            <a:br>
              <a:rPr lang="en-US" dirty="0" smtClean="0"/>
            </a:br>
            <a:r>
              <a:rPr lang="en-US" sz="3600" dirty="0" smtClean="0"/>
              <a:t>(in 1,000s of cubic meters)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667239000"/>
              </p:ext>
            </p:extLst>
          </p:nvPr>
        </p:nvGraphicFramePr>
        <p:xfrm>
          <a:off x="457200" y="2895600"/>
          <a:ext cx="8229600" cy="1295400"/>
        </p:xfrm>
        <a:graphic>
          <a:graphicData uri="http://schemas.openxmlformats.org/drawingml/2006/table">
            <a:tbl>
              <a:tblPr firstRow="1" bandRow="1">
                <a:tableStyleId>{5C22544A-7EE6-4342-B048-85BDC9FD1C3A}</a:tableStyleId>
              </a:tblPr>
              <a:tblGrid>
                <a:gridCol w="822960"/>
                <a:gridCol w="822960"/>
                <a:gridCol w="822960"/>
                <a:gridCol w="822960"/>
                <a:gridCol w="822960"/>
                <a:gridCol w="822960"/>
                <a:gridCol w="822960"/>
                <a:gridCol w="822960"/>
                <a:gridCol w="822960"/>
                <a:gridCol w="822960"/>
              </a:tblGrid>
              <a:tr h="647700">
                <a:tc>
                  <a:txBody>
                    <a:bodyPr/>
                    <a:lstStyle/>
                    <a:p>
                      <a:pPr algn="ctr"/>
                      <a:r>
                        <a:rPr lang="en-US" sz="2400" dirty="0" smtClean="0"/>
                        <a:t>1</a:t>
                      </a:r>
                      <a:endParaRPr lang="en-US" sz="2400" dirty="0"/>
                    </a:p>
                  </a:txBody>
                  <a:tcPr/>
                </a:tc>
                <a:tc>
                  <a:txBody>
                    <a:bodyPr/>
                    <a:lstStyle/>
                    <a:p>
                      <a:pPr algn="ctr"/>
                      <a:r>
                        <a:rPr lang="en-US" sz="2400" dirty="0" smtClean="0"/>
                        <a:t>2</a:t>
                      </a:r>
                      <a:endParaRPr lang="en-US" sz="2400" dirty="0"/>
                    </a:p>
                  </a:txBody>
                  <a:tcPr/>
                </a:tc>
                <a:tc>
                  <a:txBody>
                    <a:bodyPr/>
                    <a:lstStyle/>
                    <a:p>
                      <a:pPr algn="ctr"/>
                      <a:r>
                        <a:rPr lang="en-US" sz="2400" dirty="0" smtClean="0"/>
                        <a:t>3</a:t>
                      </a:r>
                      <a:endParaRPr lang="en-US" sz="2400" dirty="0"/>
                    </a:p>
                  </a:txBody>
                  <a:tcPr/>
                </a:tc>
                <a:tc>
                  <a:txBody>
                    <a:bodyPr/>
                    <a:lstStyle/>
                    <a:p>
                      <a:pPr algn="ctr"/>
                      <a:r>
                        <a:rPr lang="en-US" sz="2400" dirty="0" smtClean="0"/>
                        <a:t>4</a:t>
                      </a:r>
                      <a:endParaRPr lang="en-US" sz="2400" dirty="0"/>
                    </a:p>
                  </a:txBody>
                  <a:tcPr/>
                </a:tc>
                <a:tc>
                  <a:txBody>
                    <a:bodyPr/>
                    <a:lstStyle/>
                    <a:p>
                      <a:pPr algn="ctr"/>
                      <a:r>
                        <a:rPr lang="en-US" sz="2400" dirty="0" smtClean="0"/>
                        <a:t>5</a:t>
                      </a:r>
                      <a:endParaRPr lang="en-US" sz="2400" dirty="0"/>
                    </a:p>
                  </a:txBody>
                  <a:tcPr/>
                </a:tc>
                <a:tc>
                  <a:txBody>
                    <a:bodyPr/>
                    <a:lstStyle/>
                    <a:p>
                      <a:pPr algn="ctr"/>
                      <a:r>
                        <a:rPr lang="en-US" sz="2400" dirty="0" smtClean="0"/>
                        <a:t>6</a:t>
                      </a:r>
                      <a:endParaRPr lang="en-US" sz="2400" dirty="0"/>
                    </a:p>
                  </a:txBody>
                  <a:tcPr/>
                </a:tc>
                <a:tc>
                  <a:txBody>
                    <a:bodyPr/>
                    <a:lstStyle/>
                    <a:p>
                      <a:pPr algn="ctr"/>
                      <a:r>
                        <a:rPr lang="en-US" sz="2400" dirty="0" smtClean="0"/>
                        <a:t>7</a:t>
                      </a:r>
                      <a:endParaRPr lang="en-US" sz="2400" dirty="0"/>
                    </a:p>
                  </a:txBody>
                  <a:tcPr/>
                </a:tc>
                <a:tc>
                  <a:txBody>
                    <a:bodyPr/>
                    <a:lstStyle/>
                    <a:p>
                      <a:pPr algn="ctr"/>
                      <a:r>
                        <a:rPr lang="en-US" sz="2400" dirty="0" smtClean="0"/>
                        <a:t>8</a:t>
                      </a:r>
                      <a:endParaRPr lang="en-US" sz="2400" dirty="0"/>
                    </a:p>
                  </a:txBody>
                  <a:tcPr/>
                </a:tc>
                <a:tc>
                  <a:txBody>
                    <a:bodyPr/>
                    <a:lstStyle/>
                    <a:p>
                      <a:pPr algn="ctr"/>
                      <a:r>
                        <a:rPr lang="en-US" sz="2400" dirty="0" smtClean="0"/>
                        <a:t>9</a:t>
                      </a:r>
                      <a:endParaRPr lang="en-US" sz="2400" dirty="0"/>
                    </a:p>
                  </a:txBody>
                  <a:tcPr/>
                </a:tc>
                <a:tc>
                  <a:txBody>
                    <a:bodyPr/>
                    <a:lstStyle/>
                    <a:p>
                      <a:pPr algn="ctr"/>
                      <a:r>
                        <a:rPr lang="en-US" sz="2400" dirty="0" smtClean="0"/>
                        <a:t>10</a:t>
                      </a:r>
                      <a:endParaRPr lang="en-US" sz="2400" dirty="0"/>
                    </a:p>
                  </a:txBody>
                  <a:tcPr/>
                </a:tc>
              </a:tr>
              <a:tr h="647700">
                <a:tc>
                  <a:txBody>
                    <a:bodyPr/>
                    <a:lstStyle/>
                    <a:p>
                      <a:pPr algn="ctr"/>
                      <a:r>
                        <a:rPr lang="en-US" sz="2400" dirty="0" smtClean="0"/>
                        <a:t>153</a:t>
                      </a:r>
                      <a:endParaRPr lang="en-US" sz="2400" dirty="0"/>
                    </a:p>
                  </a:txBody>
                  <a:tcPr/>
                </a:tc>
                <a:tc>
                  <a:txBody>
                    <a:bodyPr/>
                    <a:lstStyle/>
                    <a:p>
                      <a:pPr algn="ctr"/>
                      <a:r>
                        <a:rPr lang="en-US" sz="2400" dirty="0" smtClean="0"/>
                        <a:t>152</a:t>
                      </a:r>
                      <a:endParaRPr lang="en-US" sz="2400" dirty="0"/>
                    </a:p>
                  </a:txBody>
                  <a:tcPr/>
                </a:tc>
                <a:tc>
                  <a:txBody>
                    <a:bodyPr/>
                    <a:lstStyle/>
                    <a:p>
                      <a:pPr algn="ctr"/>
                      <a:r>
                        <a:rPr lang="en-US" sz="2400" dirty="0" smtClean="0"/>
                        <a:t>154</a:t>
                      </a:r>
                      <a:endParaRPr lang="en-US" sz="2400" dirty="0"/>
                    </a:p>
                  </a:txBody>
                  <a:tcPr/>
                </a:tc>
                <a:tc>
                  <a:txBody>
                    <a:bodyPr/>
                    <a:lstStyle/>
                    <a:p>
                      <a:pPr algn="ctr"/>
                      <a:r>
                        <a:rPr lang="en-US" sz="2400" dirty="0" smtClean="0"/>
                        <a:t>138</a:t>
                      </a:r>
                      <a:endParaRPr lang="en-US" sz="2400" dirty="0"/>
                    </a:p>
                  </a:txBody>
                  <a:tcPr/>
                </a:tc>
                <a:tc>
                  <a:txBody>
                    <a:bodyPr/>
                    <a:lstStyle/>
                    <a:p>
                      <a:pPr algn="ctr"/>
                      <a:r>
                        <a:rPr lang="en-US" sz="2400" dirty="0" smtClean="0"/>
                        <a:t>127</a:t>
                      </a:r>
                      <a:endParaRPr lang="en-US" sz="2400" dirty="0"/>
                    </a:p>
                  </a:txBody>
                  <a:tcPr/>
                </a:tc>
                <a:tc>
                  <a:txBody>
                    <a:bodyPr/>
                    <a:lstStyle/>
                    <a:p>
                      <a:pPr algn="ctr"/>
                      <a:r>
                        <a:rPr lang="en-US" sz="2400" dirty="0" smtClean="0"/>
                        <a:t>129</a:t>
                      </a:r>
                      <a:endParaRPr lang="en-US" sz="2400" dirty="0"/>
                    </a:p>
                  </a:txBody>
                  <a:tcPr/>
                </a:tc>
                <a:tc>
                  <a:txBody>
                    <a:bodyPr/>
                    <a:lstStyle/>
                    <a:p>
                      <a:pPr algn="ctr"/>
                      <a:r>
                        <a:rPr lang="en-US" sz="2400" dirty="0" smtClean="0"/>
                        <a:t>111</a:t>
                      </a:r>
                      <a:endParaRPr lang="en-US" sz="2400" dirty="0"/>
                    </a:p>
                  </a:txBody>
                  <a:tcPr/>
                </a:tc>
                <a:tc>
                  <a:txBody>
                    <a:bodyPr/>
                    <a:lstStyle/>
                    <a:p>
                      <a:pPr algn="ctr"/>
                      <a:r>
                        <a:rPr lang="en-US" sz="2400" dirty="0" smtClean="0"/>
                        <a:t>110</a:t>
                      </a:r>
                      <a:endParaRPr lang="en-US" sz="2400" dirty="0"/>
                    </a:p>
                  </a:txBody>
                  <a:tcPr/>
                </a:tc>
                <a:tc>
                  <a:txBody>
                    <a:bodyPr/>
                    <a:lstStyle/>
                    <a:p>
                      <a:pPr algn="ctr"/>
                      <a:r>
                        <a:rPr lang="en-US" sz="2400" dirty="0" smtClean="0"/>
                        <a:t>130</a:t>
                      </a:r>
                      <a:endParaRPr lang="en-US" sz="2400" dirty="0"/>
                    </a:p>
                  </a:txBody>
                  <a:tcPr/>
                </a:tc>
                <a:tc>
                  <a:txBody>
                    <a:bodyPr/>
                    <a:lstStyle/>
                    <a:p>
                      <a:pPr algn="ctr"/>
                      <a:r>
                        <a:rPr lang="en-US" sz="2400" dirty="0" smtClean="0"/>
                        <a:t>135</a:t>
                      </a:r>
                      <a:endParaRPr lang="en-US" sz="2400" dirty="0"/>
                    </a:p>
                  </a:txBody>
                  <a:tcPr/>
                </a:tc>
              </a:tr>
            </a:tbl>
          </a:graphicData>
        </a:graphic>
      </p:graphicFrame>
    </p:spTree>
    <p:extLst>
      <p:ext uri="{BB962C8B-B14F-4D97-AF65-F5344CB8AC3E}">
        <p14:creationId xmlns:p14="http://schemas.microsoft.com/office/powerpoint/2010/main" val="22910069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295400"/>
          </a:xfrm>
        </p:spPr>
        <p:txBody>
          <a:bodyPr/>
          <a:lstStyle/>
          <a:p>
            <a:r>
              <a:rPr lang="en-US" dirty="0" smtClean="0"/>
              <a:t>Problem Modeling</a:t>
            </a:r>
            <a:endParaRPr lang="en-US" dirty="0"/>
          </a:p>
        </p:txBody>
      </p:sp>
      <p:sp>
        <p:nvSpPr>
          <p:cNvPr id="3" name="Content Placeholder 2"/>
          <p:cNvSpPr>
            <a:spLocks noGrp="1"/>
          </p:cNvSpPr>
          <p:nvPr>
            <p:ph idx="1"/>
          </p:nvPr>
        </p:nvSpPr>
        <p:spPr/>
        <p:txBody>
          <a:bodyPr/>
          <a:lstStyle/>
          <a:p>
            <a:r>
              <a:rPr lang="en-US" dirty="0" smtClean="0"/>
              <a:t>This problem is an instance of multi-bin packing. </a:t>
            </a:r>
          </a:p>
          <a:p>
            <a:r>
              <a:rPr lang="en-US" dirty="0" smtClean="0"/>
              <a:t>In general form it is NP-hard problem:</a:t>
            </a:r>
          </a:p>
          <a:p>
            <a:pPr lvl="1"/>
            <a:r>
              <a:rPr lang="en-US" dirty="0" smtClean="0"/>
              <a:t>With a solution we can check if it is optimal in polynomial time.</a:t>
            </a:r>
          </a:p>
          <a:p>
            <a:r>
              <a:rPr lang="en-US" dirty="0" smtClean="0"/>
              <a:t>There are various heuristic methods to solve the problem.</a:t>
            </a:r>
          </a:p>
          <a:p>
            <a:r>
              <a:rPr lang="en-US" dirty="0" smtClean="0"/>
              <a:t>Here we use Solver’s method.</a:t>
            </a:r>
          </a:p>
          <a:p>
            <a:pPr lvl="1"/>
            <a:endParaRPr lang="en-US" dirty="0"/>
          </a:p>
        </p:txBody>
      </p:sp>
    </p:spTree>
    <p:extLst>
      <p:ext uri="{BB962C8B-B14F-4D97-AF65-F5344CB8AC3E}">
        <p14:creationId xmlns:p14="http://schemas.microsoft.com/office/powerpoint/2010/main" val="192770400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Executive</Template>
  <TotalTime>355</TotalTime>
  <Words>1029</Words>
  <Application>Microsoft Macintosh PowerPoint</Application>
  <PresentationFormat>On-screen Show (4:3)</PresentationFormat>
  <Paragraphs>259</Paragraphs>
  <Slides>31</Slides>
  <Notes>0</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Executive</vt:lpstr>
      <vt:lpstr>Snow Removal in Montreal</vt:lpstr>
      <vt:lpstr>Background</vt:lpstr>
      <vt:lpstr>Background</vt:lpstr>
      <vt:lpstr>Capacity of Disposal Sites (in 1,000s of cubic meters)</vt:lpstr>
      <vt:lpstr>Background</vt:lpstr>
      <vt:lpstr>Distance from Sector to Disposal Site (in kilometers)</vt:lpstr>
      <vt:lpstr>Background</vt:lpstr>
      <vt:lpstr>Estimated Annual Snow Removal Requirements (in 1,000s of cubic meters)</vt:lpstr>
      <vt:lpstr>Problem Modeling</vt:lpstr>
      <vt:lpstr>Question 1, 2, and 3</vt:lpstr>
      <vt:lpstr>Mathematical Model</vt:lpstr>
      <vt:lpstr>Objective Function</vt:lpstr>
      <vt:lpstr>Constraints</vt:lpstr>
      <vt:lpstr>PowerPoint Presentation</vt:lpstr>
      <vt:lpstr>PowerPoint Presentation</vt:lpstr>
      <vt:lpstr>PowerPoint Presentation</vt:lpstr>
      <vt:lpstr>Results</vt:lpstr>
      <vt:lpstr>Results</vt:lpstr>
      <vt:lpstr>Linear Programming in Python and CVX</vt:lpstr>
      <vt:lpstr>Question 4</vt:lpstr>
      <vt:lpstr>Question 5</vt:lpstr>
      <vt:lpstr>Mathematical Model</vt:lpstr>
      <vt:lpstr>Objective Function</vt:lpstr>
      <vt:lpstr>Constraints</vt:lpstr>
      <vt:lpstr>PowerPoint Presentation</vt:lpstr>
      <vt:lpstr>PowerPoint Presentation</vt:lpstr>
      <vt:lpstr>PowerPoint Presentation</vt:lpstr>
      <vt:lpstr>Results</vt:lpstr>
      <vt:lpstr>Results</vt:lpstr>
      <vt:lpstr>Comparisons</vt:lpstr>
      <vt:lpstr>Result</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Snow Removal in Montreal</dc:title>
  <dc:creator>Owner</dc:creator>
  <cp:lastModifiedBy>Behzad Tabibian</cp:lastModifiedBy>
  <cp:revision>22</cp:revision>
  <dcterms:created xsi:type="dcterms:W3CDTF">2014-04-07T01:19:02Z</dcterms:created>
  <dcterms:modified xsi:type="dcterms:W3CDTF">2014-04-07T12:59:25Z</dcterms:modified>
</cp:coreProperties>
</file>