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4.png" ContentType="image/png"/>
  <Override PartName="/ppt/media/image6.jpeg" ContentType="image/jpe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40160" y="4402440"/>
            <a:ext cx="6292080" cy="4741200"/>
          </a:xfrm>
          <a:prstGeom prst="rect">
            <a:avLst/>
          </a:prstGeom>
        </p:spPr>
        <p:txBody>
          <a:bodyPr lIns="0" rIns="0" tIns="0" bIns="0"/>
          <a:p>
            <a:r>
              <a:rPr lang="en-US" sz="2770">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81" name="PlaceHolder 3"/>
          <p:cNvSpPr>
            <a:spLocks noGrp="1"/>
          </p:cNvSpPr>
          <p:nvPr>
            <p:ph type="dt"/>
          </p:nvPr>
        </p:nvSpPr>
        <p:spPr>
          <a:xfrm>
            <a:off x="4398840" y="0"/>
            <a:ext cx="3372840" cy="502560"/>
          </a:xfrm>
          <a:prstGeom prst="rect">
            <a:avLst/>
          </a:prstGeom>
        </p:spPr>
        <p:txBody>
          <a:bodyPr lIns="0" rIns="0" tIns="0" bIns="0"/>
          <a:p>
            <a:pPr algn="r"/>
            <a:r>
              <a:rPr lang="en-US" sz="1400">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83" name="PlaceHolder 5"/>
          <p:cNvSpPr>
            <a:spLocks noGrp="1"/>
          </p:cNvSpPr>
          <p:nvPr>
            <p:ph type="sldNum"/>
          </p:nvPr>
        </p:nvSpPr>
        <p:spPr>
          <a:xfrm>
            <a:off x="4398840" y="9555480"/>
            <a:ext cx="3372840" cy="502560"/>
          </a:xfrm>
          <a:prstGeom prst="rect">
            <a:avLst/>
          </a:prstGeom>
        </p:spPr>
        <p:txBody>
          <a:bodyPr lIns="0" rIns="0" tIns="0" bIns="0" anchor="b"/>
          <a:p>
            <a:pPr algn="r"/>
            <a:fld id="{A3D034C5-C493-402D-AD40-472D40D11B28}"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740160" y="4402440"/>
            <a:ext cx="6292080" cy="4741200"/>
          </a:xfrm>
          <a:prstGeom prst="rect">
            <a:avLst/>
          </a:prstGeom>
        </p:spPr>
        <p:txBody>
          <a:bodyPr lIns="0" rIns="0" tIns="0" bIns="0"/>
          <a:p>
            <a:r>
              <a:rPr lang="en-US" sz="2770">
                <a:latin typeface="Arial"/>
              </a:rPr>
              <a:t>Hi,</a:t>
            </a:r>
            <a:endParaRPr/>
          </a:p>
          <a:p>
            <a:r>
              <a:rPr lang="en-US" sz="2770">
                <a:latin typeface="Arial"/>
              </a:rPr>
              <a:t>My name is Branch Archer.  This is my project for CS 50, a Tennis Ball Tracking system.</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740160" y="4402440"/>
            <a:ext cx="6292080" cy="4741200"/>
          </a:xfrm>
          <a:prstGeom prst="rect">
            <a:avLst/>
          </a:prstGeom>
        </p:spPr>
        <p:txBody>
          <a:bodyPr lIns="0" rIns="0" tIns="0" bIns="0"/>
          <a:p>
            <a:r>
              <a:rPr lang="en-US" sz="1500">
                <a:latin typeface="Arial"/>
              </a:rPr>
              <a:t>The idea behind this project is that I would like to be able to take images from a tennis match and identify the location of the tennis ball within those images.</a:t>
            </a:r>
            <a:endParaRPr/>
          </a:p>
          <a:p>
            <a:endParaRPr/>
          </a:p>
          <a:p>
            <a:r>
              <a:rPr lang="en-US" sz="1500">
                <a:latin typeface="Arial"/>
              </a:rPr>
              <a:t>I use a standard iPad for recording the images.  I'd like to be able to record without a tripod, so that a spectator could conveniently record.</a:t>
            </a:r>
            <a:endParaRPr/>
          </a:p>
          <a:p>
            <a:endParaRPr/>
          </a:p>
          <a:p>
            <a:r>
              <a:rPr lang="en-US" sz="1500">
                <a:latin typeface="Arial"/>
              </a:rPr>
              <a:t>I installed an application on the iPad that is capable of filming at 10 frames/second with good resolution.</a:t>
            </a:r>
            <a:endParaRPr/>
          </a:p>
          <a:p>
            <a:endParaRPr/>
          </a:p>
          <a:p>
            <a:r>
              <a:rPr lang="en-US" sz="1500">
                <a:latin typeface="Arial"/>
              </a:rPr>
              <a:t>I recorded my son serving a tennis ball, then downloaded the images to a PC, acting as a web server.</a:t>
            </a:r>
            <a:endParaRPr/>
          </a:p>
          <a:p>
            <a:endParaRPr/>
          </a:p>
          <a:p>
            <a:r>
              <a:rPr lang="en-US" sz="1500">
                <a:latin typeface="Arial"/>
              </a:rPr>
              <a:t>I then processed those images using JavaScript, and programmatically identify the location of the tennis ball within each frame.</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40160" y="4402440"/>
            <a:ext cx="6292080" cy="4741200"/>
          </a:xfrm>
          <a:prstGeom prst="rect">
            <a:avLst/>
          </a:prstGeom>
        </p:spPr>
        <p:txBody>
          <a:bodyPr lIns="0" rIns="0" tIns="0" bIns="0"/>
          <a:p>
            <a:r>
              <a:rPr lang="en-US" sz="2770">
                <a:latin typeface="Arial"/>
              </a:rPr>
              <a:t>This is a sample image from the data set.  It is relatively simple for a human observer to identify the tennis ball (click).</a:t>
            </a:r>
            <a:endParaRPr/>
          </a:p>
          <a:p>
            <a:endParaRPr/>
          </a:p>
          <a:p>
            <a:r>
              <a:rPr lang="en-US" sz="2770">
                <a:latin typeface="Arial"/>
              </a:rPr>
              <a:t>However, an apparently simple concept encounters numerous challenges in actual implementation. </a:t>
            </a:r>
            <a:endParaRPr/>
          </a:p>
          <a:p>
            <a:endParaRPr/>
          </a:p>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740160" y="4402440"/>
            <a:ext cx="6292080" cy="4741200"/>
          </a:xfrm>
          <a:prstGeom prst="rect">
            <a:avLst/>
          </a:prstGeom>
        </p:spPr>
        <p:txBody>
          <a:bodyPr lIns="0" rIns="0" tIns="0" bIns="0"/>
          <a:p>
            <a:r>
              <a:rPr lang="en-US" sz="1600">
                <a:latin typeface="Arial"/>
              </a:rPr>
              <a:t>The first challenge is related to the sheer volume of data.  Each image acquires a 640 x 480 grid, or 307,200 individual pixels.  There are 3 color values for each pixel, or almost a million data values.  The algorithm for identifying the ball must be reasonably efficient to avoid overwhelming the computer resources, especially since the project is implemented in JavaScript, as JavaScript does not run natively on the host processor.</a:t>
            </a:r>
            <a:endParaRPr/>
          </a:p>
          <a:p>
            <a:endParaRPr/>
          </a:p>
          <a:p>
            <a:r>
              <a:rPr lang="en-US" sz="1600">
                <a:latin typeface="Arial"/>
              </a:rPr>
              <a:t>Another challenge is that the signal is relatively tiny.  The ball occupies in the neighborhood of 50 pixels out of  300,000 … the proverbial needle in a haystack.</a:t>
            </a:r>
            <a:endParaRPr/>
          </a:p>
          <a:p>
            <a:endParaRPr/>
          </a:p>
          <a:p>
            <a:r>
              <a:rPr lang="en-US" sz="1600">
                <a:latin typeface="Arial"/>
              </a:rPr>
              <a:t>Finally, since the project scheme precludes use of a tripod, I found there is mis-registration between images.</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40160" y="4402440"/>
            <a:ext cx="6292080" cy="4741200"/>
          </a:xfrm>
          <a:prstGeom prst="rect">
            <a:avLst/>
          </a:prstGeom>
        </p:spPr>
        <p:txBody>
          <a:bodyPr lIns="0" rIns="0" tIns="0" bIns="0"/>
          <a:p>
            <a:r>
              <a:rPr lang="en-US" sz="1600">
                <a:latin typeface="Arial"/>
              </a:rPr>
              <a:t>Moving from generalities to specifics, we need to implement a concrete algorithm which is capable of identifying the location of the tennis ball in an image.</a:t>
            </a:r>
            <a:endParaRPr/>
          </a:p>
          <a:p>
            <a:endParaRPr/>
          </a:p>
          <a:p>
            <a:r>
              <a:rPr lang="en-US" sz="1600">
                <a:latin typeface="Arial"/>
              </a:rPr>
              <a:t>My approach begins with subtracting a reference image from a test image.  The result of the subtraction should eliminate much of the signal of stationary objects, facilitating discrimination between stationary and moving objects.</a:t>
            </a:r>
            <a:endParaRPr/>
          </a:p>
          <a:p>
            <a:endParaRPr/>
          </a:p>
          <a:p>
            <a:r>
              <a:rPr lang="en-US" sz="1600">
                <a:latin typeface="Arial"/>
              </a:rPr>
              <a:t>The pixels in the subtracted image are then filtered based on meeting a certain intensity threshold.  Since the ball is yellow, I selected that threshold based on the sum of the red and green (which combines to yellow), and subtracted the red.  At this point we have identified moving yellowish pixels.</a:t>
            </a:r>
            <a:endParaRPr/>
          </a:p>
          <a:p>
            <a:endParaRPr/>
          </a:p>
          <a:p>
            <a:r>
              <a:rPr lang="en-US" sz="1600">
                <a:latin typeface="Arial"/>
              </a:rPr>
              <a:t>Then I group the selected pixels into contiguous groups of pixels that I call globs.</a:t>
            </a:r>
            <a:endParaRPr/>
          </a:p>
          <a:p>
            <a:endParaRPr/>
          </a:p>
          <a:p>
            <a:r>
              <a:rPr lang="en-US" sz="1600">
                <a:latin typeface="Arial"/>
              </a:rPr>
              <a:t>Finally, I cull through the globs to identify the tennis ball.</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40160" y="4402440"/>
            <a:ext cx="6292080" cy="4741200"/>
          </a:xfrm>
          <a:prstGeom prst="rect">
            <a:avLst/>
          </a:prstGeom>
        </p:spPr>
        <p:txBody>
          <a:bodyPr lIns="0" rIns="0" tIns="0" bIns="0"/>
          <a:p>
            <a:r>
              <a:rPr lang="en-US" sz="1600">
                <a:latin typeface="Arial"/>
              </a:rPr>
              <a:t>Time does not permit detailed discussion of the glob accretion algorithm, but the idea is straightforward.  I initially place each pixel which meets the screening threshold in its own glob.  Then I iterate through the globs.  For each glob, I find any other glob which is adjacent to it, and merge the globs.</a:t>
            </a:r>
            <a:endParaRPr/>
          </a:p>
          <a:p>
            <a:endParaRPr/>
          </a:p>
          <a:p>
            <a:r>
              <a:rPr lang="en-US" sz="1600">
                <a:latin typeface="Arial"/>
              </a:rPr>
              <a:t>In this case, pixels 1 through 4 were merged in the first pass.  Pixels 5 and 6 were merged into a separate glob.  Pixels 7 through 10 were merged into a 3</a:t>
            </a:r>
            <a:r>
              <a:rPr lang="en-US" sz="1600" baseline="101000">
                <a:latin typeface="Arial"/>
              </a:rPr>
              <a:t>rd</a:t>
            </a:r>
            <a:r>
              <a:rPr lang="en-US" sz="1600">
                <a:latin typeface="Arial"/>
              </a:rPr>
              <a:t> glob.  On the second pass, pixels 1 through 4 and 7 through 10 were merged into a single glob of 8 pixels.</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740160" y="4402440"/>
            <a:ext cx="6292080" cy="4741200"/>
          </a:xfrm>
          <a:prstGeom prst="rect">
            <a:avLst/>
          </a:prstGeom>
        </p:spPr>
        <p:txBody>
          <a:bodyPr lIns="0" rIns="0" tIns="0" bIns="0"/>
          <a:p>
            <a:r>
              <a:rPr lang="en-US" sz="1600">
                <a:latin typeface="Arial"/>
              </a:rPr>
              <a:t>The final step is to cull the globs.  The first and simplest step is to eliminate tiny globs.  The tennis ball is about 50 pixels, so I found that I could safely eliminate globs smaller than 10 pixels.</a:t>
            </a:r>
            <a:endParaRPr/>
          </a:p>
          <a:p>
            <a:endParaRPr/>
          </a:p>
          <a:p>
            <a:r>
              <a:rPr lang="en-US" sz="1600">
                <a:latin typeface="Arial"/>
              </a:rPr>
              <a:t>Next, some of the globs have very irregular shape, not round like a tennis ball.  If a glob does not fill more than 75% of its encompassing circle, I cull that glob from the list.  In this case, the elliptical glob is kept, but the irregular shape is eliminated.</a:t>
            </a:r>
            <a:endParaRPr/>
          </a:p>
          <a:p>
            <a:endParaRPr/>
          </a:p>
          <a:p>
            <a:r>
              <a:rPr lang="en-US" sz="1600">
                <a:latin typeface="Arial"/>
              </a:rPr>
              <a:t>At this point, I found the remaining globs tend to be either associated with motion of the player, or the tennis ball itself.  Globs associated with the player are near one another, whereas the ball is removed from other remaining globs.  To cull the tennis player globs, I eliminate any globs which have other globs nearby.</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823760"/>
            <a:ext cx="9072000" cy="2091240"/>
          </a:xfrm>
          <a:prstGeom prst="rect">
            <a:avLst/>
          </a:prstGeom>
        </p:spPr>
        <p:txBody>
          <a:bodyPr lIns="0" rIns="0" tIns="0" bIns="0"/>
          <a:p>
            <a:endParaRPr/>
          </a:p>
        </p:txBody>
      </p:sp>
      <p:sp>
        <p:nvSpPr>
          <p:cNvPr id="28" name="PlaceHolder 3"/>
          <p:cNvSpPr>
            <a:spLocks noGrp="1"/>
          </p:cNvSpPr>
          <p:nvPr>
            <p:ph type="body"/>
          </p:nvPr>
        </p:nvSpPr>
        <p:spPr>
          <a:xfrm>
            <a:off x="504000" y="4114080"/>
            <a:ext cx="907200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11408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11408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823760"/>
            <a:ext cx="9072000" cy="4384440"/>
          </a:xfrm>
          <a:prstGeom prst="rect">
            <a:avLst/>
          </a:prstGeom>
        </p:spPr>
        <p:txBody>
          <a:bodyPr lIns="0" rIns="0" tIns="0" bIns="0"/>
          <a:p>
            <a:endParaRPr/>
          </a:p>
        </p:txBody>
      </p:sp>
      <p:sp>
        <p:nvSpPr>
          <p:cNvPr id="36" name="PlaceHolder 3"/>
          <p:cNvSpPr>
            <a:spLocks noGrp="1"/>
          </p:cNvSpPr>
          <p:nvPr>
            <p:ph type="body"/>
          </p:nvPr>
        </p:nvSpPr>
        <p:spPr>
          <a:xfrm>
            <a:off x="504000" y="1823760"/>
            <a:ext cx="9072000" cy="4384440"/>
          </a:xfrm>
          <a:prstGeom prst="rect">
            <a:avLst/>
          </a:prstGeom>
        </p:spPr>
        <p:txBody>
          <a:bodyPr lIns="0" rIns="0" tIns="0" bIns="0"/>
          <a:p>
            <a:endParaRPr/>
          </a:p>
        </p:txBody>
      </p:sp>
      <p:pic>
        <p:nvPicPr>
          <p:cNvPr id="37" name="" descr=""/>
          <p:cNvPicPr/>
          <p:nvPr/>
        </p:nvPicPr>
        <p:blipFill>
          <a:blip r:embed="rId2"/>
          <a:stretch>
            <a:fillRect/>
          </a:stretch>
        </p:blipFill>
        <p:spPr>
          <a:xfrm>
            <a:off x="2292480" y="1823400"/>
            <a:ext cx="5495040" cy="4384440"/>
          </a:xfrm>
          <a:prstGeom prst="rect">
            <a:avLst/>
          </a:prstGeom>
          <a:ln>
            <a:noFill/>
          </a:ln>
        </p:spPr>
      </p:pic>
      <p:pic>
        <p:nvPicPr>
          <p:cNvPr id="38" name="" descr=""/>
          <p:cNvPicPr/>
          <p:nvPr/>
        </p:nvPicPr>
        <p:blipFill>
          <a:blip r:embed="rId3"/>
          <a:stretch>
            <a:fillRect/>
          </a:stretch>
        </p:blipFill>
        <p:spPr>
          <a:xfrm>
            <a:off x="2292480" y="182340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46" name="PlaceHolder 2"/>
          <p:cNvSpPr>
            <a:spLocks noGrp="1"/>
          </p:cNvSpPr>
          <p:nvPr>
            <p:ph type="subTitle"/>
          </p:nvPr>
        </p:nvSpPr>
        <p:spPr>
          <a:xfrm>
            <a:off x="504000" y="1823760"/>
            <a:ext cx="9072000" cy="4384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823760"/>
            <a:ext cx="907200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50" name="PlaceHolder 2"/>
          <p:cNvSpPr>
            <a:spLocks noGrp="1"/>
          </p:cNvSpPr>
          <p:nvPr>
            <p:ph type="body"/>
          </p:nvPr>
        </p:nvSpPr>
        <p:spPr>
          <a:xfrm>
            <a:off x="504000" y="1823760"/>
            <a:ext cx="4426920" cy="4384440"/>
          </a:xfrm>
          <a:prstGeom prst="rect">
            <a:avLst/>
          </a:prstGeom>
        </p:spPr>
        <p:txBody>
          <a:bodyPr lIns="0" rIns="0" tIns="0" bIns="0"/>
          <a:p>
            <a:endParaRPr/>
          </a:p>
        </p:txBody>
      </p:sp>
      <p:sp>
        <p:nvSpPr>
          <p:cNvPr id="51" name="PlaceHolder 3"/>
          <p:cNvSpPr>
            <a:spLocks noGrp="1"/>
          </p:cNvSpPr>
          <p:nvPr>
            <p:ph type="body"/>
          </p:nvPr>
        </p:nvSpPr>
        <p:spPr>
          <a:xfrm>
            <a:off x="5152680" y="1823760"/>
            <a:ext cx="442692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8000"/>
            <a:ext cx="9072000" cy="40068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55"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56" name="PlaceHolder 3"/>
          <p:cNvSpPr>
            <a:spLocks noGrp="1"/>
          </p:cNvSpPr>
          <p:nvPr>
            <p:ph type="body"/>
          </p:nvPr>
        </p:nvSpPr>
        <p:spPr>
          <a:xfrm>
            <a:off x="504000" y="4114080"/>
            <a:ext cx="4426920" cy="2091240"/>
          </a:xfrm>
          <a:prstGeom prst="rect">
            <a:avLst/>
          </a:prstGeom>
        </p:spPr>
        <p:txBody>
          <a:bodyPr lIns="0" rIns="0" tIns="0" bIns="0"/>
          <a:p>
            <a:endParaRPr/>
          </a:p>
        </p:txBody>
      </p:sp>
      <p:sp>
        <p:nvSpPr>
          <p:cNvPr id="57" name="PlaceHolder 4"/>
          <p:cNvSpPr>
            <a:spLocks noGrp="1"/>
          </p:cNvSpPr>
          <p:nvPr>
            <p:ph type="body"/>
          </p:nvPr>
        </p:nvSpPr>
        <p:spPr>
          <a:xfrm>
            <a:off x="5152680" y="1823760"/>
            <a:ext cx="442692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823760"/>
            <a:ext cx="9072000" cy="4384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59" name="PlaceHolder 2"/>
          <p:cNvSpPr>
            <a:spLocks noGrp="1"/>
          </p:cNvSpPr>
          <p:nvPr>
            <p:ph type="body"/>
          </p:nvPr>
        </p:nvSpPr>
        <p:spPr>
          <a:xfrm>
            <a:off x="504000" y="1823760"/>
            <a:ext cx="4426920" cy="4384440"/>
          </a:xfrm>
          <a:prstGeom prst="rect">
            <a:avLst/>
          </a:prstGeom>
        </p:spPr>
        <p:txBody>
          <a:bodyPr lIns="0" rIns="0" tIns="0" bIns="0"/>
          <a:p>
            <a:endParaRPr/>
          </a:p>
        </p:txBody>
      </p:sp>
      <p:sp>
        <p:nvSpPr>
          <p:cNvPr id="60"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61" name="PlaceHolder 4"/>
          <p:cNvSpPr>
            <a:spLocks noGrp="1"/>
          </p:cNvSpPr>
          <p:nvPr>
            <p:ph type="body"/>
          </p:nvPr>
        </p:nvSpPr>
        <p:spPr>
          <a:xfrm>
            <a:off x="5152680" y="4114080"/>
            <a:ext cx="442692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64"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65" name="PlaceHolder 4"/>
          <p:cNvSpPr>
            <a:spLocks noGrp="1"/>
          </p:cNvSpPr>
          <p:nvPr>
            <p:ph type="body"/>
          </p:nvPr>
        </p:nvSpPr>
        <p:spPr>
          <a:xfrm>
            <a:off x="504000" y="4114080"/>
            <a:ext cx="907200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67" name="PlaceHolder 2"/>
          <p:cNvSpPr>
            <a:spLocks noGrp="1"/>
          </p:cNvSpPr>
          <p:nvPr>
            <p:ph type="body"/>
          </p:nvPr>
        </p:nvSpPr>
        <p:spPr>
          <a:xfrm>
            <a:off x="504000" y="1823760"/>
            <a:ext cx="9072000" cy="2091240"/>
          </a:xfrm>
          <a:prstGeom prst="rect">
            <a:avLst/>
          </a:prstGeom>
        </p:spPr>
        <p:txBody>
          <a:bodyPr lIns="0" rIns="0" tIns="0" bIns="0"/>
          <a:p>
            <a:endParaRPr/>
          </a:p>
        </p:txBody>
      </p:sp>
      <p:sp>
        <p:nvSpPr>
          <p:cNvPr id="68" name="PlaceHolder 3"/>
          <p:cNvSpPr>
            <a:spLocks noGrp="1"/>
          </p:cNvSpPr>
          <p:nvPr>
            <p:ph type="body"/>
          </p:nvPr>
        </p:nvSpPr>
        <p:spPr>
          <a:xfrm>
            <a:off x="504000" y="4114080"/>
            <a:ext cx="907200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70"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71"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72" name="PlaceHolder 4"/>
          <p:cNvSpPr>
            <a:spLocks noGrp="1"/>
          </p:cNvSpPr>
          <p:nvPr>
            <p:ph type="body"/>
          </p:nvPr>
        </p:nvSpPr>
        <p:spPr>
          <a:xfrm>
            <a:off x="5152680" y="4114080"/>
            <a:ext cx="4426920" cy="2091240"/>
          </a:xfrm>
          <a:prstGeom prst="rect">
            <a:avLst/>
          </a:prstGeom>
        </p:spPr>
        <p:txBody>
          <a:bodyPr lIns="0" rIns="0" tIns="0" bIns="0"/>
          <a:p>
            <a:endParaRPr/>
          </a:p>
        </p:txBody>
      </p:sp>
      <p:sp>
        <p:nvSpPr>
          <p:cNvPr id="73" name="PlaceHolder 5"/>
          <p:cNvSpPr>
            <a:spLocks noGrp="1"/>
          </p:cNvSpPr>
          <p:nvPr>
            <p:ph type="body"/>
          </p:nvPr>
        </p:nvSpPr>
        <p:spPr>
          <a:xfrm>
            <a:off x="504000" y="4114080"/>
            <a:ext cx="442692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75" name="PlaceHolder 2"/>
          <p:cNvSpPr>
            <a:spLocks noGrp="1"/>
          </p:cNvSpPr>
          <p:nvPr>
            <p:ph type="body"/>
          </p:nvPr>
        </p:nvSpPr>
        <p:spPr>
          <a:xfrm>
            <a:off x="504000" y="1823760"/>
            <a:ext cx="9072000" cy="4384440"/>
          </a:xfrm>
          <a:prstGeom prst="rect">
            <a:avLst/>
          </a:prstGeom>
        </p:spPr>
        <p:txBody>
          <a:bodyPr lIns="0" rIns="0" tIns="0" bIns="0"/>
          <a:p>
            <a:endParaRPr/>
          </a:p>
        </p:txBody>
      </p:sp>
      <p:sp>
        <p:nvSpPr>
          <p:cNvPr id="76" name="PlaceHolder 3"/>
          <p:cNvSpPr>
            <a:spLocks noGrp="1"/>
          </p:cNvSpPr>
          <p:nvPr>
            <p:ph type="body"/>
          </p:nvPr>
        </p:nvSpPr>
        <p:spPr>
          <a:xfrm>
            <a:off x="504000" y="1823760"/>
            <a:ext cx="9072000" cy="4384440"/>
          </a:xfrm>
          <a:prstGeom prst="rect">
            <a:avLst/>
          </a:prstGeom>
        </p:spPr>
        <p:txBody>
          <a:bodyPr lIns="0" rIns="0" tIns="0" bIns="0"/>
          <a:p>
            <a:endParaRPr/>
          </a:p>
        </p:txBody>
      </p:sp>
      <p:pic>
        <p:nvPicPr>
          <p:cNvPr id="77" name="" descr=""/>
          <p:cNvPicPr/>
          <p:nvPr/>
        </p:nvPicPr>
        <p:blipFill>
          <a:blip r:embed="rId2"/>
          <a:stretch>
            <a:fillRect/>
          </a:stretch>
        </p:blipFill>
        <p:spPr>
          <a:xfrm>
            <a:off x="2292480" y="1823400"/>
            <a:ext cx="5495040" cy="4384440"/>
          </a:xfrm>
          <a:prstGeom prst="rect">
            <a:avLst/>
          </a:prstGeom>
          <a:ln>
            <a:noFill/>
          </a:ln>
        </p:spPr>
      </p:pic>
      <p:pic>
        <p:nvPicPr>
          <p:cNvPr id="78" name="" descr=""/>
          <p:cNvPicPr/>
          <p:nvPr/>
        </p:nvPicPr>
        <p:blipFill>
          <a:blip r:embed="rId3"/>
          <a:stretch>
            <a:fillRect/>
          </a:stretch>
        </p:blipFill>
        <p:spPr>
          <a:xfrm>
            <a:off x="2292480" y="182340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8" name="PlaceHolder 2"/>
          <p:cNvSpPr>
            <a:spLocks noGrp="1"/>
          </p:cNvSpPr>
          <p:nvPr>
            <p:ph type="body"/>
          </p:nvPr>
        </p:nvSpPr>
        <p:spPr>
          <a:xfrm>
            <a:off x="504000" y="1823760"/>
            <a:ext cx="907200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82376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82376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8000"/>
            <a:ext cx="9072000" cy="4006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11408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82376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82376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11408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8000"/>
            <a:ext cx="9072000" cy="8643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114080"/>
            <a:ext cx="907200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519C4F71-00F1-48A9-BCDE-EF8471DCD48D}"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360" y="360"/>
            <a:ext cx="10078920" cy="7564320"/>
          </a:xfrm>
          <a:prstGeom prst="rect">
            <a:avLst/>
          </a:prstGeom>
          <a:ln>
            <a:noFill/>
          </a:ln>
        </p:spPr>
      </p:pic>
      <p:sp>
        <p:nvSpPr>
          <p:cNvPr id="40" name="PlaceHolder 1"/>
          <p:cNvSpPr>
            <a:spLocks noGrp="1"/>
          </p:cNvSpPr>
          <p:nvPr>
            <p:ph type="title"/>
          </p:nvPr>
        </p:nvSpPr>
        <p:spPr>
          <a:xfrm>
            <a:off x="504000" y="288000"/>
            <a:ext cx="9072000" cy="864000"/>
          </a:xfrm>
          <a:prstGeom prst="rect">
            <a:avLst/>
          </a:prstGeom>
        </p:spPr>
        <p:txBody>
          <a:bodyPr lIns="0" rIns="0" tIns="0" bIns="0" anchor="ctr"/>
          <a:p>
            <a:pPr algn="ctr"/>
            <a:r>
              <a:rPr lang="en-US" sz="4140">
                <a:latin typeface="Arial"/>
              </a:rPr>
              <a:t>Click to edit the title text format</a:t>
            </a:r>
            <a:endParaRPr/>
          </a:p>
        </p:txBody>
      </p:sp>
      <p:sp>
        <p:nvSpPr>
          <p:cNvPr id="41" name="PlaceHolder 2"/>
          <p:cNvSpPr>
            <a:spLocks noGrp="1"/>
          </p:cNvSpPr>
          <p:nvPr>
            <p:ph type="body"/>
          </p:nvPr>
        </p:nvSpPr>
        <p:spPr>
          <a:xfrm>
            <a:off x="504000" y="1823760"/>
            <a:ext cx="907200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79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42" name="PlaceHolder 3"/>
          <p:cNvSpPr>
            <a:spLocks noGrp="1"/>
          </p:cNvSpPr>
          <p:nvPr>
            <p:ph type="dt"/>
          </p:nvPr>
        </p:nvSpPr>
        <p:spPr>
          <a:xfrm>
            <a:off x="504000" y="6886440"/>
            <a:ext cx="2348280" cy="521280"/>
          </a:xfrm>
          <a:prstGeom prst="rect">
            <a:avLst/>
          </a:prstGeom>
        </p:spPr>
        <p:txBody>
          <a:bodyPr lIns="0" rIns="0" tIns="0" bIns="0"/>
          <a:p>
            <a:r>
              <a:rPr lang="en-US" sz="1400">
                <a:latin typeface="Times New Roman"/>
              </a:rPr>
              <a:t>&lt;date/time&gt;</a:t>
            </a:r>
            <a:endParaRPr/>
          </a:p>
        </p:txBody>
      </p:sp>
      <p:sp>
        <p:nvSpPr>
          <p:cNvPr id="43" name="PlaceHolder 4"/>
          <p:cNvSpPr>
            <a:spLocks noGrp="1"/>
          </p:cNvSpPr>
          <p:nvPr>
            <p:ph type="ftr"/>
          </p:nvPr>
        </p:nvSpPr>
        <p:spPr>
          <a:xfrm>
            <a:off x="3447000" y="6886440"/>
            <a:ext cx="3195000" cy="521280"/>
          </a:xfrm>
          <a:prstGeom prst="rect">
            <a:avLst/>
          </a:prstGeom>
        </p:spPr>
        <p:txBody>
          <a:bodyPr lIns="0" rIns="0" tIns="0" bIns="0"/>
          <a:p>
            <a:pPr algn="ctr"/>
            <a:r>
              <a:rPr lang="en-US" sz="1400">
                <a:latin typeface="Times New Roman"/>
              </a:rPr>
              <a:t>&lt;footer&gt;</a:t>
            </a:r>
            <a:endParaRPr/>
          </a:p>
        </p:txBody>
      </p:sp>
      <p:sp>
        <p:nvSpPr>
          <p:cNvPr id="44" name="PlaceHolder 5"/>
          <p:cNvSpPr>
            <a:spLocks noGrp="1"/>
          </p:cNvSpPr>
          <p:nvPr>
            <p:ph type="sldNum"/>
          </p:nvPr>
        </p:nvSpPr>
        <p:spPr>
          <a:xfrm>
            <a:off x="7227000" y="6886440"/>
            <a:ext cx="2348280" cy="521280"/>
          </a:xfrm>
          <a:prstGeom prst="rect">
            <a:avLst/>
          </a:prstGeom>
        </p:spPr>
        <p:txBody>
          <a:bodyPr lIns="0" rIns="0" tIns="0" bIns="0"/>
          <a:p>
            <a:pPr algn="r"/>
            <a:fld id="{1D293657-BD22-4422-B2B2-1E089016A10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04000" y="288000"/>
            <a:ext cx="9072000" cy="864000"/>
          </a:xfrm>
          <a:prstGeom prst="rect">
            <a:avLst/>
          </a:prstGeom>
        </p:spPr>
        <p:txBody>
          <a:bodyPr lIns="0" rIns="0" tIns="0" bIns="0" anchor="ctr"/>
          <a:p>
            <a:pPr algn="ctr"/>
            <a:r>
              <a:rPr lang="en-US" sz="4140">
                <a:latin typeface="Arial"/>
              </a:rPr>
              <a:t>Tennis Ball Tracker</a:t>
            </a:r>
            <a:endParaRPr/>
          </a:p>
        </p:txBody>
      </p:sp>
      <p:sp>
        <p:nvSpPr>
          <p:cNvPr id="85" name="TextShape 2"/>
          <p:cNvSpPr txBox="1"/>
          <p:nvPr/>
        </p:nvSpPr>
        <p:spPr>
          <a:xfrm>
            <a:off x="504000" y="1823760"/>
            <a:ext cx="9072000" cy="4384440"/>
          </a:xfrm>
          <a:prstGeom prst="rect">
            <a:avLst/>
          </a:prstGeom>
        </p:spPr>
        <p:txBody>
          <a:bodyPr lIns="0" rIns="0" tIns="0" bIns="0" anchor="ctr"/>
          <a:p>
            <a:pPr algn="ctr"/>
            <a:r>
              <a:rPr lang="en-US" sz="3200">
                <a:latin typeface="Arial"/>
              </a:rPr>
              <a:t>HarvardX: CS 50</a:t>
            </a:r>
            <a:endParaRPr/>
          </a:p>
          <a:p>
            <a:pPr algn="ctr"/>
            <a:r>
              <a:rPr lang="en-US" sz="3200">
                <a:latin typeface="Arial"/>
              </a:rPr>
              <a:t>Introduction to Computer Science</a:t>
            </a:r>
            <a:endParaRPr/>
          </a:p>
          <a:p>
            <a:pPr algn="ctr"/>
            <a:r>
              <a:rPr lang="en-US" sz="3200">
                <a:latin typeface="Arial"/>
              </a:rPr>
              <a:t>Branch Archer</a:t>
            </a:r>
            <a:endParaRPr/>
          </a:p>
          <a:p>
            <a:pPr algn="ctr"/>
            <a:r>
              <a:rPr lang="en-US" sz="3200">
                <a:latin typeface="Arial"/>
              </a:rPr>
              <a:t>Amarillo, TX, USA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504000" y="288000"/>
            <a:ext cx="9072000" cy="864000"/>
          </a:xfrm>
          <a:prstGeom prst="rect">
            <a:avLst/>
          </a:prstGeom>
        </p:spPr>
        <p:txBody>
          <a:bodyPr lIns="0" rIns="0" tIns="0" bIns="0" anchor="ctr"/>
          <a:p>
            <a:pPr algn="ctr"/>
            <a:r>
              <a:rPr lang="en-US" sz="4140">
                <a:latin typeface="Arial"/>
              </a:rPr>
              <a:t>Project Outline</a:t>
            </a:r>
            <a:endParaRPr/>
          </a:p>
        </p:txBody>
      </p:sp>
      <p:sp>
        <p:nvSpPr>
          <p:cNvPr id="87" name="TextShape 2"/>
          <p:cNvSpPr txBox="1"/>
          <p:nvPr/>
        </p:nvSpPr>
        <p:spPr>
          <a:xfrm>
            <a:off x="504000" y="1823760"/>
            <a:ext cx="9072000" cy="4384440"/>
          </a:xfrm>
          <a:prstGeom prst="rect">
            <a:avLst/>
          </a:prstGeom>
        </p:spPr>
        <p:txBody>
          <a:bodyPr lIns="0" rIns="0" tIns="0" bIns="0"/>
          <a:p>
            <a:pPr>
              <a:buSzPct val="45000"/>
              <a:buFont typeface="StarSymbol"/>
              <a:buChar char=""/>
            </a:pPr>
            <a:r>
              <a:rPr lang="en-US" sz="3200">
                <a:latin typeface="Arial"/>
              </a:rPr>
              <a:t>Handheld iPad camera (no tripod)</a:t>
            </a:r>
            <a:endParaRPr/>
          </a:p>
          <a:p>
            <a:pPr>
              <a:buSzPct val="45000"/>
              <a:buFont typeface="StarSymbol"/>
              <a:buChar char=""/>
            </a:pPr>
            <a:r>
              <a:rPr lang="en-US" sz="3200">
                <a:latin typeface="Arial"/>
              </a:rPr>
              <a:t>10 frames/second</a:t>
            </a:r>
            <a:endParaRPr/>
          </a:p>
          <a:p>
            <a:pPr>
              <a:buSzPct val="45000"/>
              <a:buFont typeface="StarSymbol"/>
              <a:buChar char=""/>
            </a:pPr>
            <a:r>
              <a:rPr lang="en-US" sz="3200">
                <a:latin typeface="Arial"/>
              </a:rPr>
              <a:t>Player serves tennis ball while being filmed</a:t>
            </a:r>
            <a:endParaRPr/>
          </a:p>
          <a:p>
            <a:pPr>
              <a:buSzPct val="45000"/>
              <a:buFont typeface="StarSymbol"/>
              <a:buChar char=""/>
            </a:pPr>
            <a:r>
              <a:rPr lang="en-US" sz="3200">
                <a:latin typeface="Arial"/>
              </a:rPr>
              <a:t>Download images to PC</a:t>
            </a:r>
            <a:endParaRPr/>
          </a:p>
          <a:p>
            <a:pPr>
              <a:buSzPct val="45000"/>
              <a:buFont typeface="StarSymbol"/>
              <a:buChar char=""/>
            </a:pPr>
            <a:r>
              <a:rPr lang="en-US" sz="3200">
                <a:latin typeface="Arial"/>
              </a:rPr>
              <a:t>Process images on a web page, using JavaScript</a:t>
            </a:r>
            <a:endParaRPr/>
          </a:p>
          <a:p>
            <a:pPr>
              <a:buSzPct val="45000"/>
              <a:buFont typeface="StarSymbol"/>
              <a:buChar char=""/>
            </a:pPr>
            <a:r>
              <a:rPr lang="en-US" sz="3200">
                <a:latin typeface="Arial"/>
              </a:rPr>
              <a:t>Programmatically identify location of tennis ball within each frame</a:t>
            </a:r>
            <a:endParaRPr/>
          </a:p>
          <a:p>
            <a:pPr>
              <a:buSzPct val="45000"/>
              <a:buFont typeface="StarSymbol"/>
              <a:buChar char=""/>
            </a:pPr>
            <a:r>
              <a:rPr lang="en-US" sz="3200">
                <a:latin typeface="Arial"/>
              </a:rPr>
              <a:t>640 X 480 pixels = 307,200 pixels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04000" y="288000"/>
            <a:ext cx="9072000" cy="864000"/>
          </a:xfrm>
          <a:prstGeom prst="rect">
            <a:avLst/>
          </a:prstGeom>
        </p:spPr>
        <p:txBody>
          <a:bodyPr lIns="0" rIns="0" tIns="0" bIns="0" anchor="ctr"/>
          <a:p>
            <a:pPr algn="ctr"/>
            <a:r>
              <a:rPr lang="en-US" sz="4140">
                <a:latin typeface="Arial"/>
              </a:rPr>
              <a:t>Sample Image</a:t>
            </a:r>
            <a:endParaRPr/>
          </a:p>
        </p:txBody>
      </p:sp>
      <p:pic>
        <p:nvPicPr>
          <p:cNvPr id="89" name="" descr=""/>
          <p:cNvPicPr/>
          <p:nvPr/>
        </p:nvPicPr>
        <p:blipFill>
          <a:blip r:embed="rId1"/>
          <a:stretch>
            <a:fillRect/>
          </a:stretch>
        </p:blipFill>
        <p:spPr>
          <a:xfrm>
            <a:off x="731520" y="1371600"/>
            <a:ext cx="8961120" cy="6035040"/>
          </a:xfrm>
          <a:prstGeom prst="rect">
            <a:avLst/>
          </a:prstGeom>
          <a:ln>
            <a:noFill/>
          </a:ln>
        </p:spPr>
      </p:pic>
      <p:sp>
        <p:nvSpPr>
          <p:cNvPr id="90" name="CustomShape 2"/>
          <p:cNvSpPr/>
          <p:nvPr/>
        </p:nvSpPr>
        <p:spPr>
          <a:xfrm>
            <a:off x="2870640" y="2468880"/>
            <a:ext cx="822960" cy="822960"/>
          </a:xfrm>
          <a:prstGeom prst="ellipse">
            <a:avLst/>
          </a:prstGeom>
          <a:noFill/>
          <a:ln w="128160">
            <a:solidFill>
              <a:srgbClr val="ffd320"/>
            </a:solidFill>
            <a:round/>
          </a:ln>
        </p:spPr>
      </p:sp>
    </p:spTree>
  </p:cSld>
  <p:timing>
    <p:tnLst>
      <p:par>
        <p:cTn id="5" dur="indefinite" restart="never" nodeType="tmRoot">
          <p:childTnLst>
            <p:seq>
              <p:cTn id="6" nodeType="mainSeq">
                <p:childTnLst>
                  <p:par>
                    <p:cTn id="7" fill="freeze">
                      <p:stCondLst>
                        <p:cond delay="indefinite"/>
                      </p:stCondLst>
                      <p:childTnLst>
                        <p:par>
                          <p:cTn id="8" fill="freeze">
                            <p:stCondLst>
                              <p:cond delay="0"/>
                            </p:stCondLst>
                            <p:childTnLst>
                              <p:par>
                                <p:cTn id="9" nodeType="clickEffect" fill="hold" presetClass="entr" presetID="15">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repl">
                                        <p:cTn id="11" dur="1000" fill="hold"/>
                                        <p:tgtEl>
                                          <p:spTgt spid="90"/>
                                        </p:tgtEl>
                                        <p:attrNameLst>
                                          <p:attrName/>
                                        </p:attrNameLst>
                                      </p:cBhvr>
                                      <p:tavLst>
                                        <p:tav tm="0">
                                          <p:val>
                                            <p:strVal val="0"/>
                                          </p:val>
                                        </p:tav>
                                        <p:tav tm="100000">
                                          <p:val>
                                            <p:strVal val="#ppt_w"/>
                                          </p:val>
                                        </p:tav>
                                      </p:tavLst>
                                    </p:anim>
                                    <p:anim calcmode="lin" valueType="num">
                                      <p:cBhvr additive="repl">
                                        <p:cTn id="12" dur="1000" fill="hold"/>
                                        <p:tgtEl>
                                          <p:spTgt spid="90"/>
                                        </p:tgtEl>
                                        <p:attrNameLst>
                                          <p:attrName/>
                                        </p:attrNameLst>
                                      </p:cBhvr>
                                      <p:tavLst>
                                        <p:tav tm="0">
                                          <p:val>
                                            <p:strVal val="0"/>
                                          </p:val>
                                        </p:tav>
                                        <p:tav tm="100000">
                                          <p:val>
                                            <p:strVal val="#ppt_h"/>
                                          </p:val>
                                        </p:tav>
                                      </p:tavLst>
                                    </p:anim>
                                    <p:anim calcmode="lin" valueType="num">
                                      <p:cBhvr additive="repl">
                                        <p:cTn id="13" dur="1000" fill="hold"/>
                                        <p:tgtEl>
                                          <p:spTgt spid="90"/>
                                        </p:tgtEl>
                                        <p:attrNameLst>
                                          <p:attrName>ppt_x</p:attrName>
                                        </p:attrNameLst>
                                      </p:cBhvr>
                                      <p:tavLst>
                                        <p:tav fmla="x+(cos(-2*pi*(1-$))*-x-sin(-2*pi*(1-$))*(1-y))*(1-$)" tm="0">
                                          <p:val>
                                            <p:strVal val="0"/>
                                          </p:val>
                                        </p:tav>
                                        <p:tav fmla="x+(cos(-2*pi*(1-$))*-x-sin(-2*pi*(1-$))*(1-y))*(1-$)" tm="100000">
                                          <p:val>
                                            <p:strVal val="1"/>
                                          </p:val>
                                        </p:tav>
                                      </p:tavLst>
                                    </p:anim>
                                    <p:anim calcmode="lin" valueType="num">
                                      <p:cBhvr additive="repl">
                                        <p:cTn id="14" dur="1000" fill="hold"/>
                                        <p:tgtEl>
                                          <p:spTgt spid="90"/>
                                        </p:tgtEl>
                                        <p:attrNameLst>
                                          <p:attrName>ppt_y</p:attrName>
                                        </p:attrNameLst>
                                      </p:cBhvr>
                                      <p:tavLst>
                                        <p:tav fmla="y+(sin(-2*pi*(1-$))*-x+cos(-2*pi*(1-$))*(1-y))*(1-$)" tm="0">
                                          <p:val>
                                            <p:strVal val="0"/>
                                          </p:val>
                                        </p:tav>
                                        <p:tav fmla="y+(sin(-2*pi*(1-$))*-x+cos(-2*pi*(1-$))*(1-y))*(1-$)" tm="100000">
                                          <p:val>
                                            <p:strVal val="1"/>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288000"/>
            <a:ext cx="9072000" cy="864000"/>
          </a:xfrm>
          <a:prstGeom prst="rect">
            <a:avLst/>
          </a:prstGeom>
        </p:spPr>
        <p:txBody>
          <a:bodyPr lIns="0" rIns="0" tIns="0" bIns="0" anchor="ctr"/>
          <a:p>
            <a:pPr algn="ctr"/>
            <a:r>
              <a:rPr lang="en-US" sz="4140">
                <a:latin typeface="Arial"/>
              </a:rPr>
              <a:t>Challenges encountered</a:t>
            </a:r>
            <a:endParaRPr/>
          </a:p>
        </p:txBody>
      </p:sp>
      <p:sp>
        <p:nvSpPr>
          <p:cNvPr id="92" name="TextShape 2"/>
          <p:cNvSpPr txBox="1"/>
          <p:nvPr/>
        </p:nvSpPr>
        <p:spPr>
          <a:xfrm>
            <a:off x="504000" y="1823760"/>
            <a:ext cx="9072000" cy="4384440"/>
          </a:xfrm>
          <a:prstGeom prst="rect">
            <a:avLst/>
          </a:prstGeom>
        </p:spPr>
        <p:txBody>
          <a:bodyPr lIns="0" rIns="0" tIns="0" bIns="0"/>
          <a:p>
            <a:pPr>
              <a:buSzPct val="45000"/>
              <a:buFont typeface="StarSymbol"/>
              <a:buChar char=""/>
            </a:pPr>
            <a:r>
              <a:rPr lang="en-US" sz="3200">
                <a:latin typeface="Arial"/>
              </a:rPr>
              <a:t>Large volume of data</a:t>
            </a:r>
            <a:endParaRPr/>
          </a:p>
          <a:p>
            <a:pPr lvl="1">
              <a:buSzPct val="75000"/>
              <a:buFont typeface="StarSymbol"/>
              <a:buChar char=""/>
            </a:pPr>
            <a:r>
              <a:rPr lang="en-US" sz="2790">
                <a:latin typeface="Arial"/>
              </a:rPr>
              <a:t>640 X 480 pixels = 307,200 pixels</a:t>
            </a:r>
            <a:endParaRPr/>
          </a:p>
          <a:p>
            <a:pPr lvl="1">
              <a:buSzPct val="75000"/>
              <a:buFont typeface="StarSymbol"/>
              <a:buChar char=""/>
            </a:pPr>
            <a:r>
              <a:rPr lang="en-US" sz="2790">
                <a:latin typeface="Arial"/>
              </a:rPr>
              <a:t>640 X 480 X 3 = 921,600 RGB color samples</a:t>
            </a:r>
            <a:endParaRPr/>
          </a:p>
          <a:p>
            <a:pPr lvl="1">
              <a:buSzPct val="75000"/>
              <a:buFont typeface="StarSymbol"/>
              <a:buChar char=""/>
            </a:pPr>
            <a:r>
              <a:rPr lang="en-US" sz="2790">
                <a:latin typeface="Arial"/>
              </a:rPr>
              <a:t>Must be reasonably efficient due to data size </a:t>
            </a:r>
            <a:endParaRPr/>
          </a:p>
          <a:p>
            <a:pPr>
              <a:buSzPct val="45000"/>
              <a:buFont typeface="StarSymbol"/>
              <a:buChar char=""/>
            </a:pPr>
            <a:r>
              <a:rPr lang="en-US" sz="3200">
                <a:latin typeface="Arial"/>
              </a:rPr>
              <a:t>Tiny signal</a:t>
            </a:r>
            <a:endParaRPr/>
          </a:p>
          <a:p>
            <a:pPr lvl="1">
              <a:buSzPct val="75000"/>
              <a:buFont typeface="StarSymbol"/>
              <a:buChar char=""/>
            </a:pPr>
            <a:r>
              <a:rPr lang="en-US" sz="2790">
                <a:latin typeface="Arial"/>
              </a:rPr>
              <a:t>Ball is perhaps 50 pixels out of about 300,000</a:t>
            </a:r>
            <a:endParaRPr/>
          </a:p>
          <a:p>
            <a:pPr>
              <a:buSzPct val="45000"/>
              <a:buFont typeface="StarSymbol"/>
              <a:buChar char=""/>
            </a:pPr>
            <a:r>
              <a:rPr lang="en-US" sz="3200">
                <a:latin typeface="Arial"/>
              </a:rPr>
              <a:t>Mis-registration between consecutive images</a:t>
            </a:r>
            <a:endParaRPr/>
          </a:p>
          <a:p>
            <a:pPr lvl="1">
              <a:buSzPct val="75000"/>
              <a:buFont typeface="StarSymbol"/>
              <a:buChar char=""/>
            </a:pPr>
            <a:r>
              <a:rPr lang="en-US" sz="2790">
                <a:latin typeface="Arial"/>
              </a:rPr>
              <a:t>Rotation and translation</a:t>
            </a:r>
            <a:endParaRPr/>
          </a:p>
          <a:p>
            <a:pPr lvl="1">
              <a:buSzPct val="75000"/>
              <a:buFont typeface="StarSymbol"/>
              <a:buChar char=""/>
            </a:pPr>
            <a:r>
              <a:rPr lang="en-US" sz="2790">
                <a:latin typeface="Arial"/>
              </a:rPr>
              <a:t>Very significant in terms of image processing</a:t>
            </a:r>
            <a:endParaRPr/>
          </a:p>
          <a:p>
            <a:pPr>
              <a:buSzPct val="45000"/>
              <a:buFont typeface="StarSymbol"/>
              <a:buChar char=""/>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288000"/>
            <a:ext cx="9072000" cy="864000"/>
          </a:xfrm>
          <a:prstGeom prst="rect">
            <a:avLst/>
          </a:prstGeom>
        </p:spPr>
        <p:txBody>
          <a:bodyPr lIns="0" rIns="0" tIns="0" bIns="0" anchor="ctr"/>
          <a:p>
            <a:pPr algn="ctr"/>
            <a:r>
              <a:rPr lang="en-US" sz="4140">
                <a:latin typeface="Arial"/>
              </a:rPr>
              <a:t>Algorithm employed</a:t>
            </a:r>
            <a:endParaRPr/>
          </a:p>
        </p:txBody>
      </p:sp>
      <p:sp>
        <p:nvSpPr>
          <p:cNvPr id="94" name="TextShape 2"/>
          <p:cNvSpPr txBox="1"/>
          <p:nvPr/>
        </p:nvSpPr>
        <p:spPr>
          <a:xfrm>
            <a:off x="504000" y="1823760"/>
            <a:ext cx="9072000" cy="4384440"/>
          </a:xfrm>
          <a:prstGeom prst="rect">
            <a:avLst/>
          </a:prstGeom>
        </p:spPr>
        <p:txBody>
          <a:bodyPr lIns="0" rIns="0" tIns="0" bIns="0"/>
          <a:p>
            <a:pPr>
              <a:buSzPct val="45000"/>
              <a:buFont typeface="StarSymbol"/>
              <a:buChar char=""/>
            </a:pPr>
            <a:r>
              <a:rPr lang="en-US" sz="3200">
                <a:latin typeface="Arial"/>
              </a:rPr>
              <a:t>Subtract test image from test image</a:t>
            </a:r>
            <a:endParaRPr/>
          </a:p>
          <a:p>
            <a:pPr>
              <a:buSzPct val="45000"/>
              <a:buFont typeface="StarSymbol"/>
              <a:buChar char=""/>
            </a:pPr>
            <a:r>
              <a:rPr lang="en-US" sz="3200">
                <a:latin typeface="Arial"/>
              </a:rPr>
              <a:t>Tag candidate pixels (set other pixels to black)</a:t>
            </a:r>
            <a:endParaRPr/>
          </a:p>
          <a:p>
            <a:pPr lvl="1">
              <a:buSzPct val="75000"/>
              <a:buFont typeface="StarSymbol"/>
              <a:buChar char=""/>
            </a:pPr>
            <a:r>
              <a:rPr lang="en-US" sz="2790">
                <a:latin typeface="Arial"/>
              </a:rPr>
              <a:t>Important to eliminate as many pixels as possible</a:t>
            </a:r>
            <a:endParaRPr/>
          </a:p>
          <a:p>
            <a:pPr lvl="1">
              <a:buSzPct val="75000"/>
              <a:buFont typeface="StarSymbol"/>
              <a:buChar char=""/>
            </a:pPr>
            <a:r>
              <a:rPr lang="en-US" sz="2790">
                <a:latin typeface="Arial"/>
              </a:rPr>
              <a:t>Yellow ball (Red + Green): Signal taken as Red + Green – Blue</a:t>
            </a:r>
            <a:endParaRPr/>
          </a:p>
          <a:p>
            <a:pPr>
              <a:buSzPct val="45000"/>
              <a:buFont typeface="StarSymbol"/>
              <a:buChar char=""/>
            </a:pPr>
            <a:r>
              <a:rPr lang="en-US" sz="3200">
                <a:latin typeface="Arial"/>
              </a:rPr>
              <a:t>Group candidate pixels into contiguous 'globs' of pixels</a:t>
            </a:r>
            <a:endParaRPr/>
          </a:p>
          <a:p>
            <a:pPr>
              <a:buSzPct val="45000"/>
              <a:buFont typeface="StarSymbol"/>
              <a:buChar char=""/>
            </a:pPr>
            <a:r>
              <a:rPr lang="en-US" sz="3200">
                <a:latin typeface="Arial"/>
              </a:rPr>
              <a:t>Cull globs to product single best candidate for ball</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288000"/>
            <a:ext cx="9072000" cy="864000"/>
          </a:xfrm>
          <a:prstGeom prst="rect">
            <a:avLst/>
          </a:prstGeom>
        </p:spPr>
        <p:txBody>
          <a:bodyPr lIns="0" rIns="0" tIns="0" bIns="0" anchor="ctr"/>
          <a:p>
            <a:pPr algn="ctr"/>
            <a:r>
              <a:rPr lang="en-US" sz="4140">
                <a:latin typeface="Arial"/>
              </a:rPr>
              <a:t>Glob accretion</a:t>
            </a:r>
            <a:endParaRPr/>
          </a:p>
        </p:txBody>
      </p:sp>
      <p:graphicFrame>
        <p:nvGraphicFramePr>
          <p:cNvPr id="96" name="Table 2"/>
          <p:cNvGraphicFramePr/>
          <p:nvPr/>
        </p:nvGraphicFramePr>
        <p:xfrm>
          <a:off x="2651760" y="2682360"/>
          <a:ext cx="4845600" cy="3078360"/>
        </p:xfrm>
        <a:graphic>
          <a:graphicData uri="http://schemas.openxmlformats.org/drawingml/2006/table">
            <a:tbl>
              <a:tblPr/>
              <a:tblGrid>
                <a:gridCol w="484200"/>
                <a:gridCol w="484200"/>
                <a:gridCol w="484200"/>
                <a:gridCol w="484200"/>
                <a:gridCol w="484200"/>
                <a:gridCol w="484200"/>
                <a:gridCol w="484200"/>
                <a:gridCol w="484200"/>
                <a:gridCol w="484200"/>
                <a:gridCol w="487800"/>
              </a:tblGrid>
              <a:tr h="513000">
                <a:tc>
                  <a:tcPr/>
                </a:tc>
                <a:tc>
                  <a:tcPr/>
                </a:tc>
                <a:tc>
                  <a:tcPr/>
                </a:tc>
                <a:tc>
                  <a:tcPr/>
                </a:tc>
                <a:tc>
                  <a:tcPr/>
                </a:tc>
                <a:tc>
                  <a:tcPr/>
                </a:tc>
                <a:tc>
                  <a:tcPr/>
                </a:tc>
                <a:tc>
                  <a:tcPr/>
                </a:tc>
                <a:tc>
                  <a:tcPr/>
                </a:tc>
                <a:tc>
                  <a:tcPr/>
                </a:tc>
              </a:tr>
              <a:tr h="513000">
                <a:tc>
                  <a:tcPr/>
                </a:tc>
                <a:tc>
                  <a:tcPr/>
                </a:tc>
                <a:tc>
                  <a:tcPr/>
                </a:tc>
                <a:tc>
                  <a:tcPr/>
                </a:tc>
                <a:tc>
                  <a:txBody>
                    <a:bodyPr lIns="90000" rIns="90000" tIns="46800" bIns="46800"/>
                    <a:p>
                      <a:r>
                        <a:rPr lang="en-US">
                          <a:latin typeface="Arial"/>
                        </a:rPr>
                        <a:t>1</a:t>
                      </a:r>
                      <a:endParaRPr/>
                    </a:p>
                  </a:txBody>
                  <a:tcPr/>
                </a:tc>
                <a:tc>
                  <a:txBody>
                    <a:bodyPr lIns="90000" rIns="90000" tIns="46800" bIns="46800"/>
                    <a:p>
                      <a:r>
                        <a:rPr lang="en-US">
                          <a:latin typeface="Arial"/>
                        </a:rPr>
                        <a:t>2</a:t>
                      </a:r>
                      <a:endParaRPr/>
                    </a:p>
                  </a:txBody>
                  <a:tcPr/>
                </a:tc>
                <a:tc>
                  <a:tcPr/>
                </a:tc>
                <a:tc>
                  <a:txBody>
                    <a:bodyPr lIns="90000" rIns="90000" tIns="46800" bIns="46800"/>
                    <a:p>
                      <a:r>
                        <a:rPr lang="en-US">
                          <a:latin typeface="Arial"/>
                        </a:rPr>
                        <a:t>5</a:t>
                      </a:r>
                      <a:endParaRPr/>
                    </a:p>
                  </a:txBody>
                  <a:tcPr/>
                </a:tc>
                <a:tc>
                  <a:txBody>
                    <a:bodyPr lIns="90000" rIns="90000" tIns="46800" bIns="46800"/>
                    <a:p>
                      <a:r>
                        <a:rPr lang="en-US">
                          <a:latin typeface="Arial"/>
                        </a:rPr>
                        <a:t>6</a:t>
                      </a:r>
                      <a:endParaRPr/>
                    </a:p>
                  </a:txBody>
                  <a:tcPr/>
                </a:tc>
                <a:tc>
                  <a:tcPr/>
                </a:tc>
              </a:tr>
              <a:tr h="513000">
                <a:tc>
                  <a:tcPr/>
                </a:tc>
                <a:tc>
                  <a:tcPr/>
                </a:tc>
                <a:tc>
                  <a:txBody>
                    <a:bodyPr lIns="90000" rIns="90000" tIns="46800" bIns="46800"/>
                    <a:p>
                      <a:r>
                        <a:rPr lang="en-US">
                          <a:latin typeface="Arial"/>
                        </a:rPr>
                        <a:t>7</a:t>
                      </a:r>
                      <a:endParaRPr/>
                    </a:p>
                  </a:txBody>
                  <a:tcPr/>
                </a:tc>
                <a:tc>
                  <a:txBody>
                    <a:bodyPr lIns="90000" rIns="90000" tIns="46800" bIns="46800"/>
                    <a:p>
                      <a:r>
                        <a:rPr lang="en-US">
                          <a:latin typeface="Arial"/>
                        </a:rPr>
                        <a:t>8</a:t>
                      </a:r>
                      <a:endParaRPr/>
                    </a:p>
                  </a:txBody>
                  <a:tcPr/>
                </a:tc>
                <a:tc>
                  <a:txBody>
                    <a:bodyPr lIns="90000" rIns="90000" tIns="46800" bIns="46800"/>
                    <a:p>
                      <a:r>
                        <a:rPr lang="en-US">
                          <a:latin typeface="Arial"/>
                        </a:rPr>
                        <a:t>3</a:t>
                      </a:r>
                      <a:endParaRPr/>
                    </a:p>
                  </a:txBody>
                  <a:tcPr/>
                </a:tc>
                <a:tc>
                  <a:txBody>
                    <a:bodyPr lIns="90000" rIns="90000" tIns="46800" bIns="46800"/>
                    <a:p>
                      <a:r>
                        <a:rPr lang="en-US">
                          <a:latin typeface="Arial"/>
                        </a:rPr>
                        <a:t>4</a:t>
                      </a:r>
                      <a:endParaRPr/>
                    </a:p>
                  </a:txBody>
                  <a:tcPr/>
                </a:tc>
                <a:tc>
                  <a:tcPr/>
                </a:tc>
                <a:tc>
                  <a:tcPr/>
                </a:tc>
                <a:tc>
                  <a:tcPr/>
                </a:tc>
                <a:tc>
                  <a:tcPr/>
                </a:tc>
              </a:tr>
              <a:tr h="513000">
                <a:tc>
                  <a:tcPr/>
                </a:tc>
                <a:tc>
                  <a:tcPr/>
                </a:tc>
                <a:tc>
                  <a:txBody>
                    <a:bodyPr lIns="90000" rIns="90000" tIns="46800" bIns="46800"/>
                    <a:p>
                      <a:r>
                        <a:rPr lang="en-US">
                          <a:latin typeface="Arial"/>
                        </a:rPr>
                        <a:t>9</a:t>
                      </a:r>
                      <a:endParaRPr/>
                    </a:p>
                  </a:txBody>
                  <a:tcPr/>
                </a:tc>
                <a:tc>
                  <a:txBody>
                    <a:bodyPr lIns="90000" rIns="90000" tIns="46800" bIns="46800"/>
                    <a:p>
                      <a:r>
                        <a:rPr lang="en-US">
                          <a:latin typeface="Arial"/>
                        </a:rPr>
                        <a:t>10</a:t>
                      </a:r>
                      <a:endParaRPr/>
                    </a:p>
                  </a:txBody>
                  <a:tcPr/>
                </a:tc>
                <a:tc>
                  <a:tcPr/>
                </a:tc>
                <a:tc>
                  <a:tcPr/>
                </a:tc>
                <a:tc>
                  <a:tcPr/>
                </a:tc>
                <a:tc>
                  <a:tcPr/>
                </a:tc>
                <a:tc>
                  <a:tcPr/>
                </a:tc>
                <a:tc>
                  <a:tcPr/>
                </a:tc>
              </a:tr>
              <a:tr h="513000">
                <a:tc>
                  <a:tcPr/>
                </a:tc>
                <a:tc>
                  <a:tcPr/>
                </a:tc>
                <a:tc>
                  <a:tcPr/>
                </a:tc>
                <a:tc>
                  <a:tcPr/>
                </a:tc>
                <a:tc>
                  <a:tcPr/>
                </a:tc>
                <a:tc>
                  <a:tcPr/>
                </a:tc>
                <a:tc>
                  <a:tcPr/>
                </a:tc>
                <a:tc>
                  <a:tcPr/>
                </a:tc>
                <a:tc>
                  <a:tcPr/>
                </a:tc>
                <a:tc>
                  <a:tcPr/>
                </a:tc>
              </a:tr>
              <a:tr h="513360">
                <a:tc>
                  <a:tcPr/>
                </a:tc>
                <a:tc>
                  <a:tcPr/>
                </a:tc>
                <a:tc>
                  <a:tcPr/>
                </a:tc>
                <a:tc>
                  <a:tcPr/>
                </a:tc>
                <a:tc>
                  <a:tcPr/>
                </a:tc>
                <a:tc>
                  <a:tcPr/>
                </a:tc>
                <a:tc>
                  <a:tcPr/>
                </a:tc>
                <a:tc>
                  <a:tcPr/>
                </a:tc>
                <a:tc>
                  <a:tcPr/>
                </a:tc>
                <a:tc>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504000" y="288000"/>
            <a:ext cx="9072000" cy="864000"/>
          </a:xfrm>
          <a:prstGeom prst="rect">
            <a:avLst/>
          </a:prstGeom>
        </p:spPr>
        <p:txBody>
          <a:bodyPr lIns="0" rIns="0" tIns="0" bIns="0" anchor="ctr"/>
          <a:p>
            <a:pPr algn="ctr"/>
            <a:r>
              <a:rPr lang="en-US" sz="4140">
                <a:latin typeface="Arial"/>
              </a:rPr>
              <a:t>Culling globs</a:t>
            </a:r>
            <a:endParaRPr/>
          </a:p>
        </p:txBody>
      </p:sp>
      <p:sp>
        <p:nvSpPr>
          <p:cNvPr id="98" name="TextShape 2"/>
          <p:cNvSpPr txBox="1"/>
          <p:nvPr/>
        </p:nvSpPr>
        <p:spPr>
          <a:xfrm>
            <a:off x="504000" y="1823760"/>
            <a:ext cx="4426920" cy="4384440"/>
          </a:xfrm>
          <a:prstGeom prst="rect">
            <a:avLst/>
          </a:prstGeom>
        </p:spPr>
        <p:txBody>
          <a:bodyPr lIns="0" rIns="0" tIns="0" bIns="0"/>
          <a:p>
            <a:pPr>
              <a:buSzPct val="45000"/>
              <a:buFont typeface="StarSymbol"/>
              <a:buChar char=""/>
            </a:pPr>
            <a:r>
              <a:rPr lang="en-US" sz="3200">
                <a:latin typeface="Arial"/>
              </a:rPr>
              <a:t>Minimum size threshold: 10 pixels</a:t>
            </a:r>
            <a:endParaRPr/>
          </a:p>
          <a:p>
            <a:pPr>
              <a:buSzPct val="45000"/>
              <a:buFont typeface="StarSymbol"/>
              <a:buChar char=""/>
            </a:pPr>
            <a:r>
              <a:rPr lang="en-US" sz="3200">
                <a:latin typeface="Arial"/>
              </a:rPr>
              <a:t>Minimum fill of encompassing circle: 75%</a:t>
            </a:r>
            <a:endParaRPr/>
          </a:p>
          <a:p>
            <a:pPr>
              <a:buSzPct val="45000"/>
              <a:buFont typeface="StarSymbol"/>
              <a:buChar char=""/>
            </a:pPr>
            <a:r>
              <a:rPr lang="en-US" sz="3200">
                <a:latin typeface="Arial"/>
              </a:rPr>
              <a:t>Nearby area clear</a:t>
            </a:r>
            <a:r>
              <a:rPr lang="en-US" sz="3200">
                <a:latin typeface="Arial"/>
              </a:rPr>
              <a:t>
</a:t>
            </a:r>
            <a:r>
              <a:rPr lang="en-US" sz="3200">
                <a:latin typeface="Arial"/>
              </a:rPr>
              <a:t>of signal</a:t>
            </a:r>
            <a:r>
              <a:rPr lang="en-US" sz="3200">
                <a:latin typeface="Arial"/>
              </a:rPr>
              <a:t>
</a:t>
            </a:r>
            <a:r>
              <a:rPr lang="en-US" sz="3200">
                <a:latin typeface="Arial"/>
              </a:rPr>
              <a:t>
</a:t>
            </a:r>
            <a:endParaRPr/>
          </a:p>
        </p:txBody>
      </p:sp>
      <p:sp>
        <p:nvSpPr>
          <p:cNvPr id="99" name="CustomShape 3"/>
          <p:cNvSpPr/>
          <p:nvPr/>
        </p:nvSpPr>
        <p:spPr>
          <a:xfrm>
            <a:off x="5120640" y="2926080"/>
            <a:ext cx="1371600" cy="1371600"/>
          </a:xfrm>
          <a:prstGeom prst="ellipse">
            <a:avLst/>
          </a:prstGeom>
          <a:solidFill>
            <a:srgbClr val="729fcf"/>
          </a:solidFill>
          <a:ln>
            <a:solidFill>
              <a:srgbClr val="3465a4"/>
            </a:solidFill>
          </a:ln>
        </p:spPr>
      </p:sp>
      <p:sp>
        <p:nvSpPr>
          <p:cNvPr id="100" name="CustomShape 4"/>
          <p:cNvSpPr/>
          <p:nvPr/>
        </p:nvSpPr>
        <p:spPr>
          <a:xfrm>
            <a:off x="7498080" y="2946240"/>
            <a:ext cx="1371600" cy="1371600"/>
          </a:xfrm>
          <a:prstGeom prst="ellipse">
            <a:avLst/>
          </a:prstGeom>
          <a:solidFill>
            <a:srgbClr val="729fcf"/>
          </a:solidFill>
          <a:ln>
            <a:solidFill>
              <a:srgbClr val="3465a4"/>
            </a:solidFill>
          </a:ln>
        </p:spPr>
      </p:sp>
      <p:sp>
        <p:nvSpPr>
          <p:cNvPr id="101" name="CustomShape 5"/>
          <p:cNvSpPr/>
          <p:nvPr/>
        </p:nvSpPr>
        <p:spPr>
          <a:xfrm>
            <a:off x="5123520" y="3128040"/>
            <a:ext cx="1371600" cy="1005840"/>
          </a:xfrm>
          <a:prstGeom prst="ellipse">
            <a:avLst/>
          </a:prstGeom>
          <a:solidFill>
            <a:srgbClr val="cccccc"/>
          </a:solidFill>
          <a:ln>
            <a:solidFill>
              <a:srgbClr val="3465a4"/>
            </a:solidFill>
          </a:ln>
        </p:spPr>
      </p:sp>
      <p:sp>
        <p:nvSpPr>
          <p:cNvPr id="102" name="CustomShape 6"/>
          <p:cNvSpPr/>
          <p:nvPr/>
        </p:nvSpPr>
        <p:spPr>
          <a:xfrm>
            <a:off x="4754880" y="4800600"/>
            <a:ext cx="2194560" cy="2194560"/>
          </a:xfrm>
          <a:prstGeom prst="ellipse">
            <a:avLst/>
          </a:prstGeom>
          <a:solidFill>
            <a:srgbClr val="ffd320"/>
          </a:solidFill>
          <a:ln>
            <a:solidFill>
              <a:srgbClr val="3465a4"/>
            </a:solidFill>
          </a:ln>
        </p:spPr>
      </p:sp>
      <p:sp>
        <p:nvSpPr>
          <p:cNvPr id="103" name="CustomShape 7"/>
          <p:cNvSpPr/>
          <p:nvPr/>
        </p:nvSpPr>
        <p:spPr>
          <a:xfrm>
            <a:off x="5463720" y="5509440"/>
            <a:ext cx="777240" cy="777240"/>
          </a:xfrm>
          <a:prstGeom prst="ellipse">
            <a:avLst/>
          </a:prstGeom>
          <a:solidFill>
            <a:srgbClr val="83caff"/>
          </a:solidFill>
          <a:ln>
            <a:solidFill>
              <a:srgbClr val="3465a4"/>
            </a:solidFill>
          </a:ln>
        </p:spPr>
      </p:sp>
      <p:sp>
        <p:nvSpPr>
          <p:cNvPr id="104" name="CustomShape 8"/>
          <p:cNvSpPr/>
          <p:nvPr/>
        </p:nvSpPr>
        <p:spPr>
          <a:xfrm>
            <a:off x="5463720" y="5613120"/>
            <a:ext cx="777240" cy="569880"/>
          </a:xfrm>
          <a:prstGeom prst="ellipse">
            <a:avLst/>
          </a:prstGeom>
          <a:solidFill>
            <a:srgbClr val="cccccc"/>
          </a:solidFill>
          <a:ln>
            <a:solidFill>
              <a:srgbClr val="3465a4"/>
            </a:solidFill>
          </a:ln>
        </p:spPr>
      </p:sp>
      <p:sp>
        <p:nvSpPr>
          <p:cNvPr id="105" name="CustomShape 9"/>
          <p:cNvSpPr/>
          <p:nvPr/>
        </p:nvSpPr>
        <p:spPr>
          <a:xfrm>
            <a:off x="7315200" y="4800600"/>
            <a:ext cx="2194560" cy="2194560"/>
          </a:xfrm>
          <a:prstGeom prst="ellipse">
            <a:avLst/>
          </a:prstGeom>
          <a:solidFill>
            <a:srgbClr val="ffd320"/>
          </a:solidFill>
          <a:ln>
            <a:solidFill>
              <a:srgbClr val="3465a4"/>
            </a:solidFill>
          </a:ln>
        </p:spPr>
      </p:sp>
      <p:sp>
        <p:nvSpPr>
          <p:cNvPr id="106" name="CustomShape 10"/>
          <p:cNvSpPr/>
          <p:nvPr/>
        </p:nvSpPr>
        <p:spPr>
          <a:xfrm>
            <a:off x="8024040" y="5509440"/>
            <a:ext cx="777240" cy="777240"/>
          </a:xfrm>
          <a:prstGeom prst="ellipse">
            <a:avLst/>
          </a:prstGeom>
          <a:solidFill>
            <a:srgbClr val="83caff"/>
          </a:solidFill>
          <a:ln>
            <a:solidFill>
              <a:srgbClr val="3465a4"/>
            </a:solidFill>
          </a:ln>
        </p:spPr>
      </p:sp>
      <p:sp>
        <p:nvSpPr>
          <p:cNvPr id="107" name="CustomShape 11"/>
          <p:cNvSpPr/>
          <p:nvPr/>
        </p:nvSpPr>
        <p:spPr>
          <a:xfrm>
            <a:off x="8024040" y="5613120"/>
            <a:ext cx="777240" cy="569880"/>
          </a:xfrm>
          <a:prstGeom prst="ellipse">
            <a:avLst/>
          </a:prstGeom>
          <a:solidFill>
            <a:srgbClr val="cccccc"/>
          </a:solidFill>
          <a:ln>
            <a:solidFill>
              <a:srgbClr val="3465a4"/>
            </a:solidFill>
          </a:ln>
        </p:spPr>
      </p:sp>
      <p:sp>
        <p:nvSpPr>
          <p:cNvPr id="108" name="CustomShape 12"/>
          <p:cNvSpPr/>
          <p:nvPr/>
        </p:nvSpPr>
        <p:spPr>
          <a:xfrm>
            <a:off x="8595360" y="4800600"/>
            <a:ext cx="777240" cy="569880"/>
          </a:xfrm>
          <a:prstGeom prst="ellipse">
            <a:avLst/>
          </a:prstGeom>
          <a:solidFill>
            <a:srgbClr val="cccccc"/>
          </a:solidFill>
          <a:ln>
            <a:solidFill>
              <a:srgbClr val="3465a4"/>
            </a:solidFill>
          </a:ln>
        </p:spPr>
      </p:sp>
      <p:sp>
        <p:nvSpPr>
          <p:cNvPr id="109" name="TextShape 13"/>
          <p:cNvSpPr txBox="1"/>
          <p:nvPr/>
        </p:nvSpPr>
        <p:spPr>
          <a:xfrm>
            <a:off x="7783560" y="5303520"/>
            <a:ext cx="994680" cy="1454400"/>
          </a:xfrm>
          <a:prstGeom prst="rect">
            <a:avLst/>
          </a:prstGeom>
        </p:spPr>
        <p:txBody>
          <a:bodyPr lIns="90000" rIns="90000" tIns="45000" bIns="45000"/>
          <a:p>
            <a:r>
              <a:rPr lang="en-US" sz="9600">
                <a:solidFill>
                  <a:srgbClr val="ff3333"/>
                </a:solidFill>
                <a:latin typeface="Arial"/>
              </a:rPr>
              <a:t>X</a:t>
            </a:r>
            <a:endParaRPr/>
          </a:p>
        </p:txBody>
      </p:sp>
      <p:sp>
        <p:nvSpPr>
          <p:cNvPr id="110" name="TextShape 14"/>
          <p:cNvSpPr txBox="1"/>
          <p:nvPr/>
        </p:nvSpPr>
        <p:spPr>
          <a:xfrm>
            <a:off x="5493600" y="5397840"/>
            <a:ext cx="1101240" cy="1265760"/>
          </a:xfrm>
          <a:prstGeom prst="rect">
            <a:avLst/>
          </a:prstGeom>
        </p:spPr>
        <p:txBody>
          <a:bodyPr lIns="90000" rIns="90000" tIns="45000" bIns="45000"/>
          <a:p>
            <a:r>
              <a:rPr lang="en-US" sz="9600">
                <a:solidFill>
                  <a:srgbClr val="009900"/>
                </a:solidFill>
                <a:latin typeface="Dingbats"/>
                <a:ea typeface="Dingbats"/>
              </a:rPr>
              <a:t>3</a:t>
            </a:r>
            <a:endParaRPr/>
          </a:p>
        </p:txBody>
      </p:sp>
      <p:sp>
        <p:nvSpPr>
          <p:cNvPr id="111" name="TextShape 15"/>
          <p:cNvSpPr txBox="1"/>
          <p:nvPr/>
        </p:nvSpPr>
        <p:spPr>
          <a:xfrm>
            <a:off x="7692120" y="2946240"/>
            <a:ext cx="994680" cy="1454400"/>
          </a:xfrm>
          <a:prstGeom prst="rect">
            <a:avLst/>
          </a:prstGeom>
        </p:spPr>
        <p:txBody>
          <a:bodyPr lIns="90000" rIns="90000" tIns="45000" bIns="45000"/>
          <a:p>
            <a:r>
              <a:rPr lang="en-US" sz="9600">
                <a:solidFill>
                  <a:srgbClr val="ff3333"/>
                </a:solidFill>
                <a:latin typeface="Arial"/>
              </a:rPr>
              <a:t>X</a:t>
            </a:r>
            <a:endParaRPr/>
          </a:p>
        </p:txBody>
      </p:sp>
      <p:sp>
        <p:nvSpPr>
          <p:cNvPr id="112" name="TextShape 16"/>
          <p:cNvSpPr txBox="1"/>
          <p:nvPr/>
        </p:nvSpPr>
        <p:spPr>
          <a:xfrm>
            <a:off x="5402160" y="3040560"/>
            <a:ext cx="1101240" cy="1265760"/>
          </a:xfrm>
          <a:prstGeom prst="rect">
            <a:avLst/>
          </a:prstGeom>
        </p:spPr>
        <p:txBody>
          <a:bodyPr lIns="90000" rIns="90000" tIns="45000" bIns="45000"/>
          <a:p>
            <a:r>
              <a:rPr lang="en-US" sz="9600">
                <a:solidFill>
                  <a:srgbClr val="009900"/>
                </a:solidFill>
                <a:latin typeface="Dingbats"/>
                <a:ea typeface="Dingbats"/>
              </a:rPr>
              <a:t>3</a:t>
            </a:r>
            <a:endParaRPr/>
          </a:p>
        </p:txBody>
      </p:sp>
    </p:spTree>
  </p:cSld>
  <p:timing>
    <p:tnLst>
      <p:par>
        <p:cTn id="21" dur="indefinite" restart="never" nodeType="tmRoot">
          <p:childTnLst>
            <p:seq>
              <p:cTn id="22" nodeType="mainSeq">
                <p:childTnLst>
                  <p:par>
                    <p:cTn id="23" fill="freeze">
                      <p:stCondLst>
                        <p:cond delay="indefinite"/>
                      </p:stCondLst>
                      <p:childTnLst>
                        <p:par>
                          <p:cTn id="24" fill="freeze">
                            <p:stCondLst>
                              <p:cond delay="0"/>
                            </p:stCondLst>
                            <p:childTnLst>
                              <p:par>
                                <p:cTn id="25" nodeType="clickEffect" fill="hold" presetClass="entr" presetID="1">
                                  <p:stCondLst>
                                    <p:cond delay="0"/>
                                  </p:stCondLst>
                                  <p:childTnLst>
                                    <p:set>
                                      <p:cBhvr>
                                        <p:cTn id="26" dur="1" fill="hold">
                                          <p:stCondLst>
                                            <p:cond delay="0"/>
                                          </p:stCondLst>
                                        </p:cTn>
                                        <p:tgtEl>
                                          <p:spTgt spid="98">
                                            <p:txEl>
                                              <p:pRg st="34" end="75"/>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
                                        </p:tgtEl>
                                        <p:attrNameLst>
                                          <p:attrName>style.visibility</p:attrName>
                                        </p:attrNameLst>
                                      </p:cBhvr>
                                      <p:to>
                                        <p:strVal val="visible"/>
                                      </p:to>
                                    </p:set>
                                  </p:childTnLst>
                                </p:cTn>
                              </p:par>
                            </p:childTnLst>
                          </p:cTn>
                        </p:par>
                      </p:childTnLst>
                    </p:cTn>
                  </p:par>
                  <p:par>
                    <p:cTn id="29" fill="freeze">
                      <p:stCondLst>
                        <p:cond delay="indefinite"/>
                      </p:stCondLst>
                      <p:childTnLst>
                        <p:par>
                          <p:cTn id="30" fill="freeze">
                            <p:stCondLst>
                              <p:cond delay="0"/>
                            </p:stCondLst>
                            <p:childTnLst>
                              <p:par>
                                <p:cTn id="31" nodeType="clickEffect" fill="hold" presetClass="entr" presetID="1">
                                  <p:stCondLst>
                                    <p:cond delay="0"/>
                                  </p:stCondLst>
                                  <p:childTnLst>
                                    <p:set>
                                      <p:cBhvr>
                                        <p:cTn id="32" dur="1" fill="hold">
                                          <p:stCondLst>
                                            <p:cond delay="0"/>
                                          </p:stCondLst>
                                        </p:cTn>
                                        <p:tgtEl>
                                          <p:spTgt spid="-1"/>
                                        </p:tgtEl>
                                        <p:attrNameLst>
                                          <p:attrName>style.visibility</p:attrName>
                                        </p:attrNameLst>
                                      </p:cBhvr>
                                      <p:to>
                                        <p:strVal val="visible"/>
                                      </p:to>
                                    </p:set>
                                  </p:childTnLst>
                                </p:cTn>
                              </p:par>
                            </p:childTnLst>
                          </p:cTn>
                        </p:par>
                      </p:childTnLst>
                    </p:cTn>
                  </p:par>
                  <p:par>
                    <p:cTn id="33" fill="freeze">
                      <p:stCondLst>
                        <p:cond delay="indefinite"/>
                      </p:stCondLst>
                      <p:childTnLst>
                        <p:par>
                          <p:cTn id="34" fill="freeze">
                            <p:stCondLst>
                              <p:cond delay="0"/>
                            </p:stCondLst>
                            <p:childTnLst>
                              <p:par>
                                <p:cTn id="35" nodeType="clickEffect" fill="hold" presetClass="entr" presetID="20">
                                  <p:stCondLst>
                                    <p:cond delay="0"/>
                                  </p:stCondLst>
                                  <p:childTnLst>
                                    <p:set>
                                      <p:cBhvr>
                                        <p:cTn id="36" dur="1" fill="hold">
                                          <p:stCondLst>
                                            <p:cond delay="0"/>
                                          </p:stCondLst>
                                        </p:cTn>
                                        <p:tgtEl>
                                          <p:spTgt spid="98">
                                            <p:txEl>
                                              <p:pRg st="75" end="105"/>
                                            </p:txEl>
                                          </p:spTgt>
                                        </p:tgtEl>
                                        <p:attrNameLst>
                                          <p:attrName>style.visibility</p:attrName>
                                        </p:attrNameLst>
                                      </p:cBhvr>
                                      <p:to>
                                        <p:strVal val="visible"/>
                                      </p:to>
                                    </p:set>
                                    <p:animEffect filter="wedge" transition="in">
                                      <p:cBhvr additive="repl">
                                        <p:cTn id="37" dur="2000"/>
                                        <p:tgtEl>
                                          <p:spTgt spid="98">
                                            <p:txEl>
                                              <p:pRg st="75" end="105"/>
                                            </p:txEl>
                                          </p:spTgt>
                                        </p:tgtEl>
                                      </p:cBhvr>
                                    </p:animEffect>
                                  </p:childTnLst>
                                </p:cTn>
                              </p:par>
                              <p:par>
                                <p:cTn id="38" nodeType="withEffect" fill="hold" presetClass="entr" presetID="1">
                                  <p:stCondLst>
                                    <p:cond delay="0"/>
                                  </p:stCondLst>
                                  <p:childTnLst>
                                    <p:set>
                                      <p:cBhvr>
                                        <p:cTn id="39" dur="1" fill="hold">
                                          <p:stCondLst>
                                            <p:cond delay="0"/>
                                          </p:stCondLst>
                                        </p:cTn>
                                        <p:tgtEl>
                                          <p:spTgt spid="-1"/>
                                        </p:tgtEl>
                                        <p:attrNameLst>
                                          <p:attrName>style.visibility</p:attrName>
                                        </p:attrNameLst>
                                      </p:cBhvr>
                                      <p:to>
                                        <p:strVal val="visible"/>
                                      </p:to>
                                    </p:set>
                                  </p:childTnLst>
                                </p:cTn>
                              </p:par>
                            </p:childTnLst>
                          </p:cTn>
                        </p:par>
                      </p:childTnLst>
                    </p:cTn>
                  </p:par>
                  <p:par>
                    <p:cTn id="40" fill="freeze">
                      <p:stCondLst>
                        <p:cond delay="indefinite"/>
                      </p:stCondLst>
                      <p:childTnLst>
                        <p:par>
                          <p:cTn id="41" fill="freeze">
                            <p:stCondLst>
                              <p:cond delay="0"/>
                            </p:stCondLst>
                            <p:childTnLst>
                              <p:par>
                                <p:cTn id="42" nodeType="clickEffect" fill="hold" presetClass="entr" presetID="10">
                                  <p:stCondLst>
                                    <p:cond delay="0"/>
                                  </p:stCondLst>
                                  <p:childTnLst>
                                    <p:set>
                                      <p:cBhvr>
                                        <p:cTn id="43" dur="0" fill="hold">
                                          <p:stCondLst>
                                            <p:cond delay="0"/>
                                          </p:stCondLst>
                                        </p:cTn>
                                        <p:tgtEl>
                                          <p:spTgt spid="-1"/>
                                        </p:tgtEl>
                                        <p:attrNameLst>
                                          <p:attrName>style.visibility</p:attrName>
                                        </p:attrNameLst>
                                      </p:cBhvr>
                                      <p:to>
                                        <p:strVal val="visible"/>
                                      </p:to>
                                    </p:set>
                                    <p:animEffect filter="fade" transition="in">
                                      <p:cBhvr additive="repl">
                                        <p:cTn id="44" dur="10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504000" y="288000"/>
            <a:ext cx="9072000" cy="864000"/>
          </a:xfrm>
          <a:prstGeom prst="rect">
            <a:avLst/>
          </a:prstGeom>
        </p:spPr>
        <p:txBody>
          <a:bodyPr lIns="0" rIns="0" tIns="0" bIns="0" anchor="ctr"/>
          <a:p>
            <a:pPr algn="ctr"/>
            <a:r>
              <a:rPr lang="en-US" sz="4140">
                <a:latin typeface="Arial"/>
              </a:rPr>
              <a:t>Opportunities for Enhancement</a:t>
            </a:r>
            <a:endParaRPr/>
          </a:p>
        </p:txBody>
      </p:sp>
      <p:sp>
        <p:nvSpPr>
          <p:cNvPr id="114" name="TextShape 2"/>
          <p:cNvSpPr txBox="1"/>
          <p:nvPr/>
        </p:nvSpPr>
        <p:spPr>
          <a:xfrm>
            <a:off x="504000" y="1823760"/>
            <a:ext cx="9072000" cy="4384440"/>
          </a:xfrm>
          <a:prstGeom prst="rect">
            <a:avLst/>
          </a:prstGeom>
        </p:spPr>
        <p:txBody>
          <a:bodyPr lIns="0" rIns="0" tIns="0" bIns="0"/>
          <a:p>
            <a:pPr>
              <a:buSzPct val="45000"/>
              <a:buFont typeface="StarSymbol"/>
              <a:buChar char=""/>
            </a:pPr>
            <a:r>
              <a:rPr lang="en-US" sz="3200">
                <a:latin typeface="Arial"/>
              </a:rPr>
              <a:t>Operate natively on iPad using Objective-C or Swift</a:t>
            </a:r>
            <a:endParaRPr/>
          </a:p>
          <a:p>
            <a:pPr>
              <a:buSzPct val="45000"/>
              <a:buFont typeface="StarSymbol"/>
              <a:buChar char=""/>
            </a:pPr>
            <a:r>
              <a:rPr lang="en-US" sz="3200">
                <a:latin typeface="Arial"/>
              </a:rPr>
              <a:t>Automatically register images</a:t>
            </a:r>
            <a:endParaRPr/>
          </a:p>
          <a:p>
            <a:pPr>
              <a:buSzPct val="45000"/>
              <a:buFont typeface="StarSymbol"/>
              <a:buChar char=""/>
            </a:pPr>
            <a:r>
              <a:rPr lang="en-US" sz="3200">
                <a:latin typeface="Arial"/>
              </a:rPr>
              <a:t>Use scene geometry to identify 3-D position of ball, then calculate speed</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